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9" r:id="rId8"/>
    <p:sldMasterId id="2147483762" r:id="rId9"/>
    <p:sldMasterId id="2147483774" r:id="rId10"/>
    <p:sldMasterId id="2147483786" r:id="rId11"/>
    <p:sldMasterId id="2147483798" r:id="rId12"/>
    <p:sldMasterId id="2147484029" r:id="rId13"/>
    <p:sldMasterId id="2147484032" r:id="rId14"/>
  </p:sldMasterIdLst>
  <p:notesMasterIdLst>
    <p:notesMasterId r:id="rId48"/>
  </p:notesMasterIdLst>
  <p:handoutMasterIdLst>
    <p:handoutMasterId r:id="rId49"/>
  </p:handoutMasterIdLst>
  <p:sldIdLst>
    <p:sldId id="368" r:id="rId15"/>
    <p:sldId id="404" r:id="rId16"/>
    <p:sldId id="256" r:id="rId17"/>
    <p:sldId id="372" r:id="rId18"/>
    <p:sldId id="376" r:id="rId19"/>
    <p:sldId id="378" r:id="rId20"/>
    <p:sldId id="390" r:id="rId21"/>
    <p:sldId id="379" r:id="rId22"/>
    <p:sldId id="380" r:id="rId23"/>
    <p:sldId id="381" r:id="rId24"/>
    <p:sldId id="263" r:id="rId25"/>
    <p:sldId id="382" r:id="rId26"/>
    <p:sldId id="401" r:id="rId27"/>
    <p:sldId id="284" r:id="rId28"/>
    <p:sldId id="328" r:id="rId29"/>
    <p:sldId id="384" r:id="rId30"/>
    <p:sldId id="385" r:id="rId31"/>
    <p:sldId id="386" r:id="rId32"/>
    <p:sldId id="389" r:id="rId33"/>
    <p:sldId id="387" r:id="rId34"/>
    <p:sldId id="393" r:id="rId35"/>
    <p:sldId id="402" r:id="rId36"/>
    <p:sldId id="286" r:id="rId37"/>
    <p:sldId id="392" r:id="rId38"/>
    <p:sldId id="383" r:id="rId39"/>
    <p:sldId id="397" r:id="rId40"/>
    <p:sldId id="398" r:id="rId41"/>
    <p:sldId id="394" r:id="rId42"/>
    <p:sldId id="403" r:id="rId43"/>
    <p:sldId id="400" r:id="rId44"/>
    <p:sldId id="399" r:id="rId45"/>
    <p:sldId id="395" r:id="rId46"/>
    <p:sldId id="35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60" y="17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14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2CDF05-BDB0-4AC3-B403-E8B1484257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A3FF27-FD5D-4A10-A48B-C5BF48007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5708AA-5324-4A01-9436-8D48576ECFD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6BE17F-83E5-4D16-9D15-A07616E79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F85163-EEE1-4AF1-A7C1-2CB314C62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33033-E9F2-4DB0-8EB4-5332730C3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1FBDB5-99CB-49A4-A135-1E8A8B273B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C518F-36AF-42C5-A3E0-44D629F95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1380A-C122-4000-98C5-DCF5D849DF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A257D-20ED-47F8-99D3-E2C30925E5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23AF9-FBB0-4395-B795-18B26467A9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DD924-940B-490F-BBB1-808C822FBB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A9932C-6C60-46E9-9F84-65FDDCC9BB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0DE5C0-FE84-4123-A034-992B026CEF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97651-9E13-4137-941F-E398C04856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53867-1DB6-417B-B456-4AEE500D3F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B2C918-4DA2-4499-AFC8-43B1AA85E7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66D1E-9061-4B8D-8DC1-7F99031255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A7E41A-C925-4019-81C9-9B9AE7392B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23B61-8EBF-40D3-84BF-8E72E7931E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11BA79-909C-4932-9E41-11FF4C9EE5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E54F57-4C59-476C-A1C8-319EF3A909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2FE824-5F37-4324-A089-E0108D0727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CBCC66-837B-4CDD-99CE-CA38B02BEC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F97605-2927-4F87-8ECE-4024B461EA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D70F2-2B75-41A8-8A37-0DEC409F69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DA87D-6712-437B-A02E-7CC2080D0A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4E3DEA-34E1-4403-B492-79AE9FC164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C5B7CB-8FAB-4D2E-A52C-F296EEA9B1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DA78C-8CF2-4489-A9FE-CF21EDE38E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4D0DD1-5B55-44FD-8790-C2548090D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5F797-4934-4E83-9448-A6C9484810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FBAEA6-9EF1-43E8-8999-1B1F0EF430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89EF05-ACAB-493D-A880-D7B2024FB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7B56C-5667-4705-96F4-56767663B2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BB6EBB-A5C0-47D1-94B8-BCFAAA55A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8EBB2-CEA7-4456-B4B5-5DC94CAFCD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70AA-5D44-4597-821C-6A59B4FB009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1B3D-1262-4773-9640-165F58F9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C784-07F8-489A-9000-F5ABF98F1BD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85C1-AB84-44D5-B1D0-4586B006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DC5BC-0582-431B-B758-6FCC3438CA2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CDBF8F-D3EE-4C67-AAEE-0A6A54F47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C6A86-36E0-4A67-809F-5BC849FBCB1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DA2848-F9FD-45A2-9C60-B99D452FA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D4C5C-3301-4EAD-9CC6-B5A7440F9A3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D7D341-F90B-4B82-900A-75FF9C923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32189-5D79-4B38-BB6B-DE4D137DE66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FAE4EF-B1F1-45B7-9AB3-D9809D720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1FDF9-17D6-435B-8C5D-4858D11FCAE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C51264-B5DD-496D-9E9A-C4DDEC643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2BD17E-89F4-4119-9D65-43C1B474424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72CC2D-54F1-43BD-ACAC-2F05921B1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C00C1D-49DF-4BE7-93E0-436A8D3C253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5E318-989D-4356-A90F-4B1DF6DCB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0631E-5B44-40A7-959D-8ECB463BD07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109F0-4277-47E7-B1F8-B71D3186C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4681-E0FA-4E9A-B5A4-8E8DC60EBB1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2DCC-68B5-4BBC-8449-BEEDAE9E2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15782-A349-48FA-9C3D-96D740E3D53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84E2B0-38D0-451B-BA2B-0B3B76BCF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29F60B-6FA3-4295-AA6F-2651C9438DA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198671-4096-46F4-86CC-1B417477A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5851D7-D21F-493C-AD5E-01D3724C033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BA53D5-EB43-42BA-9B88-0E53F2273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9DA650-34D3-4172-9970-A35CA20E28F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74A6D0-0204-49F2-8C00-0C876BE3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05F6DE-1988-4276-9341-F565D7535DC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405D56-EB0A-4218-9CC9-A5CE76A11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51E10C-15F5-4499-9328-409F7A86A1C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38C3CA-7ADC-40C6-98B2-0CE5822EC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0BB57-4F41-4134-AF5D-81126612A3A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C964B7-A66A-428F-8F9D-788F34456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104A00-9439-4700-A011-42B383033F0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EF8BC9-4AF5-4633-9388-9F53F4281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617D56-57D0-42A4-81D1-A73D1171598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E77F5-B2EF-41D9-961E-FE5A53FF5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F674AC-0459-4221-8CC5-9789E2A42F9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049135-1C22-4485-A043-AC4054BD0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E070AD-8973-4470-B3F3-E7380C18407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F5964-1B2B-4D18-B66F-CC20DB84B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8967A-FCF4-4D44-B585-B3FBEB37BFD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35BE63-DFB3-4CE7-BFDF-F26ACF6E7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6747F-5E99-475A-BFCD-02A4B842F35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BCB042-CB19-4495-8575-F9483E907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D00B83-340B-4181-AB4D-457BB7B810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1A559-2384-4E25-8CB0-F5BFE3661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48F2A0-1667-4F46-8802-188AA926F8C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318C33-FFC7-410B-862D-35A3A9C70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621818-3749-4DF0-95CC-763FABEC0E4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469C0-9C62-4C14-9937-6A1BFCB75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E6E896-0F14-4F17-918C-FB397967C2A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1BE2-FF80-4E9B-897B-56AB6CDE1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AC4141-7972-47C8-9A43-020E993F598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F29461-2846-473B-BE47-5EEEABA2B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0CCF09-1D9E-45EE-8BF8-09A4B0927C7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DD5324-8C92-48B2-8832-958F4BBE5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618427-B0BE-4A04-8AD6-BBFD15151BD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09D389-1B3D-48F7-B70F-9DF418C50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8E44E3-E6C8-4A73-8C8C-A8634AD52C5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3A3A5-12EE-494E-9BDD-EECF160E5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359A8D-ED8B-4399-9264-AD0D14B11A8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D0CA16-9551-4FD5-8B23-78DA58891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38B2E2-6802-4448-BFBF-2E7CF430AAC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71C93-9AB6-42D5-BAC6-846B1FC1D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B7B2E3-D921-4215-B370-E519C58232A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09F9F6-F342-46A1-9881-F83FC26C8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F08F9-08A3-42B9-B903-F978B9D0759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F881EC-CC55-43B9-AD99-02D3DD2B9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A64EC-A730-43FF-A8B2-A4B9495820E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AC692-5426-4A1E-926C-BAF06AFC8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F101C3-A77B-4A99-9905-E928A43E85B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A29898-87E3-47EA-A2D7-931B5AC5C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222C-D534-43E4-AB87-9DC8CD6E982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ADCE-4651-4EDD-9925-10EB11C77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F24E-B839-4D10-A4D9-2349940F554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F6EE-7BA4-4BEA-8A7B-1F8649C53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E284E-F009-40E8-B743-FF6BABC2C06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0F00AF-8786-40AF-AF39-D09A905BD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768A-4963-42C7-9155-C4E94024183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5167-9CA7-40AA-B81D-81CB31693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64BE70-8950-41DD-B071-2D2420BD0D8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E8722-DD4C-4D99-AE1A-74BF9708E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6186B8-28F5-4E68-B44E-86D09E01678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28B331-7D13-4F2C-8A6E-4B2265F12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26B3C4-7E18-4599-B31E-2B2634E553D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6672A-9DB3-4305-8010-C7C7441FB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CF71B-5447-4E48-9DFA-EC806CBCA45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25F8EB-B0C4-4ECE-91D6-45E85839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14B28-1B0D-4294-A136-A414CD5DEF1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E5A9EA-8AB6-4B4F-9C41-35670AA94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C4282-C490-4838-83D9-F7D0041C178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F24D90-E50B-401D-B0F5-5B31CEFE4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2120E2-14DB-40F5-A397-21F00929D99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89B83-DF95-4C34-89C3-9BAC5AF90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52444D-FE10-43F3-B071-6E1CEC1D4DC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F8224-2C9D-47C0-9672-2B1CE0622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601EAF-BEB1-41CC-8D34-60CB70A0EE2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89E760-D680-42AE-8306-56D34711C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D9A4CC-7C94-410E-BB55-0AC3CE24E2D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9F9911-4879-46F6-B99B-AAD085E61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336C-7BFC-410D-907D-159443D00EC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30DC-7EC8-4157-8A8C-30D4B5115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 anchor="b"/>
          <a:lstStyle>
            <a:lvl1pPr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2FA098-393B-46AE-ACAF-4098F7D8093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B11461-39B3-48BE-B4A8-8F30BB84F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AD52C1-CFB4-45BF-A108-150528D9ECF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88EECE-A154-4E1A-835D-D8A1006B8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03262-C04C-4713-B6EA-9F67ADAF8AD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36E6B3-AEF5-48F9-B79D-E12F104C0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406DF8-753B-492C-AC35-39566005711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28DAA-6F11-47C7-BAC1-1AD6F12E4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69429-706B-4B9C-9D4B-311DA4A21FB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C90CFB-854C-4296-A0A6-6359E1E91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1833BE-FAA4-45F1-9957-BFA0BA36728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E05B77-3577-4249-8F11-536C8CB2E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16C23-D2E9-4213-A8B6-2B22F03EF03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45B2C2-8395-45B5-A607-C4BCD5DFB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270A0-11AA-4BC2-9729-C68710904F7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4C0D3-9F65-4E93-8904-C1172B581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843D5B-CC5E-42C0-BDD7-854D2A964A4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53208-BE5F-4375-89DF-DFD3A7F0F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63F2-69E9-483A-8C67-5E0D6011AB9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8302-8302-419C-AD46-F1D8511DD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2706D1-7D2E-46C7-8422-72A6DBBCFD7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C6BAD9-CA5E-4DD7-A534-E91BA36B9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50EAD3-755F-4604-BC27-AF9EED29DA5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7CAA8-4F55-404F-8BE1-6CEE401AB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01F0DC-4DA8-4205-930D-D1092B58E69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A25FAF-3452-496F-9A67-5758A7AF2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58FF08-D7FD-418C-9ECC-A1C9540E36F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C54FAA-CC8E-44CA-923D-A86E3933B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810ED4-3E83-486C-B2C3-69A4508FCCB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FC1043-247C-4725-86BD-9AF33C786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27266-0593-42A6-84DB-54A707561EB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A67A68-E264-4AB4-940C-5FF19CC00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7F7756-300A-43F3-92E9-506FB17987B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2E9C7B-E55B-4506-B264-38B42061D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6D7F1-46C6-4444-9130-030DBDF95B3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8CFB9-0B59-401A-9488-6CD784981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F149-A328-43C8-8D4B-11C96070B97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9775-ACE6-47F6-9652-42B04B82B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47914B-5895-4F2D-A5EE-433857DF3C5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DFD32-B6B5-4C14-89D8-1FAE3A06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70B82-7912-42DF-AE07-CE3A5FC0A09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C19FB-F2BD-497B-A6DA-1E9615EEE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CBC04C-41F3-410E-8497-7C94C67B29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D63836-0108-4E2A-8332-BA296FBDA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D55BAF-6B69-4E19-94D6-B0D72BB8E88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869C5-AE99-4A4D-B927-35CBD7386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0A91C0-96F1-4A1A-AA8D-C06D79357CD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76D6D-216B-422A-A2FB-DACCC3EC5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151CAC-7DA6-4CB7-883F-471B2D511D1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33B14A-BDBC-4A92-87FD-08F9080D1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F3474B-CCC2-4B6D-BB4B-73A3FE7A721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23E41-7B09-4F95-8F17-710F01A3B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9ED74-F650-4BB9-8E0E-B4088E8C139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680366-C5E8-495D-B902-8C2104B37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95237-E2A9-4983-8B52-B8EEB04C7F7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824B84-082D-45ED-B8EC-491328EBF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AE43-0677-4669-B0FA-06A710AC5FC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B3E3-EE03-4A43-8D0F-076B0144C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1E2D84-BA4C-48AC-A140-366032E9BB6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8005A-8B1E-4871-B46F-4E4576E79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45ED0-1B2F-42CA-9E04-92D405B3BB7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B2C137-47E3-4AD3-A846-A971A3916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76D6B-0C03-48D0-B5F9-80793D8AC8F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BDF20C-1375-408A-8359-08969F2EB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E8CF-F9F8-4A20-A2B5-7EE9D675C19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C8F3-1C2A-4E78-8A02-D4A953336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27487A-5C61-4EDB-A0C6-F2D81EA1EFE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B1C219-C94C-488E-9F11-BF14F1DFC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97B2DD-405A-4F69-8035-53B8FE58EAC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C3D2B-C79C-4CA4-B70B-F69E782DF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BB7507-F514-4ABD-8209-89ACF38AA05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06F738-38F3-4977-B01E-451EE5EEC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30CAD-C1CE-4737-989D-75C3041C57F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84FFBD-68A0-4F8C-B0B7-487DF454E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C3747-CEEB-4842-BD54-5A1FEDFA4DB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5B9D15-0BC1-4089-8737-5D3A798D6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45" r:id="rId2"/>
    <p:sldLayoutId id="2147484000" r:id="rId3"/>
    <p:sldLayoutId id="214748394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6147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47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717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2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29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30" r:id="rId12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31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4099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44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Male Body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495800" cy="44497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 are feeling increased pressure to conform to an unrealistic body image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 images of men have become increasingly muscular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has led some boys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men to take extreme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measures to change their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shape and size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332" name="Rectangle 6"/>
          <p:cNvSpPr>
            <a:spLocks noChangeAspect="1"/>
          </p:cNvSpPr>
          <p:nvPr/>
        </p:nvSpPr>
        <p:spPr bwMode="auto">
          <a:xfrm>
            <a:off x="0" y="6627813"/>
            <a:ext cx="14991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Maridav</a:t>
            </a:r>
            <a:r>
              <a:rPr lang="en-US" sz="900" dirty="0"/>
              <a:t>/shutterstock.com</a:t>
            </a:r>
          </a:p>
        </p:txBody>
      </p:sp>
      <p:pic>
        <p:nvPicPr>
          <p:cNvPr id="99333" name="Picture 2" descr="T:\Project Files\Zelman and Sanderson_High School Health\Supplements\PowerPoints\Art\CONVERTED\Chapter 5\shutterstock_198615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502025" cy="3810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4114800" y="1676400"/>
            <a:ext cx="4572000" cy="4419600"/>
          </a:xfrm>
        </p:spPr>
        <p:txBody>
          <a:bodyPr/>
          <a:lstStyle/>
          <a:p>
            <a:pPr marL="171450" indent="0"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Men also feel pressured to change their body to match unrealistic ideals.</a:t>
            </a:r>
          </a:p>
          <a:p>
            <a:pPr marL="171450" indent="0">
              <a:buFont typeface="Arial" charset="0"/>
              <a:buNone/>
            </a:pPr>
            <a:endParaRPr lang="en-US" sz="1200" i="1" dirty="0">
              <a:latin typeface="Arial" charset="0"/>
              <a:cs typeface="Arial" charset="0"/>
            </a:endParaRPr>
          </a:p>
          <a:p>
            <a:pPr marL="171450" indent="0">
              <a:buFont typeface="Arial" charset="0"/>
              <a:buNone/>
            </a:pPr>
            <a:r>
              <a:rPr lang="en-US" sz="2400" i="1" dirty="0">
                <a:latin typeface="Arial" charset="0"/>
                <a:cs typeface="Arial" charset="0"/>
              </a:rPr>
              <a:t>What are some examples of ways boys or men make try to change their body image?</a:t>
            </a:r>
          </a:p>
          <a:p>
            <a:pPr marL="171450" indent="0">
              <a:buFont typeface="Arial" charset="0"/>
              <a:buNone/>
            </a:pPr>
            <a:endParaRPr lang="en-US" sz="1200" i="1" dirty="0">
              <a:latin typeface="Arial" charset="0"/>
              <a:cs typeface="Arial" charset="0"/>
            </a:endParaRPr>
          </a:p>
          <a:p>
            <a:pPr marL="171450" indent="0">
              <a:buFont typeface="Arial" charset="0"/>
              <a:buNone/>
            </a:pPr>
            <a:r>
              <a:rPr lang="en-US" sz="2400" i="1" dirty="0">
                <a:latin typeface="Arial" charset="0"/>
                <a:cs typeface="Arial" charset="0"/>
              </a:rPr>
              <a:t>Which of these ways are healthy choices? Which ones are not?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0" y="6627813"/>
            <a:ext cx="2590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Steve </a:t>
            </a:r>
            <a:r>
              <a:rPr lang="en-US" sz="900" dirty="0" err="1"/>
              <a:t>Pepple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00356" name="Picture 2" descr="T:\Project Files\Zelman and Sanderson_High School Health\Supplements\PowerPoints\Art\CONVERTED\Chapter 5\5.4_146778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429000" cy="3119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Ethnicity and Body Image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1000" y="1828800"/>
            <a:ext cx="44958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Media ideals for body image are not embraced to the same extent by everyone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Different groups have different values and preferences when it comes to ideal weight and appearance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0" y="6627813"/>
            <a:ext cx="18582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Flashon</a:t>
            </a:r>
            <a:r>
              <a:rPr lang="en-US" sz="900" dirty="0"/>
              <a:t> Studio/shutterstock.com</a:t>
            </a:r>
          </a:p>
        </p:txBody>
      </p:sp>
      <p:pic>
        <p:nvPicPr>
          <p:cNvPr id="101381" name="Picture 2" descr="T:\Project Files\Zelman and Sanderson_High School Health\Supplements\PowerPoints\Art\CONVERTED\Chapter 5\shutterstock_86215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26924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Sports and Body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676400"/>
            <a:ext cx="41910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Involvement in sports can influence a person’s body image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Athletes may feel pressure from coaches or parents to maintain a thin body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Teenagers in sports that do not emphasize thinness feel less pressure to be thin</a:t>
            </a:r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0" y="6627813"/>
            <a:ext cx="17235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Brian Chase/shutterstock.com</a:t>
            </a:r>
          </a:p>
        </p:txBody>
      </p:sp>
      <p:pic>
        <p:nvPicPr>
          <p:cNvPr id="102405" name="Picture 2" descr="T:\Project Files\Zelman and Sanderson_High School Health\Supplements\PowerPoints\Art\CONVERTED\Chapter 5\shutterstock_2586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2706688" cy="33385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3505200"/>
            <a:ext cx="7848600" cy="914400"/>
          </a:xfrm>
        </p:spPr>
        <p:txBody>
          <a:bodyPr/>
          <a:lstStyle/>
          <a:p>
            <a:pPr marL="0" inden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What Are Eating Disorders?</a:t>
            </a:r>
          </a:p>
        </p:txBody>
      </p:sp>
      <p:sp>
        <p:nvSpPr>
          <p:cNvPr id="10342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5.2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Eating Disorder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981200"/>
            <a:ext cx="4876800" cy="342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 serious illness that causes major disturbances in a person’s daily diet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There are three main types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Anorexia nervosa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Bulimia nervosa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Binge-eating disorder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0" y="6627813"/>
            <a:ext cx="304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Elenathewise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04453" name="Picture 2" descr="T:\Project Files\Zelman and Sanderson_High School Health\Supplements\PowerPoints\Art\CONVERTED\Chapter 5\Case-Study-image_114327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819400" cy="42291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Anorexia Nervosa</a:t>
            </a:r>
          </a:p>
        </p:txBody>
      </p:sp>
      <p:sp>
        <p:nvSpPr>
          <p:cNvPr id="10547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343400" y="1676400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>
                <a:solidFill>
                  <a:schemeClr val="tx1"/>
                </a:solidFill>
                <a:latin typeface="Arial" charset="0"/>
                <a:cs typeface="Arial" charset="0"/>
              </a:rPr>
              <a:t>An eating disorder in which a person has an intense fear of gaining weight</a:t>
            </a:r>
          </a:p>
          <a:p>
            <a:r>
              <a:rPr lang="en-US" sz="2600">
                <a:solidFill>
                  <a:schemeClr val="tx1"/>
                </a:solidFill>
                <a:latin typeface="Arial" charset="0"/>
                <a:cs typeface="Arial" charset="0"/>
              </a:rPr>
              <a:t>The person eats too little and loses far more weight than is healthy</a:t>
            </a:r>
          </a:p>
          <a:p>
            <a:r>
              <a:rPr lang="en-US" sz="2600">
                <a:solidFill>
                  <a:schemeClr val="tx1"/>
                </a:solidFill>
                <a:latin typeface="Arial" charset="0"/>
                <a:cs typeface="Arial" charset="0"/>
              </a:rPr>
              <a:t>Often marked by lack of menstruation among females</a:t>
            </a:r>
          </a:p>
        </p:txBody>
      </p:sp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0" y="6627813"/>
            <a:ext cx="16722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Julija</a:t>
            </a:r>
            <a:r>
              <a:rPr lang="en-US" sz="900" dirty="0"/>
              <a:t> </a:t>
            </a:r>
            <a:r>
              <a:rPr lang="en-US" sz="900" dirty="0" err="1"/>
              <a:t>Sapic</a:t>
            </a:r>
            <a:r>
              <a:rPr lang="en-US" sz="900" dirty="0"/>
              <a:t>/shutterstock.com</a:t>
            </a:r>
          </a:p>
        </p:txBody>
      </p:sp>
      <p:pic>
        <p:nvPicPr>
          <p:cNvPr id="105477" name="Picture 2" descr="T:\Project Files\Zelman and Sanderson_High School Health\Supplements\PowerPoints\Art\CONVERTED\Chapter 5\shutterstock_10391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352800" cy="2611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Bulimia Nervosa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828800"/>
            <a:ext cx="40386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An eating disorder in which a person has recurrent episodes of binge eating followed by purging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Binge-purge episodes are often triggered by some type of negative emotion</a:t>
            </a:r>
          </a:p>
        </p:txBody>
      </p:sp>
      <p:sp>
        <p:nvSpPr>
          <p:cNvPr id="106500" name="TextBox 4"/>
          <p:cNvSpPr txBox="1">
            <a:spLocks noChangeArrowheads="1"/>
          </p:cNvSpPr>
          <p:nvPr/>
        </p:nvSpPr>
        <p:spPr bwMode="auto">
          <a:xfrm>
            <a:off x="0" y="6627813"/>
            <a:ext cx="2438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Twin Design/shutterstock.com</a:t>
            </a:r>
          </a:p>
        </p:txBody>
      </p:sp>
      <p:pic>
        <p:nvPicPr>
          <p:cNvPr id="106501" name="Picture 2" descr="T:\Project Files\Zelman and Sanderson_High School Health\Supplements\PowerPoints\Art\CONVERTED\Chapter 5\Ch17_shutterstock_156617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2714625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Binge-Eating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905000"/>
            <a:ext cx="4267200" cy="3657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eating disorder in which a person consumes a huge amount of food in a short period of time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Accompanied by feelings of extreme distress during or after bingeing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0" y="6627813"/>
            <a:ext cx="2198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Simone van den Berg/shutterstock.com</a:t>
            </a:r>
          </a:p>
        </p:txBody>
      </p:sp>
      <p:pic>
        <p:nvPicPr>
          <p:cNvPr id="107525" name="Picture 2" descr="T:\Project Files\Zelman and Sanderson_High School Health\Supplements\PowerPoints\Art\CONVERTED\Chapter 5\shutterstock_4309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276600" cy="3441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3581400"/>
          </a:xfrm>
        </p:spPr>
        <p:txBody>
          <a:bodyPr>
            <a:noAutofit/>
          </a:bodyPr>
          <a:lstStyle/>
          <a:p>
            <a:pPr marL="114300" lvl="1"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Do people with eating disorders typically have a healthy body image?  </a:t>
            </a:r>
          </a:p>
          <a:p>
            <a:pPr marL="114300" lvl="1" indent="0">
              <a:buFont typeface="Arial" charset="0"/>
              <a:buNone/>
              <a:defRPr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114300" lvl="1"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How does a person’s body image relate to his or her eating behaviors?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08547" name="TextBox 4"/>
          <p:cNvSpPr txBox="1">
            <a:spLocks noChangeArrowheads="1"/>
          </p:cNvSpPr>
          <p:nvPr/>
        </p:nvSpPr>
        <p:spPr bwMode="auto">
          <a:xfrm>
            <a:off x="0" y="6627813"/>
            <a:ext cx="2895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Piotr</a:t>
            </a:r>
            <a:r>
              <a:rPr lang="en-US" sz="900" dirty="0"/>
              <a:t> </a:t>
            </a:r>
            <a:r>
              <a:rPr lang="en-US" sz="900" dirty="0" err="1"/>
              <a:t>Marcinski</a:t>
            </a:r>
            <a:r>
              <a:rPr lang="en-US" sz="900" dirty="0"/>
              <a:t>/shutterstock.com</a:t>
            </a:r>
          </a:p>
        </p:txBody>
      </p:sp>
      <p:pic>
        <p:nvPicPr>
          <p:cNvPr id="108548" name="Picture 2" descr="T:\Project Files\Zelman and Sanderson_High School Health\Supplements\PowerPoints\Art\CONVERTED\Chapter 5\Ch17_opener_shutterstock_197324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2819400" cy="42291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486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Palatino Linotype" pitchFamily="18" charset="0"/>
                <a:cs typeface="Arial" charset="0"/>
              </a:rPr>
              <a:t>Chapter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Palatino Linotype" pitchFamily="18" charset="0"/>
              </a:rPr>
              <a:t>Body 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90600" y="2819400"/>
            <a:ext cx="7239000" cy="2743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5.1 Factors that Influence Body Image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5.2 What Are Eating Disorders?</a:t>
            </a:r>
          </a:p>
          <a:p>
            <a:pPr marL="1714500" indent="-171450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5.3 Treating and Preventing Body Image Issues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Problems Caused by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Eating Disorders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>
                <a:solidFill>
                  <a:schemeClr val="tx1"/>
                </a:solidFill>
                <a:latin typeface="Arial" charset="0"/>
                <a:cs typeface="Arial" charset="0"/>
              </a:rPr>
              <a:t>Anorexia nervosa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Decreased bone density 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Brittle hair and nails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Mild anemia 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Muscle wasting and weakness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Severe constipation 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Low blood pressure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Heart and brain damage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Organ failure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Infertility</a:t>
            </a:r>
          </a:p>
        </p:txBody>
      </p:sp>
      <p:sp>
        <p:nvSpPr>
          <p:cNvPr id="10957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495800" y="1600200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charset="0"/>
                <a:cs typeface="Arial" charset="0"/>
              </a:rPr>
              <a:t>Bulimia nervosa and binge-eating disorder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Inflamed and sore throat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Swollen salivary glands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Sensitive and decaying teeth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Severe dehydration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Electrolyte imbalance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Damage to the stomach and intestines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</a:rPr>
              <a:t>Hypoglycemia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latin typeface="Arial" charset="0"/>
                <a:cs typeface="Arial" charset="0"/>
              </a:rPr>
              <a:t>Contributing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676400"/>
            <a:ext cx="4038600" cy="44497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Experts believe biological and genetic factors may trigger the development of eating disorders</a:t>
            </a:r>
          </a:p>
          <a:p>
            <a:pPr>
              <a:defRPr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Family dynamics can also play a role</a:t>
            </a:r>
          </a:p>
          <a:p>
            <a:pPr>
              <a:defRPr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children learn unhealthy eating patterns from watching their parents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6627813"/>
            <a:ext cx="14478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ejwhite</a:t>
            </a:r>
            <a:r>
              <a:rPr lang="en-US" sz="900" dirty="0"/>
              <a:t>/shutterstock.com</a:t>
            </a:r>
          </a:p>
        </p:txBody>
      </p:sp>
      <p:pic>
        <p:nvPicPr>
          <p:cNvPr id="110597" name="Picture 2" descr="T:\Project Files\Zelman and Sanderson_High School Health\Supplements\PowerPoints\Art\CONVERTED\Chapter 5\shutterstock_49846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352800" cy="27336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4343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Family Dynamics</a:t>
            </a:r>
          </a:p>
          <a:p>
            <a:endParaRPr lang="en-US"/>
          </a:p>
          <a:p>
            <a:r>
              <a:rPr lang="en-US" sz="2600"/>
              <a:t>Negative interaction patterns within a family may trigger disordered eating.</a:t>
            </a:r>
          </a:p>
          <a:p>
            <a:endParaRPr lang="en-US"/>
          </a:p>
          <a:p>
            <a:r>
              <a:rPr lang="en-US" sz="2600" i="1"/>
              <a:t>What are some negative patterns or behaviors that may lead to stress and eating disorders for a family member?</a:t>
            </a:r>
          </a:p>
        </p:txBody>
      </p:sp>
      <p:sp>
        <p:nvSpPr>
          <p:cNvPr id="111620" name="TextBox 6"/>
          <p:cNvSpPr txBox="1">
            <a:spLocks noChangeArrowheads="1"/>
          </p:cNvSpPr>
          <p:nvPr/>
        </p:nvSpPr>
        <p:spPr bwMode="auto">
          <a:xfrm>
            <a:off x="0" y="66278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David </a:t>
            </a:r>
            <a:r>
              <a:rPr lang="en-US" sz="900" dirty="0" err="1"/>
              <a:t>Pereiras</a:t>
            </a:r>
            <a:r>
              <a:rPr lang="en-US" sz="900" dirty="0"/>
              <a:t>/shutterstock.com</a:t>
            </a:r>
          </a:p>
        </p:txBody>
      </p:sp>
      <p:pic>
        <p:nvPicPr>
          <p:cNvPr id="111621" name="Picture 2" descr="T:\Project Files\Zelman and Sanderson_High School Health\Supplements\PowerPoints\Art\CONVERTED\Chapter 5\Ch10_p16_fig10.11_shutterstock_176638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3528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19200" y="3352800"/>
            <a:ext cx="6858000" cy="16002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Treating and Preventing Body Image Issues</a:t>
            </a:r>
          </a:p>
        </p:txBody>
      </p:sp>
      <p:sp>
        <p:nvSpPr>
          <p:cNvPr id="11264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5.3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Treating Eating Disorders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1981200"/>
            <a:ext cx="4876800" cy="4144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People who have eating disorders are often reluctant to seek treatment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They may be embarrassed to admit their behavior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Some people are afraid that treating their disorder will cause them to gain weight</a:t>
            </a:r>
          </a:p>
        </p:txBody>
      </p:sp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0" y="6627813"/>
            <a:ext cx="2362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Alexsokolov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13669" name="Picture 2" descr="T:\Project Files\Zelman and Sanderson_High School Health\Supplements\PowerPoints\Art\CONVERTED\Chapter 5\5.10_453988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971800" cy="2928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4114800"/>
          </a:xfrm>
        </p:spPr>
        <p:txBody>
          <a:bodyPr>
            <a:noAutofit/>
          </a:bodyPr>
          <a:lstStyle/>
          <a:p>
            <a:pPr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Most people are able to overcome disordered eating behaviors on their own.</a:t>
            </a:r>
          </a:p>
          <a:p>
            <a:pPr indent="0">
              <a:buFont typeface="Arial" charset="0"/>
              <a:buNone/>
              <a:defRPr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MYTH</a:t>
            </a:r>
          </a:p>
          <a:p>
            <a:pPr marL="801688" indent="-230188">
              <a:buFont typeface="Arial" pitchFamily="34" charset="0"/>
              <a:buChar char="–"/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Eating disorders rarely go away without proper treatment.</a:t>
            </a:r>
          </a:p>
          <a:p>
            <a:pPr marL="801688" indent="-230188">
              <a:buFont typeface="Arial" pitchFamily="34" charset="0"/>
              <a:buChar char="–"/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Eating disorders are mental disorders and should be treated by mental health professionals.</a:t>
            </a:r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  </a:t>
            </a:r>
            <a:r>
              <a:rPr lang="en-US" sz="2600" i="1">
                <a:latin typeface="Arial" charset="0"/>
                <a:cs typeface="Arial" charset="0"/>
              </a:rPr>
              <a:t>Myth or Fact?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Individual Therapy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191000" y="1828800"/>
            <a:ext cx="44196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Many people find that talking with a therapist is very helpful in managing eating disorders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Cognitive-behavioral therapy helps patients create more normal eating patterns</a:t>
            </a:r>
          </a:p>
        </p:txBody>
      </p:sp>
      <p:sp>
        <p:nvSpPr>
          <p:cNvPr id="115716" name="Rectangle 7"/>
          <p:cNvSpPr>
            <a:spLocks noChangeArrowheads="1"/>
          </p:cNvSpPr>
          <p:nvPr/>
        </p:nvSpPr>
        <p:spPr bwMode="auto">
          <a:xfrm>
            <a:off x="0" y="6627813"/>
            <a:ext cx="19607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wavebreakmedia</a:t>
            </a:r>
            <a:r>
              <a:rPr lang="en-US" sz="900" dirty="0"/>
              <a:t>/shutterstock.com</a:t>
            </a:r>
          </a:p>
        </p:txBody>
      </p:sp>
      <p:pic>
        <p:nvPicPr>
          <p:cNvPr id="115717" name="Picture 2" descr="T:\Project Files\Zelman and Sanderson_High School Health\Supplements\PowerPoints\Art\CONVERTED\Chapter 5\shutterstock_179872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425825" cy="298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Family Therapy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2057400"/>
            <a:ext cx="4191000" cy="4144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Involves parents or guardians and siblings of patients in treatment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Many therapists recommend some combination of individual and family therapy</a:t>
            </a:r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0" y="6627813"/>
            <a:ext cx="19287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Creativa</a:t>
            </a:r>
            <a:r>
              <a:rPr lang="en-US" sz="900" dirty="0"/>
              <a:t> Images/shutterstock.com</a:t>
            </a:r>
          </a:p>
        </p:txBody>
      </p:sp>
      <p:pic>
        <p:nvPicPr>
          <p:cNvPr id="116741" name="Picture 2" descr="T:\Project Files\Zelman and Sanderson_High School Health\Supplements\PowerPoints\Art\CONVERTED\Chapter 5\shutterstock_157839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3657600" cy="25288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Challenges of Treatment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191000" y="1828800"/>
            <a:ext cx="40386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People with eating disorders have a relatively high rate of relapse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Their bodies may be unable to repair the damage caused by years of disordered eating</a:t>
            </a:r>
          </a:p>
        </p:txBody>
      </p:sp>
      <p:sp>
        <p:nvSpPr>
          <p:cNvPr id="117764" name="Rectangle 9"/>
          <p:cNvSpPr>
            <a:spLocks noChangeArrowheads="1"/>
          </p:cNvSpPr>
          <p:nvPr/>
        </p:nvSpPr>
        <p:spPr bwMode="auto">
          <a:xfrm>
            <a:off x="0" y="6627813"/>
            <a:ext cx="18517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Dan </a:t>
            </a:r>
            <a:r>
              <a:rPr lang="en-US" sz="900" dirty="0" err="1"/>
              <a:t>Kosmayer</a:t>
            </a:r>
            <a:r>
              <a:rPr lang="en-US" sz="900" dirty="0"/>
              <a:t>/shutterstock.com</a:t>
            </a:r>
          </a:p>
        </p:txBody>
      </p:sp>
      <p:pic>
        <p:nvPicPr>
          <p:cNvPr id="117765" name="Picture 2" descr="T:\Project Files\Zelman and Sanderson_High School Health\Supplements\PowerPoints\Art\CONVERTED\Chapter 5\shutterstock_11713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584575" cy="2622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441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Recovery</a:t>
            </a:r>
          </a:p>
          <a:p>
            <a:endParaRPr lang="en-US"/>
          </a:p>
          <a:p>
            <a:r>
              <a:rPr lang="en-US" sz="2600"/>
              <a:t>Recovery from an eating disorder does not always yield instant results.</a:t>
            </a:r>
          </a:p>
          <a:p>
            <a:endParaRPr lang="en-US" sz="2600"/>
          </a:p>
          <a:p>
            <a:r>
              <a:rPr lang="en-US" sz="2600" i="1"/>
              <a:t>Why is recovery from eating disorders best viewed as a process?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0" y="6627813"/>
            <a:ext cx="2743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Maridav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18789" name="Picture 2" descr="T:\Project Files\Zelman and Sanderson_High School Health\Supplements\PowerPoints\Art\CONVERTED\Chapter 5\Ch6_p177_17850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19200" y="3352800"/>
            <a:ext cx="6858000" cy="16002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Factors that Influence Body Image</a:t>
            </a:r>
          </a:p>
        </p:txBody>
      </p:sp>
      <p:sp>
        <p:nvSpPr>
          <p:cNvPr id="9216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5.1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01000" cy="6858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Preventing Body Image Issues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 bwMode="auto">
          <a:xfrm>
            <a:off x="3657600" y="1600200"/>
            <a:ext cx="48768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Strategies for developing a healthy body image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Remember that images of people in the media are manipulated to create an idealized image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Be aware of the nature and origins of the thin ideal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Realize the negative effects of believing in this ideal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Focus on positive thoughts about your body</a:t>
            </a:r>
          </a:p>
        </p:txBody>
      </p:sp>
      <p:sp>
        <p:nvSpPr>
          <p:cNvPr id="119812" name="TextBox 5"/>
          <p:cNvSpPr txBox="1">
            <a:spLocks noChangeArrowheads="1"/>
          </p:cNvSpPr>
          <p:nvPr/>
        </p:nvSpPr>
        <p:spPr bwMode="auto">
          <a:xfrm>
            <a:off x="0" y="6627813"/>
            <a:ext cx="2286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MJTH/shutterstock.com</a:t>
            </a:r>
          </a:p>
        </p:txBody>
      </p:sp>
      <p:pic>
        <p:nvPicPr>
          <p:cNvPr id="119813" name="Picture 2" descr="T:\Project Files\Zelman and Sanderson_High School Health\Supplements\PowerPoints\Art\CONVERTED\Chapter 5\3.1_123959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3429000" cy="2286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What Businesses Are Doing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981200"/>
            <a:ext cx="40386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Some companies are using more realistic images of people in their advertising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Some magazines have banned the use of underweight models in advertising</a:t>
            </a:r>
          </a:p>
        </p:txBody>
      </p:sp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0" y="6627813"/>
            <a:ext cx="2895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Ryan </a:t>
            </a:r>
            <a:r>
              <a:rPr lang="en-US" sz="900" dirty="0" err="1"/>
              <a:t>McVay</a:t>
            </a:r>
            <a:r>
              <a:rPr lang="en-US" sz="900" dirty="0"/>
              <a:t>/</a:t>
            </a:r>
            <a:r>
              <a:rPr lang="en-US" sz="900" dirty="0" err="1"/>
              <a:t>Photodisc</a:t>
            </a:r>
            <a:r>
              <a:rPr lang="en-US" sz="900" dirty="0"/>
              <a:t>/thinkstock.com</a:t>
            </a:r>
          </a:p>
        </p:txBody>
      </p:sp>
      <p:pic>
        <p:nvPicPr>
          <p:cNvPr id="120837" name="Picture 2" descr="T:\Project Files\Zelman and Sanderson_High School Health\Supplements\PowerPoints\Art\CONVERTED\Chapter 5\5.3_AA04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125788" cy="31369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What Governments Are Doing</a:t>
            </a:r>
          </a:p>
        </p:txBody>
      </p:sp>
      <p:sp>
        <p:nvSpPr>
          <p:cNvPr id="12185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419600" y="1676400"/>
            <a:ext cx="4038600" cy="444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Spain and Italy require that models have a BMI of at least 18.5 to be in some fashion-week shows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Israel became the first country to pass laws banning the use of extremely thin models in ads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21860" name="Rectangle 9"/>
          <p:cNvSpPr>
            <a:spLocks noChangeArrowheads="1"/>
          </p:cNvSpPr>
          <p:nvPr/>
        </p:nvSpPr>
        <p:spPr bwMode="auto">
          <a:xfrm>
            <a:off x="0" y="6627813"/>
            <a:ext cx="15696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Nata</a:t>
            </a:r>
            <a:r>
              <a:rPr lang="en-US" sz="900" dirty="0"/>
              <a:t> </a:t>
            </a:r>
            <a:r>
              <a:rPr lang="en-US" sz="900" dirty="0" err="1"/>
              <a:t>Sha</a:t>
            </a:r>
            <a:r>
              <a:rPr lang="en-US" sz="900" dirty="0"/>
              <a:t>/shutterstock.com</a:t>
            </a:r>
          </a:p>
        </p:txBody>
      </p:sp>
      <p:pic>
        <p:nvPicPr>
          <p:cNvPr id="121861" name="Picture 2" descr="T:\Project Files\Zelman and Sanderson_High School Health\Supplements\PowerPoints\Art\CONVERTED\Chapter 5\shutterstock_124881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208338" cy="33480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4495800" cy="2971800"/>
          </a:xfrm>
        </p:spPr>
        <p:txBody>
          <a:bodyPr/>
          <a:lstStyle/>
          <a:p>
            <a:pPr marL="168275" indent="0">
              <a:buFont typeface="Arial" charset="0"/>
              <a:buNone/>
            </a:pPr>
            <a:r>
              <a:rPr lang="en-US" i="1">
                <a:latin typeface="Arial" charset="0"/>
                <a:cs typeface="Arial" charset="0"/>
              </a:rPr>
              <a:t>Do you think the US government should pass legislation banning certain types of advertising related to body image? Why or why not?</a:t>
            </a:r>
          </a:p>
        </p:txBody>
      </p:sp>
      <p:sp>
        <p:nvSpPr>
          <p:cNvPr id="122883" name="TextBox 3"/>
          <p:cNvSpPr txBox="1">
            <a:spLocks noChangeArrowheads="1"/>
          </p:cNvSpPr>
          <p:nvPr/>
        </p:nvSpPr>
        <p:spPr bwMode="auto">
          <a:xfrm>
            <a:off x="0" y="6627813"/>
            <a:ext cx="2971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AndreyKrav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22884" name="Picture 2" descr="T:\Project Files\Zelman and Sanderson_High School Health\Supplements\PowerPoints\Art\CONVERTED\Chapter 5\5.12_477836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2590800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Warm-Up</a:t>
            </a:r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533400" y="1749425"/>
            <a:ext cx="44196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Body Image</a:t>
            </a:r>
          </a:p>
          <a:p>
            <a:endParaRPr lang="en-US"/>
          </a:p>
          <a:p>
            <a:r>
              <a:rPr lang="en-US" sz="2600"/>
              <a:t>Your thoughts and feelings about how you look make up your body image.</a:t>
            </a:r>
          </a:p>
          <a:p>
            <a:endParaRPr lang="en-US"/>
          </a:p>
          <a:p>
            <a:r>
              <a:rPr lang="en-US" sz="2600" i="1"/>
              <a:t>What are three things that you like about your body?</a:t>
            </a:r>
          </a:p>
          <a:p>
            <a:endParaRPr lang="en-US" i="1"/>
          </a:p>
          <a:p>
            <a:r>
              <a:rPr lang="en-US" sz="2600" i="1"/>
              <a:t>Name two things you can do to improve your body image.</a:t>
            </a:r>
            <a:endParaRPr lang="en-US" sz="2600"/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0" y="6627813"/>
            <a:ext cx="2971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monkeybusinessimages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93189" name="Picture 2" descr="T:\Project Files\Zelman and Sanderson_High School Health\Supplements\PowerPoints\Art\CONVERTED\Chapter 5\5.0_460148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Body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057400"/>
            <a:ext cx="3962400" cy="3657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body image doesn’t describe what your body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actually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looks like—but how you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looks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with a positive body image appreciate and value their bodies</a:t>
            </a:r>
          </a:p>
        </p:txBody>
      </p:sp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0" y="6627813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Tiplyashina</a:t>
            </a:r>
            <a:r>
              <a:rPr lang="en-US" sz="900" dirty="0"/>
              <a:t> </a:t>
            </a:r>
            <a:r>
              <a:rPr lang="en-US" sz="900" dirty="0" err="1"/>
              <a:t>Evgeniya</a:t>
            </a:r>
            <a:r>
              <a:rPr lang="en-US" sz="900" dirty="0"/>
              <a:t>/shutterstock.com</a:t>
            </a:r>
          </a:p>
        </p:txBody>
      </p:sp>
      <p:pic>
        <p:nvPicPr>
          <p:cNvPr id="94213" name="Picture 2" descr="T:\Project Files\Zelman and Sanderson_High School Health\Supplements\PowerPoints\Art\CONVERTED\Chapter 5\shutterstock_99042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609850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Family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child’s body image is influenced by his or her parents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teenager’s body image is also influenced by his or her friends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teenagers feel self-conscious about their bodies at some time</a:t>
            </a:r>
          </a:p>
        </p:txBody>
      </p:sp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0" y="6627813"/>
            <a:ext cx="256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Samuel Borges Photography/shutterstock.com</a:t>
            </a:r>
          </a:p>
          <a:p>
            <a:endParaRPr lang="en-US" sz="900" dirty="0"/>
          </a:p>
        </p:txBody>
      </p:sp>
      <p:pic>
        <p:nvPicPr>
          <p:cNvPr id="95237" name="Picture 2" descr="T:\Project Files\Zelman and Sanderson_High School Health\Supplements\PowerPoints\Art\CONVERTED\Chapter 5\shutterstock_13506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429000" cy="30273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96259" name="TextBox 4"/>
          <p:cNvSpPr txBox="1">
            <a:spLocks noChangeArrowheads="1"/>
          </p:cNvSpPr>
          <p:nvPr/>
        </p:nvSpPr>
        <p:spPr bwMode="auto">
          <a:xfrm>
            <a:off x="3886200" y="1828800"/>
            <a:ext cx="4800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Body Image</a:t>
            </a:r>
          </a:p>
          <a:p>
            <a:endParaRPr lang="en-US"/>
          </a:p>
          <a:p>
            <a:r>
              <a:rPr lang="en-US" sz="2600"/>
              <a:t>Teenagers sometimes make unhealthy choices when attempting to change their body shape or size.</a:t>
            </a:r>
          </a:p>
          <a:p>
            <a:endParaRPr lang="en-US" sz="2600"/>
          </a:p>
          <a:p>
            <a:r>
              <a:rPr lang="en-US" sz="2600" i="1"/>
              <a:t>What are some unhealthy choices you have seen your friends or classmates make?</a:t>
            </a:r>
          </a:p>
        </p:txBody>
      </p:sp>
      <p:sp>
        <p:nvSpPr>
          <p:cNvPr id="96260" name="TextBox 6"/>
          <p:cNvSpPr txBox="1">
            <a:spLocks noChangeArrowheads="1"/>
          </p:cNvSpPr>
          <p:nvPr/>
        </p:nvSpPr>
        <p:spPr bwMode="auto">
          <a:xfrm>
            <a:off x="0" y="6627813"/>
            <a:ext cx="2971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Andreas Rodriguez/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96261" name="Picture 2" descr="T:\Project Files\Zelman and Sanderson_High School Health\Supplements\PowerPoints\Art\CONVERTED\Chapter 5\Extra-image_160142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2647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In the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14800" cy="42973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Advertisements convey messages about what is regarded as attractive and desirable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Images of celebrities can also set standards for attractiveness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images are often unrealistic or misleading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6627813"/>
            <a:ext cx="1749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John Warner/shutterstock.com</a:t>
            </a:r>
          </a:p>
        </p:txBody>
      </p:sp>
      <p:pic>
        <p:nvPicPr>
          <p:cNvPr id="97285" name="Picture 2" descr="T:\Project Files\Zelman and Sanderson_High School Health\Supplements\PowerPoints\Art\CONVERTED\Chapter 5\shutterstock_125058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2971800" cy="35353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Female Body Image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38600" y="1905000"/>
            <a:ext cx="43434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charset="0"/>
                <a:cs typeface="Arial" charset="0"/>
              </a:rPr>
              <a:t>Popular media employs images of women who are consistently young and thin </a:t>
            </a:r>
          </a:p>
          <a:p>
            <a:r>
              <a:rPr lang="en-US" sz="2600" dirty="0">
                <a:solidFill>
                  <a:schemeClr val="tx1"/>
                </a:solidFill>
                <a:latin typeface="Arial" charset="0"/>
                <a:cs typeface="Arial" charset="0"/>
              </a:rPr>
              <a:t>This promotes an unrealistic standard of attractiveness against which women are measured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6627813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Sheftsoff</a:t>
            </a:r>
            <a:r>
              <a:rPr lang="en-US" sz="900" dirty="0"/>
              <a:t>/shutterstock.com</a:t>
            </a:r>
          </a:p>
          <a:p>
            <a:endParaRPr lang="en-US" sz="900" dirty="0"/>
          </a:p>
        </p:txBody>
      </p:sp>
      <p:pic>
        <p:nvPicPr>
          <p:cNvPr id="98309" name="Picture 2" descr="T:\Project Files\Zelman and Sanderson_High School Health\Supplements\PowerPoints\Art\CONVERTED\Chapter 5\shutterstock_186268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8448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EssHealth2015</Template>
  <TotalTime>0</TotalTime>
  <Words>1190</Words>
  <Application>Microsoft Macintosh PowerPoint</Application>
  <PresentationFormat>On-screen Show (4:3)</PresentationFormat>
  <Paragraphs>200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Arial</vt:lpstr>
      <vt:lpstr>Calibri</vt:lpstr>
      <vt:lpstr>Helvetica</vt:lpstr>
      <vt:lpstr>Palatino Linotype</vt:lpstr>
      <vt:lpstr>Tahoma</vt:lpstr>
      <vt:lpstr>Verdana</vt:lpstr>
      <vt:lpstr>Custom Design</vt:lpstr>
      <vt:lpstr>Title Slide</vt:lpstr>
      <vt:lpstr>Title</vt:lpstr>
      <vt:lpstr>Lesson</vt:lpstr>
      <vt:lpstr>Content</vt:lpstr>
      <vt:lpstr>Warm-Up</vt:lpstr>
      <vt:lpstr>Think Further</vt:lpstr>
      <vt:lpstr>1_Title</vt:lpstr>
      <vt:lpstr>1_Lesson</vt:lpstr>
      <vt:lpstr>1_Content</vt:lpstr>
      <vt:lpstr>1_Warm-Up</vt:lpstr>
      <vt:lpstr>1_Think Further</vt:lpstr>
      <vt:lpstr>1_Title Slide</vt:lpstr>
      <vt:lpstr>2_Title Slide</vt:lpstr>
      <vt:lpstr>PowerPoint Presentation</vt:lpstr>
      <vt:lpstr>Chapter 5</vt:lpstr>
      <vt:lpstr>Lesson 5.1</vt:lpstr>
      <vt:lpstr>Warm-Up</vt:lpstr>
      <vt:lpstr>Body Image</vt:lpstr>
      <vt:lpstr>Family and Peers</vt:lpstr>
      <vt:lpstr>Critical Thinking</vt:lpstr>
      <vt:lpstr>In the Media</vt:lpstr>
      <vt:lpstr>Female Body Image</vt:lpstr>
      <vt:lpstr>Male Body Image</vt:lpstr>
      <vt:lpstr>PowerPoint Presentation</vt:lpstr>
      <vt:lpstr>Ethnicity and Body Image</vt:lpstr>
      <vt:lpstr>Sports and Body Image</vt:lpstr>
      <vt:lpstr>Lesson 5.2</vt:lpstr>
      <vt:lpstr>Eating Disorder</vt:lpstr>
      <vt:lpstr>Anorexia Nervosa</vt:lpstr>
      <vt:lpstr>Bulimia Nervosa</vt:lpstr>
      <vt:lpstr>Binge-Eating Disorder</vt:lpstr>
      <vt:lpstr>PowerPoint Presentation</vt:lpstr>
      <vt:lpstr>Problems Caused by  Eating Disorders</vt:lpstr>
      <vt:lpstr> Contributing Factors</vt:lpstr>
      <vt:lpstr>Critical Thinking</vt:lpstr>
      <vt:lpstr>Lesson 5.3</vt:lpstr>
      <vt:lpstr>Treating Eating Disorders</vt:lpstr>
      <vt:lpstr>   Myth or Fact? </vt:lpstr>
      <vt:lpstr>Individual Therapy</vt:lpstr>
      <vt:lpstr>Family Therapy</vt:lpstr>
      <vt:lpstr>Challenges of Treatment</vt:lpstr>
      <vt:lpstr>Critical Thinking</vt:lpstr>
      <vt:lpstr>Preventing Body Image Issues</vt:lpstr>
      <vt:lpstr>What Businesses Are Doing</vt:lpstr>
      <vt:lpstr>What Governments Are Doing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2014-11-11T17:12:53Z</dcterms:created>
  <dcterms:modified xsi:type="dcterms:W3CDTF">2019-03-05T12:48:08Z</dcterms:modified>
</cp:coreProperties>
</file>