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70" r:id="rId4"/>
    <p:sldId id="265" r:id="rId5"/>
    <p:sldId id="257" r:id="rId6"/>
    <p:sldId id="259" r:id="rId7"/>
    <p:sldId id="264" r:id="rId8"/>
    <p:sldId id="260" r:id="rId9"/>
    <p:sldId id="261" r:id="rId10"/>
    <p:sldId id="269" r:id="rId11"/>
    <p:sldId id="262" r:id="rId12"/>
    <p:sldId id="266" r:id="rId13"/>
    <p:sldId id="263" r:id="rId14"/>
    <p:sldId id="268"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4" autoAdjust="0"/>
    <p:restoredTop sz="94685" autoAdjust="0"/>
  </p:normalViewPr>
  <p:slideViewPr>
    <p:cSldViewPr snapToGrid="0" snapToObjects="1">
      <p:cViewPr varScale="1">
        <p:scale>
          <a:sx n="84" d="100"/>
          <a:sy n="84" d="100"/>
        </p:scale>
        <p:origin x="-120" y="-104"/>
      </p:cViewPr>
      <p:guideLst>
        <p:guide orient="horz" pos="2160"/>
        <p:guide pos="2880"/>
      </p:guideLst>
    </p:cSldViewPr>
  </p:slideViewPr>
  <p:outlineViewPr>
    <p:cViewPr>
      <p:scale>
        <a:sx n="33" d="100"/>
        <a:sy n="33" d="100"/>
      </p:scale>
      <p:origin x="0" y="1124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11563A-F497-E140-AF7A-E77675FE4BAC}" type="datetimeFigureOut">
              <a:rPr lang="en-US" smtClean="0"/>
              <a:t>10/21/18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9F7617-6745-DB4C-8D0C-8454D07B01E8}" type="slidenum">
              <a:rPr lang="en-US" smtClean="0"/>
              <a:t>‹#›</a:t>
            </a:fld>
            <a:endParaRPr lang="en-US"/>
          </a:p>
        </p:txBody>
      </p:sp>
    </p:spTree>
    <p:extLst>
      <p:ext uri="{BB962C8B-B14F-4D97-AF65-F5344CB8AC3E}">
        <p14:creationId xmlns:p14="http://schemas.microsoft.com/office/powerpoint/2010/main" val="27678073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9F7617-6745-DB4C-8D0C-8454D07B01E8}" type="slidenum">
              <a:rPr lang="en-US" smtClean="0"/>
              <a:t>9</a:t>
            </a:fld>
            <a:endParaRPr lang="en-US"/>
          </a:p>
        </p:txBody>
      </p:sp>
    </p:spTree>
    <p:extLst>
      <p:ext uri="{BB962C8B-B14F-4D97-AF65-F5344CB8AC3E}">
        <p14:creationId xmlns:p14="http://schemas.microsoft.com/office/powerpoint/2010/main" val="4250697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4D8DEE8-7A87-4E01-8ADE-4C49CDD43F74}" type="datetime1">
              <a:rPr lang="en-US" smtClean="0"/>
              <a:pPr/>
              <a:t>10/20/18</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pPr algn="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F9461-E3EB-40CD-B93F-E5CBBBD8E0BA}" type="datetimeFigureOut">
              <a:rPr lang="en-US" smtClean="0"/>
              <a:pPr/>
              <a:t>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7543-9AAE-4E9F-B28C-4FCCFD07D4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578FA3-38AD-400D-A4D2-18E8EF129E5F}" type="datetime1">
              <a:rPr lang="en-US" smtClean="0"/>
              <a:pPr/>
              <a:t>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7886C9C-DC18-4195-8FD5-A50AA931D4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4A8BBF0-342D-409A-9C0A-B1B451E92883}" type="datetime1">
              <a:rPr lang="en-US" smtClean="0"/>
              <a:pPr/>
              <a:t>10/20/18</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lgn="r"/>
            <a:fld id="{F7886C9C-DC18-4195-8FD5-A50AA931D419}" type="slidenum">
              <a:rPr lang="en-US" smtClean="0"/>
              <a:pPr algn="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5DA190-4BDC-4D39-B5BB-A14B3E8B1B3D}" type="datetime1">
              <a:rPr lang="en-US" smtClean="0"/>
              <a:pPr/>
              <a:t>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1D52F2-9B11-4FC0-9217-7D20B3AC9849}" type="datetime1">
              <a:rPr lang="en-US" smtClean="0"/>
              <a:pPr/>
              <a:t>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F13737-8506-438E-ABC0-0BE7E06DCCA6}" type="datetime1">
              <a:rPr lang="en-US" smtClean="0"/>
              <a:pPr/>
              <a:t>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41D58AA-1C84-40C9-BFEE-631CCB17636C}" type="datetime1">
              <a:rPr lang="en-US" smtClean="0"/>
              <a:pPr/>
              <a:t>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542C1-4E96-413B-B72E-6C4B39D85C9D}" type="datetime1">
              <a:rPr lang="en-US" smtClean="0"/>
              <a:pPr/>
              <a:t>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886C9C-DC18-4195-8FD5-A50AA931D41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42AA2-D442-471A-9D69-80392E1E581D}" type="datetime1">
              <a:rPr lang="en-US" smtClean="0"/>
              <a:pPr/>
              <a:t>10/20/18</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C43563C-D9B3-4432-B336-144C997D6215}" type="datetime1">
              <a:rPr lang="en-US" smtClean="0"/>
              <a:pPr/>
              <a:t>10/20/18</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lgn="r"/>
            <a:fld id="{F7886C9C-DC18-4195-8FD5-A50AA931D419}"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010400" y="4484124"/>
            <a:ext cx="1981200" cy="1828800"/>
          </a:xfrm>
        </p:spPr>
        <p:txBody>
          <a:bodyPr/>
          <a:lstStyle/>
          <a:p>
            <a:pPr algn="ctr"/>
            <a:r>
              <a:rPr lang="en-US" dirty="0" smtClean="0"/>
              <a:t>MCST P.E. DEPT. </a:t>
            </a:r>
            <a:endParaRPr lang="en-US" dirty="0"/>
          </a:p>
        </p:txBody>
      </p:sp>
      <p:sp>
        <p:nvSpPr>
          <p:cNvPr id="3" name="Title 2"/>
          <p:cNvSpPr>
            <a:spLocks noGrp="1"/>
          </p:cNvSpPr>
          <p:nvPr>
            <p:ph type="title"/>
          </p:nvPr>
        </p:nvSpPr>
        <p:spPr/>
        <p:txBody>
          <a:bodyPr/>
          <a:lstStyle/>
          <a:p>
            <a:r>
              <a:rPr lang="en-US" dirty="0" smtClean="0"/>
              <a:t>Sins of weightlifting</a:t>
            </a:r>
            <a:endParaRPr lang="en-US" dirty="0"/>
          </a:p>
        </p:txBody>
      </p:sp>
    </p:spTree>
    <p:extLst>
      <p:ext uri="{BB962C8B-B14F-4D97-AF65-F5344CB8AC3E}">
        <p14:creationId xmlns:p14="http://schemas.microsoft.com/office/powerpoint/2010/main" val="99928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a20e783e86f3fc97e23fd566e854550.jpg"/>
          <p:cNvPicPr>
            <a:picLocks noGrp="1" noChangeAspect="1"/>
          </p:cNvPicPr>
          <p:nvPr>
            <p:ph idx="1"/>
          </p:nvPr>
        </p:nvPicPr>
        <p:blipFill rotWithShape="1">
          <a:blip r:embed="rId2">
            <a:extLst>
              <a:ext uri="{28A0092B-C50C-407E-A947-70E740481C1C}">
                <a14:useLocalDpi xmlns:a14="http://schemas.microsoft.com/office/drawing/2010/main" val="0"/>
              </a:ext>
            </a:extLst>
          </a:blip>
          <a:srcRect t="-4572" b="-1"/>
          <a:stretch/>
        </p:blipFill>
        <p:spPr>
          <a:xfrm>
            <a:off x="1220751" y="0"/>
            <a:ext cx="6444729" cy="6739969"/>
          </a:xfrm>
        </p:spPr>
      </p:pic>
    </p:spTree>
    <p:extLst>
      <p:ext uri="{BB962C8B-B14F-4D97-AF65-F5344CB8AC3E}">
        <p14:creationId xmlns:p14="http://schemas.microsoft.com/office/powerpoint/2010/main" val="3300389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0501" y="1719070"/>
            <a:ext cx="8528391" cy="5138929"/>
          </a:xfrm>
        </p:spPr>
        <p:txBody>
          <a:bodyPr>
            <a:normAutofit/>
          </a:bodyPr>
          <a:lstStyle/>
          <a:p>
            <a:r>
              <a:rPr lang="en-US" sz="1800" dirty="0" smtClean="0">
                <a:solidFill>
                  <a:srgbClr val="000000"/>
                </a:solidFill>
                <a:latin typeface="Times New Roman"/>
                <a:cs typeface="Times New Roman"/>
              </a:rPr>
              <a:t>There is a fine line between a full range of motion and hyperextension </a:t>
            </a:r>
          </a:p>
          <a:p>
            <a:r>
              <a:rPr lang="en-US" sz="1800" dirty="0" smtClean="0">
                <a:solidFill>
                  <a:srgbClr val="000000"/>
                </a:solidFill>
                <a:latin typeface="Times New Roman"/>
                <a:cs typeface="Times New Roman"/>
              </a:rPr>
              <a:t>In the bench or chest press, the further you bring your elbows down, the more you increase your chances of injuring your shoulders</a:t>
            </a:r>
          </a:p>
          <a:p>
            <a:pPr marL="45720" indent="0">
              <a:buNone/>
            </a:pPr>
            <a:endParaRPr lang="en-US" dirty="0" smtClean="0">
              <a:solidFill>
                <a:srgbClr val="000000"/>
              </a:solidFill>
              <a:latin typeface="Times New Roman"/>
              <a:cs typeface="Times New Roman"/>
            </a:endParaRPr>
          </a:p>
        </p:txBody>
      </p:sp>
      <p:sp>
        <p:nvSpPr>
          <p:cNvPr id="3" name="Title 2"/>
          <p:cNvSpPr>
            <a:spLocks noGrp="1"/>
          </p:cNvSpPr>
          <p:nvPr>
            <p:ph type="title"/>
          </p:nvPr>
        </p:nvSpPr>
        <p:spPr>
          <a:xfrm>
            <a:off x="381000" y="355847"/>
            <a:ext cx="8381260" cy="914002"/>
          </a:xfrm>
        </p:spPr>
        <p:txBody>
          <a:bodyPr/>
          <a:lstStyle/>
          <a:p>
            <a:r>
              <a:rPr lang="en-US" dirty="0" smtClean="0"/>
              <a:t>Sin: allowing your elbows to go too far behind your back in a bench or chest press </a:t>
            </a:r>
            <a:endParaRPr lang="en-US" dirty="0"/>
          </a:p>
        </p:txBody>
      </p:sp>
      <p:pic>
        <p:nvPicPr>
          <p:cNvPr id="5" name="Picture 4" descr="The-joint-angles-and-moment-arms-which-were-measured-during-the-bench-press-Adapted-fro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9579" y="2687443"/>
            <a:ext cx="5082681" cy="3868818"/>
          </a:xfrm>
          <a:prstGeom prst="rect">
            <a:avLst/>
          </a:prstGeom>
        </p:spPr>
      </p:pic>
      <p:sp>
        <p:nvSpPr>
          <p:cNvPr id="6" name="TextBox 5"/>
          <p:cNvSpPr txBox="1"/>
          <p:nvPr/>
        </p:nvSpPr>
        <p:spPr>
          <a:xfrm>
            <a:off x="260501" y="2897861"/>
            <a:ext cx="3419078" cy="4247317"/>
          </a:xfrm>
          <a:prstGeom prst="rect">
            <a:avLst/>
          </a:prstGeom>
          <a:noFill/>
        </p:spPr>
        <p:txBody>
          <a:bodyPr wrap="square" rtlCol="0">
            <a:spAutoFit/>
          </a:bodyPr>
          <a:lstStyle/>
          <a:p>
            <a:r>
              <a:rPr lang="en-US" dirty="0" smtClean="0">
                <a:solidFill>
                  <a:srgbClr val="000000"/>
                </a:solidFill>
                <a:latin typeface="Times New Roman"/>
                <a:cs typeface="Times New Roman"/>
              </a:rPr>
              <a:t>               </a:t>
            </a:r>
            <a:r>
              <a:rPr lang="en-US" b="1" u="sng" dirty="0" smtClean="0">
                <a:solidFill>
                  <a:srgbClr val="000000"/>
                </a:solidFill>
                <a:latin typeface="Times New Roman"/>
                <a:cs typeface="Times New Roman"/>
              </a:rPr>
              <a:t>Solution </a:t>
            </a:r>
            <a:endParaRPr lang="en-US" b="1" u="sng" dirty="0">
              <a:solidFill>
                <a:srgbClr val="000000"/>
              </a:solidFill>
              <a:latin typeface="Times New Roman"/>
              <a:cs typeface="Times New Roman"/>
            </a:endParaRPr>
          </a:p>
          <a:p>
            <a:pPr>
              <a:buFontTx/>
              <a:buChar char="-"/>
            </a:pPr>
            <a:r>
              <a:rPr lang="en-US" dirty="0" smtClean="0">
                <a:solidFill>
                  <a:srgbClr val="000000"/>
                </a:solidFill>
                <a:latin typeface="Times New Roman"/>
                <a:cs typeface="Times New Roman"/>
              </a:rPr>
              <a:t> As </a:t>
            </a:r>
            <a:r>
              <a:rPr lang="en-US" dirty="0">
                <a:solidFill>
                  <a:srgbClr val="000000"/>
                </a:solidFill>
                <a:latin typeface="Times New Roman"/>
                <a:cs typeface="Times New Roman"/>
              </a:rPr>
              <a:t>a general guideline, lower the weight onto your chest until your forearms are perpendicular to the floor </a:t>
            </a:r>
          </a:p>
          <a:p>
            <a:pPr>
              <a:buFontTx/>
              <a:buChar char="-"/>
            </a:pPr>
            <a:r>
              <a:rPr lang="en-US" dirty="0" smtClean="0">
                <a:solidFill>
                  <a:srgbClr val="000000"/>
                </a:solidFill>
                <a:latin typeface="Times New Roman"/>
                <a:cs typeface="Times New Roman"/>
              </a:rPr>
              <a:t> Elbows </a:t>
            </a:r>
            <a:r>
              <a:rPr lang="en-US" dirty="0">
                <a:solidFill>
                  <a:srgbClr val="000000"/>
                </a:solidFill>
                <a:latin typeface="Times New Roman"/>
                <a:cs typeface="Times New Roman"/>
              </a:rPr>
              <a:t>drop slightly below your chest. In a bench press, your shoulders should depress to 45 degree angles</a:t>
            </a:r>
          </a:p>
          <a:p>
            <a:pPr>
              <a:buFontTx/>
              <a:buChar char="-"/>
            </a:pPr>
            <a:r>
              <a:rPr lang="en-US" dirty="0">
                <a:solidFill>
                  <a:srgbClr val="000000"/>
                </a:solidFill>
                <a:latin typeface="Times New Roman"/>
                <a:cs typeface="Times New Roman"/>
              </a:rPr>
              <a:t>The bar should be coming down straight to the sternum and press upward evenly </a:t>
            </a:r>
            <a:br>
              <a:rPr lang="en-US" dirty="0">
                <a:solidFill>
                  <a:srgbClr val="000000"/>
                </a:solidFill>
                <a:latin typeface="Times New Roman"/>
                <a:cs typeface="Times New Roman"/>
              </a:rPr>
            </a:br>
            <a:r>
              <a:rPr lang="en-US" dirty="0"/>
              <a:t/>
            </a:r>
            <a:br>
              <a:rPr lang="en-US" dirty="0"/>
            </a:br>
            <a:endParaRPr lang="en-US" dirty="0"/>
          </a:p>
          <a:p>
            <a:endParaRPr lang="en-US" dirty="0"/>
          </a:p>
        </p:txBody>
      </p:sp>
    </p:spTree>
    <p:extLst>
      <p:ext uri="{BB962C8B-B14F-4D97-AF65-F5344CB8AC3E}">
        <p14:creationId xmlns:p14="http://schemas.microsoft.com/office/powerpoint/2010/main" val="2639968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Content Placeholder 5" descr="bench .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4034" t="-18086" r="-29373" b="-13033"/>
          <a:stretch/>
        </p:blipFill>
        <p:spPr>
          <a:xfrm>
            <a:off x="381000" y="-618644"/>
            <a:ext cx="8248104" cy="8026098"/>
          </a:xfrm>
        </p:spPr>
      </p:pic>
    </p:spTree>
    <p:extLst>
      <p:ext uri="{BB962C8B-B14F-4D97-AF65-F5344CB8AC3E}">
        <p14:creationId xmlns:p14="http://schemas.microsoft.com/office/powerpoint/2010/main" val="760141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4988338"/>
          </a:xfrm>
        </p:spPr>
        <p:txBody>
          <a:bodyPr>
            <a:normAutofit fontScale="92500" lnSpcReduction="10000"/>
          </a:bodyPr>
          <a:lstStyle/>
          <a:p>
            <a:r>
              <a:rPr lang="en-US" dirty="0" smtClean="0">
                <a:solidFill>
                  <a:schemeClr val="tx1"/>
                </a:solidFill>
                <a:latin typeface="Times New Roman"/>
                <a:cs typeface="Times New Roman"/>
              </a:rPr>
              <a:t>No matter what type of squat you do, the basic setup will be the same </a:t>
            </a:r>
          </a:p>
          <a:p>
            <a:pPr marL="45720" indent="0">
              <a:buNone/>
            </a:pPr>
            <a:endParaRPr lang="en-US" dirty="0" smtClean="0">
              <a:solidFill>
                <a:schemeClr val="tx1"/>
              </a:solidFill>
              <a:latin typeface="Times New Roman"/>
              <a:cs typeface="Times New Roman"/>
            </a:endParaRPr>
          </a:p>
          <a:p>
            <a:pPr>
              <a:buFontTx/>
              <a:buChar char="-"/>
            </a:pPr>
            <a:r>
              <a:rPr lang="en-US" dirty="0" smtClean="0">
                <a:solidFill>
                  <a:schemeClr val="tx1"/>
                </a:solidFill>
                <a:latin typeface="Times New Roman"/>
                <a:cs typeface="Times New Roman"/>
              </a:rPr>
              <a:t>Set the height of the bar to be about the same height as your collarbone</a:t>
            </a:r>
          </a:p>
          <a:p>
            <a:pPr>
              <a:buFontTx/>
              <a:buChar char="-"/>
            </a:pPr>
            <a:r>
              <a:rPr lang="en-US" dirty="0" smtClean="0">
                <a:solidFill>
                  <a:schemeClr val="tx1"/>
                </a:solidFill>
                <a:latin typeface="Times New Roman"/>
                <a:cs typeface="Times New Roman"/>
              </a:rPr>
              <a:t>Always warm up with just the bar weight</a:t>
            </a:r>
          </a:p>
          <a:p>
            <a:pPr>
              <a:buFontTx/>
              <a:buChar char="-"/>
            </a:pPr>
            <a:r>
              <a:rPr lang="en-US" dirty="0" smtClean="0">
                <a:solidFill>
                  <a:schemeClr val="tx1"/>
                </a:solidFill>
                <a:latin typeface="Times New Roman"/>
                <a:cs typeface="Times New Roman"/>
              </a:rPr>
              <a:t>Start by stepping up to the bar facing it and step under the bar.</a:t>
            </a:r>
          </a:p>
          <a:p>
            <a:pPr>
              <a:buFontTx/>
              <a:buChar char="-"/>
            </a:pPr>
            <a:r>
              <a:rPr lang="en-US" dirty="0">
                <a:solidFill>
                  <a:schemeClr val="tx1"/>
                </a:solidFill>
                <a:latin typeface="Times New Roman"/>
                <a:cs typeface="Times New Roman"/>
              </a:rPr>
              <a:t>Feet slightly wider than hip width apart, toes slightly pointing outward, butt back, squat down slowly, drop so the tops of your legs are parallel or lower, and stand back </a:t>
            </a:r>
            <a:r>
              <a:rPr lang="en-US" dirty="0" smtClean="0">
                <a:solidFill>
                  <a:schemeClr val="tx1"/>
                </a:solidFill>
                <a:latin typeface="Times New Roman"/>
                <a:cs typeface="Times New Roman"/>
              </a:rPr>
              <a:t>up </a:t>
            </a:r>
          </a:p>
          <a:p>
            <a:pPr>
              <a:buFontTx/>
              <a:buChar char="-"/>
            </a:pPr>
            <a:r>
              <a:rPr lang="en-US" dirty="0" smtClean="0">
                <a:solidFill>
                  <a:schemeClr val="tx1"/>
                </a:solidFill>
                <a:latin typeface="Times New Roman"/>
                <a:cs typeface="Times New Roman"/>
              </a:rPr>
              <a:t>The width of your grip depends on your flexibility, but generally a narrower (closer to your shoulders0 grip will help to create a meaty shelf for you to place the bar on out of the muscles in your upper back (the bar will sit on your read deltoids</a:t>
            </a:r>
          </a:p>
          <a:p>
            <a:pPr>
              <a:buFontTx/>
              <a:buChar char="-"/>
            </a:pPr>
            <a:r>
              <a:rPr lang="en-US" dirty="0" smtClean="0">
                <a:solidFill>
                  <a:schemeClr val="tx1"/>
                </a:solidFill>
                <a:latin typeface="Times New Roman"/>
                <a:cs typeface="Times New Roman"/>
              </a:rPr>
              <a:t>Once the bar is on your back, stand step back, stabilize and tighten your core (tighten your </a:t>
            </a:r>
            <a:r>
              <a:rPr lang="en-US" u="sng" dirty="0" err="1" smtClean="0">
                <a:solidFill>
                  <a:schemeClr val="tx1"/>
                </a:solidFill>
                <a:latin typeface="Times New Roman"/>
                <a:cs typeface="Times New Roman"/>
              </a:rPr>
              <a:t>glutes</a:t>
            </a:r>
            <a:r>
              <a:rPr lang="en-US" dirty="0" smtClean="0">
                <a:solidFill>
                  <a:schemeClr val="tx1"/>
                </a:solidFill>
                <a:latin typeface="Times New Roman"/>
                <a:cs typeface="Times New Roman"/>
              </a:rPr>
              <a:t>, flex your stomach) and squat down</a:t>
            </a:r>
          </a:p>
          <a:p>
            <a:pPr marL="45720" indent="0">
              <a:buNone/>
            </a:pPr>
            <a:endParaRPr lang="en-US" dirty="0">
              <a:solidFill>
                <a:srgbClr val="FF0000"/>
              </a:solidFill>
            </a:endParaRPr>
          </a:p>
          <a:p>
            <a:endParaRPr lang="en-US" dirty="0" smtClean="0">
              <a:solidFill>
                <a:srgbClr val="FF0000"/>
              </a:solidFill>
            </a:endParaRPr>
          </a:p>
        </p:txBody>
      </p:sp>
      <p:sp>
        <p:nvSpPr>
          <p:cNvPr id="3" name="Title 2"/>
          <p:cNvSpPr>
            <a:spLocks noGrp="1"/>
          </p:cNvSpPr>
          <p:nvPr>
            <p:ph type="title"/>
          </p:nvPr>
        </p:nvSpPr>
        <p:spPr/>
        <p:txBody>
          <a:bodyPr/>
          <a:lstStyle/>
          <a:p>
            <a:r>
              <a:rPr lang="en-US" dirty="0" smtClean="0"/>
              <a:t>Sin: Squatting with the bar on your neck </a:t>
            </a:r>
            <a:endParaRPr lang="en-US" dirty="0"/>
          </a:p>
        </p:txBody>
      </p:sp>
    </p:spTree>
    <p:extLst>
      <p:ext uri="{BB962C8B-B14F-4D97-AF65-F5344CB8AC3E}">
        <p14:creationId xmlns:p14="http://schemas.microsoft.com/office/powerpoint/2010/main" val="336993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ltimate-Guide-To-Proper-Powerlifting-Squat-Form-Flat-vs-Olympic-Shoes.png"/>
          <p:cNvPicPr>
            <a:picLocks noGrp="1" noChangeAspect="1"/>
          </p:cNvPicPr>
          <p:nvPr>
            <p:ph idx="1"/>
          </p:nvPr>
        </p:nvPicPr>
        <p:blipFill>
          <a:blip r:embed="rId2">
            <a:extLst>
              <a:ext uri="{28A0092B-C50C-407E-A947-70E740481C1C}">
                <a14:useLocalDpi xmlns:a14="http://schemas.microsoft.com/office/drawing/2010/main" val="0"/>
              </a:ext>
            </a:extLst>
          </a:blip>
          <a:srcRect t="8256" b="8256"/>
          <a:stretch>
            <a:fillRect/>
          </a:stretch>
        </p:blipFill>
        <p:spPr>
          <a:xfrm>
            <a:off x="3645611" y="3774672"/>
            <a:ext cx="4885804" cy="2561133"/>
          </a:xfrm>
          <a:prstGeom prst="rect">
            <a:avLst/>
          </a:prstGeom>
        </p:spPr>
      </p:pic>
      <p:pic>
        <p:nvPicPr>
          <p:cNvPr id="5" name="Picture 4" descr="Squat for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38" y="254444"/>
            <a:ext cx="4884399" cy="2747475"/>
          </a:xfrm>
          <a:prstGeom prst="rect">
            <a:avLst/>
          </a:prstGeom>
        </p:spPr>
      </p:pic>
    </p:spTree>
    <p:extLst>
      <p:ext uri="{BB962C8B-B14F-4D97-AF65-F5344CB8AC3E}">
        <p14:creationId xmlns:p14="http://schemas.microsoft.com/office/powerpoint/2010/main" val="995437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ack swquat .jpg"/>
          <p:cNvPicPr>
            <a:picLocks noGrp="1" noChangeAspect="1"/>
          </p:cNvPicPr>
          <p:nvPr>
            <p:ph idx="1"/>
          </p:nvPr>
        </p:nvPicPr>
        <p:blipFill rotWithShape="1">
          <a:blip r:embed="rId2">
            <a:extLst>
              <a:ext uri="{28A0092B-C50C-407E-A947-70E740481C1C}">
                <a14:useLocalDpi xmlns:a14="http://schemas.microsoft.com/office/drawing/2010/main" val="0"/>
              </a:ext>
            </a:extLst>
          </a:blip>
          <a:srcRect l="-5009" t="-47314" r="-218553" b="-23995"/>
          <a:stretch/>
        </p:blipFill>
        <p:spPr>
          <a:xfrm>
            <a:off x="381000" y="-797726"/>
            <a:ext cx="8407893" cy="8547062"/>
          </a:xfrm>
        </p:spPr>
      </p:pic>
      <p:sp>
        <p:nvSpPr>
          <p:cNvPr id="3" name="Title 2"/>
          <p:cNvSpPr>
            <a:spLocks noGrp="1"/>
          </p:cNvSpPr>
          <p:nvPr>
            <p:ph type="title"/>
          </p:nvPr>
        </p:nvSpPr>
        <p:spPr/>
        <p:txBody>
          <a:bodyPr/>
          <a:lstStyle/>
          <a:p>
            <a:endParaRPr lang="en-US"/>
          </a:p>
        </p:txBody>
      </p:sp>
      <p:pic>
        <p:nvPicPr>
          <p:cNvPr id="5" name="Picture 4" descr="Squa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353" y="2442017"/>
            <a:ext cx="5624095" cy="2592356"/>
          </a:xfrm>
          <a:prstGeom prst="rect">
            <a:avLst/>
          </a:prstGeom>
        </p:spPr>
      </p:pic>
    </p:spTree>
    <p:extLst>
      <p:ext uri="{BB962C8B-B14F-4D97-AF65-F5344CB8AC3E}">
        <p14:creationId xmlns:p14="http://schemas.microsoft.com/office/powerpoint/2010/main" val="3834093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00679" y="1921053"/>
            <a:ext cx="3888213" cy="4205425"/>
          </a:xfrm>
        </p:spPr>
        <p:txBody>
          <a:bodyPr>
            <a:normAutofit/>
          </a:bodyPr>
          <a:lstStyle/>
          <a:p>
            <a:r>
              <a:rPr lang="en-US" u="sng" dirty="0" smtClean="0">
                <a:solidFill>
                  <a:srgbClr val="000000"/>
                </a:solidFill>
                <a:latin typeface="Times New Roman"/>
                <a:cs typeface="Times New Roman"/>
              </a:rPr>
              <a:t>Isokinetic</a:t>
            </a:r>
            <a:r>
              <a:rPr lang="en-US" dirty="0" smtClean="0">
                <a:solidFill>
                  <a:srgbClr val="000000"/>
                </a:solidFill>
                <a:latin typeface="Times New Roman"/>
                <a:cs typeface="Times New Roman"/>
              </a:rPr>
              <a:t> </a:t>
            </a:r>
            <a:r>
              <a:rPr lang="mr-IN" dirty="0" smtClean="0">
                <a:solidFill>
                  <a:srgbClr val="000000"/>
                </a:solidFill>
                <a:latin typeface="Times New Roman"/>
                <a:cs typeface="Times New Roman"/>
              </a:rPr>
              <a:t>–</a:t>
            </a:r>
            <a:r>
              <a:rPr lang="en-US" dirty="0" smtClean="0">
                <a:solidFill>
                  <a:srgbClr val="000000"/>
                </a:solidFill>
                <a:latin typeface="Times New Roman"/>
                <a:cs typeface="Times New Roman"/>
              </a:rPr>
              <a:t> Pertaining to a concentric or eccentric contraction of a muscle, in which the speed and tension are constant throughout the range of lengthening or contracting </a:t>
            </a:r>
          </a:p>
          <a:p>
            <a:pPr marL="45720" indent="0">
              <a:buNone/>
            </a:pPr>
            <a:endParaRPr lang="en-US" dirty="0" smtClean="0">
              <a:solidFill>
                <a:srgbClr val="000000"/>
              </a:solidFill>
              <a:latin typeface="Times New Roman"/>
              <a:cs typeface="Times New Roman"/>
            </a:endParaRPr>
          </a:p>
          <a:p>
            <a:pPr>
              <a:buFontTx/>
              <a:buChar char="-"/>
            </a:pPr>
            <a:r>
              <a:rPr lang="en-US" dirty="0" smtClean="0">
                <a:solidFill>
                  <a:srgbClr val="000000"/>
                </a:solidFill>
                <a:latin typeface="Times New Roman"/>
                <a:cs typeface="Times New Roman"/>
              </a:rPr>
              <a:t>Produce movements of a constant speed</a:t>
            </a:r>
            <a:endParaRPr lang="en-US" dirty="0">
              <a:solidFill>
                <a:srgbClr val="000000"/>
              </a:solidFill>
              <a:latin typeface="Times New Roman"/>
              <a:cs typeface="Times New Roman"/>
            </a:endParaRPr>
          </a:p>
        </p:txBody>
      </p:sp>
      <p:sp>
        <p:nvSpPr>
          <p:cNvPr id="3" name="Title 2"/>
          <p:cNvSpPr>
            <a:spLocks noGrp="1"/>
          </p:cNvSpPr>
          <p:nvPr>
            <p:ph type="title"/>
          </p:nvPr>
        </p:nvSpPr>
        <p:spPr/>
        <p:txBody>
          <a:bodyPr/>
          <a:lstStyle/>
          <a:p>
            <a:r>
              <a:rPr lang="en-US" dirty="0" smtClean="0"/>
              <a:t>Phases of a muscle contraction</a:t>
            </a:r>
            <a:endParaRPr lang="en-US" dirty="0"/>
          </a:p>
        </p:txBody>
      </p:sp>
      <p:pic>
        <p:nvPicPr>
          <p:cNvPr id="4" name="Picture 3" descr="1015_Types_of_Contraction_n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24" y="1660761"/>
            <a:ext cx="3321389" cy="4849227"/>
          </a:xfrm>
          <a:prstGeom prst="rect">
            <a:avLst/>
          </a:prstGeom>
        </p:spPr>
      </p:pic>
    </p:spTree>
    <p:extLst>
      <p:ext uri="{BB962C8B-B14F-4D97-AF65-F5344CB8AC3E}">
        <p14:creationId xmlns:p14="http://schemas.microsoft.com/office/powerpoint/2010/main" val="2473997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ccentric-training-lifw-843x337.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94" t="-431" r="43" b="431"/>
          <a:stretch/>
        </p:blipFill>
        <p:spPr>
          <a:xfrm>
            <a:off x="380260" y="2769506"/>
            <a:ext cx="8382000" cy="3342579"/>
          </a:xfrm>
        </p:spPr>
      </p:pic>
      <p:sp>
        <p:nvSpPr>
          <p:cNvPr id="3" name="Title 2"/>
          <p:cNvSpPr>
            <a:spLocks noGrp="1"/>
          </p:cNvSpPr>
          <p:nvPr>
            <p:ph type="title"/>
          </p:nvPr>
        </p:nvSpPr>
        <p:spPr/>
        <p:txBody>
          <a:bodyPr/>
          <a:lstStyle/>
          <a:p>
            <a:r>
              <a:rPr lang="en-US" dirty="0" smtClean="0"/>
              <a:t>Muscle Contractions </a:t>
            </a:r>
            <a:endParaRPr lang="en-US" dirty="0"/>
          </a:p>
        </p:txBody>
      </p:sp>
    </p:spTree>
    <p:extLst>
      <p:ext uri="{BB962C8B-B14F-4D97-AF65-F5344CB8AC3E}">
        <p14:creationId xmlns:p14="http://schemas.microsoft.com/office/powerpoint/2010/main" val="670324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solidFill>
                  <a:srgbClr val="000000"/>
                </a:solidFill>
                <a:latin typeface="Times New Roman"/>
                <a:cs typeface="Times New Roman"/>
              </a:rPr>
              <a:t>If your lifting significant weight and you don</a:t>
            </a:r>
            <a:r>
              <a:rPr lang="mr-IN" dirty="0" smtClean="0">
                <a:solidFill>
                  <a:srgbClr val="000000"/>
                </a:solidFill>
                <a:latin typeface="Times New Roman"/>
                <a:cs typeface="Times New Roman"/>
              </a:rPr>
              <a:t>’</a:t>
            </a:r>
            <a:r>
              <a:rPr lang="en-US" dirty="0" smtClean="0">
                <a:solidFill>
                  <a:srgbClr val="000000"/>
                </a:solidFill>
                <a:latin typeface="Times New Roman"/>
                <a:cs typeface="Times New Roman"/>
              </a:rPr>
              <a:t>t warm up, it will be harder for you to lift. Your muscles will not be ready and your change of injury significantly increases</a:t>
            </a:r>
          </a:p>
          <a:p>
            <a:pPr marL="45720" indent="0">
              <a:buNone/>
            </a:pPr>
            <a:endParaRPr lang="en-US" dirty="0">
              <a:solidFill>
                <a:srgbClr val="000000"/>
              </a:solidFill>
              <a:latin typeface="Times New Roman"/>
              <a:cs typeface="Times New Roman"/>
            </a:endParaRPr>
          </a:p>
          <a:p>
            <a:pPr marL="45720" indent="0">
              <a:buNone/>
            </a:pPr>
            <a:r>
              <a:rPr lang="en-US" dirty="0" smtClean="0">
                <a:solidFill>
                  <a:srgbClr val="000000"/>
                </a:solidFill>
                <a:latin typeface="Times New Roman"/>
                <a:cs typeface="Times New Roman"/>
              </a:rPr>
              <a:t>DO A GENERAL WARM UP: Use a cardio machine at a moderate level for at least 5 minutes </a:t>
            </a:r>
          </a:p>
          <a:p>
            <a:pPr marL="45720" indent="0">
              <a:buNone/>
            </a:pPr>
            <a:endParaRPr lang="en-US" dirty="0">
              <a:solidFill>
                <a:srgbClr val="000000"/>
              </a:solidFill>
              <a:latin typeface="Times New Roman"/>
              <a:cs typeface="Times New Roman"/>
            </a:endParaRPr>
          </a:p>
          <a:p>
            <a:pPr marL="45720" indent="0">
              <a:buNone/>
            </a:pPr>
            <a:r>
              <a:rPr lang="en-US" dirty="0" smtClean="0">
                <a:solidFill>
                  <a:srgbClr val="000000"/>
                </a:solidFill>
                <a:latin typeface="Times New Roman"/>
                <a:cs typeface="Times New Roman"/>
              </a:rPr>
              <a:t>THEN, DO A SPECIFIC WARM UP for each of the exercises.. 10 reps @ 25% of the weight you intend to lift moving to 50% before you do your full workout. </a:t>
            </a:r>
          </a:p>
          <a:p>
            <a:pPr marL="45720" indent="0">
              <a:buNone/>
            </a:pPr>
            <a:endParaRPr lang="en-US" dirty="0">
              <a:solidFill>
                <a:srgbClr val="000000"/>
              </a:solidFill>
              <a:latin typeface="Times New Roman"/>
              <a:cs typeface="Times New Roman"/>
            </a:endParaRPr>
          </a:p>
          <a:p>
            <a:pPr marL="45720" indent="0">
              <a:buNone/>
            </a:pPr>
            <a:r>
              <a:rPr lang="en-US" dirty="0" smtClean="0">
                <a:solidFill>
                  <a:srgbClr val="000000"/>
                </a:solidFill>
                <a:latin typeface="Times New Roman"/>
                <a:cs typeface="Times New Roman"/>
              </a:rPr>
              <a:t>COOL DOWN </a:t>
            </a:r>
            <a:endParaRPr lang="en-US" dirty="0">
              <a:solidFill>
                <a:srgbClr val="000000"/>
              </a:solidFill>
              <a:latin typeface="Times New Roman"/>
              <a:cs typeface="Times New Roman"/>
            </a:endParaRPr>
          </a:p>
        </p:txBody>
      </p:sp>
      <p:sp>
        <p:nvSpPr>
          <p:cNvPr id="3" name="Title 2"/>
          <p:cNvSpPr>
            <a:spLocks noGrp="1"/>
          </p:cNvSpPr>
          <p:nvPr>
            <p:ph type="title"/>
          </p:nvPr>
        </p:nvSpPr>
        <p:spPr/>
        <p:txBody>
          <a:bodyPr/>
          <a:lstStyle/>
          <a:p>
            <a:r>
              <a:rPr lang="en-US" dirty="0" smtClean="0"/>
              <a:t>Sin: Skipping the warm up &amp; cool down </a:t>
            </a:r>
            <a:endParaRPr lang="en-US" dirty="0"/>
          </a:p>
        </p:txBody>
      </p:sp>
    </p:spTree>
    <p:extLst>
      <p:ext uri="{BB962C8B-B14F-4D97-AF65-F5344CB8AC3E}">
        <p14:creationId xmlns:p14="http://schemas.microsoft.com/office/powerpoint/2010/main" val="2822494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06937"/>
          </a:xfrm>
        </p:spPr>
        <p:txBody>
          <a:bodyPr>
            <a:normAutofit/>
          </a:bodyPr>
          <a:lstStyle/>
          <a:p>
            <a:r>
              <a:rPr lang="en-US" sz="1600" dirty="0" smtClean="0">
                <a:solidFill>
                  <a:srgbClr val="000000"/>
                </a:solidFill>
                <a:latin typeface="Times New Roman"/>
                <a:cs typeface="Times New Roman"/>
              </a:rPr>
              <a:t>Moving your pelvis back and fourth during curls is using momentum to help rather than isolating the muscle and progressing through the phases of a muscle contraction</a:t>
            </a:r>
          </a:p>
          <a:p>
            <a:r>
              <a:rPr lang="en-US" sz="1600" dirty="0" smtClean="0">
                <a:solidFill>
                  <a:srgbClr val="000000"/>
                </a:solidFill>
                <a:latin typeface="Times New Roman"/>
                <a:cs typeface="Times New Roman"/>
              </a:rPr>
              <a:t>This isn't allowing an effective workout and can cause injury or harm to your back </a:t>
            </a:r>
          </a:p>
        </p:txBody>
      </p:sp>
      <p:sp>
        <p:nvSpPr>
          <p:cNvPr id="3" name="Title 2"/>
          <p:cNvSpPr>
            <a:spLocks noGrp="1"/>
          </p:cNvSpPr>
          <p:nvPr>
            <p:ph type="title"/>
          </p:nvPr>
        </p:nvSpPr>
        <p:spPr/>
        <p:txBody>
          <a:bodyPr/>
          <a:lstStyle/>
          <a:p>
            <a:r>
              <a:rPr lang="en-US" dirty="0" smtClean="0"/>
              <a:t>Sin: Rocking Hips &amp; Pelvis while doing a bicep curl </a:t>
            </a:r>
            <a:endParaRPr lang="en-US" dirty="0"/>
          </a:p>
        </p:txBody>
      </p:sp>
      <p:pic>
        <p:nvPicPr>
          <p:cNvPr id="4" name="Picture 3" descr="EZ curl b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5484" y="3472189"/>
            <a:ext cx="4166776" cy="2340596"/>
          </a:xfrm>
          <a:prstGeom prst="rect">
            <a:avLst/>
          </a:prstGeom>
        </p:spPr>
      </p:pic>
      <p:sp>
        <p:nvSpPr>
          <p:cNvPr id="5" name="TextBox 4"/>
          <p:cNvSpPr txBox="1"/>
          <p:nvPr/>
        </p:nvSpPr>
        <p:spPr>
          <a:xfrm>
            <a:off x="227939" y="3355654"/>
            <a:ext cx="4640178" cy="3046988"/>
          </a:xfrm>
          <a:prstGeom prst="rect">
            <a:avLst/>
          </a:prstGeom>
          <a:noFill/>
        </p:spPr>
        <p:txBody>
          <a:bodyPr wrap="square" rtlCol="0">
            <a:spAutoFit/>
          </a:bodyPr>
          <a:lstStyle/>
          <a:p>
            <a:r>
              <a:rPr lang="en-US" sz="1600" dirty="0" smtClean="0">
                <a:solidFill>
                  <a:srgbClr val="000000"/>
                </a:solidFill>
              </a:rPr>
              <a:t>       </a:t>
            </a:r>
            <a:r>
              <a:rPr lang="en-US" sz="1600" dirty="0" smtClean="0">
                <a:solidFill>
                  <a:srgbClr val="000000"/>
                </a:solidFill>
                <a:latin typeface="Times New Roman"/>
                <a:cs typeface="Times New Roman"/>
              </a:rPr>
              <a:t>             </a:t>
            </a:r>
            <a:r>
              <a:rPr lang="en-US" sz="2400" b="1" u="sng" dirty="0" smtClean="0">
                <a:solidFill>
                  <a:srgbClr val="000000"/>
                </a:solidFill>
                <a:latin typeface="Times New Roman"/>
                <a:cs typeface="Times New Roman"/>
              </a:rPr>
              <a:t>Solution</a:t>
            </a:r>
            <a:r>
              <a:rPr lang="en-US" sz="2400" b="1" u="sng" dirty="0">
                <a:solidFill>
                  <a:srgbClr val="000000"/>
                </a:solidFill>
                <a:latin typeface="Times New Roman"/>
                <a:cs typeface="Times New Roman"/>
              </a:rPr>
              <a:t>: </a:t>
            </a:r>
            <a:endParaRPr lang="en-US" sz="2400" b="1" u="sng" dirty="0" smtClean="0">
              <a:solidFill>
                <a:srgbClr val="000000"/>
              </a:solidFill>
              <a:latin typeface="Times New Roman"/>
              <a:cs typeface="Times New Roman"/>
            </a:endParaRPr>
          </a:p>
          <a:p>
            <a:endParaRPr lang="en-US" sz="2400" b="1" u="sng" dirty="0">
              <a:solidFill>
                <a:srgbClr val="000000"/>
              </a:solidFill>
              <a:latin typeface="Times New Roman"/>
              <a:cs typeface="Times New Roman"/>
            </a:endParaRPr>
          </a:p>
          <a:p>
            <a:pPr>
              <a:buFontTx/>
              <a:buChar char="-"/>
            </a:pPr>
            <a:r>
              <a:rPr lang="en-US" sz="1600" dirty="0" smtClean="0">
                <a:solidFill>
                  <a:srgbClr val="000000"/>
                </a:solidFill>
                <a:latin typeface="Times New Roman"/>
                <a:cs typeface="Times New Roman"/>
              </a:rPr>
              <a:t> Perform </a:t>
            </a:r>
            <a:r>
              <a:rPr lang="en-US" sz="1600" dirty="0">
                <a:solidFill>
                  <a:srgbClr val="000000"/>
                </a:solidFill>
                <a:latin typeface="Times New Roman"/>
                <a:cs typeface="Times New Roman"/>
              </a:rPr>
              <a:t>the motion allowing only the biceps to </a:t>
            </a:r>
            <a:r>
              <a:rPr lang="en-US" sz="1600" dirty="0" smtClean="0">
                <a:solidFill>
                  <a:srgbClr val="000000"/>
                </a:solidFill>
                <a:latin typeface="Times New Roman"/>
                <a:cs typeface="Times New Roman"/>
              </a:rPr>
              <a:t>   </a:t>
            </a:r>
          </a:p>
          <a:p>
            <a:r>
              <a:rPr lang="en-US" sz="1600" dirty="0" smtClean="0">
                <a:solidFill>
                  <a:srgbClr val="000000"/>
                </a:solidFill>
                <a:latin typeface="Times New Roman"/>
                <a:cs typeface="Times New Roman"/>
              </a:rPr>
              <a:t>  contribute </a:t>
            </a:r>
            <a:r>
              <a:rPr lang="en-US" sz="1600" dirty="0">
                <a:solidFill>
                  <a:srgbClr val="000000"/>
                </a:solidFill>
                <a:latin typeface="Times New Roman"/>
                <a:cs typeface="Times New Roman"/>
              </a:rPr>
              <a:t>to </a:t>
            </a:r>
          </a:p>
          <a:p>
            <a:pPr>
              <a:buFontTx/>
              <a:buChar char="-"/>
            </a:pPr>
            <a:r>
              <a:rPr lang="en-US" sz="1600" dirty="0">
                <a:solidFill>
                  <a:srgbClr val="000000"/>
                </a:solidFill>
                <a:latin typeface="Times New Roman"/>
                <a:cs typeface="Times New Roman"/>
              </a:rPr>
              <a:t>Try it seated with your legs spread, resting your </a:t>
            </a:r>
            <a:r>
              <a:rPr lang="en-US" sz="1600" dirty="0" smtClean="0">
                <a:solidFill>
                  <a:srgbClr val="000000"/>
                </a:solidFill>
                <a:latin typeface="Times New Roman"/>
                <a:cs typeface="Times New Roman"/>
              </a:rPr>
              <a:t>  </a:t>
            </a:r>
          </a:p>
          <a:p>
            <a:r>
              <a:rPr lang="en-US" sz="1600" dirty="0" smtClean="0">
                <a:solidFill>
                  <a:srgbClr val="000000"/>
                </a:solidFill>
                <a:latin typeface="Times New Roman"/>
                <a:cs typeface="Times New Roman"/>
              </a:rPr>
              <a:t>  elbow against </a:t>
            </a:r>
            <a:r>
              <a:rPr lang="en-US" sz="1600" dirty="0">
                <a:solidFill>
                  <a:srgbClr val="000000"/>
                </a:solidFill>
                <a:latin typeface="Times New Roman"/>
                <a:cs typeface="Times New Roman"/>
              </a:rPr>
              <a:t>the inside of your leg </a:t>
            </a:r>
          </a:p>
          <a:p>
            <a:pPr>
              <a:buFontTx/>
              <a:buChar char="-"/>
            </a:pPr>
            <a:r>
              <a:rPr lang="en-US" sz="1600" dirty="0" smtClean="0">
                <a:solidFill>
                  <a:srgbClr val="000000"/>
                </a:solidFill>
                <a:latin typeface="Times New Roman"/>
                <a:cs typeface="Times New Roman"/>
              </a:rPr>
              <a:t> Use </a:t>
            </a:r>
            <a:r>
              <a:rPr lang="en-US" sz="1600" dirty="0">
                <a:solidFill>
                  <a:srgbClr val="000000"/>
                </a:solidFill>
                <a:latin typeface="Times New Roman"/>
                <a:cs typeface="Times New Roman"/>
              </a:rPr>
              <a:t>a preacher bench</a:t>
            </a:r>
          </a:p>
          <a:p>
            <a:pPr>
              <a:buFontTx/>
              <a:buChar char="-"/>
            </a:pPr>
            <a:r>
              <a:rPr lang="en-US" sz="1600" dirty="0" smtClean="0">
                <a:solidFill>
                  <a:srgbClr val="000000"/>
                </a:solidFill>
                <a:latin typeface="Times New Roman"/>
                <a:cs typeface="Times New Roman"/>
              </a:rPr>
              <a:t> Stand </a:t>
            </a:r>
            <a:r>
              <a:rPr lang="en-US" sz="1600" dirty="0">
                <a:solidFill>
                  <a:srgbClr val="000000"/>
                </a:solidFill>
                <a:latin typeface="Times New Roman"/>
                <a:cs typeface="Times New Roman"/>
              </a:rPr>
              <a:t>up with your butt and back firm against the </a:t>
            </a:r>
            <a:r>
              <a:rPr lang="en-US" sz="1600" dirty="0" smtClean="0">
                <a:solidFill>
                  <a:srgbClr val="000000"/>
                </a:solidFill>
                <a:latin typeface="Times New Roman"/>
                <a:cs typeface="Times New Roman"/>
              </a:rPr>
              <a:t>    </a:t>
            </a:r>
          </a:p>
          <a:p>
            <a:pPr>
              <a:buFontTx/>
              <a:buChar char="-"/>
            </a:pPr>
            <a:r>
              <a:rPr lang="en-US" sz="1600" dirty="0">
                <a:solidFill>
                  <a:srgbClr val="000000"/>
                </a:solidFill>
                <a:latin typeface="Times New Roman"/>
                <a:cs typeface="Times New Roman"/>
              </a:rPr>
              <a:t> </a:t>
            </a:r>
            <a:r>
              <a:rPr lang="en-US" sz="1600" dirty="0" smtClean="0">
                <a:solidFill>
                  <a:srgbClr val="000000"/>
                </a:solidFill>
                <a:latin typeface="Times New Roman"/>
                <a:cs typeface="Times New Roman"/>
              </a:rPr>
              <a:t>wall </a:t>
            </a:r>
            <a:endParaRPr lang="en-US" sz="1600" dirty="0">
              <a:solidFill>
                <a:srgbClr val="000000"/>
              </a:solidFill>
              <a:latin typeface="Times New Roman"/>
              <a:cs typeface="Times New Roman"/>
            </a:endParaRPr>
          </a:p>
          <a:p>
            <a:pPr>
              <a:buFontTx/>
              <a:buChar char="-"/>
            </a:pPr>
            <a:r>
              <a:rPr lang="en-US" sz="1600" dirty="0" smtClean="0">
                <a:solidFill>
                  <a:srgbClr val="000000"/>
                </a:solidFill>
                <a:latin typeface="Times New Roman"/>
                <a:cs typeface="Times New Roman"/>
              </a:rPr>
              <a:t> Have </a:t>
            </a:r>
            <a:r>
              <a:rPr lang="en-US" sz="1600" dirty="0">
                <a:solidFill>
                  <a:srgbClr val="000000"/>
                </a:solidFill>
                <a:latin typeface="Times New Roman"/>
                <a:cs typeface="Times New Roman"/>
              </a:rPr>
              <a:t>a 25 degree hip angle with your legs straight </a:t>
            </a:r>
          </a:p>
          <a:p>
            <a:endParaRPr lang="en-US" sz="1600" dirty="0"/>
          </a:p>
        </p:txBody>
      </p:sp>
    </p:spTree>
    <p:extLst>
      <p:ext uri="{BB962C8B-B14F-4D97-AF65-F5344CB8AC3E}">
        <p14:creationId xmlns:p14="http://schemas.microsoft.com/office/powerpoint/2010/main" val="618977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763001" cy="4988339"/>
          </a:xfrm>
        </p:spPr>
        <p:txBody>
          <a:bodyPr>
            <a:normAutofit/>
          </a:bodyPr>
          <a:lstStyle/>
          <a:p>
            <a:r>
              <a:rPr lang="en-US" dirty="0" smtClean="0">
                <a:solidFill>
                  <a:srgbClr val="000000"/>
                </a:solidFill>
                <a:latin typeface="Times New Roman"/>
                <a:cs typeface="Times New Roman"/>
              </a:rPr>
              <a:t>Not exercising through a full range of motion is a common mistake </a:t>
            </a:r>
            <a:endParaRPr lang="en-US" dirty="0">
              <a:solidFill>
                <a:srgbClr val="000000"/>
              </a:solidFill>
              <a:latin typeface="Times New Roman"/>
              <a:cs typeface="Times New Roman"/>
            </a:endParaRPr>
          </a:p>
          <a:p>
            <a:r>
              <a:rPr lang="en-US" dirty="0" smtClean="0">
                <a:solidFill>
                  <a:srgbClr val="000000"/>
                </a:solidFill>
                <a:latin typeface="Times New Roman"/>
                <a:cs typeface="Times New Roman"/>
              </a:rPr>
              <a:t>Ex. (Bicep Curl) </a:t>
            </a:r>
          </a:p>
          <a:p>
            <a:pPr>
              <a:buFontTx/>
              <a:buChar char="-"/>
            </a:pPr>
            <a:r>
              <a:rPr lang="en-US" dirty="0" smtClean="0">
                <a:solidFill>
                  <a:srgbClr val="000000"/>
                </a:solidFill>
                <a:latin typeface="Times New Roman"/>
                <a:cs typeface="Times New Roman"/>
              </a:rPr>
              <a:t>Many people stop before they’ve extended their arm all the way down. This only strengthens the upper bicep </a:t>
            </a:r>
          </a:p>
          <a:p>
            <a:pPr marL="45720" indent="0">
              <a:buNone/>
            </a:pPr>
            <a:endParaRPr lang="en-US" dirty="0"/>
          </a:p>
          <a:p>
            <a:pPr marL="45720" indent="0">
              <a:buNone/>
            </a:pPr>
            <a:endParaRPr lang="en-US" sz="2400" b="1" u="sng" dirty="0" smtClean="0"/>
          </a:p>
          <a:p>
            <a:pPr marL="45720" indent="0">
              <a:buNone/>
            </a:pPr>
            <a:endParaRPr lang="en-US" sz="2400" b="1" u="sng" dirty="0" smtClean="0"/>
          </a:p>
          <a:p>
            <a:pPr marL="45720" indent="0">
              <a:buNone/>
            </a:pPr>
            <a:endParaRPr lang="en-US" sz="2400" b="1" u="sng" dirty="0"/>
          </a:p>
        </p:txBody>
      </p:sp>
      <p:sp>
        <p:nvSpPr>
          <p:cNvPr id="3" name="Title 2"/>
          <p:cNvSpPr>
            <a:spLocks noGrp="1"/>
          </p:cNvSpPr>
          <p:nvPr>
            <p:ph type="title"/>
          </p:nvPr>
        </p:nvSpPr>
        <p:spPr/>
        <p:txBody>
          <a:bodyPr/>
          <a:lstStyle/>
          <a:p>
            <a:r>
              <a:rPr lang="en-US" dirty="0" smtClean="0"/>
              <a:t>Sin: Stopping Short </a:t>
            </a:r>
            <a:endParaRPr lang="en-US" dirty="0"/>
          </a:p>
        </p:txBody>
      </p:sp>
      <p:pic>
        <p:nvPicPr>
          <p:cNvPr id="4" name="Picture 3" descr="Biceps-Cur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2587" y="3984934"/>
            <a:ext cx="3519673" cy="1981235"/>
          </a:xfrm>
          <a:prstGeom prst="rect">
            <a:avLst/>
          </a:prstGeom>
        </p:spPr>
      </p:pic>
      <p:sp>
        <p:nvSpPr>
          <p:cNvPr id="5" name="TextBox 4"/>
          <p:cNvSpPr txBox="1"/>
          <p:nvPr/>
        </p:nvSpPr>
        <p:spPr>
          <a:xfrm>
            <a:off x="543811" y="3687344"/>
            <a:ext cx="4503427" cy="2616101"/>
          </a:xfrm>
          <a:prstGeom prst="rect">
            <a:avLst/>
          </a:prstGeom>
          <a:noFill/>
        </p:spPr>
        <p:txBody>
          <a:bodyPr wrap="square" rtlCol="0">
            <a:spAutoFit/>
          </a:bodyPr>
          <a:lstStyle/>
          <a:p>
            <a:r>
              <a:rPr lang="en-US" sz="2000" b="1" dirty="0" smtClean="0"/>
              <a:t>   </a:t>
            </a:r>
            <a:r>
              <a:rPr lang="en-US" sz="2000" b="1" dirty="0" smtClean="0">
                <a:latin typeface="Times New Roman"/>
                <a:cs typeface="Times New Roman"/>
              </a:rPr>
              <a:t>                  </a:t>
            </a:r>
            <a:r>
              <a:rPr lang="en-US" sz="2000" b="1" u="sng" dirty="0" smtClean="0">
                <a:latin typeface="Times New Roman"/>
                <a:cs typeface="Times New Roman"/>
              </a:rPr>
              <a:t>Solution</a:t>
            </a:r>
            <a:r>
              <a:rPr lang="en-US" sz="2000" b="1" u="sng" dirty="0">
                <a:latin typeface="Times New Roman"/>
                <a:cs typeface="Times New Roman"/>
              </a:rPr>
              <a:t>: </a:t>
            </a:r>
            <a:br>
              <a:rPr lang="en-US" sz="2000" b="1" u="sng" dirty="0">
                <a:latin typeface="Times New Roman"/>
                <a:cs typeface="Times New Roman"/>
              </a:rPr>
            </a:br>
            <a:r>
              <a:rPr lang="en-US" dirty="0">
                <a:latin typeface="Times New Roman"/>
                <a:cs typeface="Times New Roman"/>
              </a:rPr>
              <a:t>- The exercise should be done in a slow, controlled manner through the complete range of motion with emphasis on the completely contracted position. </a:t>
            </a:r>
            <a:br>
              <a:rPr lang="en-US" dirty="0">
                <a:latin typeface="Times New Roman"/>
                <a:cs typeface="Times New Roman"/>
              </a:rPr>
            </a:br>
            <a:r>
              <a:rPr lang="en-US" dirty="0">
                <a:latin typeface="Times New Roman"/>
                <a:cs typeface="Times New Roman"/>
              </a:rPr>
              <a:t>- Using full range contracts and strengthens the muscle your working and stretches the opposite muscle. </a:t>
            </a:r>
          </a:p>
          <a:p>
            <a:pPr algn="ctr"/>
            <a:endParaRPr lang="en-US" dirty="0"/>
          </a:p>
        </p:txBody>
      </p:sp>
    </p:spTree>
    <p:extLst>
      <p:ext uri="{BB962C8B-B14F-4D97-AF65-F5344CB8AC3E}">
        <p14:creationId xmlns:p14="http://schemas.microsoft.com/office/powerpoint/2010/main" val="362963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90813"/>
            <a:ext cx="8407893" cy="4758357"/>
          </a:xfrm>
        </p:spPr>
        <p:txBody>
          <a:bodyPr>
            <a:normAutofit/>
          </a:bodyPr>
          <a:lstStyle/>
          <a:p>
            <a:r>
              <a:rPr lang="en-US" dirty="0" smtClean="0">
                <a:solidFill>
                  <a:srgbClr val="000000"/>
                </a:solidFill>
                <a:latin typeface="Times New Roman"/>
                <a:cs typeface="Times New Roman"/>
              </a:rPr>
              <a:t>Wildly common mistakes</a:t>
            </a:r>
          </a:p>
          <a:p>
            <a:pPr marL="502920" indent="-457200">
              <a:buAutoNum type="arabicPeriod"/>
            </a:pPr>
            <a:r>
              <a:rPr lang="mr-IN" sz="1600" dirty="0" smtClean="0">
                <a:solidFill>
                  <a:srgbClr val="000000"/>
                </a:solidFill>
                <a:latin typeface="Times New Roman"/>
                <a:cs typeface="Times New Roman"/>
              </a:rPr>
              <a:t>–</a:t>
            </a:r>
            <a:r>
              <a:rPr lang="en-US" sz="1600" dirty="0" smtClean="0">
                <a:solidFill>
                  <a:srgbClr val="000000"/>
                </a:solidFill>
                <a:latin typeface="Times New Roman"/>
                <a:cs typeface="Times New Roman"/>
              </a:rPr>
              <a:t> People place their hands behind their neck and often yank on their neck with their arms to bring their head up, rather than using their core </a:t>
            </a:r>
          </a:p>
          <a:p>
            <a:pPr marL="502920" indent="-457200">
              <a:buAutoNum type="arabicPeriod"/>
            </a:pPr>
            <a:r>
              <a:rPr lang="en-US" sz="1600" dirty="0" smtClean="0">
                <a:solidFill>
                  <a:srgbClr val="000000"/>
                </a:solidFill>
                <a:latin typeface="Times New Roman"/>
                <a:cs typeface="Times New Roman"/>
              </a:rPr>
              <a:t>- People lift with their legs rather than with their core resulting in feeling sore in the quadriceps or hip flexor region</a:t>
            </a:r>
          </a:p>
          <a:p>
            <a:pPr marL="45720" indent="0">
              <a:buNone/>
            </a:pPr>
            <a:endParaRPr lang="en-US" dirty="0"/>
          </a:p>
        </p:txBody>
      </p:sp>
      <p:sp>
        <p:nvSpPr>
          <p:cNvPr id="3" name="Title 2"/>
          <p:cNvSpPr>
            <a:spLocks noGrp="1"/>
          </p:cNvSpPr>
          <p:nvPr>
            <p:ph type="title"/>
          </p:nvPr>
        </p:nvSpPr>
        <p:spPr/>
        <p:txBody>
          <a:bodyPr/>
          <a:lstStyle/>
          <a:p>
            <a:r>
              <a:rPr lang="en-US" dirty="0" smtClean="0"/>
              <a:t>Sin: Straining the neck when doing crunches </a:t>
            </a:r>
            <a:endParaRPr lang="en-US" dirty="0"/>
          </a:p>
        </p:txBody>
      </p:sp>
      <p:pic>
        <p:nvPicPr>
          <p:cNvPr id="4" name="Picture 3" descr="crunch .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2179" y="4006025"/>
            <a:ext cx="3940081" cy="2216296"/>
          </a:xfrm>
          <a:prstGeom prst="rect">
            <a:avLst/>
          </a:prstGeom>
        </p:spPr>
      </p:pic>
      <p:sp>
        <p:nvSpPr>
          <p:cNvPr id="5" name="TextBox 4"/>
          <p:cNvSpPr txBox="1"/>
          <p:nvPr/>
        </p:nvSpPr>
        <p:spPr>
          <a:xfrm>
            <a:off x="244221" y="3403660"/>
            <a:ext cx="4577958" cy="2893100"/>
          </a:xfrm>
          <a:prstGeom prst="rect">
            <a:avLst/>
          </a:prstGeom>
          <a:noFill/>
        </p:spPr>
        <p:txBody>
          <a:bodyPr wrap="square" rtlCol="0">
            <a:spAutoFit/>
          </a:bodyPr>
          <a:lstStyle/>
          <a:p>
            <a:pPr marL="45720" indent="0">
              <a:buNone/>
            </a:pPr>
            <a:endParaRPr lang="en-US" dirty="0">
              <a:solidFill>
                <a:srgbClr val="000000"/>
              </a:solidFill>
              <a:latin typeface="Times New Roman"/>
              <a:cs typeface="Times New Roman"/>
            </a:endParaRPr>
          </a:p>
          <a:p>
            <a:r>
              <a:rPr lang="en-US" dirty="0" smtClean="0">
                <a:solidFill>
                  <a:srgbClr val="000000"/>
                </a:solidFill>
                <a:latin typeface="Times New Roman"/>
                <a:cs typeface="Times New Roman"/>
              </a:rPr>
              <a:t>                   </a:t>
            </a:r>
            <a:r>
              <a:rPr lang="en-US" sz="2000" b="1" u="sng" dirty="0" smtClean="0">
                <a:solidFill>
                  <a:srgbClr val="000000"/>
                </a:solidFill>
                <a:latin typeface="Times New Roman"/>
                <a:cs typeface="Times New Roman"/>
              </a:rPr>
              <a:t>Solution</a:t>
            </a:r>
            <a:r>
              <a:rPr lang="en-US" dirty="0">
                <a:solidFill>
                  <a:srgbClr val="000000"/>
                </a:solidFill>
                <a:latin typeface="Times New Roman"/>
                <a:cs typeface="Times New Roman"/>
              </a:rPr>
              <a:t>: </a:t>
            </a:r>
          </a:p>
          <a:p>
            <a:pPr marL="45720" indent="0">
              <a:buNone/>
            </a:pPr>
            <a:r>
              <a:rPr lang="en-US" dirty="0">
                <a:solidFill>
                  <a:srgbClr val="000000"/>
                </a:solidFill>
                <a:latin typeface="Times New Roman"/>
                <a:cs typeface="Times New Roman"/>
              </a:rPr>
              <a:t>- Cross your arms in front of your chest and hold your torso, neck and head in a straight alignment. Your back will elevate to the lumbar spine region </a:t>
            </a:r>
          </a:p>
          <a:p>
            <a:pPr>
              <a:buFontTx/>
              <a:buChar char="-"/>
            </a:pPr>
            <a:r>
              <a:rPr lang="en-US" dirty="0" smtClean="0">
                <a:solidFill>
                  <a:srgbClr val="000000"/>
                </a:solidFill>
                <a:latin typeface="Times New Roman"/>
                <a:cs typeface="Times New Roman"/>
              </a:rPr>
              <a:t> Lifting </a:t>
            </a:r>
            <a:r>
              <a:rPr lang="en-US" dirty="0">
                <a:solidFill>
                  <a:srgbClr val="000000"/>
                </a:solidFill>
                <a:latin typeface="Times New Roman"/>
                <a:cs typeface="Times New Roman"/>
              </a:rPr>
              <a:t>your torso and NOT just your shoulders off of the floor will give you a lower abdomen workout as well </a:t>
            </a:r>
          </a:p>
          <a:p>
            <a:pPr algn="ctr"/>
            <a:r>
              <a:rPr lang="en-US" dirty="0" smtClean="0"/>
              <a:t> </a:t>
            </a:r>
            <a:endParaRPr lang="en-US" dirty="0"/>
          </a:p>
        </p:txBody>
      </p:sp>
    </p:spTree>
    <p:extLst>
      <p:ext uri="{BB962C8B-B14F-4D97-AF65-F5344CB8AC3E}">
        <p14:creationId xmlns:p14="http://schemas.microsoft.com/office/powerpoint/2010/main" val="99798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800" dirty="0" smtClean="0">
                <a:solidFill>
                  <a:srgbClr val="000000"/>
                </a:solidFill>
                <a:latin typeface="Times New Roman"/>
                <a:cs typeface="Times New Roman"/>
              </a:rPr>
              <a:t>It’s easy to forget to breathe, but its very important </a:t>
            </a:r>
          </a:p>
          <a:p>
            <a:r>
              <a:rPr lang="en-US" sz="1800" dirty="0" smtClean="0">
                <a:solidFill>
                  <a:srgbClr val="000000"/>
                </a:solidFill>
                <a:latin typeface="Times New Roman"/>
                <a:cs typeface="Times New Roman"/>
              </a:rPr>
              <a:t>Lifting weights causes your blood pressure to increase temporarily. Holding your breath makes it soar even more then suddenly drop. </a:t>
            </a:r>
          </a:p>
          <a:p>
            <a:r>
              <a:rPr lang="en-US" sz="1800" dirty="0" smtClean="0">
                <a:solidFill>
                  <a:srgbClr val="000000"/>
                </a:solidFill>
                <a:latin typeface="Times New Roman"/>
                <a:cs typeface="Times New Roman"/>
              </a:rPr>
              <a:t>This dramatic fluctuation in BP can make you pass out or if you have a heart condition could even cause a stroke. </a:t>
            </a:r>
          </a:p>
        </p:txBody>
      </p:sp>
      <p:sp>
        <p:nvSpPr>
          <p:cNvPr id="3" name="Title 2"/>
          <p:cNvSpPr>
            <a:spLocks noGrp="1"/>
          </p:cNvSpPr>
          <p:nvPr>
            <p:ph type="title"/>
          </p:nvPr>
        </p:nvSpPr>
        <p:spPr/>
        <p:txBody>
          <a:bodyPr/>
          <a:lstStyle/>
          <a:p>
            <a:r>
              <a:rPr lang="en-US" dirty="0" smtClean="0"/>
              <a:t>SIN: Holding your breath during a rep </a:t>
            </a:r>
            <a:endParaRPr lang="en-US" dirty="0"/>
          </a:p>
        </p:txBody>
      </p:sp>
      <p:sp>
        <p:nvSpPr>
          <p:cNvPr id="4" name="TextBox 3"/>
          <p:cNvSpPr txBox="1"/>
          <p:nvPr/>
        </p:nvSpPr>
        <p:spPr>
          <a:xfrm>
            <a:off x="569846" y="3337425"/>
            <a:ext cx="3028327" cy="3693319"/>
          </a:xfrm>
          <a:prstGeom prst="rect">
            <a:avLst/>
          </a:prstGeom>
          <a:noFill/>
        </p:spPr>
        <p:txBody>
          <a:bodyPr wrap="square" rtlCol="0">
            <a:spAutoFit/>
          </a:bodyPr>
          <a:lstStyle/>
          <a:p>
            <a:pPr marL="45720" indent="0">
              <a:buNone/>
            </a:pPr>
            <a:r>
              <a:rPr lang="en-US" b="1" dirty="0" smtClean="0">
                <a:solidFill>
                  <a:srgbClr val="000000"/>
                </a:solidFill>
                <a:latin typeface="Times New Roman"/>
                <a:cs typeface="Times New Roman"/>
              </a:rPr>
              <a:t>             Solution</a:t>
            </a:r>
            <a:r>
              <a:rPr lang="en-US" b="1" dirty="0">
                <a:solidFill>
                  <a:srgbClr val="000000"/>
                </a:solidFill>
                <a:latin typeface="Times New Roman"/>
                <a:cs typeface="Times New Roman"/>
              </a:rPr>
              <a:t>: </a:t>
            </a:r>
          </a:p>
          <a:p>
            <a:pPr>
              <a:buFontTx/>
              <a:buChar char="-"/>
            </a:pPr>
            <a:r>
              <a:rPr lang="en-US" dirty="0">
                <a:solidFill>
                  <a:srgbClr val="000000"/>
                </a:solidFill>
                <a:latin typeface="Times New Roman"/>
                <a:cs typeface="Times New Roman"/>
              </a:rPr>
              <a:t>Develop a breathing pattern while you’re lifting. Take a breath with each repetition to make sure your not holding your breath</a:t>
            </a:r>
          </a:p>
          <a:p>
            <a:pPr>
              <a:buFontTx/>
              <a:buChar char="-"/>
            </a:pPr>
            <a:r>
              <a:rPr lang="en-US" dirty="0">
                <a:solidFill>
                  <a:srgbClr val="000000"/>
                </a:solidFill>
                <a:latin typeface="Times New Roman"/>
                <a:cs typeface="Times New Roman"/>
              </a:rPr>
              <a:t>Some inhale at the beginning of a repetition and expire at the end, while other inhale on the upstroke and exhale on the down stroke </a:t>
            </a:r>
          </a:p>
          <a:p>
            <a:pPr marL="45720" indent="0">
              <a:buNone/>
            </a:pPr>
            <a:endParaRPr lang="en-US" dirty="0"/>
          </a:p>
          <a:p>
            <a:endParaRPr lang="en-US" dirty="0"/>
          </a:p>
        </p:txBody>
      </p:sp>
      <p:pic>
        <p:nvPicPr>
          <p:cNvPr id="5" name="Picture 4" descr="breathing-0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8675" y="3405071"/>
            <a:ext cx="4594240" cy="3220070"/>
          </a:xfrm>
          <a:prstGeom prst="rect">
            <a:avLst/>
          </a:prstGeom>
        </p:spPr>
      </p:pic>
    </p:spTree>
    <p:extLst>
      <p:ext uri="{BB962C8B-B14F-4D97-AF65-F5344CB8AC3E}">
        <p14:creationId xmlns:p14="http://schemas.microsoft.com/office/powerpoint/2010/main" val="57325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557449" cy="4825537"/>
          </a:xfrm>
        </p:spPr>
        <p:txBody>
          <a:bodyPr/>
          <a:lstStyle/>
          <a:p>
            <a:r>
              <a:rPr lang="en-US" sz="1600" dirty="0" smtClean="0">
                <a:solidFill>
                  <a:srgbClr val="000000"/>
                </a:solidFill>
                <a:latin typeface="Times New Roman"/>
                <a:cs typeface="Times New Roman"/>
              </a:rPr>
              <a:t>When you lift your hips, you change the angle of your shoulders as you lift the bar </a:t>
            </a:r>
          </a:p>
          <a:p>
            <a:r>
              <a:rPr lang="en-US" sz="1600" dirty="0" smtClean="0">
                <a:solidFill>
                  <a:srgbClr val="000000"/>
                </a:solidFill>
                <a:latin typeface="Times New Roman"/>
                <a:cs typeface="Times New Roman"/>
              </a:rPr>
              <a:t>This means your only using your lower pectoral muscles instead of the entire pectoral muscle </a:t>
            </a:r>
          </a:p>
          <a:p>
            <a:r>
              <a:rPr lang="en-US" sz="1600" dirty="0" smtClean="0">
                <a:solidFill>
                  <a:srgbClr val="000000"/>
                </a:solidFill>
                <a:latin typeface="Times New Roman"/>
                <a:cs typeface="Times New Roman"/>
              </a:rPr>
              <a:t>Your feet are also contributing = not working as hard </a:t>
            </a:r>
          </a:p>
          <a:p>
            <a:endParaRPr lang="en-US" sz="1800" dirty="0">
              <a:solidFill>
                <a:srgbClr val="000000"/>
              </a:solidFill>
              <a:latin typeface="Times New Roman"/>
              <a:cs typeface="Times New Roman"/>
            </a:endParaRPr>
          </a:p>
          <a:p>
            <a:pPr marL="45720" indent="0">
              <a:buNone/>
            </a:pPr>
            <a:endParaRPr lang="en-US" dirty="0" smtClean="0">
              <a:solidFill>
                <a:srgbClr val="000000"/>
              </a:solidFill>
              <a:latin typeface="Times New Roman"/>
              <a:cs typeface="Times New Roman"/>
            </a:endParaRPr>
          </a:p>
        </p:txBody>
      </p:sp>
      <p:sp>
        <p:nvSpPr>
          <p:cNvPr id="3" name="Title 2"/>
          <p:cNvSpPr>
            <a:spLocks noGrp="1"/>
          </p:cNvSpPr>
          <p:nvPr>
            <p:ph type="title"/>
          </p:nvPr>
        </p:nvSpPr>
        <p:spPr/>
        <p:txBody>
          <a:bodyPr/>
          <a:lstStyle/>
          <a:p>
            <a:r>
              <a:rPr lang="en-US" dirty="0" smtClean="0"/>
              <a:t>Sin: Lifting your hips off the bench when doing a bench press </a:t>
            </a:r>
            <a:endParaRPr lang="en-US" dirty="0"/>
          </a:p>
        </p:txBody>
      </p:sp>
      <p:pic>
        <p:nvPicPr>
          <p:cNvPr id="4" name="Picture 3" descr="bad-bench-pres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2491" y="3105991"/>
            <a:ext cx="3581891" cy="3438616"/>
          </a:xfrm>
          <a:prstGeom prst="rect">
            <a:avLst/>
          </a:prstGeom>
        </p:spPr>
      </p:pic>
      <p:sp>
        <p:nvSpPr>
          <p:cNvPr id="5" name="TextBox 4"/>
          <p:cNvSpPr txBox="1"/>
          <p:nvPr/>
        </p:nvSpPr>
        <p:spPr>
          <a:xfrm>
            <a:off x="380999" y="3462069"/>
            <a:ext cx="2924110" cy="2585323"/>
          </a:xfrm>
          <a:prstGeom prst="rect">
            <a:avLst/>
          </a:prstGeom>
          <a:noFill/>
        </p:spPr>
        <p:txBody>
          <a:bodyPr wrap="square" rtlCol="0">
            <a:spAutoFit/>
          </a:bodyPr>
          <a:lstStyle/>
          <a:p>
            <a:pPr marL="45720" indent="0">
              <a:buNone/>
            </a:pPr>
            <a:r>
              <a:rPr lang="en-US" b="1" dirty="0" smtClean="0">
                <a:solidFill>
                  <a:srgbClr val="000000"/>
                </a:solidFill>
                <a:latin typeface="Times New Roman"/>
                <a:cs typeface="Times New Roman"/>
              </a:rPr>
              <a:t>                 Solution</a:t>
            </a:r>
            <a:r>
              <a:rPr lang="en-US" dirty="0">
                <a:solidFill>
                  <a:srgbClr val="000000"/>
                </a:solidFill>
                <a:latin typeface="Times New Roman"/>
                <a:cs typeface="Times New Roman"/>
              </a:rPr>
              <a:t>:</a:t>
            </a:r>
          </a:p>
          <a:p>
            <a:pPr marL="45720" indent="0">
              <a:buNone/>
            </a:pPr>
            <a:r>
              <a:rPr lang="en-US" dirty="0">
                <a:solidFill>
                  <a:srgbClr val="000000"/>
                </a:solidFill>
                <a:latin typeface="Times New Roman"/>
                <a:cs typeface="Times New Roman"/>
              </a:rPr>
              <a:t>- Place your legs on the bench with your knees bent and your feet down. If you’re tempted to push with your feet, you’ll find very quickly that you’ll lose your balance and fall </a:t>
            </a:r>
          </a:p>
          <a:p>
            <a:endParaRPr lang="en-US" dirty="0"/>
          </a:p>
        </p:txBody>
      </p:sp>
    </p:spTree>
    <p:extLst>
      <p:ext uri="{BB962C8B-B14F-4D97-AF65-F5344CB8AC3E}">
        <p14:creationId xmlns:p14="http://schemas.microsoft.com/office/powerpoint/2010/main" val="7479790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1017</TotalTime>
  <Words>929</Words>
  <Application>Microsoft Macintosh PowerPoint</Application>
  <PresentationFormat>On-screen Show (4:3)</PresentationFormat>
  <Paragraphs>74</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Grid</vt:lpstr>
      <vt:lpstr>Sins of weightlifting</vt:lpstr>
      <vt:lpstr>Phases of a muscle contraction</vt:lpstr>
      <vt:lpstr>Muscle Contractions </vt:lpstr>
      <vt:lpstr>Sin: Skipping the warm up &amp; cool down </vt:lpstr>
      <vt:lpstr>Sin: Rocking Hips &amp; Pelvis while doing a bicep curl </vt:lpstr>
      <vt:lpstr>Sin: Stopping Short </vt:lpstr>
      <vt:lpstr>Sin: Straining the neck when doing crunches </vt:lpstr>
      <vt:lpstr>SIN: Holding your breath during a rep </vt:lpstr>
      <vt:lpstr>Sin: Lifting your hips off the bench when doing a bench press </vt:lpstr>
      <vt:lpstr>PowerPoint Presentation</vt:lpstr>
      <vt:lpstr>Sin: allowing your elbows to go too far behind your back in a bench or chest press </vt:lpstr>
      <vt:lpstr>PowerPoint Presentation</vt:lpstr>
      <vt:lpstr>Sin: Squatting with the bar on your neck </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Sins of weightlifting</dc:title>
  <dc:creator>Kristen Maday</dc:creator>
  <cp:lastModifiedBy>Kristen Maday</cp:lastModifiedBy>
  <cp:revision>12</cp:revision>
  <dcterms:created xsi:type="dcterms:W3CDTF">2018-10-20T20:55:21Z</dcterms:created>
  <dcterms:modified xsi:type="dcterms:W3CDTF">2018-10-21T13:53:10Z</dcterms:modified>
</cp:coreProperties>
</file>