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orbel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9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5" name="Google Shape;105;p11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6" name="Google Shape;106;p11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7" name="Google Shape;107;p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08" name="Google Shape;108;p11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" name="Google Shape;109;p11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0" name="Google Shape;110;p11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4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6" name="Google Shape;116;p11"/>
          <p:cNvSpPr>
            <a:spLocks noGrp="1"/>
          </p:cNvSpPr>
          <p:nvPr>
            <p:ph type="pic" idx="2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1"/>
          </p:nvPr>
        </p:nvSpPr>
        <p:spPr>
          <a:xfrm rot="5400000">
            <a:off x="2590800" y="-761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23" name="Google Shape;123;p12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24" name="Google Shape;124;p12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" name="Google Shape;125;p12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 rot="5400000">
            <a:off x="5591969" y="2574132"/>
            <a:ext cx="5516563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1"/>
          </p:nvPr>
        </p:nvSpPr>
        <p:spPr>
          <a:xfrm rot="5400000">
            <a:off x="1013619" y="53181"/>
            <a:ext cx="5516563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133" name="Google Shape;133;p13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13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>
              <a:spcBef>
                <a:spcPts val="2000"/>
              </a:spcBef>
              <a:spcAft>
                <a:spcPts val="0"/>
              </a:spcAft>
              <a:buSzPts val="2160"/>
              <a:buChar char="●"/>
              <a:defRPr/>
            </a:lvl1pPr>
            <a:lvl2pPr marL="914400" lvl="1" indent="-354330" algn="l">
              <a:spcBef>
                <a:spcPts val="600"/>
              </a:spcBef>
              <a:spcAft>
                <a:spcPts val="0"/>
              </a:spcAft>
              <a:buSzPts val="1980"/>
              <a:buChar char="●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31469" algn="l">
              <a:spcBef>
                <a:spcPts val="600"/>
              </a:spcBef>
              <a:spcAft>
                <a:spcPts val="0"/>
              </a:spcAft>
              <a:buSzPts val="1620"/>
              <a:buChar char="●"/>
              <a:defRPr/>
            </a:lvl4pPr>
            <a:lvl5pPr marL="2286000" lvl="4" indent="-331470" algn="l">
              <a:spcBef>
                <a:spcPts val="600"/>
              </a:spcBef>
              <a:spcAft>
                <a:spcPts val="0"/>
              </a:spcAft>
              <a:buSzPts val="162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34" name="Google Shape;34;p3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38" name="Google Shape;38;p4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9;p4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" name="Google Shape;40;p4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41" name="Google Shape;41;p4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4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" name="Google Shape;43;p4"/>
          <p:cNvSpPr txBox="1"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480"/>
              </a:spcBef>
              <a:spcAft>
                <a:spcPts val="0"/>
              </a:spcAft>
              <a:buSzPts val="216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9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>
            <a:gsLst>
              <a:gs pos="0">
                <a:srgbClr val="F97817">
                  <a:alpha val="29803"/>
                </a:srgbClr>
              </a:gs>
              <a:gs pos="100000">
                <a:srgbClr val="C65805">
                  <a:alpha val="29803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" name="Google Shape;49;p4"/>
          <p:cNvSpPr>
            <a:spLocks noGrp="1"/>
          </p:cNvSpPr>
          <p:nvPr>
            <p:ph type="pic" idx="2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56" name="Google Shape;56;p5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57" name="Google Shape;57;p5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58;p5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9" name="Google Shape;59;p5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60" name="Google Shape;60;p5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61;p5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3931920" cy="398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4754880" y="2057401"/>
            <a:ext cx="3931920" cy="398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69" name="Google Shape;69;p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70" name="Google Shape;70;p6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6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7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74" name="Google Shape;74;p7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7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52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20" cy="352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3"/>
          </p:nvPr>
        </p:nvSpPr>
        <p:spPr>
          <a:xfrm>
            <a:off x="4754880" y="1734670"/>
            <a:ext cx="3931920" cy="74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ctr">
              <a:spcBef>
                <a:spcPts val="560"/>
              </a:spcBef>
              <a:spcAft>
                <a:spcPts val="0"/>
              </a:spcAft>
              <a:buSzPts val="252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20" cy="352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90" name="Google Shape;90;p8"/>
            <p:cNvCxnSpPr/>
            <p:nvPr/>
          </p:nvCxnSpPr>
          <p:spPr>
            <a:xfrm>
              <a:off x="0" y="1657350"/>
              <a:ext cx="9144000" cy="1588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8"/>
            <p:cNvCxnSpPr/>
            <p:nvPr/>
          </p:nvCxnSpPr>
          <p:spPr>
            <a:xfrm>
              <a:off x="0" y="1613647"/>
              <a:ext cx="9144000" cy="158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1"/>
          </p:nvPr>
        </p:nvSpPr>
        <p:spPr>
          <a:xfrm>
            <a:off x="4473388" y="273051"/>
            <a:ext cx="4206240" cy="5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●"/>
              <a:defRPr sz="2400"/>
            </a:lvl1pPr>
            <a:lvl2pPr marL="914400" lvl="1" indent="-354330" algn="l">
              <a:spcBef>
                <a:spcPts val="440"/>
              </a:spcBef>
              <a:spcAft>
                <a:spcPts val="0"/>
              </a:spcAft>
              <a:buSzPts val="1980"/>
              <a:buChar char="●"/>
              <a:defRPr sz="22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●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●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body" idx="2"/>
          </p:nvPr>
        </p:nvSpPr>
        <p:spPr>
          <a:xfrm>
            <a:off x="457199" y="1905001"/>
            <a:ext cx="3602039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433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98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E7A3"/>
              </a:buClr>
              <a:buSzPts val="8000"/>
              <a:buFont typeface="Corbel"/>
              <a:buNone/>
            </a:pPr>
            <a:r>
              <a:rPr lang="en-US" sz="8000">
                <a:solidFill>
                  <a:srgbClr val="FFE7A3"/>
                </a:solidFill>
              </a:rPr>
              <a:t>Speedball</a:t>
            </a:r>
            <a:endParaRPr sz="8000">
              <a:solidFill>
                <a:srgbClr val="FFE7A3"/>
              </a:solidFill>
            </a:endParaRPr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None/>
            </a:pPr>
            <a:r>
              <a:rPr lang="en-US"/>
              <a:t>Morris County Tech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Corbel"/>
              <a:buNone/>
            </a:pPr>
            <a:r>
              <a:rPr lang="en-US" sz="7200">
                <a:solidFill>
                  <a:schemeClr val="accent3"/>
                </a:solidFill>
              </a:rPr>
              <a:t>History</a:t>
            </a:r>
            <a:endParaRPr sz="7200">
              <a:solidFill>
                <a:schemeClr val="accent3"/>
              </a:solidFill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●"/>
            </a:pPr>
            <a:r>
              <a:rPr lang="en-US"/>
              <a:t>Speedball was created in 1921 by Elmer Mitchell (Football and Basketball coach, and Director of Intramural Athletics) @ the University of Michigan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160"/>
              <a:buChar char="●"/>
            </a:pPr>
            <a:r>
              <a:rPr lang="en-US"/>
              <a:t>He created a game that meshed                  		all of the best parts of popular sports and  			      did away with the undesired parts.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160"/>
              <a:buChar char="●"/>
            </a:pPr>
            <a:r>
              <a:rPr lang="en-US"/>
              <a:t>Speedball combines elements of 		             soccer, football and basketball to 		                 create a vigorous team game played  			       by many. </a:t>
            </a:r>
            <a:endParaRPr/>
          </a:p>
          <a:p>
            <a:pPr marL="342900" lvl="0" indent="-20574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160"/>
              <a:buNone/>
            </a:pPr>
            <a:endParaRPr/>
          </a:p>
        </p:txBody>
      </p:sp>
      <p:pic>
        <p:nvPicPr>
          <p:cNvPr id="147" name="Google Shape;147;p15" descr="elmer mitche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4732" y="2969139"/>
            <a:ext cx="2872068" cy="373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200"/>
              <a:buFont typeface="Corbel"/>
              <a:buNone/>
            </a:pPr>
            <a:r>
              <a:rPr lang="en-US" sz="7200">
                <a:solidFill>
                  <a:schemeClr val="accent3"/>
                </a:solidFill>
              </a:rPr>
              <a:t>Rules</a:t>
            </a:r>
            <a:endParaRPr sz="7200"/>
          </a:p>
        </p:txBody>
      </p:sp>
      <p:pic>
        <p:nvPicPr>
          <p:cNvPr id="153" name="Google Shape;153;p16" descr="SpeedBal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27884" r="-27884"/>
          <a:stretch/>
        </p:blipFill>
        <p:spPr>
          <a:xfrm>
            <a:off x="3317707" y="2140951"/>
            <a:ext cx="6824656" cy="40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>
            <a:off x="256691" y="1940407"/>
            <a:ext cx="4070939" cy="4524316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FEB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AutoNum type="arabicPeriod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Play begins with a jump ball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AutoNum type="arabicPeriod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Any time the ball touches the ground, players are forbidden to touch the ball using their hands/arms.  Play must resume by kicking with the feet (soccer)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AutoNum type="arabicPeriod"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Transition from feet to hands must be made by  catching a ball in the air.  You may not catch from a bounce off the floor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orbel"/>
              <a:buNone/>
            </a:pPr>
            <a:r>
              <a:rPr lang="en-US">
                <a:solidFill>
                  <a:schemeClr val="accent3"/>
                </a:solidFill>
              </a:rPr>
              <a:t>Rules Continued…</a:t>
            </a:r>
            <a:endParaRPr/>
          </a:p>
        </p:txBody>
      </p:sp>
      <p:pic>
        <p:nvPicPr>
          <p:cNvPr id="160" name="Google Shape;160;p17" descr="Speedball-3C-Week-WEB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91646" r="-91646"/>
          <a:stretch/>
        </p:blipFill>
        <p:spPr>
          <a:xfrm>
            <a:off x="-1531171" y="2306195"/>
            <a:ext cx="7458441" cy="401077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4069853" y="1838270"/>
            <a:ext cx="4616947" cy="4801315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FEB6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4.	A player may never run with the ball. Upon catching the ball a player must stop as soon as possible and establish a pivot foot. Any further movement is considered traveling. 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5.	Once stopped, a player has a maximum of ten seconds to pass, drop or punt the ball.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6. 	Any time an aerial pass is incomplete or knocked down inbounds, play continues as a grounded ball. 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orbel"/>
              <a:buNone/>
            </a:pPr>
            <a:r>
              <a:rPr lang="en-US">
                <a:solidFill>
                  <a:schemeClr val="accent3"/>
                </a:solidFill>
              </a:rPr>
              <a:t>RULE INFRACTIONS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67" name="Google Shape;167;p18"/>
          <p:cNvSpPr txBox="1">
            <a:spLocks noGrp="1"/>
          </p:cNvSpPr>
          <p:nvPr>
            <p:ph type="body" idx="1"/>
          </p:nvPr>
        </p:nvSpPr>
        <p:spPr>
          <a:xfrm>
            <a:off x="457200" y="1601470"/>
            <a:ext cx="8465406" cy="513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60"/>
              <a:buChar char="●"/>
            </a:pPr>
            <a:r>
              <a:rPr lang="en-US"/>
              <a:t/>
            </a:r>
            <a:br>
              <a:rPr lang="en-US"/>
            </a:br>
            <a:r>
              <a:rPr lang="en-US"/>
              <a:t>Traveling with the ball - Receivers are given a reasonable distance to stop once they catch a thrown ball. Intentional juggling or fumbling a thrown ball will result in a traveling violation.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160"/>
              <a:buChar char="●"/>
            </a:pPr>
            <a:r>
              <a:rPr lang="en-US"/>
              <a:t>Illegal use of the hands - Touching a ground ball with the hands or arms. A ground ball must be lifted entirely above the receiver's waist to be played with the hands or arms. 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160"/>
              <a:buChar char="●"/>
            </a:pPr>
            <a:r>
              <a:rPr lang="en-US"/>
              <a:t>Interference - Interfering with a penalty kick or throw-in.</a:t>
            </a:r>
            <a:endParaRPr/>
          </a:p>
          <a:p>
            <a:pPr marL="342900" lvl="0" indent="-342900" algn="l" rtl="0">
              <a:spcBef>
                <a:spcPts val="2000"/>
              </a:spcBef>
              <a:spcAft>
                <a:spcPts val="0"/>
              </a:spcAft>
              <a:buSzPts val="2160"/>
              <a:buChar char="●"/>
            </a:pPr>
            <a:r>
              <a:rPr lang="en-US"/>
              <a:t> Dangerous play – All high kicks above the waist in a dangerous manner will be prohibited.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Corbel"/>
              <a:buNone/>
            </a:pPr>
            <a:r>
              <a:rPr lang="en-US">
                <a:solidFill>
                  <a:schemeClr val="accent3"/>
                </a:solidFill>
              </a:rPr>
              <a:t>RULE INFRACTIONS</a:t>
            </a: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36"/>
              <a:buChar char="●"/>
            </a:pPr>
            <a:r>
              <a:rPr lang="en-US" sz="2040"/>
              <a:t>Obstruction - Obstruction is the intentional act by a player, not in possession of the ball or not attempting to play the ball, of running between an opponent and the ball or using the body as an obstacle.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836"/>
              <a:buChar char="●"/>
            </a:pPr>
            <a:r>
              <a:rPr lang="en-US" sz="2040"/>
              <a:t>Stalling - When a player in possession of an aerial throw retains possession while marked by a defender and the defender has completed the verbal 10-second count.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836"/>
              <a:buChar char="●"/>
            </a:pPr>
            <a:r>
              <a:rPr lang="en-US" sz="2040"/>
              <a:t> Closely guarded - When a defensive player marking an offensive player with the ball is closer than 18 inches to that player. </a:t>
            </a:r>
            <a:br>
              <a:rPr lang="en-US" sz="2040"/>
            </a:br>
            <a:r>
              <a:rPr lang="en-US" sz="2040"/>
              <a:t/>
            </a:r>
            <a:br>
              <a:rPr lang="en-US" sz="2040"/>
            </a:br>
            <a:r>
              <a:rPr lang="en-US" sz="2040"/>
              <a:t>Violation Penalty: The penalty for a violation is that the opponents are awarded possession of the ball for an aerial throw at the spot of the foul. The defense must take a position at least 3 yards (9 feet) from the thrower, or at the goal line if within 3 yards of the goal line.</a:t>
            </a:r>
            <a:endParaRPr/>
          </a:p>
          <a:p>
            <a:pPr marL="342900" lvl="0" indent="-226314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836"/>
              <a:buNone/>
            </a:pPr>
            <a:endParaRPr sz="204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Corbel"/>
              <a:buNone/>
            </a:pPr>
            <a:r>
              <a:rPr lang="en-US" sz="8000">
                <a:solidFill>
                  <a:schemeClr val="accent3"/>
                </a:solidFill>
              </a:rPr>
              <a:t>Scoring</a:t>
            </a:r>
            <a:endParaRPr sz="8000"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161460" y="1782562"/>
            <a:ext cx="7771313" cy="107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98"/>
              <a:buNone/>
            </a:pPr>
            <a:r>
              <a:rPr lang="en-US" sz="2220"/>
              <a:t>	Touchdown </a:t>
            </a:r>
            <a:r>
              <a:rPr lang="en-US" sz="2220" b="0"/>
              <a:t>(1 point) is scored when the ball thrown by a player, outside of the end zone, and legally caught by a teammate in the end zone.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1873405" y="4992380"/>
            <a:ext cx="7096635" cy="147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Field goal </a:t>
            </a: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(2 points) is scored when the ball is kicked from outside the end zone so that the whole of the ball completely crosses the goal line into the goal.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1" name="Google Shape;181;p20" descr="off-ice-hockey-training-speedb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361" y="2595345"/>
            <a:ext cx="3718412" cy="2136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On-screen Show (4:3)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Noto Sans Symbols</vt:lpstr>
      <vt:lpstr>Focus</vt:lpstr>
      <vt:lpstr>Speedball</vt:lpstr>
      <vt:lpstr>History</vt:lpstr>
      <vt:lpstr>Rules</vt:lpstr>
      <vt:lpstr>Rules Continued…</vt:lpstr>
      <vt:lpstr>RULE INFRACTIONS</vt:lpstr>
      <vt:lpstr>RULE INFRACTIONS</vt:lpstr>
      <vt:lpstr>Scoring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Speedball</dc:title>
  <dc:creator>Fitness</dc:creator>
  <cp:lastModifiedBy>Fitness</cp:lastModifiedBy>
  <cp:revision>1</cp:revision>
  <dcterms:modified xsi:type="dcterms:W3CDTF">2018-11-07T15:48:01Z</dcterms:modified>
</cp:coreProperties>
</file>