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77" r:id="rId3"/>
    <p:sldId id="278" r:id="rId4"/>
    <p:sldId id="257" r:id="rId5"/>
    <p:sldId id="309" r:id="rId6"/>
    <p:sldId id="269" r:id="rId7"/>
    <p:sldId id="310" r:id="rId8"/>
    <p:sldId id="285" r:id="rId9"/>
    <p:sldId id="304" r:id="rId10"/>
    <p:sldId id="282" r:id="rId11"/>
    <p:sldId id="306" r:id="rId12"/>
    <p:sldId id="283" r:id="rId13"/>
    <p:sldId id="261" r:id="rId14"/>
    <p:sldId id="286" r:id="rId15"/>
    <p:sldId id="307" r:id="rId16"/>
    <p:sldId id="308" r:id="rId17"/>
    <p:sldId id="288" r:id="rId18"/>
    <p:sldId id="284" r:id="rId19"/>
    <p:sldId id="290"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9900"/>
    <a:srgbClr val="008000"/>
    <a:srgbClr val="FFF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94660"/>
  </p:normalViewPr>
  <p:slideViewPr>
    <p:cSldViewPr>
      <p:cViewPr varScale="1">
        <p:scale>
          <a:sx n="90" d="100"/>
          <a:sy n="90" d="100"/>
        </p:scale>
        <p:origin x="165"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6F98-21FE-4C62-A506-D5C5FE570E43}" type="datetimeFigureOut">
              <a:rPr lang="en-US" smtClean="0"/>
              <a:t>9/14/2022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53E61-9427-4D9A-9290-27C9B5BFFC57}" type="slidenum">
              <a:rPr lang="en-US" smtClean="0"/>
              <a:t>‹#›</a:t>
            </a:fld>
            <a:endParaRPr lang="en-US"/>
          </a:p>
        </p:txBody>
      </p:sp>
    </p:spTree>
    <p:extLst>
      <p:ext uri="{BB962C8B-B14F-4D97-AF65-F5344CB8AC3E}">
        <p14:creationId xmlns:p14="http://schemas.microsoft.com/office/powerpoint/2010/main" val="73413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53E61-9427-4D9A-9290-27C9B5BFFC57}" type="slidenum">
              <a:rPr lang="en-US" smtClean="0"/>
              <a:t>10</a:t>
            </a:fld>
            <a:endParaRPr lang="en-US"/>
          </a:p>
        </p:txBody>
      </p:sp>
    </p:spTree>
    <p:extLst>
      <p:ext uri="{BB962C8B-B14F-4D97-AF65-F5344CB8AC3E}">
        <p14:creationId xmlns:p14="http://schemas.microsoft.com/office/powerpoint/2010/main" val="298914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84EF68-9E8C-439F-8B0D-6182F068A98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335417077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4EF68-9E8C-439F-8B0D-6182F068A98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1725350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4EF68-9E8C-439F-8B0D-6182F068A98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3123950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4EF68-9E8C-439F-8B0D-6182F068A98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68445017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4EF68-9E8C-439F-8B0D-6182F068A984}"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61949065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84EF68-9E8C-439F-8B0D-6182F068A98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4377752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84EF68-9E8C-439F-8B0D-6182F068A984}"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234837716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84EF68-9E8C-439F-8B0D-6182F068A984}"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276954241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4EF68-9E8C-439F-8B0D-6182F068A984}"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424822473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84EF68-9E8C-439F-8B0D-6182F068A98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180361830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84EF68-9E8C-439F-8B0D-6182F068A984}"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FBFD9-8434-414D-B428-32C90B6830D9}" type="slidenum">
              <a:rPr lang="en-US" smtClean="0"/>
              <a:t>‹#›</a:t>
            </a:fld>
            <a:endParaRPr lang="en-US"/>
          </a:p>
        </p:txBody>
      </p:sp>
    </p:spTree>
    <p:extLst>
      <p:ext uri="{BB962C8B-B14F-4D97-AF65-F5344CB8AC3E}">
        <p14:creationId xmlns:p14="http://schemas.microsoft.com/office/powerpoint/2010/main" val="376138674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4EF68-9E8C-439F-8B0D-6182F068A984}" type="datetimeFigureOut">
              <a:rPr lang="en-US" smtClean="0"/>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FBFD9-8434-414D-B428-32C90B6830D9}" type="slidenum">
              <a:rPr lang="en-US" smtClean="0"/>
              <a:t>‹#›</a:t>
            </a:fld>
            <a:endParaRPr lang="en-US"/>
          </a:p>
        </p:txBody>
      </p:sp>
    </p:spTree>
    <p:extLst>
      <p:ext uri="{BB962C8B-B14F-4D97-AF65-F5344CB8AC3E}">
        <p14:creationId xmlns:p14="http://schemas.microsoft.com/office/powerpoint/2010/main" val="37533221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CAcQjRxqFQoTCPCdxriQosgCFZMqiAodpKIDIg&amp;url=http://laurelsprings.com/2013/12/09/college-financial-aid-webinar/&amp;bvm=bv.104317490,d.cGU&amp;psig=AFQjCNH4xfEl7EjkDaf6TB7aBeYrIZn85g&amp;ust=144381827128282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ssprofil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JSjuNSup8gCFdUtiAodwL4A8w&amp;url=http://stallion-theme.co.uk/making-money-online-with-a-funny-jokes-site/&amp;bvm=bv.104317490,d.cGU&amp;psig=AFQjCNH58Gux512yFWnlfQYz9AH_sGTUkQ&amp;ust=1443998168884083"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CAcQjRxqFQoTCMfR6on1p8gCFRIpiAod0bIJoA&amp;url=http://www.iconshut.com/dollar-sign-icons/dT1hSFIwY0RvdkwzZGpaRzR5TG1SaGRHRnJibVYwTG1OdmJTOXpkR0YwYVdNdmNtVnpiM1Z5WTJWekwybGpiMjV6TDNObGREUXpMMlZtTVRGaFltWTVMbkJ1Wnd8dXI9aHR0cDovL2ljb25zLndlYnRvb2xodWIuY29tL2ljb24tbjM4ODcwLWRldGFpbC5hc3B4fHc9MjU2fGg9MjU2fHQ9cG5nfA/&amp;psig=AFQjCNHIvsOTOOO_Jwc-AXQToVG_-ULX8w&amp;ust=1444016996579440"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CAcQjRxqFQoTCMfR6on1p8gCFRIpiAod0bIJoA&amp;url=http://www.iconshut.com/dollar-sign-icons/dT1hSFIwY0RvdkwzZGpaRzR5TG1SaGRHRnJibVYwTG1OdmJTOXpkR0YwYVdNdmNtVnpiM1Z5WTJWekwybGpiMjV6TDNObGREUXpMMlZtTVRGaFltWTVMbkJ1Wnd8dXI9aHR0cDovL2ljb25zLndlYnRvb2xodWIuY29tL2ljb24tbjM4ODcwLWRldGFpbC5hc3B4fHc9MjU2fGg9MjU2fHQ9cG5nfA/&amp;psig=AFQjCNHIvsOTOOO_Jwc-AXQToVG_-ULX8w&amp;ust=144401699657944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CAcQjRxqFQoTCMfR6on1p8gCFRIpiAod0bIJoA&amp;url=http://www.iconshut.com/dollar-sign-icons/dT1hSFIwY0RvdkwzZGpaRzR5TG1SaGRHRnJibVYwTG1OdmJTOXpkR0YwYVdNdmNtVnpiM1Z5WTJWekwybGpiMjV6TDNObGREUXpMMlZtTVRGaFltWTVMbkJ1Wnd8dXI9aHR0cDovL2ljb25zLndlYnRvb2xodWIuY29tL2ljb24tbjM4ODcwLWRldGFpbC5hc3B4fHc9MjU2fGg9MjU2fHQ9cG5nfA/&amp;psig=AFQjCNHIvsOTOOO_Jwc-AXQToVG_-ULX8w&amp;ust=144401699657944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CAcQjRxqFQoTCMfR6on1p8gCFRIpiAod0bIJoA&amp;url=http://www.iconshut.com/dollar-sign-icons/dT1hSFIwY0RvdkwzZGpaRzR5TG1SaGRHRnJibVYwTG1OdmJTOXpkR0YwYVdNdmNtVnpiM1Z5WTJWekwybGpiMjV6TDNObGREUXpMMlZtTVRGaFltWTVMbkJ1Wnd8dXI9aHR0cDovL2ljb25zLndlYnRvb2xodWIuY29tL2ljb24tbjM4ODcwLWRldGFpbC5hc3B4fHc9MjU2fGg9MjU2fHQ9cG5nfA/&amp;psig=AFQjCNHIvsOTOOO_Jwc-AXQToVG_-ULX8w&amp;ust=144401699657944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MPkvp6SqMgCFcw7iAodFE8JNQ&amp;url=https://jessekavadlo.wordpress.com/tag/philosophy/&amp;bvm=bv.104317490,d.cGU&amp;psig=AFQjCNGJ-dK15FCTWjpxLSgbgzyEbZViow&amp;ust=144402490050422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fafsa"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studentaid.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urelsprings.com/wp-content/uploads/2013/12/Paying-for-Colle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002" y="1752600"/>
            <a:ext cx="4259995" cy="28266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293936" y="457200"/>
            <a:ext cx="4556125"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6" name="Rectangle 5"/>
          <p:cNvSpPr/>
          <p:nvPr/>
        </p:nvSpPr>
        <p:spPr>
          <a:xfrm>
            <a:off x="2621786" y="4904363"/>
            <a:ext cx="39004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sp>
        <p:nvSpPr>
          <p:cNvPr id="7" name="TextBox 6"/>
          <p:cNvSpPr txBox="1"/>
          <p:nvPr/>
        </p:nvSpPr>
        <p:spPr>
          <a:xfrm>
            <a:off x="-92579" y="5827693"/>
            <a:ext cx="9144000" cy="954107"/>
          </a:xfrm>
          <a:prstGeom prst="rect">
            <a:avLst/>
          </a:prstGeom>
          <a:noFill/>
        </p:spPr>
        <p:txBody>
          <a:bodyPr wrap="square" rtlCol="0">
            <a:spAutoFit/>
          </a:bodyPr>
          <a:lstStyle/>
          <a:p>
            <a:pPr algn="r"/>
            <a:r>
              <a:rPr lang="en-US" sz="1400" u="sng" dirty="0">
                <a:latin typeface="Aharoni" panose="02010803020104030203" pitchFamily="2" charset="-79"/>
                <a:cs typeface="Aharoni" panose="02010803020104030203" pitchFamily="2" charset="-79"/>
              </a:rPr>
              <a:t>Presented By:</a:t>
            </a:r>
            <a:r>
              <a:rPr lang="en-US" sz="1400" dirty="0">
                <a:latin typeface="Aharoni" panose="02010803020104030203" pitchFamily="2" charset="-79"/>
                <a:cs typeface="Aharoni" panose="02010803020104030203" pitchFamily="2" charset="-79"/>
              </a:rPr>
              <a:t> </a:t>
            </a:r>
          </a:p>
          <a:p>
            <a:pPr algn="r"/>
            <a:r>
              <a:rPr lang="en-US" sz="1400" dirty="0">
                <a:latin typeface="Aharoni" panose="02010803020104030203" pitchFamily="2" charset="-79"/>
                <a:cs typeface="Aharoni" panose="02010803020104030203" pitchFamily="2" charset="-79"/>
              </a:rPr>
              <a:t>Shannon Amundson, MBA</a:t>
            </a:r>
          </a:p>
          <a:p>
            <a:pPr algn="r"/>
            <a:r>
              <a:rPr lang="en-US" sz="1400" dirty="0">
                <a:latin typeface="Aharoni" panose="02010803020104030203" pitchFamily="2" charset="-79"/>
                <a:cs typeface="Aharoni" panose="02010803020104030203" pitchFamily="2" charset="-79"/>
              </a:rPr>
              <a:t>Director of Financial Aid </a:t>
            </a:r>
          </a:p>
          <a:p>
            <a:pPr algn="r"/>
            <a:r>
              <a:rPr lang="en-US" sz="1400" dirty="0">
                <a:latin typeface="Aharoni" panose="02010803020104030203" pitchFamily="2" charset="-79"/>
                <a:cs typeface="Aharoni" panose="02010803020104030203" pitchFamily="2" charset="-79"/>
              </a:rPr>
              <a:t>Colorado College</a:t>
            </a:r>
          </a:p>
        </p:txBody>
      </p:sp>
      <p:sp>
        <p:nvSpPr>
          <p:cNvPr id="8" name="Rectangle 7"/>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23082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CSS Profile</a:t>
            </a:r>
          </a:p>
        </p:txBody>
      </p:sp>
      <p:sp>
        <p:nvSpPr>
          <p:cNvPr id="10" name="Rectangle 9"/>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70476" y="5409429"/>
            <a:ext cx="1524000" cy="1314766"/>
            <a:chOff x="4976018" y="1063823"/>
            <a:chExt cx="1858963" cy="1517691"/>
          </a:xfrm>
        </p:grpSpPr>
        <p:sp>
          <p:nvSpPr>
            <p:cNvPr id="12" name="Rectangle 11"/>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3" name="Rectangle 12"/>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15" name="TextBox 14"/>
          <p:cNvSpPr txBox="1"/>
          <p:nvPr/>
        </p:nvSpPr>
        <p:spPr>
          <a:xfrm>
            <a:off x="685800" y="1259007"/>
            <a:ext cx="7646676"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Baskerville Old Face" panose="02020602080505020303" pitchFamily="18" charset="0"/>
              </a:rPr>
              <a:t>CSS Profile = College Scholarship Service Profile</a:t>
            </a:r>
          </a:p>
          <a:p>
            <a:pPr marL="285750" indent="-285750">
              <a:buFont typeface="Arial" panose="020B0604020202020204" pitchFamily="34" charset="0"/>
              <a:buChar char="•"/>
            </a:pPr>
            <a:r>
              <a:rPr lang="en-US" sz="2000" dirty="0">
                <a:latin typeface="Baskerville Old Face" panose="02020602080505020303" pitchFamily="18" charset="0"/>
              </a:rPr>
              <a:t>Proprietor – College Board</a:t>
            </a:r>
          </a:p>
          <a:p>
            <a:pPr marL="285750" indent="-285750">
              <a:buFont typeface="Arial" panose="020B0604020202020204" pitchFamily="34" charset="0"/>
              <a:buChar char="•"/>
            </a:pPr>
            <a:r>
              <a:rPr lang="en-US" sz="2000" dirty="0">
                <a:latin typeface="Baskerville Old Face" panose="02020602080505020303" pitchFamily="18" charset="0"/>
              </a:rPr>
              <a:t>Not free for all </a:t>
            </a:r>
            <a:r>
              <a:rPr lang="en-US" sz="2000">
                <a:latin typeface="Baskerville Old Face" panose="02020602080505020303" pitchFamily="18" charset="0"/>
              </a:rPr>
              <a:t>applicants. </a:t>
            </a:r>
            <a:r>
              <a:rPr lang="en-US" sz="2000" dirty="0">
                <a:latin typeface="Baskerville Old Face" panose="02020602080505020303" pitchFamily="18" charset="0"/>
                <a:hlinkClick r:id="rId4"/>
              </a:rPr>
              <a:t>https://cssprofile.org</a:t>
            </a:r>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a:latin typeface="Baskerville Old Face" panose="02020602080505020303" pitchFamily="18" charset="0"/>
              </a:rPr>
              <a:t>Available October 1</a:t>
            </a:r>
            <a:r>
              <a:rPr lang="en-US" sz="2000" baseline="30000" dirty="0">
                <a:latin typeface="Baskerville Old Face" panose="02020602080505020303" pitchFamily="18" charset="0"/>
              </a:rPr>
              <a:t>st</a:t>
            </a:r>
            <a:r>
              <a:rPr lang="en-US" sz="2000" dirty="0">
                <a:latin typeface="Baskerville Old Face" panose="02020602080505020303" pitchFamily="18" charset="0"/>
              </a:rPr>
              <a:t> of each year</a:t>
            </a:r>
          </a:p>
          <a:p>
            <a:pPr marL="285750" indent="-285750">
              <a:buFont typeface="Arial" panose="020B0604020202020204" pitchFamily="34" charset="0"/>
              <a:buChar char="•"/>
            </a:pPr>
            <a:r>
              <a:rPr lang="en-US" sz="2000" dirty="0">
                <a:latin typeface="Baskerville Old Face" panose="02020602080505020303" pitchFamily="18" charset="0"/>
              </a:rPr>
              <a:t>Profile EFC  is generally used in the Financial Aid Equation by private universities (and a few public) to award </a:t>
            </a:r>
            <a:r>
              <a:rPr lang="en-US" sz="2000" i="1" dirty="0">
                <a:latin typeface="Baskerville Old Face" panose="02020602080505020303" pitchFamily="18" charset="0"/>
              </a:rPr>
              <a:t>institutional</a:t>
            </a:r>
            <a:r>
              <a:rPr lang="en-US" sz="2000" dirty="0">
                <a:latin typeface="Baskerville Old Face" panose="02020602080505020303" pitchFamily="18" charset="0"/>
              </a:rPr>
              <a:t> financial aid based on a student’s need level. </a:t>
            </a:r>
          </a:p>
          <a:p>
            <a:pPr marL="285750" indent="-285750">
              <a:buFont typeface="Arial" panose="020B0604020202020204" pitchFamily="34" charset="0"/>
              <a:buChar char="•"/>
            </a:pPr>
            <a:r>
              <a:rPr lang="en-US" sz="2000" dirty="0">
                <a:latin typeface="Baskerville Old Face" panose="02020602080505020303" pitchFamily="18" charset="0"/>
              </a:rPr>
              <a:t>May have to reapply for institutional aid every year using the CSS Profile</a:t>
            </a:r>
          </a:p>
          <a:p>
            <a:pPr marL="285750" indent="-285750">
              <a:buFont typeface="Arial" panose="020B0604020202020204" pitchFamily="34" charset="0"/>
              <a:buChar char="•"/>
            </a:pPr>
            <a:r>
              <a:rPr lang="en-US" sz="2000" dirty="0">
                <a:latin typeface="Baskerville Old Face" panose="02020602080505020303" pitchFamily="18" charset="0"/>
              </a:rPr>
              <a:t>One student per Profile</a:t>
            </a:r>
          </a:p>
          <a:p>
            <a:pPr marL="285750" indent="-285750">
              <a:buFont typeface="Arial" panose="020B0604020202020204" pitchFamily="34" charset="0"/>
              <a:buChar char="•"/>
            </a:pPr>
            <a:r>
              <a:rPr lang="en-US" sz="2000" dirty="0">
                <a:latin typeface="Baskerville Old Face" panose="02020602080505020303" pitchFamily="18" charset="0"/>
              </a:rPr>
              <a:t>Each parent completes their own Profile for the student</a:t>
            </a:r>
          </a:p>
          <a:p>
            <a:pPr marL="285750" indent="-285750">
              <a:buFont typeface="Arial" panose="020B0604020202020204" pitchFamily="34" charset="0"/>
              <a:buChar char="•"/>
            </a:pPr>
            <a:endParaRPr lang="en-US" dirty="0"/>
          </a:p>
        </p:txBody>
      </p:sp>
      <p:sp>
        <p:nvSpPr>
          <p:cNvPr id="20" name="Rectangle 19"/>
          <p:cNvSpPr/>
          <p:nvPr/>
        </p:nvSpPr>
        <p:spPr>
          <a:xfrm>
            <a:off x="140448" y="5866047"/>
            <a:ext cx="139653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669900"/>
                </a:solidFill>
                <a:latin typeface="Freestyle Script" panose="030804020302050B0404" pitchFamily="66" charset="0"/>
              </a:rPr>
              <a:t>Inside FA: </a:t>
            </a:r>
          </a:p>
        </p:txBody>
      </p:sp>
      <p:sp>
        <p:nvSpPr>
          <p:cNvPr id="21" name="TextBox 20"/>
          <p:cNvSpPr txBox="1"/>
          <p:nvPr/>
        </p:nvSpPr>
        <p:spPr>
          <a:xfrm>
            <a:off x="1536984" y="5742937"/>
            <a:ext cx="5549616" cy="830997"/>
          </a:xfrm>
          <a:prstGeom prst="rect">
            <a:avLst/>
          </a:prstGeom>
          <a:noFill/>
          <a:ln w="22225">
            <a:solidFill>
              <a:srgbClr val="669900"/>
            </a:solidFill>
          </a:ln>
        </p:spPr>
        <p:txBody>
          <a:bodyPr wrap="square" rtlCol="0">
            <a:spAutoFit/>
          </a:bodyPr>
          <a:lstStyle/>
          <a:p>
            <a:r>
              <a:rPr lang="en-US" sz="1600" dirty="0">
                <a:latin typeface="Baskerville Old Face" panose="02020602080505020303" pitchFamily="18" charset="0"/>
              </a:rPr>
              <a:t>Certain schools only require a family to fill out the Profile once and then guarantee to award their student financial aid based on that one EFC calculation all four years.</a:t>
            </a:r>
          </a:p>
        </p:txBody>
      </p:sp>
    </p:spTree>
    <p:extLst>
      <p:ext uri="{BB962C8B-B14F-4D97-AF65-F5344CB8AC3E}">
        <p14:creationId xmlns:p14="http://schemas.microsoft.com/office/powerpoint/2010/main" val="120856717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304800" y="304800"/>
            <a:ext cx="8290455" cy="6100312"/>
          </a:xfrm>
          <a:prstGeom prst="rect">
            <a:avLst/>
          </a:prstGeom>
        </p:spPr>
      </p:pic>
      <p:grpSp>
        <p:nvGrpSpPr>
          <p:cNvPr id="6" name="Group 5"/>
          <p:cNvGrpSpPr/>
          <p:nvPr/>
        </p:nvGrpSpPr>
        <p:grpSpPr>
          <a:xfrm>
            <a:off x="7570476" y="5409429"/>
            <a:ext cx="1524000" cy="1314766"/>
            <a:chOff x="4976018" y="1063823"/>
            <a:chExt cx="1858963" cy="1517691"/>
          </a:xfrm>
        </p:grpSpPr>
        <p:sp>
          <p:nvSpPr>
            <p:cNvPr id="7" name="Rectangle 6"/>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8" name="Rectangle 7"/>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Tree>
    <p:extLst>
      <p:ext uri="{BB962C8B-B14F-4D97-AF65-F5344CB8AC3E}">
        <p14:creationId xmlns:p14="http://schemas.microsoft.com/office/powerpoint/2010/main" val="17653058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CSS Profile</a:t>
            </a:r>
          </a:p>
        </p:txBody>
      </p:sp>
      <p:sp>
        <p:nvSpPr>
          <p:cNvPr id="10" name="Rectangle 9"/>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70476" y="5409429"/>
            <a:ext cx="1524000" cy="1314766"/>
            <a:chOff x="4976018" y="1063823"/>
            <a:chExt cx="1858963" cy="1517691"/>
          </a:xfrm>
        </p:grpSpPr>
        <p:sp>
          <p:nvSpPr>
            <p:cNvPr id="12" name="Rectangle 11"/>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3" name="Rectangle 12"/>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15" name="TextBox 14"/>
          <p:cNvSpPr txBox="1"/>
          <p:nvPr/>
        </p:nvSpPr>
        <p:spPr>
          <a:xfrm>
            <a:off x="381000" y="1283548"/>
            <a:ext cx="83820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skerville Old Face" panose="02020602080505020303" pitchFamily="18" charset="0"/>
              </a:rPr>
              <a:t>Components of EFC Calculation are customizable for schools</a:t>
            </a:r>
          </a:p>
          <a:p>
            <a:pPr marL="285750" indent="-285750">
              <a:buFont typeface="Arial" panose="020B0604020202020204" pitchFamily="34" charset="0"/>
              <a:buChar char="•"/>
            </a:pPr>
            <a:r>
              <a:rPr lang="en-US" dirty="0">
                <a:latin typeface="Baskerville Old Face" panose="02020602080505020303" pitchFamily="18" charset="0"/>
              </a:rPr>
              <a:t>EFC calculation often based off of:</a:t>
            </a:r>
          </a:p>
          <a:p>
            <a:pPr marL="742950" lvl="1" indent="-285750">
              <a:buFont typeface="Arial" panose="020B0604020202020204" pitchFamily="34" charset="0"/>
              <a:buChar char="•"/>
            </a:pPr>
            <a:r>
              <a:rPr lang="en-US" dirty="0">
                <a:latin typeface="Baskerville Old Face" panose="02020602080505020303" pitchFamily="18" charset="0"/>
              </a:rPr>
              <a:t>AGI</a:t>
            </a:r>
          </a:p>
          <a:p>
            <a:pPr marL="742950" lvl="1" indent="-285750">
              <a:buFont typeface="Arial" panose="020B0604020202020204" pitchFamily="34" charset="0"/>
              <a:buChar char="•"/>
            </a:pPr>
            <a:r>
              <a:rPr lang="en-US" dirty="0">
                <a:latin typeface="Baskerville Old Face" panose="02020602080505020303" pitchFamily="18" charset="0"/>
              </a:rPr>
              <a:t>Taxes Paid</a:t>
            </a:r>
          </a:p>
          <a:p>
            <a:pPr marL="742950" lvl="1" indent="-285750">
              <a:buFont typeface="Arial" panose="020B0604020202020204" pitchFamily="34" charset="0"/>
              <a:buChar char="•"/>
            </a:pPr>
            <a:r>
              <a:rPr lang="en-US" dirty="0">
                <a:latin typeface="Baskerville Old Face" panose="02020602080505020303" pitchFamily="18" charset="0"/>
              </a:rPr>
              <a:t>Number in Household</a:t>
            </a:r>
          </a:p>
          <a:p>
            <a:pPr marL="742950" lvl="1" indent="-285750">
              <a:buFont typeface="Arial" panose="020B0604020202020204" pitchFamily="34" charset="0"/>
              <a:buChar char="•"/>
            </a:pPr>
            <a:r>
              <a:rPr lang="en-US" dirty="0">
                <a:latin typeface="Baskerville Old Face" panose="02020602080505020303" pitchFamily="18" charset="0"/>
              </a:rPr>
              <a:t>Number in College</a:t>
            </a:r>
          </a:p>
          <a:p>
            <a:pPr marL="742950" lvl="1" indent="-285750">
              <a:buFont typeface="Arial" panose="020B0604020202020204" pitchFamily="34" charset="0"/>
              <a:buChar char="•"/>
            </a:pPr>
            <a:r>
              <a:rPr lang="en-US" dirty="0">
                <a:latin typeface="Baskerville Old Face" panose="02020602080505020303" pitchFamily="18" charset="0"/>
              </a:rPr>
              <a:t>Untaxed Income (tax deferred pensions, etc.)</a:t>
            </a:r>
          </a:p>
          <a:p>
            <a:pPr marL="742950" lvl="1" indent="-285750">
              <a:buFont typeface="Arial" panose="020B0604020202020204" pitchFamily="34" charset="0"/>
              <a:buChar char="•"/>
            </a:pPr>
            <a:r>
              <a:rPr lang="en-US" dirty="0">
                <a:latin typeface="Baskerville Old Face" panose="02020602080505020303" pitchFamily="18" charset="0"/>
              </a:rPr>
              <a:t>Investment Information (non-retirement investment holdings)</a:t>
            </a:r>
          </a:p>
          <a:p>
            <a:pPr marL="742950" lvl="1" indent="-285750">
              <a:buFont typeface="Arial" panose="020B0604020202020204" pitchFamily="34" charset="0"/>
              <a:buChar char="•"/>
            </a:pPr>
            <a:r>
              <a:rPr lang="en-US" dirty="0">
                <a:latin typeface="Baskerville Old Face" panose="02020602080505020303" pitchFamily="18" charset="0"/>
              </a:rPr>
              <a:t>Business Income &amp; Deductions</a:t>
            </a:r>
          </a:p>
          <a:p>
            <a:pPr marL="742950" lvl="1" indent="-285750">
              <a:buFont typeface="Arial" panose="020B0604020202020204" pitchFamily="34" charset="0"/>
              <a:buChar char="•"/>
            </a:pPr>
            <a:r>
              <a:rPr lang="en-US" dirty="0">
                <a:latin typeface="Baskerville Old Face" panose="02020602080505020303" pitchFamily="18" charset="0"/>
              </a:rPr>
              <a:t>Supplementary Investment information (home equity, other real estate holdings, business value, family cars, etc.)</a:t>
            </a:r>
          </a:p>
          <a:p>
            <a:pPr marL="742950" lvl="1" indent="-285750">
              <a:buFont typeface="Arial" panose="020B0604020202020204" pitchFamily="34" charset="0"/>
              <a:buChar char="•"/>
            </a:pPr>
            <a:r>
              <a:rPr lang="en-US" dirty="0">
                <a:latin typeface="Baskerville Old Face" panose="02020602080505020303" pitchFamily="18" charset="0"/>
              </a:rPr>
              <a:t>If student’s parents are divorced, non-custodial parent’s information may be required for EFC calculation.</a:t>
            </a:r>
          </a:p>
          <a:p>
            <a:pPr marL="285750" indent="-285750">
              <a:buFont typeface="Arial" panose="020B0604020202020204" pitchFamily="34" charset="0"/>
              <a:buChar char="•"/>
            </a:pPr>
            <a:r>
              <a:rPr lang="en-US" dirty="0">
                <a:latin typeface="Baskerville Old Face" panose="02020602080505020303" pitchFamily="18" charset="0"/>
              </a:rPr>
              <a:t>Because school’s can customize not only the components that make up a family’s institutional EFC but also how they account for them in the calculation, </a:t>
            </a:r>
          </a:p>
          <a:p>
            <a:r>
              <a:rPr lang="en-US" dirty="0">
                <a:latin typeface="Baskerville Old Face" panose="02020602080505020303" pitchFamily="18" charset="0"/>
              </a:rPr>
              <a:t>     a family’s institutional EFC can vary from school to school</a:t>
            </a:r>
          </a:p>
        </p:txBody>
      </p:sp>
      <p:sp>
        <p:nvSpPr>
          <p:cNvPr id="16" name="Rectangle 15"/>
          <p:cNvSpPr/>
          <p:nvPr/>
        </p:nvSpPr>
        <p:spPr>
          <a:xfrm>
            <a:off x="140448" y="6102554"/>
            <a:ext cx="139653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669900"/>
                </a:solidFill>
                <a:latin typeface="Freestyle Script" panose="030804020302050B0404" pitchFamily="66" charset="0"/>
              </a:rPr>
              <a:t>Inside FA: </a:t>
            </a:r>
          </a:p>
        </p:txBody>
      </p:sp>
      <p:sp>
        <p:nvSpPr>
          <p:cNvPr id="17" name="TextBox 16"/>
          <p:cNvSpPr txBox="1"/>
          <p:nvPr/>
        </p:nvSpPr>
        <p:spPr>
          <a:xfrm>
            <a:off x="1502348" y="6225664"/>
            <a:ext cx="2307651" cy="338554"/>
          </a:xfrm>
          <a:prstGeom prst="rect">
            <a:avLst/>
          </a:prstGeom>
          <a:noFill/>
          <a:ln w="22225">
            <a:solidFill>
              <a:srgbClr val="669900"/>
            </a:solidFill>
          </a:ln>
        </p:spPr>
        <p:txBody>
          <a:bodyPr wrap="square" rtlCol="0">
            <a:spAutoFit/>
          </a:bodyPr>
          <a:lstStyle/>
          <a:p>
            <a:r>
              <a:rPr lang="en-US" sz="1600" dirty="0">
                <a:latin typeface="Garamond" panose="02020404030301010803" pitchFamily="18" charset="0"/>
              </a:rPr>
              <a:t>Garbage In Garbage Out</a:t>
            </a:r>
          </a:p>
        </p:txBody>
      </p:sp>
      <p:sp>
        <p:nvSpPr>
          <p:cNvPr id="2" name="Right Brace 1"/>
          <p:cNvSpPr/>
          <p:nvPr/>
        </p:nvSpPr>
        <p:spPr>
          <a:xfrm>
            <a:off x="6858000" y="1921260"/>
            <a:ext cx="198119" cy="1624445"/>
          </a:xfrm>
          <a:prstGeom prst="righ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056119" y="2548816"/>
            <a:ext cx="1681946" cy="369332"/>
          </a:xfrm>
          <a:prstGeom prst="rect">
            <a:avLst/>
          </a:prstGeom>
          <a:noFill/>
        </p:spPr>
        <p:txBody>
          <a:bodyPr wrap="square" rtlCol="0">
            <a:spAutoFit/>
          </a:bodyPr>
          <a:lstStyle/>
          <a:p>
            <a:r>
              <a:rPr lang="en-US" u="sng" dirty="0">
                <a:latin typeface="Baskerville Old Face" panose="02020602080505020303" pitchFamily="18" charset="0"/>
              </a:rPr>
              <a:t>Also on FAFSA</a:t>
            </a:r>
          </a:p>
        </p:txBody>
      </p:sp>
    </p:spTree>
    <p:extLst>
      <p:ext uri="{BB962C8B-B14F-4D97-AF65-F5344CB8AC3E}">
        <p14:creationId xmlns:p14="http://schemas.microsoft.com/office/powerpoint/2010/main" val="20305740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Types of Financial Aid</a:t>
            </a:r>
          </a:p>
        </p:txBody>
      </p:sp>
      <p:sp>
        <p:nvSpPr>
          <p:cNvPr id="7" name="Rectangle 6"/>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570476" y="5409429"/>
            <a:ext cx="1524000" cy="1314766"/>
            <a:chOff x="4976018" y="1063823"/>
            <a:chExt cx="1858963" cy="1517691"/>
          </a:xfrm>
        </p:grpSpPr>
        <p:sp>
          <p:nvSpPr>
            <p:cNvPr id="9" name="Rectangle 8"/>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0" name="Rectangle 9"/>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pic>
        <p:nvPicPr>
          <p:cNvPr id="2050" name="Picture 2" descr="http://cdn.stallion-theme.co.uk/wp-content/uploads/make-money-onli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71688"/>
            <a:ext cx="3711979" cy="363774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535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sianhospitality.com/newImage/big/1335368966_Gold%20dollar%20sign.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1613" y="55418"/>
            <a:ext cx="7746423" cy="774642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570476" y="5409429"/>
            <a:ext cx="1524000" cy="1314766"/>
            <a:chOff x="4976018" y="1063823"/>
            <a:chExt cx="1858963" cy="1517691"/>
          </a:xfrm>
        </p:grpSpPr>
        <p:sp>
          <p:nvSpPr>
            <p:cNvPr id="9" name="Rectangle 8"/>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0" name="Rectangle 9"/>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2" name="TextBox 1"/>
          <p:cNvSpPr txBox="1"/>
          <p:nvPr/>
        </p:nvSpPr>
        <p:spPr>
          <a:xfrm>
            <a:off x="3734317" y="2460486"/>
            <a:ext cx="167536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000" dirty="0">
                <a:latin typeface="Garamond" panose="02020404030301010803" pitchFamily="18" charset="0"/>
              </a:rPr>
              <a:t>Grants</a:t>
            </a:r>
          </a:p>
        </p:txBody>
      </p:sp>
      <p:sp>
        <p:nvSpPr>
          <p:cNvPr id="12" name="TextBox 11"/>
          <p:cNvSpPr txBox="1"/>
          <p:nvPr/>
        </p:nvSpPr>
        <p:spPr>
          <a:xfrm>
            <a:off x="5609022" y="2895600"/>
            <a:ext cx="2667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dirty="0">
                <a:latin typeface="Garamond" panose="02020404030301010803" pitchFamily="18" charset="0"/>
              </a:rPr>
              <a:t>Scholarships</a:t>
            </a:r>
          </a:p>
        </p:txBody>
      </p:sp>
      <p:sp>
        <p:nvSpPr>
          <p:cNvPr id="13" name="TextBox 12"/>
          <p:cNvSpPr txBox="1"/>
          <p:nvPr/>
        </p:nvSpPr>
        <p:spPr>
          <a:xfrm>
            <a:off x="838200" y="1752600"/>
            <a:ext cx="2646218"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4000" dirty="0">
                <a:latin typeface="Garamond" panose="02020404030301010803" pitchFamily="18" charset="0"/>
              </a:rPr>
              <a:t>Work-Study</a:t>
            </a:r>
          </a:p>
        </p:txBody>
      </p:sp>
      <p:sp>
        <p:nvSpPr>
          <p:cNvPr id="14" name="TextBox 13"/>
          <p:cNvSpPr txBox="1"/>
          <p:nvPr/>
        </p:nvSpPr>
        <p:spPr>
          <a:xfrm>
            <a:off x="919259" y="3913257"/>
            <a:ext cx="7370618"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a:latin typeface="Garamond" panose="02020404030301010803" pitchFamily="18" charset="0"/>
              </a:rPr>
              <a:t>Student &amp; Parent Education Loans</a:t>
            </a:r>
          </a:p>
        </p:txBody>
      </p:sp>
      <p:sp>
        <p:nvSpPr>
          <p:cNvPr id="15" name="Rectangle 14"/>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Types of Financial Aid</a:t>
            </a:r>
          </a:p>
        </p:txBody>
      </p:sp>
    </p:spTree>
    <p:extLst>
      <p:ext uri="{BB962C8B-B14F-4D97-AF65-F5344CB8AC3E}">
        <p14:creationId xmlns:p14="http://schemas.microsoft.com/office/powerpoint/2010/main" val="96189859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sianhospitality.com/newImage/big/1335368966_Gold%20dollar%20sign.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1613" y="55418"/>
            <a:ext cx="7746423" cy="774642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1600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000" dirty="0">
                <a:latin typeface="Garamond" panose="02020404030301010803" pitchFamily="18" charset="0"/>
              </a:rPr>
              <a:t>Grants</a:t>
            </a:r>
          </a:p>
        </p:txBody>
      </p:sp>
      <p:graphicFrame>
        <p:nvGraphicFramePr>
          <p:cNvPr id="6" name="Table 5"/>
          <p:cNvGraphicFramePr>
            <a:graphicFrameLocks noGrp="1"/>
          </p:cNvGraphicFramePr>
          <p:nvPr/>
        </p:nvGraphicFramePr>
        <p:xfrm>
          <a:off x="360216" y="1474351"/>
          <a:ext cx="8382000" cy="1112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05114">
                  <a:extLst>
                    <a:ext uri="{9D8B030D-6E8A-4147-A177-3AD203B41FA5}">
                      <a16:colId xmlns:a16="http://schemas.microsoft.com/office/drawing/2014/main" val="20000"/>
                    </a:ext>
                  </a:extLst>
                </a:gridCol>
                <a:gridCol w="1818107">
                  <a:extLst>
                    <a:ext uri="{9D8B030D-6E8A-4147-A177-3AD203B41FA5}">
                      <a16:colId xmlns:a16="http://schemas.microsoft.com/office/drawing/2014/main" val="20001"/>
                    </a:ext>
                  </a:extLst>
                </a:gridCol>
                <a:gridCol w="1794030">
                  <a:extLst>
                    <a:ext uri="{9D8B030D-6E8A-4147-A177-3AD203B41FA5}">
                      <a16:colId xmlns:a16="http://schemas.microsoft.com/office/drawing/2014/main" val="20002"/>
                    </a:ext>
                  </a:extLst>
                </a:gridCol>
                <a:gridCol w="1675369">
                  <a:extLst>
                    <a:ext uri="{9D8B030D-6E8A-4147-A177-3AD203B41FA5}">
                      <a16:colId xmlns:a16="http://schemas.microsoft.com/office/drawing/2014/main" val="20003"/>
                    </a:ext>
                  </a:extLst>
                </a:gridCol>
                <a:gridCol w="1589380">
                  <a:extLst>
                    <a:ext uri="{9D8B030D-6E8A-4147-A177-3AD203B41FA5}">
                      <a16:colId xmlns:a16="http://schemas.microsoft.com/office/drawing/2014/main" val="20004"/>
                    </a:ext>
                  </a:extLst>
                </a:gridCol>
              </a:tblGrid>
              <a:tr h="370840">
                <a:tc>
                  <a:txBody>
                    <a:bodyPr/>
                    <a:lstStyle/>
                    <a:p>
                      <a:pPr algn="ctr"/>
                      <a:r>
                        <a:rPr lang="en-US" dirty="0">
                          <a:latin typeface="Aharoni" panose="02010803020104030203" pitchFamily="2" charset="-79"/>
                          <a:cs typeface="Aharoni" panose="02010803020104030203" pitchFamily="2" charset="-79"/>
                        </a:rPr>
                        <a:t>Award</a:t>
                      </a:r>
                    </a:p>
                  </a:txBody>
                  <a:tcPr/>
                </a:tc>
                <a:tc>
                  <a:txBody>
                    <a:bodyPr/>
                    <a:lstStyle/>
                    <a:p>
                      <a:pPr algn="ctr"/>
                      <a:r>
                        <a:rPr lang="en-US" dirty="0">
                          <a:latin typeface="Aharoni" panose="02010803020104030203" pitchFamily="2" charset="-79"/>
                          <a:cs typeface="Aharoni" panose="02010803020104030203" pitchFamily="2" charset="-79"/>
                        </a:rPr>
                        <a:t>Amount (22-23)</a:t>
                      </a:r>
                    </a:p>
                  </a:txBody>
                  <a:tcPr/>
                </a:tc>
                <a:tc>
                  <a:txBody>
                    <a:bodyPr/>
                    <a:lstStyle/>
                    <a:p>
                      <a:pPr algn="ctr"/>
                      <a:r>
                        <a:rPr lang="en-US" dirty="0">
                          <a:latin typeface="Aharoni" panose="02010803020104030203" pitchFamily="2" charset="-79"/>
                          <a:cs typeface="Aharoni" panose="02010803020104030203" pitchFamily="2" charset="-79"/>
                        </a:rPr>
                        <a:t>Criteria</a:t>
                      </a:r>
                    </a:p>
                  </a:txBody>
                  <a:tcPr/>
                </a:tc>
                <a:tc>
                  <a:txBody>
                    <a:bodyPr/>
                    <a:lstStyle/>
                    <a:p>
                      <a:pPr algn="ctr"/>
                      <a:r>
                        <a:rPr lang="en-US" dirty="0">
                          <a:latin typeface="Aharoni" panose="02010803020104030203" pitchFamily="2" charset="-79"/>
                          <a:cs typeface="Aharoni" panose="02010803020104030203" pitchFamily="2" charset="-79"/>
                        </a:rPr>
                        <a:t>Guaranteed</a:t>
                      </a:r>
                    </a:p>
                  </a:txBody>
                  <a:tcPr/>
                </a:tc>
                <a:tc>
                  <a:txBody>
                    <a:bodyPr/>
                    <a:lstStyle/>
                    <a:p>
                      <a:pPr algn="ctr"/>
                      <a:r>
                        <a:rPr lang="en-US" dirty="0">
                          <a:latin typeface="Aharoni" panose="02010803020104030203" pitchFamily="2" charset="-79"/>
                          <a:cs typeface="Aharoni" panose="02010803020104030203" pitchFamily="2" charset="-79"/>
                        </a:rPr>
                        <a:t>Application</a:t>
                      </a:r>
                    </a:p>
                  </a:txBody>
                  <a:tcPr/>
                </a:tc>
                <a:extLst>
                  <a:ext uri="{0D108BD9-81ED-4DB2-BD59-A6C34878D82A}">
                    <a16:rowId xmlns:a16="http://schemas.microsoft.com/office/drawing/2014/main" val="10000"/>
                  </a:ext>
                </a:extLst>
              </a:tr>
              <a:tr h="370840">
                <a:tc>
                  <a:txBody>
                    <a:bodyPr/>
                    <a:lstStyle/>
                    <a:p>
                      <a:pPr algn="ctr"/>
                      <a:r>
                        <a:rPr lang="en-US" sz="1600" dirty="0">
                          <a:latin typeface="Aharoni" panose="02010803020104030203" pitchFamily="2" charset="-79"/>
                          <a:cs typeface="Aharoni" panose="02010803020104030203" pitchFamily="2" charset="-79"/>
                        </a:rPr>
                        <a:t>Pell Grant</a:t>
                      </a:r>
                    </a:p>
                  </a:txBody>
                  <a:tcPr/>
                </a:tc>
                <a:tc>
                  <a:txBody>
                    <a:bodyPr/>
                    <a:lstStyle/>
                    <a:p>
                      <a:pPr algn="ctr"/>
                      <a:r>
                        <a:rPr lang="en-US" sz="1800" dirty="0">
                          <a:latin typeface="Aharoni" panose="02010803020104030203" pitchFamily="2" charset="-79"/>
                          <a:cs typeface="Aharoni" panose="02010803020104030203" pitchFamily="2" charset="-79"/>
                        </a:rPr>
                        <a:t>$650</a:t>
                      </a:r>
                      <a:r>
                        <a:rPr lang="en-US" sz="1800" baseline="0" dirty="0">
                          <a:latin typeface="Aharoni" panose="02010803020104030203" pitchFamily="2" charset="-79"/>
                          <a:cs typeface="Aharoni" panose="02010803020104030203" pitchFamily="2" charset="-79"/>
                        </a:rPr>
                        <a:t> - $6895</a:t>
                      </a:r>
                      <a:endParaRPr lang="en-US" sz="1800" dirty="0">
                        <a:latin typeface="Aharoni" panose="02010803020104030203" pitchFamily="2" charset="-79"/>
                        <a:cs typeface="Aharoni" panose="02010803020104030203" pitchFamily="2" charset="-79"/>
                      </a:endParaRPr>
                    </a:p>
                  </a:txBody>
                  <a:tcPr/>
                </a:tc>
                <a:tc>
                  <a:txBody>
                    <a:bodyPr/>
                    <a:lstStyle/>
                    <a:p>
                      <a:pPr algn="ctr"/>
                      <a:r>
                        <a:rPr lang="en-US" sz="1600" dirty="0">
                          <a:latin typeface="Aharoni" panose="02010803020104030203" pitchFamily="2" charset="-79"/>
                          <a:cs typeface="Aharoni" panose="02010803020104030203" pitchFamily="2" charset="-79"/>
                        </a:rPr>
                        <a:t>EFC </a:t>
                      </a:r>
                      <a:r>
                        <a:rPr lang="en-US" sz="1800" dirty="0">
                          <a:latin typeface="Aharoni" panose="02010803020104030203" pitchFamily="2" charset="-79"/>
                          <a:cs typeface="Aharoni" panose="02010803020104030203" pitchFamily="2" charset="-79"/>
                        </a:rPr>
                        <a:t>&lt;</a:t>
                      </a:r>
                      <a:r>
                        <a:rPr lang="en-US" sz="1800" baseline="0" dirty="0">
                          <a:latin typeface="Aharoni" panose="02010803020104030203" pitchFamily="2" charset="-79"/>
                          <a:cs typeface="Aharoni" panose="02010803020104030203" pitchFamily="2" charset="-79"/>
                        </a:rPr>
                        <a:t> $6207</a:t>
                      </a:r>
                      <a:endParaRPr lang="en-US" sz="1800" dirty="0">
                        <a:latin typeface="Aharoni" panose="02010803020104030203" pitchFamily="2" charset="-79"/>
                        <a:cs typeface="Aharoni" panose="02010803020104030203" pitchFamily="2" charset="-79"/>
                      </a:endParaRPr>
                    </a:p>
                  </a:txBody>
                  <a:tcPr/>
                </a:tc>
                <a:tc>
                  <a:txBody>
                    <a:bodyPr/>
                    <a:lstStyle/>
                    <a:p>
                      <a:pPr algn="ctr"/>
                      <a:r>
                        <a:rPr lang="en-US" sz="1600" dirty="0">
                          <a:latin typeface="Aharoni" panose="02010803020104030203" pitchFamily="2" charset="-79"/>
                          <a:cs typeface="Aharoni" panose="02010803020104030203" pitchFamily="2" charset="-79"/>
                        </a:rPr>
                        <a:t>Yes</a:t>
                      </a:r>
                    </a:p>
                  </a:txBody>
                  <a:tcPr/>
                </a:tc>
                <a:tc>
                  <a:txBody>
                    <a:bodyPr/>
                    <a:lstStyle/>
                    <a:p>
                      <a:pPr algn="ctr"/>
                      <a:r>
                        <a:rPr lang="en-US" sz="1600" dirty="0">
                          <a:latin typeface="Aharoni" panose="02010803020104030203" pitchFamily="2" charset="-79"/>
                          <a:cs typeface="Aharoni" panose="02010803020104030203" pitchFamily="2" charset="-79"/>
                        </a:rPr>
                        <a:t>FAFSA</a:t>
                      </a:r>
                    </a:p>
                  </a:txBody>
                  <a:tcPr/>
                </a:tc>
                <a:extLst>
                  <a:ext uri="{0D108BD9-81ED-4DB2-BD59-A6C34878D82A}">
                    <a16:rowId xmlns:a16="http://schemas.microsoft.com/office/drawing/2014/main" val="10001"/>
                  </a:ext>
                </a:extLst>
              </a:tr>
              <a:tr h="370840">
                <a:tc>
                  <a:txBody>
                    <a:bodyPr/>
                    <a:lstStyle/>
                    <a:p>
                      <a:pPr algn="ctr"/>
                      <a:r>
                        <a:rPr lang="en-US" sz="1600" dirty="0">
                          <a:latin typeface="Aharoni" panose="02010803020104030203" pitchFamily="2" charset="-79"/>
                          <a:cs typeface="Aharoni" panose="02010803020104030203" pitchFamily="2" charset="-79"/>
                        </a:rPr>
                        <a:t>SEOG Grant</a:t>
                      </a:r>
                    </a:p>
                  </a:txBody>
                  <a:tcPr/>
                </a:tc>
                <a:tc>
                  <a:txBody>
                    <a:bodyPr/>
                    <a:lstStyle/>
                    <a:p>
                      <a:pPr algn="ctr"/>
                      <a:r>
                        <a:rPr lang="en-US" sz="1800" dirty="0">
                          <a:latin typeface="Aharoni" panose="02010803020104030203" pitchFamily="2" charset="-79"/>
                          <a:cs typeface="Aharoni" panose="02010803020104030203" pitchFamily="2" charset="-79"/>
                        </a:rPr>
                        <a:t>$100 - $4,000</a:t>
                      </a:r>
                    </a:p>
                  </a:txBody>
                  <a:tcPr/>
                </a:tc>
                <a:tc>
                  <a:txBody>
                    <a:bodyPr/>
                    <a:lstStyle/>
                    <a:p>
                      <a:pPr algn="ctr"/>
                      <a:r>
                        <a:rPr lang="en-US" sz="1600" dirty="0">
                          <a:latin typeface="Aharoni" panose="02010803020104030203" pitchFamily="2" charset="-79"/>
                          <a:cs typeface="Aharoni" panose="02010803020104030203" pitchFamily="2" charset="-79"/>
                        </a:rPr>
                        <a:t>Financial Need</a:t>
                      </a:r>
                    </a:p>
                  </a:txBody>
                  <a:tcPr/>
                </a:tc>
                <a:tc>
                  <a:txBody>
                    <a:bodyPr/>
                    <a:lstStyle/>
                    <a:p>
                      <a:pPr algn="ctr"/>
                      <a:r>
                        <a:rPr lang="en-US" sz="1600" dirty="0">
                          <a:latin typeface="Aharoni" panose="02010803020104030203" pitchFamily="2" charset="-79"/>
                          <a:cs typeface="Aharoni" panose="02010803020104030203" pitchFamily="2" charset="-79"/>
                        </a:rPr>
                        <a:t>No</a:t>
                      </a:r>
                    </a:p>
                  </a:txBody>
                  <a:tcPr/>
                </a:tc>
                <a:tc>
                  <a:txBody>
                    <a:bodyPr/>
                    <a:lstStyle/>
                    <a:p>
                      <a:pPr algn="ctr"/>
                      <a:r>
                        <a:rPr lang="en-US" sz="1600" dirty="0">
                          <a:latin typeface="Aharoni" panose="02010803020104030203" pitchFamily="2" charset="-79"/>
                          <a:cs typeface="Aharoni" panose="02010803020104030203" pitchFamily="2" charset="-79"/>
                        </a:rPr>
                        <a:t>FAFSA</a:t>
                      </a: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7682345" y="949113"/>
            <a:ext cx="1066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Federal</a:t>
            </a:r>
          </a:p>
        </p:txBody>
      </p:sp>
      <p:sp>
        <p:nvSpPr>
          <p:cNvPr id="9" name="TextBox 8"/>
          <p:cNvSpPr txBox="1"/>
          <p:nvPr/>
        </p:nvSpPr>
        <p:spPr>
          <a:xfrm>
            <a:off x="7613071" y="2819400"/>
            <a:ext cx="10668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State</a:t>
            </a:r>
          </a:p>
        </p:txBody>
      </p:sp>
      <p:graphicFrame>
        <p:nvGraphicFramePr>
          <p:cNvPr id="11" name="Table 10"/>
          <p:cNvGraphicFramePr>
            <a:graphicFrameLocks noGrp="1"/>
          </p:cNvGraphicFramePr>
          <p:nvPr/>
        </p:nvGraphicFramePr>
        <p:xfrm>
          <a:off x="381000" y="3343410"/>
          <a:ext cx="8305800" cy="1559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11443">
                  <a:extLst>
                    <a:ext uri="{9D8B030D-6E8A-4147-A177-3AD203B41FA5}">
                      <a16:colId xmlns:a16="http://schemas.microsoft.com/office/drawing/2014/main" val="20000"/>
                    </a:ext>
                  </a:extLst>
                </a:gridCol>
                <a:gridCol w="2111541">
                  <a:extLst>
                    <a:ext uri="{9D8B030D-6E8A-4147-A177-3AD203B41FA5}">
                      <a16:colId xmlns:a16="http://schemas.microsoft.com/office/drawing/2014/main" val="20001"/>
                    </a:ext>
                  </a:extLst>
                </a:gridCol>
                <a:gridCol w="1808044">
                  <a:extLst>
                    <a:ext uri="{9D8B030D-6E8A-4147-A177-3AD203B41FA5}">
                      <a16:colId xmlns:a16="http://schemas.microsoft.com/office/drawing/2014/main" val="20002"/>
                    </a:ext>
                  </a:extLst>
                </a:gridCol>
                <a:gridCol w="1576053">
                  <a:extLst>
                    <a:ext uri="{9D8B030D-6E8A-4147-A177-3AD203B41FA5}">
                      <a16:colId xmlns:a16="http://schemas.microsoft.com/office/drawing/2014/main" val="20003"/>
                    </a:ext>
                  </a:extLst>
                </a:gridCol>
                <a:gridCol w="1798719">
                  <a:extLst>
                    <a:ext uri="{9D8B030D-6E8A-4147-A177-3AD203B41FA5}">
                      <a16:colId xmlns:a16="http://schemas.microsoft.com/office/drawing/2014/main" val="20004"/>
                    </a:ext>
                  </a:extLst>
                </a:gridCol>
              </a:tblGrid>
              <a:tr h="370840">
                <a:tc>
                  <a:txBody>
                    <a:bodyPr/>
                    <a:lstStyle/>
                    <a:p>
                      <a:pPr algn="ctr"/>
                      <a:r>
                        <a:rPr lang="en-US" dirty="0">
                          <a:latin typeface="Aharoni" panose="02010803020104030203" pitchFamily="2" charset="-79"/>
                          <a:cs typeface="Aharoni" panose="02010803020104030203" pitchFamily="2" charset="-79"/>
                        </a:rPr>
                        <a:t>Award</a:t>
                      </a:r>
                    </a:p>
                  </a:txBody>
                  <a:tcPr/>
                </a:tc>
                <a:tc>
                  <a:txBody>
                    <a:bodyPr/>
                    <a:lstStyle/>
                    <a:p>
                      <a:pPr algn="ctr"/>
                      <a:r>
                        <a:rPr lang="en-US" dirty="0">
                          <a:latin typeface="Aharoni" panose="02010803020104030203" pitchFamily="2" charset="-79"/>
                          <a:cs typeface="Aharoni" panose="02010803020104030203" pitchFamily="2" charset="-79"/>
                        </a:rPr>
                        <a:t>Amount (22-23)</a:t>
                      </a:r>
                    </a:p>
                  </a:txBody>
                  <a:tcPr/>
                </a:tc>
                <a:tc>
                  <a:txBody>
                    <a:bodyPr/>
                    <a:lstStyle/>
                    <a:p>
                      <a:pPr algn="ctr"/>
                      <a:r>
                        <a:rPr lang="en-US" dirty="0">
                          <a:latin typeface="Aharoni" panose="02010803020104030203" pitchFamily="2" charset="-79"/>
                          <a:cs typeface="Aharoni" panose="02010803020104030203" pitchFamily="2" charset="-79"/>
                        </a:rPr>
                        <a:t>Criteria</a:t>
                      </a:r>
                    </a:p>
                  </a:txBody>
                  <a:tcPr/>
                </a:tc>
                <a:tc>
                  <a:txBody>
                    <a:bodyPr/>
                    <a:lstStyle/>
                    <a:p>
                      <a:pPr algn="ctr"/>
                      <a:r>
                        <a:rPr lang="en-US" dirty="0">
                          <a:latin typeface="Aharoni" panose="02010803020104030203" pitchFamily="2" charset="-79"/>
                          <a:cs typeface="Aharoni" panose="02010803020104030203" pitchFamily="2" charset="-79"/>
                        </a:rPr>
                        <a:t>Guaranteed</a:t>
                      </a:r>
                    </a:p>
                  </a:txBody>
                  <a:tcPr/>
                </a:tc>
                <a:tc>
                  <a:txBody>
                    <a:bodyPr/>
                    <a:lstStyle/>
                    <a:p>
                      <a:pPr algn="ctr"/>
                      <a:r>
                        <a:rPr lang="en-US" dirty="0">
                          <a:latin typeface="Aharoni" panose="02010803020104030203" pitchFamily="2" charset="-79"/>
                          <a:cs typeface="Aharoni" panose="02010803020104030203" pitchFamily="2" charset="-79"/>
                        </a:rPr>
                        <a:t>Application</a:t>
                      </a:r>
                    </a:p>
                  </a:txBody>
                  <a:tcPr/>
                </a:tc>
                <a:extLst>
                  <a:ext uri="{0D108BD9-81ED-4DB2-BD59-A6C34878D82A}">
                    <a16:rowId xmlns:a16="http://schemas.microsoft.com/office/drawing/2014/main" val="10000"/>
                  </a:ext>
                </a:extLst>
              </a:tr>
              <a:tr h="370840">
                <a:tc>
                  <a:txBody>
                    <a:bodyPr/>
                    <a:lstStyle/>
                    <a:p>
                      <a:pPr algn="ctr"/>
                      <a:r>
                        <a:rPr lang="en-US" sz="1600" dirty="0">
                          <a:latin typeface="Aharoni" panose="02010803020104030203" pitchFamily="2" charset="-79"/>
                          <a:cs typeface="Aharoni" panose="02010803020104030203" pitchFamily="2" charset="-79"/>
                        </a:rPr>
                        <a:t>CSG</a:t>
                      </a:r>
                    </a:p>
                  </a:txBody>
                  <a:tcPr anchor="ctr"/>
                </a:tc>
                <a:tc>
                  <a:txBody>
                    <a:bodyPr/>
                    <a:lstStyle/>
                    <a:p>
                      <a:pPr algn="ctr"/>
                      <a:r>
                        <a:rPr lang="en-US" sz="1800" dirty="0">
                          <a:latin typeface="Aharoni" panose="02010803020104030203" pitchFamily="2" charset="-79"/>
                          <a:cs typeface="Aharoni" panose="02010803020104030203" pitchFamily="2" charset="-79"/>
                        </a:rPr>
                        <a:t>$500</a:t>
                      </a:r>
                      <a:r>
                        <a:rPr lang="en-US" sz="1800" baseline="0" dirty="0">
                          <a:latin typeface="Aharoni" panose="02010803020104030203" pitchFamily="2" charset="-79"/>
                          <a:cs typeface="Aharoni" panose="02010803020104030203" pitchFamily="2" charset="-79"/>
                        </a:rPr>
                        <a:t> - $5000</a:t>
                      </a:r>
                      <a:endParaRPr lang="en-US" sz="1800" dirty="0">
                        <a:latin typeface="Aharoni" panose="02010803020104030203" pitchFamily="2" charset="-79"/>
                        <a:cs typeface="Aharoni" panose="02010803020104030203" pitchFamily="2" charset="-79"/>
                      </a:endParaRPr>
                    </a:p>
                  </a:txBody>
                  <a:tcPr anchor="ctr"/>
                </a:tc>
                <a:tc>
                  <a:txBody>
                    <a:bodyPr/>
                    <a:lstStyle/>
                    <a:p>
                      <a:pPr algn="ctr"/>
                      <a:r>
                        <a:rPr lang="en-US" sz="1600" dirty="0">
                          <a:latin typeface="Aharoni" panose="02010803020104030203" pitchFamily="2" charset="-79"/>
                          <a:cs typeface="Aharoni" panose="02010803020104030203" pitchFamily="2" charset="-79"/>
                        </a:rPr>
                        <a:t>Financial Need &amp; CO Resident</a:t>
                      </a:r>
                    </a:p>
                  </a:txBody>
                  <a:tcPr anchor="ctr"/>
                </a:tc>
                <a:tc>
                  <a:txBody>
                    <a:bodyPr/>
                    <a:lstStyle/>
                    <a:p>
                      <a:pPr algn="ctr"/>
                      <a:r>
                        <a:rPr lang="en-US" sz="1600" dirty="0">
                          <a:latin typeface="Aharoni" panose="02010803020104030203" pitchFamily="2" charset="-79"/>
                          <a:cs typeface="Aharoni" panose="02010803020104030203" pitchFamily="2" charset="-79"/>
                        </a:rPr>
                        <a:t>No</a:t>
                      </a:r>
                    </a:p>
                  </a:txBody>
                  <a:tcPr anchor="ctr"/>
                </a:tc>
                <a:tc>
                  <a:txBody>
                    <a:bodyPr/>
                    <a:lstStyle/>
                    <a:p>
                      <a:pPr algn="ctr"/>
                      <a:r>
                        <a:rPr lang="en-US" sz="16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1"/>
                  </a:ext>
                </a:extLst>
              </a:tr>
              <a:tr h="370840">
                <a:tc>
                  <a:txBody>
                    <a:bodyPr/>
                    <a:lstStyle/>
                    <a:p>
                      <a:pPr algn="ctr"/>
                      <a:r>
                        <a:rPr lang="en-US" sz="1600" dirty="0">
                          <a:latin typeface="Aharoni" panose="02010803020104030203" pitchFamily="2" charset="-79"/>
                          <a:cs typeface="Aharoni" panose="02010803020104030203" pitchFamily="2" charset="-79"/>
                        </a:rPr>
                        <a:t>COF</a:t>
                      </a:r>
                    </a:p>
                  </a:txBody>
                  <a:tcPr anchor="ctr"/>
                </a:tc>
                <a:tc>
                  <a:txBody>
                    <a:bodyPr/>
                    <a:lstStyle/>
                    <a:p>
                      <a:pPr algn="ctr"/>
                      <a:r>
                        <a:rPr lang="en-US" sz="1800" dirty="0">
                          <a:latin typeface="Aharoni" panose="02010803020104030203" pitchFamily="2" charset="-79"/>
                          <a:cs typeface="Aharoni" panose="02010803020104030203" pitchFamily="2" charset="-79"/>
                        </a:rPr>
                        <a:t>$104-$52 </a:t>
                      </a:r>
                      <a:r>
                        <a:rPr lang="en-US" sz="1600" dirty="0">
                          <a:latin typeface="Aharoni" panose="02010803020104030203" pitchFamily="2" charset="-79"/>
                          <a:cs typeface="Aharoni" panose="02010803020104030203" pitchFamily="2" charset="-79"/>
                        </a:rPr>
                        <a:t>per Credit</a:t>
                      </a:r>
                      <a:r>
                        <a:rPr lang="en-US" sz="1600" baseline="0" dirty="0">
                          <a:latin typeface="Aharoni" panose="02010803020104030203" pitchFamily="2" charset="-79"/>
                          <a:cs typeface="Aharoni" panose="02010803020104030203" pitchFamily="2" charset="-79"/>
                        </a:rPr>
                        <a:t> Hour</a:t>
                      </a:r>
                      <a:endParaRPr lang="en-US" sz="1600" dirty="0">
                        <a:latin typeface="Aharoni" panose="02010803020104030203" pitchFamily="2" charset="-79"/>
                        <a:cs typeface="Aharoni" panose="02010803020104030203" pitchFamily="2" charset="-79"/>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haroni" panose="02010803020104030203" pitchFamily="2" charset="-79"/>
                          <a:cs typeface="Aharoni" panose="02010803020104030203" pitchFamily="2" charset="-79"/>
                        </a:rPr>
                        <a:t>CO Resident</a:t>
                      </a:r>
                    </a:p>
                    <a:p>
                      <a:pPr algn="ctr"/>
                      <a:endParaRPr lang="en-US" sz="1600" dirty="0">
                        <a:latin typeface="Aharoni" panose="02010803020104030203" pitchFamily="2" charset="-79"/>
                        <a:cs typeface="Aharoni" panose="02010803020104030203" pitchFamily="2" charset="-79"/>
                      </a:endParaRPr>
                    </a:p>
                  </a:txBody>
                  <a:tcPr anchor="ctr"/>
                </a:tc>
                <a:tc>
                  <a:txBody>
                    <a:bodyPr/>
                    <a:lstStyle/>
                    <a:p>
                      <a:pPr algn="ctr"/>
                      <a:r>
                        <a:rPr lang="en-US" sz="1600" dirty="0">
                          <a:latin typeface="Aharoni" panose="02010803020104030203" pitchFamily="2" charset="-79"/>
                          <a:cs typeface="Aharoni" panose="02010803020104030203" pitchFamily="2" charset="-79"/>
                        </a:rPr>
                        <a:t>*No*</a:t>
                      </a:r>
                    </a:p>
                  </a:txBody>
                  <a:tcPr anchor="ctr"/>
                </a:tc>
                <a:tc>
                  <a:txBody>
                    <a:bodyPr/>
                    <a:lstStyle/>
                    <a:p>
                      <a:pPr algn="ctr"/>
                      <a:r>
                        <a:rPr lang="en-US" sz="16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7058890" y="5029200"/>
            <a:ext cx="1676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Institutional</a:t>
            </a:r>
          </a:p>
        </p:txBody>
      </p:sp>
      <p:graphicFrame>
        <p:nvGraphicFramePr>
          <p:cNvPr id="14" name="Table 13"/>
          <p:cNvGraphicFramePr>
            <a:graphicFrameLocks noGrp="1"/>
          </p:cNvGraphicFramePr>
          <p:nvPr/>
        </p:nvGraphicFramePr>
        <p:xfrm>
          <a:off x="366350" y="5562600"/>
          <a:ext cx="8382795" cy="1280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67155">
                  <a:extLst>
                    <a:ext uri="{9D8B030D-6E8A-4147-A177-3AD203B41FA5}">
                      <a16:colId xmlns:a16="http://schemas.microsoft.com/office/drawing/2014/main" val="20000"/>
                    </a:ext>
                  </a:extLst>
                </a:gridCol>
                <a:gridCol w="1678305">
                  <a:extLst>
                    <a:ext uri="{9D8B030D-6E8A-4147-A177-3AD203B41FA5}">
                      <a16:colId xmlns:a16="http://schemas.microsoft.com/office/drawing/2014/main" val="20001"/>
                    </a:ext>
                  </a:extLst>
                </a:gridCol>
                <a:gridCol w="1843405">
                  <a:extLst>
                    <a:ext uri="{9D8B030D-6E8A-4147-A177-3AD203B41FA5}">
                      <a16:colId xmlns:a16="http://schemas.microsoft.com/office/drawing/2014/main" val="20002"/>
                    </a:ext>
                  </a:extLst>
                </a:gridCol>
                <a:gridCol w="1546543">
                  <a:extLst>
                    <a:ext uri="{9D8B030D-6E8A-4147-A177-3AD203B41FA5}">
                      <a16:colId xmlns:a16="http://schemas.microsoft.com/office/drawing/2014/main" val="20003"/>
                    </a:ext>
                  </a:extLst>
                </a:gridCol>
                <a:gridCol w="1947387">
                  <a:extLst>
                    <a:ext uri="{9D8B030D-6E8A-4147-A177-3AD203B41FA5}">
                      <a16:colId xmlns:a16="http://schemas.microsoft.com/office/drawing/2014/main" val="20004"/>
                    </a:ext>
                  </a:extLst>
                </a:gridCol>
              </a:tblGrid>
              <a:tr h="441960">
                <a:tc>
                  <a:txBody>
                    <a:bodyPr/>
                    <a:lstStyle/>
                    <a:p>
                      <a:pPr algn="ctr"/>
                      <a:r>
                        <a:rPr lang="en-US" dirty="0">
                          <a:latin typeface="Aharoni" panose="02010803020104030203" pitchFamily="2" charset="-79"/>
                          <a:cs typeface="Aharoni" panose="02010803020104030203" pitchFamily="2" charset="-79"/>
                        </a:rPr>
                        <a:t>Award</a:t>
                      </a:r>
                    </a:p>
                  </a:txBody>
                  <a:tcPr/>
                </a:tc>
                <a:tc>
                  <a:txBody>
                    <a:bodyPr/>
                    <a:lstStyle/>
                    <a:p>
                      <a:pPr algn="ctr"/>
                      <a:r>
                        <a:rPr lang="en-US" dirty="0">
                          <a:latin typeface="Aharoni" panose="02010803020104030203" pitchFamily="2" charset="-79"/>
                          <a:cs typeface="Aharoni" panose="02010803020104030203" pitchFamily="2" charset="-79"/>
                        </a:rPr>
                        <a:t>Amount (22-23)</a:t>
                      </a:r>
                    </a:p>
                  </a:txBody>
                  <a:tcPr/>
                </a:tc>
                <a:tc>
                  <a:txBody>
                    <a:bodyPr/>
                    <a:lstStyle/>
                    <a:p>
                      <a:pPr algn="ctr"/>
                      <a:r>
                        <a:rPr lang="en-US" dirty="0">
                          <a:latin typeface="Aharoni" panose="02010803020104030203" pitchFamily="2" charset="-79"/>
                          <a:cs typeface="Aharoni" panose="02010803020104030203" pitchFamily="2" charset="-79"/>
                        </a:rPr>
                        <a:t>Criteria</a:t>
                      </a:r>
                    </a:p>
                  </a:txBody>
                  <a:tcPr/>
                </a:tc>
                <a:tc>
                  <a:txBody>
                    <a:bodyPr/>
                    <a:lstStyle/>
                    <a:p>
                      <a:pPr algn="ctr"/>
                      <a:r>
                        <a:rPr lang="en-US" dirty="0">
                          <a:latin typeface="Aharoni" panose="02010803020104030203" pitchFamily="2" charset="-79"/>
                          <a:cs typeface="Aharoni" panose="02010803020104030203" pitchFamily="2" charset="-79"/>
                        </a:rPr>
                        <a:t>Guaranteed</a:t>
                      </a:r>
                    </a:p>
                  </a:txBody>
                  <a:tcPr/>
                </a:tc>
                <a:tc>
                  <a:txBody>
                    <a:bodyPr/>
                    <a:lstStyle/>
                    <a:p>
                      <a:pPr algn="ctr"/>
                      <a:r>
                        <a:rPr lang="en-US" dirty="0">
                          <a:latin typeface="Aharoni" panose="02010803020104030203" pitchFamily="2" charset="-79"/>
                          <a:cs typeface="Aharoni" panose="02010803020104030203" pitchFamily="2" charset="-79"/>
                        </a:rPr>
                        <a:t>Application</a:t>
                      </a:r>
                    </a:p>
                  </a:txBody>
                  <a:tcPr/>
                </a:tc>
                <a:extLst>
                  <a:ext uri="{0D108BD9-81ED-4DB2-BD59-A6C34878D82A}">
                    <a16:rowId xmlns:a16="http://schemas.microsoft.com/office/drawing/2014/main" val="10000"/>
                  </a:ext>
                </a:extLst>
              </a:tr>
              <a:tr h="370840">
                <a:tc>
                  <a:txBody>
                    <a:bodyPr/>
                    <a:lstStyle/>
                    <a:p>
                      <a:pPr algn="ctr"/>
                      <a:r>
                        <a:rPr lang="en-US" dirty="0">
                          <a:latin typeface="Aharoni" panose="02010803020104030203" pitchFamily="2" charset="-79"/>
                          <a:cs typeface="Aharoni" panose="02010803020104030203" pitchFamily="2" charset="-79"/>
                        </a:rPr>
                        <a:t>Inst. Grant</a:t>
                      </a:r>
                    </a:p>
                  </a:txBody>
                  <a:tcPr/>
                </a:tc>
                <a:tc>
                  <a:txBody>
                    <a:bodyPr/>
                    <a:lstStyle/>
                    <a:p>
                      <a:pPr algn="ctr"/>
                      <a:r>
                        <a:rPr lang="en-US" dirty="0">
                          <a:latin typeface="Aharoni" panose="02010803020104030203" pitchFamily="2" charset="-79"/>
                          <a:cs typeface="Aharoni" panose="02010803020104030203" pitchFamily="2" charset="-79"/>
                        </a:rPr>
                        <a:t>Varies</a:t>
                      </a:r>
                    </a:p>
                  </a:txBody>
                  <a:tcPr/>
                </a:tc>
                <a:tc>
                  <a:txBody>
                    <a:bodyPr/>
                    <a:lstStyle/>
                    <a:p>
                      <a:pPr algn="ctr"/>
                      <a:r>
                        <a:rPr lang="en-US" dirty="0">
                          <a:latin typeface="Aharoni" panose="02010803020104030203" pitchFamily="2" charset="-79"/>
                          <a:cs typeface="Aharoni" panose="02010803020104030203" pitchFamily="2" charset="-79"/>
                        </a:rPr>
                        <a:t>Financial Need</a:t>
                      </a:r>
                    </a:p>
                  </a:txBody>
                  <a:tcPr/>
                </a:tc>
                <a:tc>
                  <a:txBody>
                    <a:bodyPr/>
                    <a:lstStyle/>
                    <a:p>
                      <a:pPr algn="ctr"/>
                      <a:r>
                        <a:rPr lang="en-US" dirty="0">
                          <a:latin typeface="Aharoni" panose="02010803020104030203" pitchFamily="2" charset="-79"/>
                          <a:cs typeface="Aharoni" panose="02010803020104030203" pitchFamily="2" charset="-79"/>
                        </a:rPr>
                        <a:t>No</a:t>
                      </a:r>
                    </a:p>
                  </a:txBody>
                  <a:tcPr/>
                </a:tc>
                <a:tc>
                  <a:txBody>
                    <a:bodyPr/>
                    <a:lstStyle/>
                    <a:p>
                      <a:pPr algn="ctr"/>
                      <a:r>
                        <a:rPr lang="en-US" dirty="0">
                          <a:latin typeface="Aharoni" panose="02010803020104030203" pitchFamily="2" charset="-79"/>
                          <a:cs typeface="Aharoni" panose="02010803020104030203" pitchFamily="2" charset="-79"/>
                        </a:rPr>
                        <a:t>FAFSA or CSS Profile</a:t>
                      </a:r>
                    </a:p>
                  </a:txBody>
                  <a:tcPr/>
                </a:tc>
                <a:extLst>
                  <a:ext uri="{0D108BD9-81ED-4DB2-BD59-A6C34878D82A}">
                    <a16:rowId xmlns:a16="http://schemas.microsoft.com/office/drawing/2014/main" val="10001"/>
                  </a:ext>
                </a:extLst>
              </a:tr>
            </a:tbl>
          </a:graphicData>
        </a:graphic>
      </p:graphicFrame>
      <p:sp>
        <p:nvSpPr>
          <p:cNvPr id="15" name="Rectangle 14"/>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23511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sianhospitality.com/newImage/big/1335368966_Gold%20dollar%20sign.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1613" y="-4695"/>
            <a:ext cx="7746423" cy="774642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291" y="277091"/>
            <a:ext cx="7114309"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a:latin typeface="Garamond" panose="02020404030301010803" pitchFamily="18" charset="0"/>
              </a:rPr>
              <a:t>Student &amp; Parent Education Loans</a:t>
            </a:r>
          </a:p>
        </p:txBody>
      </p:sp>
      <p:graphicFrame>
        <p:nvGraphicFramePr>
          <p:cNvPr id="11" name="Table 10"/>
          <p:cNvGraphicFramePr>
            <a:graphicFrameLocks noGrp="1"/>
          </p:cNvGraphicFramePr>
          <p:nvPr/>
        </p:nvGraphicFramePr>
        <p:xfrm>
          <a:off x="312799" y="1752600"/>
          <a:ext cx="8547182" cy="3169920"/>
        </p:xfrm>
        <a:graphic>
          <a:graphicData uri="http://schemas.openxmlformats.org/drawingml/2006/table">
            <a:tbl>
              <a:tblPr firstRow="1" bandRow="1">
                <a:tableStyleId>{93296810-A885-4BE3-A3E7-6D5BEEA58F35}</a:tableStyleId>
              </a:tblPr>
              <a:tblGrid>
                <a:gridCol w="1232163">
                  <a:extLst>
                    <a:ext uri="{9D8B030D-6E8A-4147-A177-3AD203B41FA5}">
                      <a16:colId xmlns:a16="http://schemas.microsoft.com/office/drawing/2014/main" val="20000"/>
                    </a:ext>
                  </a:extLst>
                </a:gridCol>
                <a:gridCol w="2121687">
                  <a:extLst>
                    <a:ext uri="{9D8B030D-6E8A-4147-A177-3AD203B41FA5}">
                      <a16:colId xmlns:a16="http://schemas.microsoft.com/office/drawing/2014/main" val="20001"/>
                    </a:ext>
                  </a:extLst>
                </a:gridCol>
                <a:gridCol w="1181931">
                  <a:extLst>
                    <a:ext uri="{9D8B030D-6E8A-4147-A177-3AD203B41FA5}">
                      <a16:colId xmlns:a16="http://schemas.microsoft.com/office/drawing/2014/main" val="20002"/>
                    </a:ext>
                  </a:extLst>
                </a:gridCol>
                <a:gridCol w="1181931">
                  <a:extLst>
                    <a:ext uri="{9D8B030D-6E8A-4147-A177-3AD203B41FA5}">
                      <a16:colId xmlns:a16="http://schemas.microsoft.com/office/drawing/2014/main" val="20003"/>
                    </a:ext>
                  </a:extLst>
                </a:gridCol>
                <a:gridCol w="1181931">
                  <a:extLst>
                    <a:ext uri="{9D8B030D-6E8A-4147-A177-3AD203B41FA5}">
                      <a16:colId xmlns:a16="http://schemas.microsoft.com/office/drawing/2014/main" val="20004"/>
                    </a:ext>
                  </a:extLst>
                </a:gridCol>
                <a:gridCol w="1647539">
                  <a:extLst>
                    <a:ext uri="{9D8B030D-6E8A-4147-A177-3AD203B41FA5}">
                      <a16:colId xmlns:a16="http://schemas.microsoft.com/office/drawing/2014/main" val="20005"/>
                    </a:ext>
                  </a:extLst>
                </a:gridCol>
              </a:tblGrid>
              <a:tr h="340669">
                <a:tc>
                  <a:txBody>
                    <a:bodyPr/>
                    <a:lstStyle/>
                    <a:p>
                      <a:pPr algn="ctr"/>
                      <a:r>
                        <a:rPr lang="en-US" sz="1400" dirty="0"/>
                        <a:t>Award</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t>Amount (22-23)</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t>Criteria</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latin typeface="Aharoni" panose="02010803020104030203" pitchFamily="2" charset="-79"/>
                          <a:cs typeface="Aharoni" panose="02010803020104030203" pitchFamily="2" charset="-79"/>
                        </a:rPr>
                        <a:t>Interest Rate (1718)</a:t>
                      </a:r>
                    </a:p>
                  </a:txBody>
                  <a:tcPr anchor="ctr"/>
                </a:tc>
                <a:tc>
                  <a:txBody>
                    <a:bodyPr/>
                    <a:lstStyle/>
                    <a:p>
                      <a:pPr algn="ctr"/>
                      <a:r>
                        <a:rPr lang="en-US" sz="1400" dirty="0"/>
                        <a:t>Guaranteed</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t>Application</a:t>
                      </a:r>
                      <a:endParaRPr lang="en-US" sz="1400" dirty="0">
                        <a:latin typeface="Aharoni" panose="02010803020104030203" pitchFamily="2" charset="-79"/>
                        <a:cs typeface="Aharoni" panose="02010803020104030203" pitchFamily="2" charset="-79"/>
                      </a:endParaRPr>
                    </a:p>
                  </a:txBody>
                  <a:tcPr anchor="ctr"/>
                </a:tc>
                <a:extLst>
                  <a:ext uri="{0D108BD9-81ED-4DB2-BD59-A6C34878D82A}">
                    <a16:rowId xmlns:a16="http://schemas.microsoft.com/office/drawing/2014/main" val="10000"/>
                  </a:ext>
                </a:extLst>
              </a:tr>
              <a:tr h="370840">
                <a:tc>
                  <a:txBody>
                    <a:bodyPr/>
                    <a:lstStyle/>
                    <a:p>
                      <a:pPr algn="ctr"/>
                      <a:r>
                        <a:rPr lang="en-US" sz="1400" dirty="0">
                          <a:latin typeface="Aharoni" panose="02010803020104030203" pitchFamily="2" charset="-79"/>
                          <a:cs typeface="Aharoni" panose="02010803020104030203" pitchFamily="2" charset="-79"/>
                        </a:rPr>
                        <a:t>Direct Sub</a:t>
                      </a:r>
                    </a:p>
                  </a:txBody>
                  <a:tcPr anchor="ctr"/>
                </a:tc>
                <a:tc>
                  <a:txBody>
                    <a:bodyPr/>
                    <a:lstStyle/>
                    <a:p>
                      <a:pPr algn="ctr"/>
                      <a:r>
                        <a:rPr lang="en-US" sz="1800" dirty="0">
                          <a:latin typeface="Aharoni" panose="02010803020104030203" pitchFamily="2" charset="-79"/>
                          <a:cs typeface="Aharoni" panose="02010803020104030203" pitchFamily="2" charset="-79"/>
                        </a:rPr>
                        <a:t>$3500 </a:t>
                      </a:r>
                      <a:r>
                        <a:rPr lang="en-US" sz="1400" dirty="0">
                          <a:latin typeface="Aharoni" panose="02010803020104030203" pitchFamily="2" charset="-79"/>
                          <a:cs typeface="Aharoni" panose="02010803020104030203" pitchFamily="2" charset="-79"/>
                        </a:rPr>
                        <a:t>– Freshmen</a:t>
                      </a:r>
                    </a:p>
                    <a:p>
                      <a:pPr algn="ctr"/>
                      <a:r>
                        <a:rPr lang="en-US" sz="1800" dirty="0">
                          <a:latin typeface="Aharoni" panose="02010803020104030203" pitchFamily="2" charset="-79"/>
                          <a:cs typeface="Aharoni" panose="02010803020104030203" pitchFamily="2" charset="-79"/>
                        </a:rPr>
                        <a:t>$4500 </a:t>
                      </a:r>
                      <a:r>
                        <a:rPr lang="en-US" sz="1400" dirty="0">
                          <a:latin typeface="Aharoni" panose="02010803020104030203" pitchFamily="2" charset="-79"/>
                          <a:cs typeface="Aharoni" panose="02010803020104030203" pitchFamily="2" charset="-79"/>
                        </a:rPr>
                        <a:t>– Sophomore</a:t>
                      </a:r>
                    </a:p>
                    <a:p>
                      <a:pPr algn="ctr"/>
                      <a:r>
                        <a:rPr lang="en-US" sz="1800" dirty="0">
                          <a:latin typeface="Aharoni" panose="02010803020104030203" pitchFamily="2" charset="-79"/>
                          <a:cs typeface="Aharoni" panose="02010803020104030203" pitchFamily="2" charset="-79"/>
                        </a:rPr>
                        <a:t>$5500</a:t>
                      </a:r>
                      <a:r>
                        <a:rPr lang="en-US" sz="1800" baseline="0" dirty="0">
                          <a:latin typeface="Aharoni" panose="02010803020104030203" pitchFamily="2" charset="-79"/>
                          <a:cs typeface="Aharoni" panose="02010803020104030203" pitchFamily="2" charset="-79"/>
                        </a:rPr>
                        <a:t> </a:t>
                      </a:r>
                      <a:r>
                        <a:rPr lang="en-US" sz="1400" baseline="0" dirty="0">
                          <a:latin typeface="Aharoni" panose="02010803020104030203" pitchFamily="2" charset="-79"/>
                          <a:cs typeface="Aharoni" panose="02010803020104030203" pitchFamily="2" charset="-79"/>
                        </a:rPr>
                        <a:t>– Junior &amp; Senior</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latin typeface="Aharoni" panose="02010803020104030203" pitchFamily="2" charset="-79"/>
                          <a:cs typeface="Aharoni" panose="02010803020104030203" pitchFamily="2" charset="-79"/>
                        </a:rPr>
                        <a:t>Financial Need</a:t>
                      </a:r>
                    </a:p>
                  </a:txBody>
                  <a:tcPr anchor="ctr"/>
                </a:tc>
                <a:tc>
                  <a:txBody>
                    <a:bodyPr/>
                    <a:lstStyle/>
                    <a:p>
                      <a:pPr algn="ctr"/>
                      <a:r>
                        <a:rPr lang="en-US" sz="1800" dirty="0">
                          <a:latin typeface="Aharoni" panose="02010803020104030203" pitchFamily="2" charset="-79"/>
                          <a:cs typeface="Aharoni" panose="02010803020104030203" pitchFamily="2" charset="-79"/>
                        </a:rPr>
                        <a:t>3.73%</a:t>
                      </a:r>
                    </a:p>
                    <a:p>
                      <a:pPr algn="ctr"/>
                      <a:r>
                        <a:rPr lang="en-US" sz="1400" dirty="0">
                          <a:latin typeface="Aharoni" panose="02010803020104030203" pitchFamily="2" charset="-79"/>
                          <a:cs typeface="Aharoni" panose="02010803020104030203" pitchFamily="2" charset="-79"/>
                        </a:rPr>
                        <a:t>(Fixed)</a:t>
                      </a:r>
                    </a:p>
                  </a:txBody>
                  <a:tcPr anchor="ctr"/>
                </a:tc>
                <a:tc>
                  <a:txBody>
                    <a:bodyPr/>
                    <a:lstStyle/>
                    <a:p>
                      <a:pPr algn="ctr"/>
                      <a:r>
                        <a:rPr lang="en-US" sz="1400" dirty="0">
                          <a:latin typeface="Aharoni" panose="02010803020104030203" pitchFamily="2" charset="-79"/>
                          <a:cs typeface="Aharoni" panose="02010803020104030203" pitchFamily="2" charset="-79"/>
                        </a:rPr>
                        <a:t>No</a:t>
                      </a:r>
                    </a:p>
                  </a:txBody>
                  <a:tcPr anchor="ctr"/>
                </a:tc>
                <a:tc>
                  <a:txBody>
                    <a:bodyPr/>
                    <a:lstStyle/>
                    <a:p>
                      <a:pPr algn="ctr"/>
                      <a:r>
                        <a:rPr lang="en-US" sz="14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1"/>
                  </a:ext>
                </a:extLst>
              </a:tr>
              <a:tr h="370840">
                <a:tc>
                  <a:txBody>
                    <a:bodyPr/>
                    <a:lstStyle/>
                    <a:p>
                      <a:pPr algn="ctr"/>
                      <a:r>
                        <a:rPr lang="en-US" sz="1400" dirty="0">
                          <a:latin typeface="Aharoni" panose="02010803020104030203" pitchFamily="2" charset="-79"/>
                          <a:cs typeface="Aharoni" panose="02010803020104030203" pitchFamily="2" charset="-79"/>
                        </a:rPr>
                        <a:t>Direct Unsub</a:t>
                      </a:r>
                    </a:p>
                  </a:txBody>
                  <a:tcPr anchor="ctr"/>
                </a:tc>
                <a:tc>
                  <a:txBody>
                    <a:bodyPr/>
                    <a:lstStyle/>
                    <a:p>
                      <a:pPr algn="ctr"/>
                      <a:r>
                        <a:rPr lang="en-US" sz="1800" dirty="0">
                          <a:latin typeface="Aharoni" panose="02010803020104030203" pitchFamily="2" charset="-79"/>
                          <a:cs typeface="Aharoni" panose="02010803020104030203" pitchFamily="2" charset="-79"/>
                        </a:rPr>
                        <a:t>$2000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haroni" panose="02010803020104030203" pitchFamily="2" charset="-79"/>
                          <a:cs typeface="Aharoni" panose="02010803020104030203" pitchFamily="2" charset="-79"/>
                        </a:rPr>
                        <a:t>None</a:t>
                      </a:r>
                    </a:p>
                    <a:p>
                      <a:pPr algn="ct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800" dirty="0">
                          <a:latin typeface="Aharoni" panose="02010803020104030203" pitchFamily="2" charset="-79"/>
                          <a:cs typeface="Aharoni" panose="02010803020104030203" pitchFamily="2" charset="-79"/>
                        </a:rPr>
                        <a:t>3.73%</a:t>
                      </a:r>
                    </a:p>
                    <a:p>
                      <a:pPr algn="ctr"/>
                      <a:r>
                        <a:rPr lang="en-US" sz="1400" dirty="0">
                          <a:latin typeface="Aharoni" panose="02010803020104030203" pitchFamily="2" charset="-79"/>
                          <a:cs typeface="Aharoni" panose="02010803020104030203" pitchFamily="2" charset="-79"/>
                        </a:rPr>
                        <a:t>(Fixed)</a:t>
                      </a:r>
                    </a:p>
                    <a:p>
                      <a:pPr algn="ct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latin typeface="Aharoni" panose="02010803020104030203" pitchFamily="2" charset="-79"/>
                          <a:cs typeface="Aharoni" panose="02010803020104030203" pitchFamily="2" charset="-79"/>
                        </a:rPr>
                        <a:t>Yes</a:t>
                      </a:r>
                    </a:p>
                  </a:txBody>
                  <a:tcPr anchor="ctr"/>
                </a:tc>
                <a:tc>
                  <a:txBody>
                    <a:bodyPr/>
                    <a:lstStyle/>
                    <a:p>
                      <a:pPr algn="ctr"/>
                      <a:r>
                        <a:rPr lang="en-US" sz="14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2"/>
                  </a:ext>
                </a:extLst>
              </a:tr>
              <a:tr h="370840">
                <a:tc>
                  <a:txBody>
                    <a:bodyPr/>
                    <a:lstStyle/>
                    <a:p>
                      <a:pPr algn="ctr"/>
                      <a:r>
                        <a:rPr lang="en-US" sz="1400" dirty="0">
                          <a:latin typeface="Aharoni" panose="02010803020104030203" pitchFamily="2" charset="-79"/>
                          <a:cs typeface="Aharoni" panose="02010803020104030203" pitchFamily="2" charset="-79"/>
                        </a:rPr>
                        <a:t>Direct </a:t>
                      </a:r>
                      <a:r>
                        <a:rPr lang="en-US" sz="1400" u="sng" dirty="0">
                          <a:latin typeface="Aharoni" panose="02010803020104030203" pitchFamily="2" charset="-79"/>
                          <a:cs typeface="Aharoni" panose="02010803020104030203" pitchFamily="2" charset="-79"/>
                        </a:rPr>
                        <a:t>Parent</a:t>
                      </a:r>
                      <a:r>
                        <a:rPr lang="en-US" sz="1400" baseline="0" dirty="0">
                          <a:latin typeface="Aharoni" panose="02010803020104030203" pitchFamily="2" charset="-79"/>
                          <a:cs typeface="Aharoni" panose="02010803020104030203" pitchFamily="2" charset="-79"/>
                        </a:rPr>
                        <a:t> Plus</a:t>
                      </a:r>
                      <a:endParaRPr lang="en-US" sz="1400" dirty="0">
                        <a:latin typeface="Aharoni" panose="02010803020104030203" pitchFamily="2" charset="-79"/>
                        <a:cs typeface="Aharoni" panose="02010803020104030203" pitchFamily="2" charset="-79"/>
                      </a:endParaRPr>
                    </a:p>
                  </a:txBody>
                  <a:tcPr anchor="ctr"/>
                </a:tc>
                <a:tc>
                  <a:txBody>
                    <a:bodyPr/>
                    <a:lstStyle/>
                    <a:p>
                      <a:pPr algn="ctr"/>
                      <a:r>
                        <a:rPr lang="en-US" sz="1400" dirty="0">
                          <a:latin typeface="Aharoni" panose="02010803020104030203" pitchFamily="2" charset="-79"/>
                          <a:cs typeface="Aharoni" panose="02010803020104030203" pitchFamily="2" charset="-79"/>
                        </a:rPr>
                        <a:t>COA – Other Aid = amount</a:t>
                      </a:r>
                    </a:p>
                  </a:txBody>
                  <a:tcPr anchor="ctr"/>
                </a:tc>
                <a:tc>
                  <a:txBody>
                    <a:bodyPr/>
                    <a:lstStyle/>
                    <a:p>
                      <a:pPr algn="ctr"/>
                      <a:r>
                        <a:rPr lang="en-US" sz="1400" dirty="0">
                          <a:latin typeface="Aharoni" panose="02010803020104030203" pitchFamily="2" charset="-79"/>
                          <a:cs typeface="Aharoni" panose="02010803020104030203" pitchFamily="2" charset="-79"/>
                        </a:rPr>
                        <a:t>Approved Credit</a:t>
                      </a:r>
                    </a:p>
                  </a:txBody>
                  <a:tcPr anchor="ctr"/>
                </a:tc>
                <a:tc>
                  <a:txBody>
                    <a:bodyPr/>
                    <a:lstStyle/>
                    <a:p>
                      <a:pPr algn="ctr"/>
                      <a:r>
                        <a:rPr lang="en-US" sz="1800" dirty="0">
                          <a:latin typeface="Aharoni" panose="02010803020104030203" pitchFamily="2" charset="-79"/>
                          <a:cs typeface="Aharoni" panose="02010803020104030203" pitchFamily="2" charset="-79"/>
                        </a:rPr>
                        <a:t>6.28%</a:t>
                      </a:r>
                      <a:r>
                        <a:rPr lang="en-US" sz="1400" baseline="0" dirty="0">
                          <a:latin typeface="Aharoni" panose="02010803020104030203" pitchFamily="2" charset="-79"/>
                          <a:cs typeface="Aharoni" panose="02010803020104030203" pitchFamily="2" charset="-79"/>
                        </a:rPr>
                        <a:t>  (Fixed)</a:t>
                      </a:r>
                    </a:p>
                  </a:txBody>
                  <a:tcPr anchor="ctr"/>
                </a:tc>
                <a:tc>
                  <a:txBody>
                    <a:bodyPr/>
                    <a:lstStyle/>
                    <a:p>
                      <a:pPr algn="ctr"/>
                      <a:r>
                        <a:rPr lang="en-US" sz="1400" dirty="0">
                          <a:latin typeface="Aharoni" panose="02010803020104030203" pitchFamily="2" charset="-79"/>
                          <a:cs typeface="Aharoni" panose="02010803020104030203" pitchFamily="2" charset="-79"/>
                        </a:rPr>
                        <a:t>No</a:t>
                      </a:r>
                    </a:p>
                  </a:txBody>
                  <a:tcPr anchor="ctr"/>
                </a:tc>
                <a:tc>
                  <a:txBody>
                    <a:bodyPr/>
                    <a:lstStyle/>
                    <a:p>
                      <a:pPr algn="ctr"/>
                      <a:r>
                        <a:rPr lang="en-US" sz="1400" dirty="0">
                          <a:latin typeface="Aharoni" panose="02010803020104030203" pitchFamily="2" charset="-79"/>
                          <a:cs typeface="Aharoni" panose="02010803020104030203" pitchFamily="2" charset="-79"/>
                        </a:rPr>
                        <a:t>FAFSA &amp; Credit App at studentloans.gov</a:t>
                      </a:r>
                    </a:p>
                  </a:txBody>
                  <a:tcPr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7169726" y="5163050"/>
            <a:ext cx="1676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Private</a:t>
            </a:r>
          </a:p>
        </p:txBody>
      </p:sp>
      <p:graphicFrame>
        <p:nvGraphicFramePr>
          <p:cNvPr id="14" name="Table 13"/>
          <p:cNvGraphicFramePr>
            <a:graphicFrameLocks noGrp="1"/>
          </p:cNvGraphicFramePr>
          <p:nvPr/>
        </p:nvGraphicFramePr>
        <p:xfrm>
          <a:off x="394855" y="5715000"/>
          <a:ext cx="8465126" cy="822960"/>
        </p:xfrm>
        <a:graphic>
          <a:graphicData uri="http://schemas.openxmlformats.org/drawingml/2006/table">
            <a:tbl>
              <a:tblPr firstRow="1" bandRow="1">
                <a:tableStyleId>{93296810-A885-4BE3-A3E7-6D5BEEA58F35}</a:tableStyleId>
              </a:tblPr>
              <a:tblGrid>
                <a:gridCol w="1402686">
                  <a:extLst>
                    <a:ext uri="{9D8B030D-6E8A-4147-A177-3AD203B41FA5}">
                      <a16:colId xmlns:a16="http://schemas.microsoft.com/office/drawing/2014/main" val="20000"/>
                    </a:ext>
                  </a:extLst>
                </a:gridCol>
                <a:gridCol w="1626008">
                  <a:extLst>
                    <a:ext uri="{9D8B030D-6E8A-4147-A177-3AD203B41FA5}">
                      <a16:colId xmlns:a16="http://schemas.microsoft.com/office/drawing/2014/main" val="20001"/>
                    </a:ext>
                  </a:extLst>
                </a:gridCol>
                <a:gridCol w="1072251">
                  <a:extLst>
                    <a:ext uri="{9D8B030D-6E8A-4147-A177-3AD203B41FA5}">
                      <a16:colId xmlns:a16="http://schemas.microsoft.com/office/drawing/2014/main" val="20002"/>
                    </a:ext>
                  </a:extLst>
                </a:gridCol>
                <a:gridCol w="1438331">
                  <a:extLst>
                    <a:ext uri="{9D8B030D-6E8A-4147-A177-3AD203B41FA5}">
                      <a16:colId xmlns:a16="http://schemas.microsoft.com/office/drawing/2014/main" val="20003"/>
                    </a:ext>
                  </a:extLst>
                </a:gridCol>
                <a:gridCol w="1504401">
                  <a:extLst>
                    <a:ext uri="{9D8B030D-6E8A-4147-A177-3AD203B41FA5}">
                      <a16:colId xmlns:a16="http://schemas.microsoft.com/office/drawing/2014/main" val="20004"/>
                    </a:ext>
                  </a:extLst>
                </a:gridCol>
                <a:gridCol w="1421449">
                  <a:extLst>
                    <a:ext uri="{9D8B030D-6E8A-4147-A177-3AD203B41FA5}">
                      <a16:colId xmlns:a16="http://schemas.microsoft.com/office/drawing/2014/main" val="20005"/>
                    </a:ext>
                  </a:extLst>
                </a:gridCol>
              </a:tblGrid>
              <a:tr h="294025">
                <a:tc>
                  <a:txBody>
                    <a:bodyPr/>
                    <a:lstStyle/>
                    <a:p>
                      <a:pPr algn="ctr"/>
                      <a:r>
                        <a:rPr lang="en-US" sz="1400" dirty="0"/>
                        <a:t>Award</a:t>
                      </a:r>
                      <a:endParaRPr lang="en-US" sz="1400" dirty="0">
                        <a:latin typeface="Aharoni" panose="02010803020104030203" pitchFamily="2" charset="-79"/>
                        <a:cs typeface="Aharoni" panose="02010803020104030203" pitchFamily="2" charset="-79"/>
                      </a:endParaRPr>
                    </a:p>
                  </a:txBody>
                  <a:tcPr/>
                </a:tc>
                <a:tc>
                  <a:txBody>
                    <a:bodyPr/>
                    <a:lstStyle/>
                    <a:p>
                      <a:pPr algn="ctr"/>
                      <a:r>
                        <a:rPr lang="en-US" sz="1400" dirty="0"/>
                        <a:t>Amount (22-23)</a:t>
                      </a:r>
                      <a:endParaRPr lang="en-US" sz="1400" dirty="0">
                        <a:latin typeface="Aharoni" panose="02010803020104030203" pitchFamily="2" charset="-79"/>
                        <a:cs typeface="Aharoni" panose="02010803020104030203" pitchFamily="2" charset="-79"/>
                      </a:endParaRPr>
                    </a:p>
                  </a:txBody>
                  <a:tcPr/>
                </a:tc>
                <a:tc>
                  <a:txBody>
                    <a:bodyPr/>
                    <a:lstStyle/>
                    <a:p>
                      <a:pPr algn="ctr"/>
                      <a:r>
                        <a:rPr lang="en-US" sz="1400" dirty="0"/>
                        <a:t>Criteria</a:t>
                      </a:r>
                      <a:endParaRPr lang="en-US" sz="1400" dirty="0">
                        <a:latin typeface="Aharoni" panose="02010803020104030203" pitchFamily="2" charset="-79"/>
                        <a:cs typeface="Aharoni" panose="02010803020104030203" pitchFamily="2" charset="-79"/>
                      </a:endParaRPr>
                    </a:p>
                  </a:txBody>
                  <a:tcPr/>
                </a:tc>
                <a:tc>
                  <a:txBody>
                    <a:bodyPr/>
                    <a:lstStyle/>
                    <a:p>
                      <a:pPr algn="ctr"/>
                      <a:r>
                        <a:rPr lang="en-US" sz="1400" dirty="0">
                          <a:latin typeface="Aharoni" panose="02010803020104030203" pitchFamily="2" charset="-79"/>
                          <a:cs typeface="Aharoni" panose="02010803020104030203" pitchFamily="2" charset="-79"/>
                        </a:rPr>
                        <a:t>Interest Rate</a:t>
                      </a:r>
                    </a:p>
                  </a:txBody>
                  <a:tcPr/>
                </a:tc>
                <a:tc>
                  <a:txBody>
                    <a:bodyPr/>
                    <a:lstStyle/>
                    <a:p>
                      <a:pPr algn="ctr"/>
                      <a:r>
                        <a:rPr lang="en-US" sz="1400" dirty="0"/>
                        <a:t>Guaranteed</a:t>
                      </a:r>
                      <a:endParaRPr lang="en-US" sz="1400" dirty="0">
                        <a:latin typeface="Aharoni" panose="02010803020104030203" pitchFamily="2" charset="-79"/>
                        <a:cs typeface="Aharoni" panose="02010803020104030203" pitchFamily="2" charset="-79"/>
                      </a:endParaRPr>
                    </a:p>
                  </a:txBody>
                  <a:tcPr/>
                </a:tc>
                <a:tc>
                  <a:txBody>
                    <a:bodyPr/>
                    <a:lstStyle/>
                    <a:p>
                      <a:pPr algn="ctr"/>
                      <a:r>
                        <a:rPr lang="en-US" sz="1400" dirty="0"/>
                        <a:t>Application</a:t>
                      </a:r>
                      <a:endParaRPr lang="en-US" sz="1400" dirty="0">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val="10000"/>
                  </a:ext>
                </a:extLst>
              </a:tr>
              <a:tr h="370840">
                <a:tc>
                  <a:txBody>
                    <a:bodyPr/>
                    <a:lstStyle/>
                    <a:p>
                      <a:pPr algn="ctr"/>
                      <a:r>
                        <a:rPr lang="en-US" sz="1400" dirty="0">
                          <a:latin typeface="Aharoni" panose="02010803020104030203" pitchFamily="2" charset="-79"/>
                          <a:cs typeface="Aharoni" panose="02010803020104030203" pitchFamily="2" charset="-79"/>
                        </a:rPr>
                        <a:t>Private Loan</a:t>
                      </a:r>
                    </a:p>
                  </a:txBody>
                  <a:tcPr anchor="ctr"/>
                </a:tc>
                <a:tc>
                  <a:txBody>
                    <a:bodyPr/>
                    <a:lstStyle/>
                    <a:p>
                      <a:pPr algn="ctr"/>
                      <a:r>
                        <a:rPr lang="en-US" sz="1400" dirty="0">
                          <a:latin typeface="Aharoni" panose="02010803020104030203" pitchFamily="2" charset="-79"/>
                          <a:cs typeface="Aharoni" panose="02010803020104030203" pitchFamily="2" charset="-79"/>
                        </a:rPr>
                        <a:t>COA – Other Aid = amount</a:t>
                      </a:r>
                    </a:p>
                  </a:txBody>
                  <a:tcPr anchor="ctr"/>
                </a:tc>
                <a:tc>
                  <a:txBody>
                    <a:bodyPr/>
                    <a:lstStyle/>
                    <a:p>
                      <a:pPr algn="ctr"/>
                      <a:r>
                        <a:rPr lang="en-US" sz="1400" dirty="0">
                          <a:latin typeface="Aharoni" panose="02010803020104030203" pitchFamily="2" charset="-79"/>
                          <a:cs typeface="Aharoni" panose="02010803020104030203" pitchFamily="2" charset="-79"/>
                        </a:rPr>
                        <a:t>Approved Credit</a:t>
                      </a:r>
                    </a:p>
                  </a:txBody>
                  <a:tcPr anchor="ctr"/>
                </a:tc>
                <a:tc>
                  <a:txBody>
                    <a:bodyPr/>
                    <a:lstStyle/>
                    <a:p>
                      <a:pPr algn="ctr"/>
                      <a:r>
                        <a:rPr lang="en-US" sz="1400" dirty="0">
                          <a:latin typeface="Aharoni" panose="02010803020104030203" pitchFamily="2" charset="-79"/>
                          <a:cs typeface="Aharoni" panose="02010803020104030203" pitchFamily="2" charset="-79"/>
                        </a:rPr>
                        <a:t>Varies (Variable)</a:t>
                      </a:r>
                    </a:p>
                  </a:txBody>
                  <a:tcPr anchor="ctr"/>
                </a:tc>
                <a:tc>
                  <a:txBody>
                    <a:bodyPr/>
                    <a:lstStyle/>
                    <a:p>
                      <a:pPr algn="ctr"/>
                      <a:r>
                        <a:rPr lang="en-US" sz="1400" dirty="0">
                          <a:latin typeface="Aharoni" panose="02010803020104030203" pitchFamily="2" charset="-79"/>
                          <a:cs typeface="Aharoni" panose="02010803020104030203" pitchFamily="2" charset="-79"/>
                        </a:rPr>
                        <a:t>No</a:t>
                      </a:r>
                    </a:p>
                  </a:txBody>
                  <a:tcPr anchor="ctr"/>
                </a:tc>
                <a:tc>
                  <a:txBody>
                    <a:bodyPr/>
                    <a:lstStyle/>
                    <a:p>
                      <a:pPr algn="ctr"/>
                      <a:r>
                        <a:rPr lang="en-US" sz="1400" dirty="0">
                          <a:latin typeface="Aharoni" panose="02010803020104030203" pitchFamily="2" charset="-79"/>
                          <a:cs typeface="Aharoni" panose="02010803020104030203" pitchFamily="2" charset="-79"/>
                        </a:rPr>
                        <a:t>Varies</a:t>
                      </a:r>
                    </a:p>
                  </a:txBody>
                  <a:tcPr anchor="ctr"/>
                </a:tc>
                <a:extLst>
                  <a:ext uri="{0D108BD9-81ED-4DB2-BD59-A6C34878D82A}">
                    <a16:rowId xmlns:a16="http://schemas.microsoft.com/office/drawing/2014/main" val="10001"/>
                  </a:ext>
                </a:extLst>
              </a:tr>
            </a:tbl>
          </a:graphicData>
        </a:graphic>
      </p:graphicFrame>
      <p:sp>
        <p:nvSpPr>
          <p:cNvPr id="15" name="Rectangle 14"/>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799" y="1166011"/>
            <a:ext cx="16764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Federal</a:t>
            </a:r>
          </a:p>
        </p:txBody>
      </p:sp>
    </p:spTree>
    <p:extLst>
      <p:ext uri="{BB962C8B-B14F-4D97-AF65-F5344CB8AC3E}">
        <p14:creationId xmlns:p14="http://schemas.microsoft.com/office/powerpoint/2010/main" val="239856429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sianhospitality.com/newImage/big/1335368966_Gold%20dollar%20sign.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1613" y="-4695"/>
            <a:ext cx="7746423" cy="774642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2667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4000" dirty="0">
                <a:latin typeface="Garamond" panose="02020404030301010803" pitchFamily="18" charset="0"/>
              </a:rPr>
              <a:t>Work-Study</a:t>
            </a:r>
          </a:p>
        </p:txBody>
      </p:sp>
      <p:graphicFrame>
        <p:nvGraphicFramePr>
          <p:cNvPr id="11" name="Table 10"/>
          <p:cNvGraphicFramePr>
            <a:graphicFrameLocks noGrp="1"/>
          </p:cNvGraphicFramePr>
          <p:nvPr>
            <p:extLst>
              <p:ext uri="{D42A27DB-BD31-4B8C-83A1-F6EECF244321}">
                <p14:modId xmlns:p14="http://schemas.microsoft.com/office/powerpoint/2010/main" val="4141857928"/>
              </p:ext>
            </p:extLst>
          </p:nvPr>
        </p:nvGraphicFramePr>
        <p:xfrm>
          <a:off x="298944" y="1905000"/>
          <a:ext cx="8546111" cy="1590040"/>
        </p:xfrm>
        <a:graphic>
          <a:graphicData uri="http://schemas.openxmlformats.org/drawingml/2006/table">
            <a:tbl>
              <a:tblPr firstRow="1" bandRow="1">
                <a:effectLst>
                  <a:outerShdw blurRad="50800" dist="38100" dir="2700000" algn="tl" rotWithShape="0">
                    <a:prstClr val="black">
                      <a:alpha val="40000"/>
                    </a:prstClr>
                  </a:outerShdw>
                </a:effectLst>
                <a:tableStyleId>{00A15C55-8517-42AA-B614-E9B94910E393}</a:tableStyleId>
              </a:tblPr>
              <a:tblGrid>
                <a:gridCol w="1714500">
                  <a:extLst>
                    <a:ext uri="{9D8B030D-6E8A-4147-A177-3AD203B41FA5}">
                      <a16:colId xmlns:a16="http://schemas.microsoft.com/office/drawing/2014/main" val="20000"/>
                    </a:ext>
                  </a:extLst>
                </a:gridCol>
                <a:gridCol w="1678305">
                  <a:extLst>
                    <a:ext uri="{9D8B030D-6E8A-4147-A177-3AD203B41FA5}">
                      <a16:colId xmlns:a16="http://schemas.microsoft.com/office/drawing/2014/main" val="20001"/>
                    </a:ext>
                  </a:extLst>
                </a:gridCol>
                <a:gridCol w="1808044">
                  <a:extLst>
                    <a:ext uri="{9D8B030D-6E8A-4147-A177-3AD203B41FA5}">
                      <a16:colId xmlns:a16="http://schemas.microsoft.com/office/drawing/2014/main" val="20002"/>
                    </a:ext>
                  </a:extLst>
                </a:gridCol>
                <a:gridCol w="1546543">
                  <a:extLst>
                    <a:ext uri="{9D8B030D-6E8A-4147-A177-3AD203B41FA5}">
                      <a16:colId xmlns:a16="http://schemas.microsoft.com/office/drawing/2014/main" val="20003"/>
                    </a:ext>
                  </a:extLst>
                </a:gridCol>
                <a:gridCol w="1798719">
                  <a:extLst>
                    <a:ext uri="{9D8B030D-6E8A-4147-A177-3AD203B41FA5}">
                      <a16:colId xmlns:a16="http://schemas.microsoft.com/office/drawing/2014/main" val="20004"/>
                    </a:ext>
                  </a:extLst>
                </a:gridCol>
              </a:tblGrid>
              <a:tr h="340669">
                <a:tc>
                  <a:txBody>
                    <a:bodyPr/>
                    <a:lstStyle/>
                    <a:p>
                      <a:pPr algn="ctr"/>
                      <a:r>
                        <a:rPr lang="en-US" dirty="0"/>
                        <a:t>Award</a:t>
                      </a:r>
                      <a:endParaRPr lang="en-US" dirty="0">
                        <a:latin typeface="Aharoni" panose="02010803020104030203" pitchFamily="2" charset="-79"/>
                        <a:cs typeface="Aharoni" panose="02010803020104030203" pitchFamily="2" charset="-79"/>
                      </a:endParaRPr>
                    </a:p>
                  </a:txBody>
                  <a:tcPr/>
                </a:tc>
                <a:tc>
                  <a:txBody>
                    <a:bodyPr/>
                    <a:lstStyle/>
                    <a:p>
                      <a:pPr algn="ctr"/>
                      <a:r>
                        <a:rPr lang="en-US" dirty="0"/>
                        <a:t>Amount (22-23)</a:t>
                      </a:r>
                      <a:endParaRPr lang="en-US" dirty="0">
                        <a:latin typeface="Aharoni" panose="02010803020104030203" pitchFamily="2" charset="-79"/>
                        <a:cs typeface="Aharoni" panose="02010803020104030203" pitchFamily="2" charset="-79"/>
                      </a:endParaRPr>
                    </a:p>
                  </a:txBody>
                  <a:tcPr/>
                </a:tc>
                <a:tc>
                  <a:txBody>
                    <a:bodyPr/>
                    <a:lstStyle/>
                    <a:p>
                      <a:pPr algn="ctr"/>
                      <a:r>
                        <a:rPr lang="en-US" dirty="0"/>
                        <a:t>Criteria</a:t>
                      </a:r>
                      <a:endParaRPr lang="en-US" dirty="0">
                        <a:latin typeface="Aharoni" panose="02010803020104030203" pitchFamily="2" charset="-79"/>
                        <a:cs typeface="Aharoni" panose="02010803020104030203" pitchFamily="2" charset="-79"/>
                      </a:endParaRPr>
                    </a:p>
                  </a:txBody>
                  <a:tcPr/>
                </a:tc>
                <a:tc>
                  <a:txBody>
                    <a:bodyPr/>
                    <a:lstStyle/>
                    <a:p>
                      <a:pPr algn="ctr"/>
                      <a:r>
                        <a:rPr lang="en-US" dirty="0"/>
                        <a:t>Guaranteed</a:t>
                      </a:r>
                      <a:endParaRPr lang="en-US" dirty="0">
                        <a:latin typeface="Aharoni" panose="02010803020104030203" pitchFamily="2" charset="-79"/>
                        <a:cs typeface="Aharoni" panose="02010803020104030203" pitchFamily="2" charset="-79"/>
                      </a:endParaRPr>
                    </a:p>
                  </a:txBody>
                  <a:tcPr/>
                </a:tc>
                <a:tc>
                  <a:txBody>
                    <a:bodyPr/>
                    <a:lstStyle/>
                    <a:p>
                      <a:pPr algn="ctr"/>
                      <a:r>
                        <a:rPr lang="en-US" dirty="0"/>
                        <a:t>Application</a:t>
                      </a:r>
                      <a:endParaRPr lang="en-US" dirty="0">
                        <a:latin typeface="Aharoni" panose="02010803020104030203" pitchFamily="2" charset="-79"/>
                        <a:cs typeface="Aharoni" panose="02010803020104030203" pitchFamily="2" charset="-79"/>
                      </a:endParaRPr>
                    </a:p>
                  </a:txBody>
                  <a:tcPr/>
                </a:tc>
                <a:extLst>
                  <a:ext uri="{0D108BD9-81ED-4DB2-BD59-A6C34878D82A}">
                    <a16:rowId xmlns:a16="http://schemas.microsoft.com/office/drawing/2014/main" val="10000"/>
                  </a:ext>
                </a:extLst>
              </a:tr>
              <a:tr h="370840">
                <a:tc>
                  <a:txBody>
                    <a:bodyPr/>
                    <a:lstStyle/>
                    <a:p>
                      <a:pPr algn="ctr"/>
                      <a:r>
                        <a:rPr lang="en-US" sz="1600" dirty="0">
                          <a:latin typeface="Aharoni" panose="02010803020104030203" pitchFamily="2" charset="-79"/>
                          <a:cs typeface="Aharoni" panose="02010803020104030203" pitchFamily="2" charset="-79"/>
                        </a:rPr>
                        <a:t>Federal WS</a:t>
                      </a:r>
                    </a:p>
                  </a:txBody>
                  <a:tcPr anchor="ctr"/>
                </a:tc>
                <a:tc>
                  <a:txBody>
                    <a:bodyPr/>
                    <a:lstStyle/>
                    <a:p>
                      <a:pPr algn="ctr"/>
                      <a:r>
                        <a:rPr lang="en-US" sz="1600" dirty="0">
                          <a:latin typeface="Aharoni" panose="02010803020104030203" pitchFamily="2" charset="-79"/>
                          <a:cs typeface="Aharoni" panose="02010803020104030203" pitchFamily="2" charset="-79"/>
                        </a:rPr>
                        <a:t>Varies</a:t>
                      </a:r>
                    </a:p>
                  </a:txBody>
                  <a:tcPr anchor="ctr"/>
                </a:tc>
                <a:tc>
                  <a:txBody>
                    <a:bodyPr/>
                    <a:lstStyle/>
                    <a:p>
                      <a:pPr algn="ctr"/>
                      <a:r>
                        <a:rPr lang="en-US" sz="1600" dirty="0">
                          <a:latin typeface="Aharoni" panose="02010803020104030203" pitchFamily="2" charset="-79"/>
                          <a:cs typeface="Aharoni" panose="02010803020104030203" pitchFamily="2" charset="-79"/>
                        </a:rPr>
                        <a:t>Financial Need</a:t>
                      </a:r>
                    </a:p>
                  </a:txBody>
                  <a:tcPr anchor="ctr"/>
                </a:tc>
                <a:tc>
                  <a:txBody>
                    <a:bodyPr/>
                    <a:lstStyle/>
                    <a:p>
                      <a:pPr algn="ctr"/>
                      <a:r>
                        <a:rPr lang="en-US" sz="1600" dirty="0">
                          <a:latin typeface="Aharoni" panose="02010803020104030203" pitchFamily="2" charset="-79"/>
                          <a:cs typeface="Aharoni" panose="02010803020104030203" pitchFamily="2" charset="-79"/>
                        </a:rPr>
                        <a:t>No</a:t>
                      </a:r>
                    </a:p>
                  </a:txBody>
                  <a:tcPr anchor="ctr"/>
                </a:tc>
                <a:tc>
                  <a:txBody>
                    <a:bodyPr/>
                    <a:lstStyle/>
                    <a:p>
                      <a:pPr algn="ctr"/>
                      <a:r>
                        <a:rPr lang="en-US" sz="16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1"/>
                  </a:ext>
                </a:extLst>
              </a:tr>
              <a:tr h="370840">
                <a:tc>
                  <a:txBody>
                    <a:bodyPr/>
                    <a:lstStyle/>
                    <a:p>
                      <a:pPr algn="ctr"/>
                      <a:r>
                        <a:rPr lang="en-US" sz="1600" dirty="0">
                          <a:latin typeface="Aharoni" panose="02010803020104030203" pitchFamily="2" charset="-79"/>
                          <a:cs typeface="Aharoni" panose="02010803020104030203" pitchFamily="2" charset="-79"/>
                        </a:rPr>
                        <a:t>State WS</a:t>
                      </a:r>
                    </a:p>
                  </a:txBody>
                  <a:tcPr anchor="ctr"/>
                </a:tc>
                <a:tc>
                  <a:txBody>
                    <a:bodyPr/>
                    <a:lstStyle/>
                    <a:p>
                      <a:pPr algn="ctr"/>
                      <a:r>
                        <a:rPr lang="en-US" sz="1600" dirty="0">
                          <a:latin typeface="Aharoni" panose="02010803020104030203" pitchFamily="2" charset="-79"/>
                          <a:cs typeface="Aharoni" panose="02010803020104030203" pitchFamily="2" charset="-79"/>
                        </a:rPr>
                        <a:t>Varies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haroni" panose="02010803020104030203" pitchFamily="2" charset="-79"/>
                          <a:cs typeface="Aharoni" panose="02010803020104030203" pitchFamily="2" charset="-79"/>
                        </a:rPr>
                        <a:t>Financial Need</a:t>
                      </a:r>
                    </a:p>
                    <a:p>
                      <a:pPr algn="ctr"/>
                      <a:endParaRPr lang="en-US" sz="1600" dirty="0">
                        <a:latin typeface="Aharoni" panose="02010803020104030203" pitchFamily="2" charset="-79"/>
                        <a:cs typeface="Aharoni" panose="02010803020104030203" pitchFamily="2" charset="-79"/>
                      </a:endParaRPr>
                    </a:p>
                  </a:txBody>
                  <a:tcPr anchor="ctr"/>
                </a:tc>
                <a:tc>
                  <a:txBody>
                    <a:bodyPr/>
                    <a:lstStyle/>
                    <a:p>
                      <a:pPr algn="ctr"/>
                      <a:r>
                        <a:rPr lang="en-US" sz="1600" dirty="0">
                          <a:latin typeface="Aharoni" panose="02010803020104030203" pitchFamily="2" charset="-79"/>
                          <a:cs typeface="Aharoni" panose="02010803020104030203" pitchFamily="2" charset="-79"/>
                        </a:rPr>
                        <a:t>No</a:t>
                      </a:r>
                    </a:p>
                  </a:txBody>
                  <a:tcPr anchor="ctr"/>
                </a:tc>
                <a:tc>
                  <a:txBody>
                    <a:bodyPr/>
                    <a:lstStyle/>
                    <a:p>
                      <a:pPr algn="ctr"/>
                      <a:r>
                        <a:rPr lang="en-US" sz="1600" dirty="0">
                          <a:latin typeface="Aharoni" panose="02010803020104030203" pitchFamily="2" charset="-79"/>
                          <a:cs typeface="Aharoni" panose="02010803020104030203" pitchFamily="2" charset="-79"/>
                        </a:rPr>
                        <a:t>FAFSA</a:t>
                      </a:r>
                    </a:p>
                  </a:txBody>
                  <a:tcPr anchor="ctr"/>
                </a:tc>
                <a:extLst>
                  <a:ext uri="{0D108BD9-81ED-4DB2-BD59-A6C34878D82A}">
                    <a16:rowId xmlns:a16="http://schemas.microsoft.com/office/drawing/2014/main" val="10002"/>
                  </a:ext>
                </a:extLst>
              </a:tr>
            </a:tbl>
          </a:graphicData>
        </a:graphic>
      </p:graphicFrame>
      <p:sp>
        <p:nvSpPr>
          <p:cNvPr id="15" name="Rectangle 14"/>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81800" y="1380530"/>
            <a:ext cx="206432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latin typeface="Garamond" panose="02020404030301010803" pitchFamily="18" charset="0"/>
              </a:rPr>
              <a:t>Federal &amp; State</a:t>
            </a:r>
          </a:p>
        </p:txBody>
      </p:sp>
      <p:sp>
        <p:nvSpPr>
          <p:cNvPr id="3" name="TextBox 2"/>
          <p:cNvSpPr txBox="1"/>
          <p:nvPr/>
        </p:nvSpPr>
        <p:spPr>
          <a:xfrm>
            <a:off x="304801" y="3868517"/>
            <a:ext cx="8541325" cy="1754326"/>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dirty="0"/>
              <a:t>Student must work at on-campus job or approved off-campus job to earn money</a:t>
            </a:r>
          </a:p>
          <a:p>
            <a:pPr marL="285750" indent="-285750">
              <a:buFont typeface="Arial" panose="020B0604020202020204" pitchFamily="34" charset="0"/>
              <a:buChar char="•"/>
            </a:pPr>
            <a:r>
              <a:rPr lang="en-US" dirty="0"/>
              <a:t>Wages paid directly to student, not to their bill</a:t>
            </a:r>
          </a:p>
          <a:p>
            <a:pPr marL="285750" indent="-285750">
              <a:buFont typeface="Arial" panose="020B0604020202020204" pitchFamily="34" charset="0"/>
              <a:buChar char="•"/>
            </a:pPr>
            <a:r>
              <a:rPr lang="en-US" dirty="0"/>
              <a:t>1-40 hrs. a week</a:t>
            </a:r>
          </a:p>
          <a:p>
            <a:pPr marL="285750" indent="-285750">
              <a:buFont typeface="Arial" panose="020B0604020202020204" pitchFamily="34" charset="0"/>
              <a:buChar char="•"/>
            </a:pPr>
            <a:r>
              <a:rPr lang="en-US" dirty="0"/>
              <a:t>Flexible</a:t>
            </a:r>
          </a:p>
          <a:p>
            <a:pPr marL="285750" indent="-285750">
              <a:buFont typeface="Arial" panose="020B0604020202020204" pitchFamily="34" charset="0"/>
              <a:buChar char="•"/>
            </a:pPr>
            <a:r>
              <a:rPr lang="en-US" dirty="0"/>
              <a:t>Can be a very competitive award to receive</a:t>
            </a:r>
          </a:p>
          <a:p>
            <a:pPr marL="285750" indent="-285750">
              <a:buFont typeface="Arial" panose="020B0604020202020204" pitchFamily="34" charset="0"/>
              <a:buChar char="•"/>
            </a:pPr>
            <a:r>
              <a:rPr lang="en-US" dirty="0"/>
              <a:t>Best spent on paying for indirect costs instead of covering direct costs</a:t>
            </a:r>
          </a:p>
        </p:txBody>
      </p:sp>
    </p:spTree>
    <p:extLst>
      <p:ext uri="{BB962C8B-B14F-4D97-AF65-F5344CB8AC3E}">
        <p14:creationId xmlns:p14="http://schemas.microsoft.com/office/powerpoint/2010/main" val="321526331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20275"/>
            <a:ext cx="8229600" cy="5257800"/>
          </a:xfrm>
        </p:spPr>
        <p:txBody>
          <a:bodyPr>
            <a:noAutofit/>
          </a:bodyPr>
          <a:lstStyle/>
          <a:p>
            <a:r>
              <a:rPr lang="en-US" sz="2000" dirty="0">
                <a:latin typeface="Garamond" panose="02020404030301010803" pitchFamily="18" charset="0"/>
              </a:rPr>
              <a:t>Financial need may affect your admission into certain colleges (Need Blind vs. Need Aware)</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The policy for packaging students with institutional aid and some federal/state aid is completely up to each university</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Do not be afraid of a school’s sticker price. </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Don’t use your retirement to pay for your child’s college</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Don’t necessarily use all of your 529 plan to cover your student’s first years of school</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Do let schools know about any special family financial circumstances</a:t>
            </a:r>
          </a:p>
        </p:txBody>
      </p:sp>
      <p:sp>
        <p:nvSpPr>
          <p:cNvPr id="7" name="Rectangle 6"/>
          <p:cNvSpPr/>
          <p:nvPr/>
        </p:nvSpPr>
        <p:spPr>
          <a:xfrm>
            <a:off x="446459" y="296564"/>
            <a:ext cx="8229600" cy="923330"/>
          </a:xfrm>
          <a:prstGeom prst="rect">
            <a:avLst/>
          </a:prstGeom>
          <a:effectLst>
            <a:outerShdw blurRad="50800" dist="38100" dir="2700000" algn="tl" rotWithShape="0">
              <a:prstClr val="black">
                <a:alpha val="40000"/>
              </a:prstClr>
            </a:outerShdw>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en-US" sz="5400" b="1" u="sng" dirty="0">
                <a:ln/>
                <a:solidFill>
                  <a:srgbClr val="669900"/>
                </a:solidFill>
                <a:latin typeface="Freestyle Script" panose="030804020302050B0404" pitchFamily="66" charset="0"/>
                <a:cs typeface="Aharoni" panose="02010803020104030203" pitchFamily="2" charset="-79"/>
              </a:rPr>
              <a:t>Inside Financial Aid</a:t>
            </a:r>
          </a:p>
        </p:txBody>
      </p:sp>
      <p:sp>
        <p:nvSpPr>
          <p:cNvPr id="8" name="Rectangle 7"/>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570476" y="5409429"/>
            <a:ext cx="1524000" cy="1314766"/>
            <a:chOff x="4976018" y="1063823"/>
            <a:chExt cx="1858963" cy="1517691"/>
          </a:xfrm>
        </p:grpSpPr>
        <p:sp>
          <p:nvSpPr>
            <p:cNvPr id="10" name="Rectangle 9"/>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1" name="Rectangle 10"/>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Tree>
    <p:extLst>
      <p:ext uri="{BB962C8B-B14F-4D97-AF65-F5344CB8AC3E}">
        <p14:creationId xmlns:p14="http://schemas.microsoft.com/office/powerpoint/2010/main" val="402824180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20275"/>
            <a:ext cx="8229600" cy="5257800"/>
          </a:xfrm>
        </p:spPr>
        <p:txBody>
          <a:bodyPr>
            <a:noAutofit/>
          </a:bodyPr>
          <a:lstStyle/>
          <a:p>
            <a:r>
              <a:rPr lang="en-US" sz="2000" dirty="0">
                <a:latin typeface="Garamond" panose="02020404030301010803" pitchFamily="18" charset="0"/>
              </a:rPr>
              <a:t>Do let schools know if you plan to utilize VA educational benefits</a:t>
            </a:r>
          </a:p>
          <a:p>
            <a:pPr marL="0" indent="0">
              <a:buNone/>
            </a:pPr>
            <a:endParaRPr lang="en-US" sz="2000" dirty="0">
              <a:latin typeface="Garamond" panose="02020404030301010803" pitchFamily="18" charset="0"/>
            </a:endParaRPr>
          </a:p>
          <a:p>
            <a:r>
              <a:rPr lang="en-US" sz="2000" dirty="0">
                <a:latin typeface="Garamond" panose="02020404030301010803" pitchFamily="18" charset="0"/>
              </a:rPr>
              <a:t>Do plan for four years of attendance instead of just one</a:t>
            </a:r>
          </a:p>
          <a:p>
            <a:pPr marL="0" indent="0">
              <a:buNone/>
            </a:pPr>
            <a:endParaRPr lang="en-US" sz="2000" dirty="0">
              <a:latin typeface="Garamond" panose="02020404030301010803" pitchFamily="18" charset="0"/>
            </a:endParaRPr>
          </a:p>
          <a:p>
            <a:pPr>
              <a:lnSpc>
                <a:spcPct val="80000"/>
              </a:lnSpc>
              <a:defRPr/>
            </a:pPr>
            <a:r>
              <a:rPr lang="en-US" sz="2000" dirty="0">
                <a:latin typeface="Garamond" panose="02020404030301010803" pitchFamily="18" charset="0"/>
              </a:rPr>
              <a:t>Do research application requirements and deadlines</a:t>
            </a:r>
          </a:p>
          <a:p>
            <a:pPr>
              <a:lnSpc>
                <a:spcPct val="80000"/>
              </a:lnSpc>
              <a:defRPr/>
            </a:pPr>
            <a:endParaRPr lang="en-US" sz="2000" dirty="0">
              <a:latin typeface="Garamond" panose="02020404030301010803" pitchFamily="18" charset="0"/>
            </a:endParaRPr>
          </a:p>
          <a:p>
            <a:pPr>
              <a:lnSpc>
                <a:spcPct val="80000"/>
              </a:lnSpc>
              <a:defRPr/>
            </a:pPr>
            <a:r>
              <a:rPr lang="en-US" sz="2000" dirty="0">
                <a:latin typeface="Garamond" panose="02020404030301010803" pitchFamily="18" charset="0"/>
              </a:rPr>
              <a:t>Do submit forms </a:t>
            </a:r>
            <a:r>
              <a:rPr lang="en-US" sz="2000" b="1" u="sng" dirty="0">
                <a:latin typeface="Garamond" panose="02020404030301010803" pitchFamily="18" charset="0"/>
              </a:rPr>
              <a:t>by deadlines</a:t>
            </a:r>
          </a:p>
          <a:p>
            <a:pPr>
              <a:lnSpc>
                <a:spcPct val="80000"/>
              </a:lnSpc>
              <a:defRPr/>
            </a:pPr>
            <a:endParaRPr lang="en-US" sz="2000" dirty="0">
              <a:latin typeface="Garamond" panose="02020404030301010803" pitchFamily="18" charset="0"/>
            </a:endParaRPr>
          </a:p>
          <a:p>
            <a:pPr>
              <a:lnSpc>
                <a:spcPct val="80000"/>
              </a:lnSpc>
              <a:defRPr/>
            </a:pPr>
            <a:r>
              <a:rPr lang="en-US" sz="2000" dirty="0">
                <a:latin typeface="Garamond" panose="02020404030301010803" pitchFamily="18" charset="0"/>
              </a:rPr>
              <a:t>Financial aid offer is generally sent with the offer of admission</a:t>
            </a:r>
          </a:p>
          <a:p>
            <a:pPr>
              <a:lnSpc>
                <a:spcPct val="80000"/>
              </a:lnSpc>
              <a:defRPr/>
            </a:pPr>
            <a:endParaRPr lang="en-US" sz="2000" dirty="0">
              <a:latin typeface="Garamond" panose="02020404030301010803" pitchFamily="18" charset="0"/>
            </a:endParaRPr>
          </a:p>
          <a:p>
            <a:pPr>
              <a:lnSpc>
                <a:spcPct val="80000"/>
              </a:lnSpc>
              <a:defRPr/>
            </a:pPr>
            <a:r>
              <a:rPr lang="en-US" sz="2000" dirty="0">
                <a:latin typeface="Garamond" panose="02020404030301010803" pitchFamily="18" charset="0"/>
              </a:rPr>
              <a:t>Do review the offer and ask questions if needed (award letters will not look the same)</a:t>
            </a:r>
          </a:p>
          <a:p>
            <a:pPr>
              <a:lnSpc>
                <a:spcPct val="80000"/>
              </a:lnSpc>
              <a:defRPr/>
            </a:pPr>
            <a:endParaRPr lang="en-US" sz="2000" dirty="0">
              <a:latin typeface="Garamond" panose="02020404030301010803" pitchFamily="18" charset="0"/>
            </a:endParaRPr>
          </a:p>
          <a:p>
            <a:pPr>
              <a:lnSpc>
                <a:spcPct val="80000"/>
              </a:lnSpc>
              <a:defRPr/>
            </a:pPr>
            <a:r>
              <a:rPr lang="en-US" sz="2000" dirty="0">
                <a:latin typeface="Garamond" panose="02020404030301010803" pitchFamily="18" charset="0"/>
              </a:rPr>
              <a:t>Do accept or decline offer </a:t>
            </a:r>
            <a:r>
              <a:rPr lang="en-US" sz="2000" b="1" u="sng" dirty="0">
                <a:latin typeface="Garamond" panose="02020404030301010803" pitchFamily="18" charset="0"/>
              </a:rPr>
              <a:t>by deadline</a:t>
            </a:r>
          </a:p>
          <a:p>
            <a:pPr marL="0" indent="0">
              <a:lnSpc>
                <a:spcPct val="80000"/>
              </a:lnSpc>
              <a:buNone/>
              <a:defRPr/>
            </a:pPr>
            <a:endParaRPr lang="en-US" sz="2000" b="1" u="sng" dirty="0">
              <a:latin typeface="Garamond" panose="02020404030301010803" pitchFamily="18" charset="0"/>
            </a:endParaRPr>
          </a:p>
          <a:p>
            <a:pPr>
              <a:lnSpc>
                <a:spcPct val="80000"/>
              </a:lnSpc>
              <a:defRPr/>
            </a:pPr>
            <a:r>
              <a:rPr lang="en-US" sz="2000" dirty="0">
                <a:latin typeface="Garamond" panose="02020404030301010803" pitchFamily="18" charset="0"/>
              </a:rPr>
              <a:t>Any scholarships &amp; grants used for paying expenses outside of tuition, required fees, and books is considered taxable income.</a:t>
            </a:r>
          </a:p>
          <a:p>
            <a:pPr>
              <a:lnSpc>
                <a:spcPct val="80000"/>
              </a:lnSpc>
              <a:defRPr/>
            </a:pPr>
            <a:endParaRPr lang="en-US" sz="2400" b="1" u="sng" dirty="0">
              <a:latin typeface="Garamond" panose="02020404030301010803" pitchFamily="18" charset="0"/>
            </a:endParaRPr>
          </a:p>
          <a:p>
            <a:pPr>
              <a:lnSpc>
                <a:spcPct val="80000"/>
              </a:lnSpc>
              <a:defRPr/>
            </a:pPr>
            <a:endParaRPr lang="en-US" sz="2400" b="1" u="sng" dirty="0">
              <a:latin typeface="Garamond" panose="02020404030301010803" pitchFamily="18" charset="0"/>
            </a:endParaRPr>
          </a:p>
          <a:p>
            <a:pPr>
              <a:lnSpc>
                <a:spcPct val="80000"/>
              </a:lnSpc>
              <a:defRPr/>
            </a:pPr>
            <a:endParaRPr lang="en-US" sz="2400" b="1" u="sng" dirty="0">
              <a:latin typeface="Garamond" panose="02020404030301010803" pitchFamily="18" charset="0"/>
            </a:endParaRPr>
          </a:p>
        </p:txBody>
      </p:sp>
      <p:sp>
        <p:nvSpPr>
          <p:cNvPr id="7" name="Rectangle 6"/>
          <p:cNvSpPr/>
          <p:nvPr/>
        </p:nvSpPr>
        <p:spPr>
          <a:xfrm>
            <a:off x="457200" y="304800"/>
            <a:ext cx="8229600" cy="923330"/>
          </a:xfrm>
          <a:prstGeom prst="rect">
            <a:avLst/>
          </a:prstGeom>
          <a:effectLst>
            <a:outerShdw blurRad="50800" dist="38100" dir="2700000" algn="tl" rotWithShape="0">
              <a:prstClr val="black">
                <a:alpha val="40000"/>
              </a:prstClr>
            </a:outerShdw>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en-US" sz="5400" b="1" u="sng" dirty="0">
                <a:ln/>
                <a:solidFill>
                  <a:srgbClr val="669900"/>
                </a:solidFill>
                <a:latin typeface="Freestyle Script" panose="030804020302050B0404" pitchFamily="66" charset="0"/>
                <a:cs typeface="Aharoni" panose="02010803020104030203" pitchFamily="2" charset="-79"/>
              </a:rPr>
              <a:t>Inside Financial Aid</a:t>
            </a:r>
          </a:p>
        </p:txBody>
      </p:sp>
      <p:sp>
        <p:nvSpPr>
          <p:cNvPr id="8" name="Rectangle 7"/>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570476" y="5409429"/>
            <a:ext cx="1524000" cy="1314766"/>
            <a:chOff x="4976018" y="1063823"/>
            <a:chExt cx="1858963" cy="1517691"/>
          </a:xfrm>
        </p:grpSpPr>
        <p:sp>
          <p:nvSpPr>
            <p:cNvPr id="10" name="Rectangle 9"/>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1" name="Rectangle 10"/>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Tree>
    <p:extLst>
      <p:ext uri="{BB962C8B-B14F-4D97-AF65-F5344CB8AC3E}">
        <p14:creationId xmlns:p14="http://schemas.microsoft.com/office/powerpoint/2010/main" val="24255040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93936" y="457200"/>
            <a:ext cx="4556125"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Agenda</a:t>
            </a:r>
          </a:p>
        </p:txBody>
      </p:sp>
      <p:sp>
        <p:nvSpPr>
          <p:cNvPr id="2" name="Content Placeholder 1"/>
          <p:cNvSpPr>
            <a:spLocks noGrp="1"/>
          </p:cNvSpPr>
          <p:nvPr>
            <p:ph idx="1"/>
          </p:nvPr>
        </p:nvSpPr>
        <p:spPr>
          <a:xfrm>
            <a:off x="762000" y="1535020"/>
            <a:ext cx="6324600" cy="4504097"/>
          </a:xfrm>
        </p:spPr>
        <p:txBody>
          <a:bodyPr>
            <a:normAutofit fontScale="70000" lnSpcReduction="20000"/>
          </a:bodyPr>
          <a:lstStyle/>
          <a:p>
            <a:r>
              <a:rPr lang="en-US" sz="4600" dirty="0">
                <a:latin typeface="Aharoni" panose="02010803020104030203" pitchFamily="2" charset="-79"/>
                <a:cs typeface="Aharoni" panose="02010803020104030203" pitchFamily="2" charset="-79"/>
              </a:rPr>
              <a:t>What Is Financial Aid?</a:t>
            </a:r>
          </a:p>
          <a:p>
            <a:r>
              <a:rPr lang="en-US" sz="4600" dirty="0">
                <a:latin typeface="Aharoni" panose="02010803020104030203" pitchFamily="2" charset="-79"/>
                <a:cs typeface="Aharoni" panose="02010803020104030203" pitchFamily="2" charset="-79"/>
              </a:rPr>
              <a:t>The Financial Aid Equation</a:t>
            </a:r>
          </a:p>
          <a:p>
            <a:pPr lvl="1"/>
            <a:r>
              <a:rPr lang="en-US" sz="4600" dirty="0">
                <a:latin typeface="Aharoni" panose="02010803020104030203" pitchFamily="2" charset="-79"/>
                <a:cs typeface="Aharoni" panose="02010803020104030203" pitchFamily="2" charset="-79"/>
              </a:rPr>
              <a:t>Cost of Attendance &amp; EFC</a:t>
            </a:r>
          </a:p>
          <a:p>
            <a:r>
              <a:rPr lang="en-US" sz="4600" dirty="0">
                <a:latin typeface="Aharoni" panose="02010803020104030203" pitchFamily="2" charset="-79"/>
                <a:cs typeface="Aharoni" panose="02010803020104030203" pitchFamily="2" charset="-79"/>
              </a:rPr>
              <a:t>Applying for Financial Aid</a:t>
            </a:r>
          </a:p>
          <a:p>
            <a:r>
              <a:rPr lang="en-US" sz="4600" dirty="0">
                <a:latin typeface="Aharoni" panose="02010803020104030203" pitchFamily="2" charset="-79"/>
                <a:cs typeface="Aharoni" panose="02010803020104030203" pitchFamily="2" charset="-79"/>
              </a:rPr>
              <a:t>Types of Financial Aid</a:t>
            </a:r>
          </a:p>
          <a:p>
            <a:r>
              <a:rPr lang="en-US" sz="4600" dirty="0">
                <a:latin typeface="Aharoni" panose="02010803020104030203" pitchFamily="2" charset="-79"/>
                <a:cs typeface="Aharoni" panose="02010803020104030203" pitchFamily="2" charset="-79"/>
              </a:rPr>
              <a:t>Useful Online Tools</a:t>
            </a:r>
          </a:p>
          <a:p>
            <a:r>
              <a:rPr lang="en-US" sz="4600" dirty="0">
                <a:latin typeface="Aharoni" panose="02010803020104030203" pitchFamily="2" charset="-79"/>
                <a:cs typeface="Aharoni" panose="02010803020104030203" pitchFamily="2" charset="-79"/>
              </a:rPr>
              <a:t>Little Known Money Savers</a:t>
            </a:r>
          </a:p>
          <a:p>
            <a:r>
              <a:rPr lang="en-US" sz="4600" dirty="0">
                <a:latin typeface="Aharoni" panose="02010803020104030203" pitchFamily="2" charset="-79"/>
                <a:cs typeface="Aharoni" panose="02010803020104030203" pitchFamily="2" charset="-79"/>
              </a:rPr>
              <a:t>Q&amp;A</a:t>
            </a:r>
          </a:p>
          <a:p>
            <a:endParaRPr lang="en-US" dirty="0"/>
          </a:p>
          <a:p>
            <a:pPr marL="0" indent="0">
              <a:buNone/>
            </a:pPr>
            <a:endParaRPr lang="en-US" dirty="0"/>
          </a:p>
        </p:txBody>
      </p:sp>
      <p:grpSp>
        <p:nvGrpSpPr>
          <p:cNvPr id="16" name="Group 15"/>
          <p:cNvGrpSpPr/>
          <p:nvPr/>
        </p:nvGrpSpPr>
        <p:grpSpPr>
          <a:xfrm>
            <a:off x="7570476" y="5409429"/>
            <a:ext cx="1524000" cy="1314766"/>
            <a:chOff x="4976018" y="1063823"/>
            <a:chExt cx="1858963" cy="1517691"/>
          </a:xfrm>
        </p:grpSpPr>
        <p:sp>
          <p:nvSpPr>
            <p:cNvPr id="17" name="Rectangle 16"/>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8" name="Rectangle 17"/>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grpSp>
        <p:nvGrpSpPr>
          <p:cNvPr id="5" name="Group 4"/>
          <p:cNvGrpSpPr/>
          <p:nvPr/>
        </p:nvGrpSpPr>
        <p:grpSpPr>
          <a:xfrm>
            <a:off x="172837" y="6109793"/>
            <a:ext cx="4350303" cy="584775"/>
            <a:chOff x="172837" y="6109793"/>
            <a:chExt cx="4350303" cy="584775"/>
          </a:xfrm>
        </p:grpSpPr>
        <p:sp>
          <p:nvSpPr>
            <p:cNvPr id="21" name="TextBox 20"/>
            <p:cNvSpPr txBox="1"/>
            <p:nvPr/>
          </p:nvSpPr>
          <p:spPr>
            <a:xfrm>
              <a:off x="1555518" y="6215060"/>
              <a:ext cx="2967622" cy="338554"/>
            </a:xfrm>
            <a:prstGeom prst="rect">
              <a:avLst/>
            </a:prstGeom>
            <a:noFill/>
            <a:ln w="22225">
              <a:solidFill>
                <a:srgbClr val="669900"/>
              </a:solidFill>
            </a:ln>
          </p:spPr>
          <p:txBody>
            <a:bodyPr wrap="square" rtlCol="0">
              <a:spAutoFit/>
            </a:bodyPr>
            <a:lstStyle/>
            <a:p>
              <a:r>
                <a:rPr lang="en-US" sz="1600" dirty="0">
                  <a:latin typeface="Baskerville Old Face" panose="02020602080505020303" pitchFamily="18" charset="0"/>
                </a:rPr>
                <a:t>Little Known Financial Aid Facts</a:t>
              </a:r>
            </a:p>
          </p:txBody>
        </p:sp>
        <p:sp>
          <p:nvSpPr>
            <p:cNvPr id="13" name="Rectangle 12"/>
            <p:cNvSpPr/>
            <p:nvPr/>
          </p:nvSpPr>
          <p:spPr>
            <a:xfrm>
              <a:off x="172837" y="6109793"/>
              <a:ext cx="139653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669900"/>
                  </a:solidFill>
                  <a:latin typeface="Freestyle Script" panose="030804020302050B0404" pitchFamily="66" charset="0"/>
                </a:rPr>
                <a:t>Inside FA: </a:t>
              </a:r>
            </a:p>
          </p:txBody>
        </p:sp>
      </p:grpSp>
    </p:spTree>
    <p:extLst>
      <p:ext uri="{BB962C8B-B14F-4D97-AF65-F5344CB8AC3E}">
        <p14:creationId xmlns:p14="http://schemas.microsoft.com/office/powerpoint/2010/main" val="3132843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04800"/>
            <a:ext cx="88392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Questions?</a:t>
            </a:r>
          </a:p>
        </p:txBody>
      </p:sp>
      <p:sp>
        <p:nvSpPr>
          <p:cNvPr id="6" name="Rectangle 5"/>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570476" y="5409429"/>
            <a:ext cx="1524000" cy="1314766"/>
            <a:chOff x="4976018" y="1063823"/>
            <a:chExt cx="1858963" cy="1517691"/>
          </a:xfrm>
        </p:grpSpPr>
        <p:sp>
          <p:nvSpPr>
            <p:cNvPr id="8" name="Rectangle 7"/>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9" name="Rectangle 8"/>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pic>
        <p:nvPicPr>
          <p:cNvPr id="6148" name="Picture 4" descr="https://jessekavadlo.files.wordpress.com/2012/08/belushicolle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29365"/>
            <a:ext cx="3200400" cy="484018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890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ethiredbycat.com/wp-content/uploads/2012/01/2041192065_beef1398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9677"/>
            <a:ext cx="5905500" cy="39330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57250" y="304800"/>
            <a:ext cx="73914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What Is Financial Aid?</a:t>
            </a:r>
          </a:p>
        </p:txBody>
      </p:sp>
      <p:sp>
        <p:nvSpPr>
          <p:cNvPr id="11" name="Rectangle 10"/>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570476" y="5409429"/>
            <a:ext cx="1524000" cy="1314766"/>
            <a:chOff x="4976018" y="1063823"/>
            <a:chExt cx="1858963" cy="1517691"/>
          </a:xfrm>
        </p:grpSpPr>
        <p:sp>
          <p:nvSpPr>
            <p:cNvPr id="13" name="Rectangle 12"/>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4" name="Rectangle 13"/>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Tree>
    <p:extLst>
      <p:ext uri="{BB962C8B-B14F-4D97-AF65-F5344CB8AC3E}">
        <p14:creationId xmlns:p14="http://schemas.microsoft.com/office/powerpoint/2010/main" val="230215976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88932"/>
            <a:ext cx="8687016" cy="1015663"/>
          </a:xfrm>
          <a:prstGeom prst="rect">
            <a:avLst/>
          </a:prstGeom>
          <a:noFill/>
        </p:spPr>
        <p:txBody>
          <a:bodyPr wrap="square" rtlCol="0">
            <a:spAutoFit/>
          </a:bodyPr>
          <a:lstStyle/>
          <a:p>
            <a:r>
              <a:rPr lang="en-US" sz="2000" b="1" dirty="0">
                <a:latin typeface="Garamond" panose="02020404030301010803" pitchFamily="18" charset="0"/>
              </a:rPr>
              <a:t>Financial aid </a:t>
            </a:r>
            <a:r>
              <a:rPr lang="en-US" sz="2000" dirty="0">
                <a:latin typeface="Garamond" panose="02020404030301010803" pitchFamily="18" charset="0"/>
              </a:rPr>
              <a:t>is funding used to cover costs associated with earning a college degree. The primary responsibility for paying for college falls to the family and student with financial aid helping fill the gap.</a:t>
            </a:r>
          </a:p>
        </p:txBody>
      </p:sp>
      <p:sp>
        <p:nvSpPr>
          <p:cNvPr id="5" name="TextBox 4"/>
          <p:cNvSpPr txBox="1"/>
          <p:nvPr/>
        </p:nvSpPr>
        <p:spPr>
          <a:xfrm>
            <a:off x="857250" y="2362200"/>
            <a:ext cx="4631929" cy="1323439"/>
          </a:xfrm>
          <a:prstGeom prst="rect">
            <a:avLst/>
          </a:prstGeom>
          <a:noFill/>
        </p:spPr>
        <p:txBody>
          <a:bodyPr wrap="square" rtlCol="0">
            <a:spAutoFit/>
          </a:bodyPr>
          <a:lstStyle/>
          <a:p>
            <a:r>
              <a:rPr lang="en-US" sz="2000" b="1" dirty="0">
                <a:latin typeface="Garamond" panose="02020404030301010803" pitchFamily="18" charset="0"/>
              </a:rPr>
              <a:t>Merit-based aid </a:t>
            </a:r>
            <a:r>
              <a:rPr lang="en-US" sz="2000" dirty="0">
                <a:latin typeface="Garamond" panose="02020404030301010803" pitchFamily="18" charset="0"/>
              </a:rPr>
              <a:t>is awarded by the </a:t>
            </a:r>
            <a:r>
              <a:rPr lang="en-US" sz="2000" i="1" dirty="0">
                <a:latin typeface="Garamond" panose="02020404030301010803" pitchFamily="18" charset="0"/>
              </a:rPr>
              <a:t>Admissions Office </a:t>
            </a:r>
            <a:r>
              <a:rPr lang="en-US" sz="2000" dirty="0">
                <a:latin typeface="Garamond" panose="02020404030301010803" pitchFamily="18" charset="0"/>
              </a:rPr>
              <a:t>and is based on a student’s  admission application materials including GPA and test score information.</a:t>
            </a:r>
          </a:p>
        </p:txBody>
      </p:sp>
      <p:sp>
        <p:nvSpPr>
          <p:cNvPr id="8" name="TextBox 7"/>
          <p:cNvSpPr txBox="1"/>
          <p:nvPr/>
        </p:nvSpPr>
        <p:spPr>
          <a:xfrm>
            <a:off x="2583175" y="3803602"/>
            <a:ext cx="5665475" cy="1631216"/>
          </a:xfrm>
          <a:prstGeom prst="rect">
            <a:avLst/>
          </a:prstGeom>
          <a:noFill/>
        </p:spPr>
        <p:txBody>
          <a:bodyPr wrap="square" rtlCol="0">
            <a:spAutoFit/>
          </a:bodyPr>
          <a:lstStyle/>
          <a:p>
            <a:r>
              <a:rPr lang="en-US" sz="2000" b="1" dirty="0">
                <a:latin typeface="Garamond" panose="02020404030301010803" pitchFamily="18" charset="0"/>
              </a:rPr>
              <a:t>Need-based aid </a:t>
            </a:r>
            <a:r>
              <a:rPr lang="en-US" sz="2000" dirty="0">
                <a:latin typeface="Garamond" panose="02020404030301010803" pitchFamily="18" charset="0"/>
              </a:rPr>
              <a:t>is awarded by the  </a:t>
            </a:r>
            <a:r>
              <a:rPr lang="en-US" sz="2000" i="1" dirty="0">
                <a:latin typeface="Garamond" panose="02020404030301010803" pitchFamily="18" charset="0"/>
              </a:rPr>
              <a:t>Financial Aid Office</a:t>
            </a:r>
            <a:r>
              <a:rPr lang="en-US" sz="2000" dirty="0">
                <a:latin typeface="Garamond" panose="02020404030301010803" pitchFamily="18" charset="0"/>
              </a:rPr>
              <a:t> and is based on a family’s EFC calculations and the school’s cost of attendance. Funding sources include the federal government, state government, and the college itself.</a:t>
            </a:r>
          </a:p>
        </p:txBody>
      </p:sp>
      <p:sp>
        <p:nvSpPr>
          <p:cNvPr id="10" name="Rectangle 9"/>
          <p:cNvSpPr/>
          <p:nvPr/>
        </p:nvSpPr>
        <p:spPr>
          <a:xfrm>
            <a:off x="857250" y="304800"/>
            <a:ext cx="73914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What Is Financial Aid?</a:t>
            </a:r>
          </a:p>
        </p:txBody>
      </p:sp>
      <p:sp>
        <p:nvSpPr>
          <p:cNvPr id="11" name="Rectangle 10"/>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570476" y="5409429"/>
            <a:ext cx="1524000" cy="1314766"/>
            <a:chOff x="4976018" y="1063823"/>
            <a:chExt cx="1858963" cy="1517691"/>
          </a:xfrm>
        </p:grpSpPr>
        <p:sp>
          <p:nvSpPr>
            <p:cNvPr id="13" name="Rectangle 12"/>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4" name="Rectangle 13"/>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17" name="Rectangle 16"/>
          <p:cNvSpPr/>
          <p:nvPr/>
        </p:nvSpPr>
        <p:spPr>
          <a:xfrm>
            <a:off x="228600" y="5819470"/>
            <a:ext cx="139653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669900"/>
                </a:solidFill>
                <a:latin typeface="Freestyle Script" panose="030804020302050B0404" pitchFamily="66" charset="0"/>
              </a:rPr>
              <a:t>Inside FA: </a:t>
            </a:r>
          </a:p>
        </p:txBody>
      </p:sp>
      <p:sp>
        <p:nvSpPr>
          <p:cNvPr id="18" name="TextBox 17"/>
          <p:cNvSpPr txBox="1"/>
          <p:nvPr/>
        </p:nvSpPr>
        <p:spPr>
          <a:xfrm>
            <a:off x="1555518" y="5564773"/>
            <a:ext cx="5226282" cy="1077218"/>
          </a:xfrm>
          <a:prstGeom prst="rect">
            <a:avLst/>
          </a:prstGeom>
          <a:noFill/>
          <a:ln w="22225">
            <a:solidFill>
              <a:srgbClr val="669900"/>
            </a:solidFill>
          </a:ln>
        </p:spPr>
        <p:txBody>
          <a:bodyPr wrap="square" rtlCol="0">
            <a:spAutoFit/>
          </a:bodyPr>
          <a:lstStyle/>
          <a:p>
            <a:r>
              <a:rPr lang="en-US" sz="1600" dirty="0">
                <a:latin typeface="Garamond" panose="02020404030301010803" pitchFamily="18" charset="0"/>
              </a:rPr>
              <a:t>Schools emphasize merit vs. need-based aid differently in their financial aid philosophies. For example, schools with lower admission rates (highly selective) may focus on funding need-based institutional awards instead of merit awards.</a:t>
            </a:r>
          </a:p>
        </p:txBody>
      </p:sp>
    </p:spTree>
    <p:extLst>
      <p:ext uri="{BB962C8B-B14F-4D97-AF65-F5344CB8AC3E}">
        <p14:creationId xmlns:p14="http://schemas.microsoft.com/office/powerpoint/2010/main" val="38684352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4800"/>
            <a:ext cx="8229600" cy="17543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How Is An EFC Calculated?</a:t>
            </a:r>
          </a:p>
        </p:txBody>
      </p:sp>
      <p:sp>
        <p:nvSpPr>
          <p:cNvPr id="6" name="Rectangle 5"/>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1" y="2221258"/>
            <a:ext cx="16002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36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FAFSA</a:t>
            </a:r>
          </a:p>
        </p:txBody>
      </p:sp>
      <p:sp>
        <p:nvSpPr>
          <p:cNvPr id="16" name="Rectangle 15"/>
          <p:cNvSpPr/>
          <p:nvPr/>
        </p:nvSpPr>
        <p:spPr>
          <a:xfrm>
            <a:off x="5883710" y="2219747"/>
            <a:ext cx="238468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36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CSS Profile</a:t>
            </a:r>
          </a:p>
        </p:txBody>
      </p:sp>
      <p:pic>
        <p:nvPicPr>
          <p:cNvPr id="2" name="Picture 1"/>
          <p:cNvPicPr>
            <a:picLocks noChangeAspect="1"/>
          </p:cNvPicPr>
          <p:nvPr/>
        </p:nvPicPr>
        <p:blipFill>
          <a:blip r:embed="rId2"/>
          <a:stretch>
            <a:fillRect/>
          </a:stretch>
        </p:blipFill>
        <p:spPr>
          <a:xfrm>
            <a:off x="464884" y="3200400"/>
            <a:ext cx="4519254" cy="2257593"/>
          </a:xfrm>
          <a:prstGeom prst="rect">
            <a:avLst/>
          </a:prstGeom>
        </p:spPr>
      </p:pic>
      <p:pic>
        <p:nvPicPr>
          <p:cNvPr id="3" name="Picture 2"/>
          <p:cNvPicPr>
            <a:picLocks noChangeAspect="1"/>
          </p:cNvPicPr>
          <p:nvPr/>
        </p:nvPicPr>
        <p:blipFill>
          <a:blip r:embed="rId3"/>
          <a:stretch>
            <a:fillRect/>
          </a:stretch>
        </p:blipFill>
        <p:spPr>
          <a:xfrm>
            <a:off x="5115351" y="3352800"/>
            <a:ext cx="3821235" cy="1981200"/>
          </a:xfrm>
          <a:prstGeom prst="rect">
            <a:avLst/>
          </a:prstGeom>
        </p:spPr>
      </p:pic>
    </p:spTree>
    <p:extLst>
      <p:ext uri="{BB962C8B-B14F-4D97-AF65-F5344CB8AC3E}">
        <p14:creationId xmlns:p14="http://schemas.microsoft.com/office/powerpoint/2010/main" val="28597337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FAFSA</a:t>
            </a:r>
          </a:p>
        </p:txBody>
      </p:sp>
      <p:sp>
        <p:nvSpPr>
          <p:cNvPr id="10" name="Rectangle 9"/>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70476" y="5409429"/>
            <a:ext cx="1524000" cy="1314766"/>
            <a:chOff x="4976018" y="1063823"/>
            <a:chExt cx="1858963" cy="1517691"/>
          </a:xfrm>
        </p:grpSpPr>
        <p:sp>
          <p:nvSpPr>
            <p:cNvPr id="12" name="Rectangle 11"/>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3" name="Rectangle 12"/>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15" name="TextBox 14"/>
          <p:cNvSpPr txBox="1"/>
          <p:nvPr/>
        </p:nvSpPr>
        <p:spPr>
          <a:xfrm>
            <a:off x="685800" y="1428737"/>
            <a:ext cx="7646676"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aramond" panose="02020404030301010803" pitchFamily="18" charset="0"/>
              </a:rPr>
              <a:t>FAFSA = </a:t>
            </a:r>
            <a:r>
              <a:rPr lang="en-US" sz="2000" i="1" dirty="0">
                <a:latin typeface="Garamond" panose="02020404030301010803" pitchFamily="18" charset="0"/>
              </a:rPr>
              <a:t>Free</a:t>
            </a:r>
            <a:r>
              <a:rPr lang="en-US" sz="2000" dirty="0">
                <a:latin typeface="Garamond" panose="02020404030301010803" pitchFamily="18" charset="0"/>
              </a:rPr>
              <a:t> Application for Federal Financial Aid</a:t>
            </a:r>
          </a:p>
          <a:p>
            <a:pPr marL="285750" indent="-285750">
              <a:buFont typeface="Arial" panose="020B0604020202020204" pitchFamily="34" charset="0"/>
              <a:buChar char="•"/>
            </a:pPr>
            <a:r>
              <a:rPr lang="en-US" sz="2000" dirty="0">
                <a:latin typeface="Garamond" panose="02020404030301010803" pitchFamily="18" charset="0"/>
              </a:rPr>
              <a:t>Proprietor – Federal Government</a:t>
            </a:r>
          </a:p>
          <a:p>
            <a:pPr marL="285750" indent="-285750">
              <a:buFont typeface="Arial" panose="020B0604020202020204" pitchFamily="34" charset="0"/>
              <a:buChar char="•"/>
            </a:pPr>
            <a:r>
              <a:rPr lang="en-US" sz="2000" dirty="0">
                <a:latin typeface="Garamond" panose="02020404030301010803" pitchFamily="18" charset="0"/>
                <a:hlinkClick r:id="rId3"/>
              </a:rPr>
              <a:t>www.FAFSA.ed.gov</a:t>
            </a:r>
            <a:r>
              <a:rPr lang="en-US" sz="2000" dirty="0">
                <a:latin typeface="Garamond" panose="02020404030301010803" pitchFamily="18" charset="0"/>
              </a:rPr>
              <a:t> </a:t>
            </a:r>
          </a:p>
          <a:p>
            <a:pPr marL="285750" indent="-285750">
              <a:buFont typeface="Arial" panose="020B0604020202020204" pitchFamily="34" charset="0"/>
              <a:buChar char="•"/>
            </a:pPr>
            <a:r>
              <a:rPr lang="en-US" sz="2000" dirty="0">
                <a:latin typeface="Garamond" panose="02020404030301010803" pitchFamily="18" charset="0"/>
              </a:rPr>
              <a:t>Fill out using federal income tax information </a:t>
            </a:r>
            <a:r>
              <a:rPr lang="en-US" sz="2000">
                <a:latin typeface="Garamond" panose="02020404030301010803" pitchFamily="18" charset="0"/>
              </a:rPr>
              <a:t>(23-24 uses 2021 </a:t>
            </a:r>
            <a:r>
              <a:rPr lang="en-US" sz="2000" dirty="0">
                <a:latin typeface="Garamond" panose="02020404030301010803" pitchFamily="18" charset="0"/>
              </a:rPr>
              <a:t>taxes)</a:t>
            </a:r>
          </a:p>
          <a:p>
            <a:pPr marL="742950" lvl="1" indent="-285750">
              <a:buFont typeface="Arial" panose="020B0604020202020204" pitchFamily="34" charset="0"/>
              <a:buChar char="•"/>
            </a:pPr>
            <a:r>
              <a:rPr lang="en-US" sz="2000" dirty="0">
                <a:latin typeface="Garamond" panose="02020404030301010803" pitchFamily="18" charset="0"/>
              </a:rPr>
              <a:t>Can be completed manually </a:t>
            </a:r>
            <a:r>
              <a:rPr lang="en-US" sz="2000" i="1" dirty="0">
                <a:latin typeface="Garamond" panose="02020404030301010803" pitchFamily="18" charset="0"/>
              </a:rPr>
              <a:t>or </a:t>
            </a:r>
            <a:r>
              <a:rPr lang="en-US" sz="2000" dirty="0">
                <a:latin typeface="Garamond" panose="02020404030301010803" pitchFamily="18" charset="0"/>
              </a:rPr>
              <a:t>IRS tax information can be directly imported into the application using the IRS Data Retrieval Tool</a:t>
            </a:r>
          </a:p>
          <a:p>
            <a:pPr marL="285750" indent="-285750">
              <a:buFont typeface="Arial" panose="020B0604020202020204" pitchFamily="34" charset="0"/>
              <a:buChar char="•"/>
            </a:pPr>
            <a:r>
              <a:rPr lang="en-US" sz="2000" dirty="0">
                <a:latin typeface="Garamond" panose="02020404030301010803" pitchFamily="18" charset="0"/>
              </a:rPr>
              <a:t>FAFSA EFC is generally used in the Financial Aid Equation to award </a:t>
            </a:r>
            <a:r>
              <a:rPr lang="en-US" sz="2000" i="1" dirty="0">
                <a:latin typeface="Garamond" panose="02020404030301010803" pitchFamily="18" charset="0"/>
              </a:rPr>
              <a:t>federal</a:t>
            </a:r>
            <a:r>
              <a:rPr lang="en-US" sz="2000" dirty="0">
                <a:latin typeface="Garamond" panose="02020404030301010803" pitchFamily="18" charset="0"/>
              </a:rPr>
              <a:t> and </a:t>
            </a:r>
            <a:r>
              <a:rPr lang="en-US" sz="2000" i="1" dirty="0">
                <a:latin typeface="Garamond" panose="02020404030301010803" pitchFamily="18" charset="0"/>
              </a:rPr>
              <a:t>state</a:t>
            </a:r>
            <a:r>
              <a:rPr lang="en-US" sz="2000" dirty="0">
                <a:latin typeface="Garamond" panose="02020404030301010803" pitchFamily="18" charset="0"/>
              </a:rPr>
              <a:t> financial aid based on a student’s need level. Some schools may use it to award need-based institutional financial aid as well.</a:t>
            </a:r>
          </a:p>
          <a:p>
            <a:pPr marL="285750" indent="-285750">
              <a:buFont typeface="Arial" panose="020B0604020202020204" pitchFamily="34" charset="0"/>
              <a:buChar char="•"/>
            </a:pPr>
            <a:r>
              <a:rPr lang="en-US" sz="2000" dirty="0">
                <a:latin typeface="Garamond" panose="02020404030301010803" pitchFamily="18" charset="0"/>
              </a:rPr>
              <a:t>Must reapply for federal financial aid every year using the FAFSA</a:t>
            </a:r>
          </a:p>
          <a:p>
            <a:pPr marL="285750" indent="-285750">
              <a:buFont typeface="Arial" panose="020B0604020202020204" pitchFamily="34" charset="0"/>
              <a:buChar char="•"/>
            </a:pPr>
            <a:r>
              <a:rPr lang="en-US" sz="2000" dirty="0">
                <a:latin typeface="Garamond" panose="02020404030301010803" pitchFamily="18" charset="0"/>
              </a:rPr>
              <a:t>For dependent students, both student and a parent must digitally sign the FAFSA using FSA ID you create.</a:t>
            </a:r>
          </a:p>
          <a:p>
            <a:pPr marL="285750" indent="-285750">
              <a:buFont typeface="Arial" panose="020B0604020202020204" pitchFamily="34" charset="0"/>
              <a:buChar char="•"/>
            </a:pPr>
            <a:r>
              <a:rPr lang="en-US" sz="2000" dirty="0">
                <a:latin typeface="Garamond" panose="02020404030301010803" pitchFamily="18" charset="0"/>
              </a:rPr>
              <a:t>One student per FAFSA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6658002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FAFSA</a:t>
            </a:r>
          </a:p>
        </p:txBody>
      </p:sp>
      <p:sp>
        <p:nvSpPr>
          <p:cNvPr id="10" name="Rectangle 9"/>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70476" y="5409429"/>
            <a:ext cx="1524000" cy="1314766"/>
            <a:chOff x="4976018" y="1063823"/>
            <a:chExt cx="1858963" cy="1517691"/>
          </a:xfrm>
        </p:grpSpPr>
        <p:sp>
          <p:nvSpPr>
            <p:cNvPr id="12" name="Rectangle 11"/>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3" name="Rectangle 12"/>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15" name="TextBox 14"/>
          <p:cNvSpPr txBox="1"/>
          <p:nvPr/>
        </p:nvSpPr>
        <p:spPr>
          <a:xfrm>
            <a:off x="685800" y="1428737"/>
            <a:ext cx="764667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aramond" panose="02020404030301010803" pitchFamily="18" charset="0"/>
              </a:rPr>
              <a:t>FAFSA = </a:t>
            </a:r>
            <a:r>
              <a:rPr lang="en-US" sz="2400" i="1" dirty="0">
                <a:latin typeface="Garamond" panose="02020404030301010803" pitchFamily="18" charset="0"/>
              </a:rPr>
              <a:t>Free</a:t>
            </a:r>
            <a:r>
              <a:rPr lang="en-US" sz="2400" dirty="0">
                <a:latin typeface="Garamond" panose="02020404030301010803" pitchFamily="18" charset="0"/>
              </a:rPr>
              <a:t> Application for Federal Financial Aid</a:t>
            </a:r>
          </a:p>
          <a:p>
            <a:pPr marL="285750" indent="-285750">
              <a:buFont typeface="Arial" panose="020B0604020202020204" pitchFamily="34" charset="0"/>
              <a:buChar char="•"/>
            </a:pPr>
            <a:r>
              <a:rPr lang="en-US" sz="2400" dirty="0">
                <a:latin typeface="Garamond" panose="02020404030301010803" pitchFamily="18" charset="0"/>
              </a:rPr>
              <a:t>Proprietor – Federal Government</a:t>
            </a:r>
          </a:p>
          <a:p>
            <a:pPr marL="285750" indent="-285750">
              <a:buFont typeface="Arial" panose="020B0604020202020204" pitchFamily="34" charset="0"/>
              <a:buChar char="•"/>
            </a:pPr>
            <a:r>
              <a:rPr lang="en-US" sz="2400" dirty="0">
                <a:latin typeface="Garamond" panose="02020404030301010803" pitchFamily="18" charset="0"/>
                <a:hlinkClick r:id="rId3"/>
              </a:rPr>
              <a:t>https://studentaid.gov/fafsa</a:t>
            </a:r>
            <a:r>
              <a:rPr lang="en-US" sz="2400" dirty="0">
                <a:latin typeface="Garamond" panose="02020404030301010803" pitchFamily="18" charset="0"/>
              </a:rPr>
              <a:t> or there is a mobile app now</a:t>
            </a:r>
          </a:p>
          <a:p>
            <a:pPr marL="285750" indent="-285750">
              <a:buFont typeface="Arial" panose="020B0604020202020204" pitchFamily="34" charset="0"/>
              <a:buChar char="•"/>
            </a:pPr>
            <a:r>
              <a:rPr lang="en-US" sz="2400" dirty="0">
                <a:latin typeface="Garamond" panose="02020404030301010803" pitchFamily="18" charset="0"/>
              </a:rPr>
              <a:t>Open every October 1 for the following year</a:t>
            </a:r>
          </a:p>
          <a:p>
            <a:pPr marL="285750" indent="-285750">
              <a:buFont typeface="Arial" panose="020B0604020202020204" pitchFamily="34" charset="0"/>
              <a:buChar char="•"/>
            </a:pPr>
            <a:r>
              <a:rPr lang="en-US" sz="2400" dirty="0">
                <a:latin typeface="Garamond" panose="02020404030301010803" pitchFamily="18" charset="0"/>
              </a:rPr>
              <a:t>Need your FSAID To sign the form  </a:t>
            </a:r>
            <a:r>
              <a:rPr lang="en-US" sz="2400" dirty="0">
                <a:latin typeface="Garamond" panose="02020404030301010803" pitchFamily="18" charset="0"/>
                <a:hlinkClick r:id="rId4"/>
              </a:rPr>
              <a:t>https://studentaid.gov/</a:t>
            </a:r>
            <a:r>
              <a:rPr lang="en-US" sz="2400" dirty="0">
                <a:latin typeface="Garamond" panose="02020404030301010803" pitchFamily="18" charset="0"/>
              </a:rPr>
              <a:t>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endParaRPr lang="en-US" sz="2400" dirty="0"/>
          </a:p>
        </p:txBody>
      </p:sp>
      <p:pic>
        <p:nvPicPr>
          <p:cNvPr id="2" name="Picture 1"/>
          <p:cNvPicPr>
            <a:picLocks noChangeAspect="1"/>
          </p:cNvPicPr>
          <p:nvPr/>
        </p:nvPicPr>
        <p:blipFill>
          <a:blip r:embed="rId5"/>
          <a:stretch>
            <a:fillRect/>
          </a:stretch>
        </p:blipFill>
        <p:spPr>
          <a:xfrm>
            <a:off x="742134" y="3886943"/>
            <a:ext cx="6929971" cy="2664129"/>
          </a:xfrm>
          <a:prstGeom prst="rect">
            <a:avLst/>
          </a:prstGeom>
        </p:spPr>
      </p:pic>
    </p:spTree>
    <p:extLst>
      <p:ext uri="{BB962C8B-B14F-4D97-AF65-F5344CB8AC3E}">
        <p14:creationId xmlns:p14="http://schemas.microsoft.com/office/powerpoint/2010/main" val="35089572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FAFSA</a:t>
            </a:r>
          </a:p>
        </p:txBody>
      </p:sp>
      <p:sp>
        <p:nvSpPr>
          <p:cNvPr id="10" name="Rectangle 9"/>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570476" y="5409429"/>
            <a:ext cx="1524000" cy="1314766"/>
            <a:chOff x="4976018" y="1063823"/>
            <a:chExt cx="1858963" cy="1517691"/>
          </a:xfrm>
        </p:grpSpPr>
        <p:sp>
          <p:nvSpPr>
            <p:cNvPr id="12" name="Rectangle 11"/>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13" name="Rectangle 12"/>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2519805040"/>
              </p:ext>
            </p:extLst>
          </p:nvPr>
        </p:nvGraphicFramePr>
        <p:xfrm>
          <a:off x="457200" y="2057400"/>
          <a:ext cx="8305800" cy="294132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3955144">
                  <a:extLst>
                    <a:ext uri="{9D8B030D-6E8A-4147-A177-3AD203B41FA5}">
                      <a16:colId xmlns:a16="http://schemas.microsoft.com/office/drawing/2014/main" val="20000"/>
                    </a:ext>
                  </a:extLst>
                </a:gridCol>
                <a:gridCol w="4350656">
                  <a:extLst>
                    <a:ext uri="{9D8B030D-6E8A-4147-A177-3AD203B41FA5}">
                      <a16:colId xmlns:a16="http://schemas.microsoft.com/office/drawing/2014/main" val="20001"/>
                    </a:ext>
                  </a:extLst>
                </a:gridCol>
              </a:tblGrid>
              <a:tr h="370840">
                <a:tc>
                  <a:txBody>
                    <a:bodyPr/>
                    <a:lstStyle/>
                    <a:p>
                      <a:pPr algn="ctr"/>
                      <a:r>
                        <a:rPr lang="en-US" dirty="0">
                          <a:latin typeface="Garamond" panose="02020404030301010803" pitchFamily="18" charset="0"/>
                        </a:rPr>
                        <a:t>Dependent Student’s Parents’ Household Comprised Of:</a:t>
                      </a:r>
                    </a:p>
                  </a:txBody>
                  <a:tcPr/>
                </a:tc>
                <a:tc>
                  <a:txBody>
                    <a:bodyPr/>
                    <a:lstStyle/>
                    <a:p>
                      <a:pPr algn="ctr"/>
                      <a:r>
                        <a:rPr lang="en-US" dirty="0">
                          <a:latin typeface="Garamond" panose="02020404030301010803" pitchFamily="18" charset="0"/>
                        </a:rPr>
                        <a:t>Data from 1 or 2 Parents Collected?</a:t>
                      </a:r>
                    </a:p>
                  </a:txBody>
                  <a:tcPr/>
                </a:tc>
                <a:extLst>
                  <a:ext uri="{0D108BD9-81ED-4DB2-BD59-A6C34878D82A}">
                    <a16:rowId xmlns:a16="http://schemas.microsoft.com/office/drawing/2014/main" val="10000"/>
                  </a:ext>
                </a:extLst>
              </a:tr>
              <a:tr h="370840">
                <a:tc>
                  <a:txBody>
                    <a:bodyPr/>
                    <a:lstStyle/>
                    <a:p>
                      <a:r>
                        <a:rPr lang="en-US" dirty="0">
                          <a:latin typeface="Garamond" panose="02020404030301010803" pitchFamily="18" charset="0"/>
                        </a:rPr>
                        <a:t>Single legal parent</a:t>
                      </a:r>
                    </a:p>
                  </a:txBody>
                  <a:tcPr/>
                </a:tc>
                <a:tc>
                  <a:txBody>
                    <a:bodyPr/>
                    <a:lstStyle/>
                    <a:p>
                      <a:pPr algn="ctr"/>
                      <a:r>
                        <a:rPr lang="en-US" dirty="0">
                          <a:latin typeface="Garamond" panose="02020404030301010803" pitchFamily="18" charset="0"/>
                        </a:rPr>
                        <a:t>1 Parent</a:t>
                      </a:r>
                    </a:p>
                  </a:txBody>
                  <a:tcPr/>
                </a:tc>
                <a:extLst>
                  <a:ext uri="{0D108BD9-81ED-4DB2-BD59-A6C34878D82A}">
                    <a16:rowId xmlns:a16="http://schemas.microsoft.com/office/drawing/2014/main" val="10001"/>
                  </a:ext>
                </a:extLst>
              </a:tr>
              <a:tr h="370840">
                <a:tc>
                  <a:txBody>
                    <a:bodyPr/>
                    <a:lstStyle/>
                    <a:p>
                      <a:r>
                        <a:rPr lang="en-US" dirty="0">
                          <a:latin typeface="Garamond" panose="02020404030301010803" pitchFamily="18" charset="0"/>
                        </a:rPr>
                        <a:t>Two legal parents who are</a:t>
                      </a:r>
                      <a:r>
                        <a:rPr lang="en-US" baseline="0" dirty="0">
                          <a:latin typeface="Garamond" panose="02020404030301010803" pitchFamily="18" charset="0"/>
                        </a:rPr>
                        <a:t> married</a:t>
                      </a:r>
                      <a:endParaRPr lang="en-US" dirty="0">
                        <a:latin typeface="Garamond" panose="02020404030301010803" pitchFamily="18" charset="0"/>
                      </a:endParaRPr>
                    </a:p>
                  </a:txBody>
                  <a:tcPr/>
                </a:tc>
                <a:tc>
                  <a:txBody>
                    <a:bodyPr/>
                    <a:lstStyle/>
                    <a:p>
                      <a:pPr algn="ctr"/>
                      <a:r>
                        <a:rPr lang="en-US" dirty="0">
                          <a:latin typeface="Garamond" panose="02020404030301010803" pitchFamily="18" charset="0"/>
                        </a:rPr>
                        <a:t>2 Parents </a:t>
                      </a:r>
                    </a:p>
                  </a:txBody>
                  <a:tcPr/>
                </a:tc>
                <a:extLst>
                  <a:ext uri="{0D108BD9-81ED-4DB2-BD59-A6C34878D82A}">
                    <a16:rowId xmlns:a16="http://schemas.microsoft.com/office/drawing/2014/main" val="10002"/>
                  </a:ext>
                </a:extLst>
              </a:tr>
              <a:tr h="370840">
                <a:tc>
                  <a:txBody>
                    <a:bodyPr/>
                    <a:lstStyle/>
                    <a:p>
                      <a:r>
                        <a:rPr lang="en-US" dirty="0">
                          <a:latin typeface="Garamond" panose="02020404030301010803" pitchFamily="18" charset="0"/>
                        </a:rPr>
                        <a:t>Legal parent and step parent</a:t>
                      </a:r>
                    </a:p>
                  </a:txBody>
                  <a:tcPr/>
                </a:tc>
                <a:tc>
                  <a:txBody>
                    <a:bodyPr/>
                    <a:lstStyle/>
                    <a:p>
                      <a:pPr algn="ctr"/>
                      <a:r>
                        <a:rPr lang="en-US" dirty="0">
                          <a:latin typeface="Garamond" panose="02020404030301010803" pitchFamily="18" charset="0"/>
                        </a:rPr>
                        <a:t>2 Parents</a:t>
                      </a:r>
                    </a:p>
                  </a:txBody>
                  <a:tcPr/>
                </a:tc>
                <a:extLst>
                  <a:ext uri="{0D108BD9-81ED-4DB2-BD59-A6C34878D82A}">
                    <a16:rowId xmlns:a16="http://schemas.microsoft.com/office/drawing/2014/main" val="10003"/>
                  </a:ext>
                </a:extLst>
              </a:tr>
              <a:tr h="370840">
                <a:tc>
                  <a:txBody>
                    <a:bodyPr/>
                    <a:lstStyle/>
                    <a:p>
                      <a:r>
                        <a:rPr lang="en-US" dirty="0">
                          <a:latin typeface="Garamond" panose="02020404030301010803" pitchFamily="18" charset="0"/>
                        </a:rPr>
                        <a:t>Two legal parents who are unmarried (regardless</a:t>
                      </a:r>
                      <a:r>
                        <a:rPr lang="en-US" baseline="0" dirty="0">
                          <a:latin typeface="Garamond" panose="02020404030301010803" pitchFamily="18" charset="0"/>
                        </a:rPr>
                        <a:t> of gender), or who are of the same sex and are married, as recognized by a State or foreign country.</a:t>
                      </a:r>
                      <a:endParaRPr lang="en-US" dirty="0">
                        <a:latin typeface="Garamond" panose="02020404030301010803" pitchFamily="18" charset="0"/>
                      </a:endParaRPr>
                    </a:p>
                  </a:txBody>
                  <a:tcPr/>
                </a:tc>
                <a:tc>
                  <a:txBody>
                    <a:bodyPr/>
                    <a:lstStyle/>
                    <a:p>
                      <a:pPr algn="ctr"/>
                      <a:r>
                        <a:rPr lang="en-US" dirty="0">
                          <a:latin typeface="Garamond" panose="02020404030301010803" pitchFamily="18" charset="0"/>
                        </a:rPr>
                        <a:t>2 Parents</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526473" y="1434662"/>
            <a:ext cx="3200400" cy="369332"/>
          </a:xfrm>
          <a:prstGeom prst="rect">
            <a:avLst/>
          </a:prstGeom>
          <a:noFill/>
        </p:spPr>
        <p:txBody>
          <a:bodyPr wrap="square" rtlCol="0">
            <a:spAutoFit/>
          </a:bodyPr>
          <a:lstStyle/>
          <a:p>
            <a:r>
              <a:rPr lang="en-US" u="sng" dirty="0">
                <a:latin typeface="Aharoni" panose="02010803020104030203" pitchFamily="2" charset="-79"/>
                <a:cs typeface="Aharoni" panose="02010803020104030203" pitchFamily="2" charset="-79"/>
              </a:rPr>
              <a:t>Data Collection Breakdown</a:t>
            </a:r>
          </a:p>
        </p:txBody>
      </p:sp>
      <p:sp>
        <p:nvSpPr>
          <p:cNvPr id="15" name="Rectangle 14"/>
          <p:cNvSpPr/>
          <p:nvPr/>
        </p:nvSpPr>
        <p:spPr>
          <a:xfrm>
            <a:off x="105812" y="5893010"/>
            <a:ext cx="139653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669900"/>
                </a:solidFill>
                <a:latin typeface="Freestyle Script" panose="030804020302050B0404" pitchFamily="66" charset="0"/>
              </a:rPr>
              <a:t>Inside FA: </a:t>
            </a:r>
          </a:p>
        </p:txBody>
      </p:sp>
      <p:sp>
        <p:nvSpPr>
          <p:cNvPr id="16" name="TextBox 15"/>
          <p:cNvSpPr txBox="1"/>
          <p:nvPr/>
        </p:nvSpPr>
        <p:spPr>
          <a:xfrm>
            <a:off x="1502348" y="5769900"/>
            <a:ext cx="5736652" cy="830997"/>
          </a:xfrm>
          <a:prstGeom prst="rect">
            <a:avLst/>
          </a:prstGeom>
          <a:noFill/>
          <a:ln w="22225">
            <a:solidFill>
              <a:srgbClr val="669900"/>
            </a:solidFill>
          </a:ln>
        </p:spPr>
        <p:txBody>
          <a:bodyPr wrap="square" rtlCol="0">
            <a:spAutoFit/>
          </a:bodyPr>
          <a:lstStyle/>
          <a:p>
            <a:r>
              <a:rPr lang="en-US" sz="1600" dirty="0">
                <a:latin typeface="Baskerville Old Face" panose="02020602080505020303" pitchFamily="18" charset="0"/>
              </a:rPr>
              <a:t>Be as accurate as possible with your application answers. You may be selected for an audit process called verification and required to submit supporting documentation for your answers.</a:t>
            </a:r>
          </a:p>
        </p:txBody>
      </p:sp>
    </p:spTree>
    <p:extLst>
      <p:ext uri="{BB962C8B-B14F-4D97-AF65-F5344CB8AC3E}">
        <p14:creationId xmlns:p14="http://schemas.microsoft.com/office/powerpoint/2010/main" val="226619618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lnSpcReduction="10000"/>
          </a:bodyPr>
          <a:lstStyle/>
          <a:p>
            <a:pPr>
              <a:lnSpc>
                <a:spcPct val="80000"/>
              </a:lnSpc>
              <a:spcBef>
                <a:spcPct val="30000"/>
              </a:spcBef>
              <a:defRPr/>
            </a:pPr>
            <a:r>
              <a:rPr lang="en-US" sz="2000" dirty="0">
                <a:latin typeface="Baskerville Old Face" panose="02020602080505020303" pitchFamily="18" charset="0"/>
              </a:rPr>
              <a:t>Wrong “year’s version” </a:t>
            </a:r>
          </a:p>
          <a:p>
            <a:pPr>
              <a:lnSpc>
                <a:spcPct val="80000"/>
              </a:lnSpc>
              <a:spcBef>
                <a:spcPct val="30000"/>
              </a:spcBef>
              <a:defRPr/>
            </a:pPr>
            <a:r>
              <a:rPr lang="en-US" sz="2000" dirty="0">
                <a:latin typeface="Baskerville Old Face" panose="02020602080505020303" pitchFamily="18" charset="0"/>
              </a:rPr>
              <a:t>Using wrong tax year’s information (23-24 must use 2021)</a:t>
            </a:r>
          </a:p>
          <a:p>
            <a:pPr lvl="1">
              <a:lnSpc>
                <a:spcPct val="80000"/>
              </a:lnSpc>
              <a:spcBef>
                <a:spcPct val="30000"/>
              </a:spcBef>
              <a:defRPr/>
            </a:pPr>
            <a:r>
              <a:rPr lang="en-US" sz="1900" dirty="0">
                <a:solidFill>
                  <a:schemeClr val="tx2">
                    <a:lumMod val="75000"/>
                  </a:schemeClr>
                </a:solidFill>
                <a:latin typeface="Baskerville Old Face" panose="02020602080505020303" pitchFamily="18" charset="0"/>
              </a:rPr>
              <a:t>For certain items on the FAFSA, you must report “as of today.” For most of these items, that’s quite simple. (Example: The balance of your savings and checking accounts “as of today” is easy to look up and report.) </a:t>
            </a:r>
          </a:p>
          <a:p>
            <a:pPr>
              <a:lnSpc>
                <a:spcPct val="80000"/>
              </a:lnSpc>
              <a:spcBef>
                <a:spcPct val="30000"/>
              </a:spcBef>
              <a:defRPr/>
            </a:pPr>
            <a:r>
              <a:rPr lang="en-US" sz="2000" dirty="0">
                <a:latin typeface="Baskerville Old Face" panose="02020602080505020303" pitchFamily="18" charset="0"/>
              </a:rPr>
              <a:t>Wrong Social Security Numbers or Driver License number</a:t>
            </a:r>
          </a:p>
          <a:p>
            <a:pPr>
              <a:lnSpc>
                <a:spcPct val="80000"/>
              </a:lnSpc>
              <a:spcBef>
                <a:spcPct val="30000"/>
              </a:spcBef>
              <a:defRPr/>
            </a:pPr>
            <a:r>
              <a:rPr lang="en-US" sz="2000" dirty="0">
                <a:latin typeface="Baskerville Old Face" panose="02020602080505020303" pitchFamily="18" charset="0"/>
              </a:rPr>
              <a:t>Incorrect marital status</a:t>
            </a:r>
          </a:p>
          <a:p>
            <a:pPr lvl="1">
              <a:lnSpc>
                <a:spcPct val="80000"/>
              </a:lnSpc>
              <a:spcBef>
                <a:spcPct val="30000"/>
              </a:spcBef>
              <a:defRPr/>
            </a:pPr>
            <a:r>
              <a:rPr lang="en-US" sz="1900" dirty="0">
                <a:solidFill>
                  <a:schemeClr val="tx2">
                    <a:lumMod val="75000"/>
                  </a:schemeClr>
                </a:solidFill>
                <a:latin typeface="Baskerville Old Face" panose="02020602080505020303" pitchFamily="18" charset="0"/>
              </a:rPr>
              <a:t>The FAFSA asks for marital status “as of today” (the day it’s filled out). So if the student or parent is married now but wasn’t in 2021 (and therefore didn’t file taxes as married), the spouse’s income will need to be added to the FAFSA. Similarly, if the student or parent filed 2021 taxes as married but is no longer married when filling out the FAFSA, the spouse’s income will need to be subtracted.</a:t>
            </a:r>
          </a:p>
          <a:p>
            <a:pPr>
              <a:lnSpc>
                <a:spcPct val="80000"/>
              </a:lnSpc>
              <a:spcBef>
                <a:spcPct val="35000"/>
              </a:spcBef>
              <a:defRPr/>
            </a:pPr>
            <a:r>
              <a:rPr lang="en-US" sz="2000" dirty="0">
                <a:latin typeface="Baskerville Old Face" panose="02020602080505020303" pitchFamily="18" charset="0"/>
              </a:rPr>
              <a:t>Not reporting untaxed income</a:t>
            </a:r>
          </a:p>
          <a:p>
            <a:pPr>
              <a:lnSpc>
                <a:spcPct val="80000"/>
              </a:lnSpc>
              <a:spcBef>
                <a:spcPct val="35000"/>
              </a:spcBef>
              <a:defRPr/>
            </a:pPr>
            <a:r>
              <a:rPr lang="en-US" sz="2000" dirty="0">
                <a:latin typeface="Baskerville Old Face" panose="02020602080505020303" pitchFamily="18" charset="0"/>
              </a:rPr>
              <a:t>Incorrect number in household and dependent students in college</a:t>
            </a:r>
          </a:p>
          <a:p>
            <a:pPr>
              <a:lnSpc>
                <a:spcPct val="80000"/>
              </a:lnSpc>
              <a:spcBef>
                <a:spcPct val="35000"/>
              </a:spcBef>
              <a:defRPr/>
            </a:pPr>
            <a:r>
              <a:rPr lang="en-US" sz="2000" dirty="0">
                <a:latin typeface="Baskerville Old Face" panose="02020602080505020303" pitchFamily="18" charset="0"/>
              </a:rPr>
              <a:t>Including small business value (&lt;100 employees)</a:t>
            </a:r>
          </a:p>
          <a:p>
            <a:pPr>
              <a:lnSpc>
                <a:spcPct val="80000"/>
              </a:lnSpc>
              <a:spcBef>
                <a:spcPct val="35000"/>
              </a:spcBef>
              <a:defRPr/>
            </a:pPr>
            <a:r>
              <a:rPr lang="en-US" sz="2000" dirty="0">
                <a:latin typeface="Baskerville Old Face" panose="02020602080505020303" pitchFamily="18" charset="0"/>
              </a:rPr>
              <a:t>Forgetting to list the college</a:t>
            </a:r>
          </a:p>
          <a:p>
            <a:pPr>
              <a:lnSpc>
                <a:spcPct val="80000"/>
              </a:lnSpc>
              <a:spcBef>
                <a:spcPct val="35000"/>
              </a:spcBef>
              <a:defRPr/>
            </a:pPr>
            <a:r>
              <a:rPr lang="en-US" sz="2000" dirty="0">
                <a:latin typeface="Baskerville Old Face" panose="02020602080505020303" pitchFamily="18" charset="0"/>
              </a:rPr>
              <a:t>Forgetting to electronically “sign” and submit FAFSA</a:t>
            </a:r>
          </a:p>
          <a:p>
            <a:pPr marL="0" indent="0">
              <a:lnSpc>
                <a:spcPct val="80000"/>
              </a:lnSpc>
              <a:spcBef>
                <a:spcPct val="35000"/>
              </a:spcBef>
              <a:buNone/>
              <a:defRPr/>
            </a:pPr>
            <a:endParaRPr lang="en-US" dirty="0"/>
          </a:p>
          <a:p>
            <a:endParaRPr lang="en-US" dirty="0"/>
          </a:p>
        </p:txBody>
      </p:sp>
      <p:sp>
        <p:nvSpPr>
          <p:cNvPr id="4" name="Rectangle 3"/>
          <p:cNvSpPr/>
          <p:nvPr/>
        </p:nvSpPr>
        <p:spPr>
          <a:xfrm>
            <a:off x="76200" y="76200"/>
            <a:ext cx="8991600" cy="6705600"/>
          </a:xfrm>
          <a:prstGeom prst="rect">
            <a:avLst/>
          </a:prstGeom>
          <a:noFill/>
          <a:ln w="476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570476" y="5409429"/>
            <a:ext cx="1524000" cy="1314766"/>
            <a:chOff x="4976018" y="1063823"/>
            <a:chExt cx="1858963" cy="1517691"/>
          </a:xfrm>
        </p:grpSpPr>
        <p:sp>
          <p:nvSpPr>
            <p:cNvPr id="6" name="Rectangle 5"/>
            <p:cNvSpPr/>
            <p:nvPr/>
          </p:nvSpPr>
          <p:spPr>
            <a:xfrm>
              <a:off x="4976018" y="1063823"/>
              <a:ext cx="1858963" cy="3077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anose="02010803020104030203" pitchFamily="2" charset="-79"/>
                  <a:cs typeface="Aharoni" panose="02010803020104030203" pitchFamily="2" charset="-79"/>
                </a:rPr>
                <a:t>Financial Aid</a:t>
              </a:r>
            </a:p>
          </p:txBody>
        </p:sp>
        <p:sp>
          <p:nvSpPr>
            <p:cNvPr id="7" name="Rectangle 6"/>
            <p:cNvSpPr/>
            <p:nvPr/>
          </p:nvSpPr>
          <p:spPr>
            <a:xfrm>
              <a:off x="5193605" y="2212182"/>
              <a:ext cx="1423788"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solidFill>
                    <a:schemeClr val="tx2">
                      <a:lumMod val="75000"/>
                    </a:schemeClr>
                  </a:solidFill>
                  <a:effectLst>
                    <a:outerShdw blurRad="50800" dist="39000" dir="5460000" algn="tl">
                      <a:srgbClr val="000000">
                        <a:alpha val="38000"/>
                      </a:srgbClr>
                    </a:outerShdw>
                  </a:effectLst>
                  <a:latin typeface="Freestyle Script" panose="030804020302050B0404" pitchFamily="66" charset="0"/>
                </a:rPr>
                <a:t>…Let’s Talk Money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371600"/>
              <a:ext cx="838200" cy="838200"/>
            </a:xfrm>
            <a:prstGeom prst="rect">
              <a:avLst/>
            </a:prstGeom>
          </p:spPr>
        </p:pic>
      </p:grpSp>
      <p:sp>
        <p:nvSpPr>
          <p:cNvPr id="9" name="Rectangle 8"/>
          <p:cNvSpPr/>
          <p:nvPr/>
        </p:nvSpPr>
        <p:spPr>
          <a:xfrm>
            <a:off x="457200" y="304800"/>
            <a:ext cx="8229600"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5400" b="1" dirty="0">
                <a:ln w="11430"/>
                <a:solidFill>
                  <a:schemeClr val="tx2">
                    <a:lumMod val="75000"/>
                  </a:schemeClr>
                </a:solidFill>
                <a:effectLst>
                  <a:outerShdw blurRad="50800" dist="39000" dir="5460000" algn="tl">
                    <a:srgbClr val="000000">
                      <a:alpha val="38000"/>
                    </a:srgbClr>
                  </a:outerShdw>
                </a:effectLst>
                <a:latin typeface="Garamond" panose="02020404030301010803" pitchFamily="18" charset="0"/>
                <a:cs typeface="Aharoni" panose="02010803020104030203" pitchFamily="2" charset="-79"/>
              </a:rPr>
              <a:t>Potential FAFSA Errors</a:t>
            </a:r>
          </a:p>
        </p:txBody>
      </p:sp>
    </p:spTree>
    <p:extLst>
      <p:ext uri="{BB962C8B-B14F-4D97-AF65-F5344CB8AC3E}">
        <p14:creationId xmlns:p14="http://schemas.microsoft.com/office/powerpoint/2010/main" val="394611259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3730</TotalTime>
  <Words>1511</Words>
  <Application>Microsoft Office PowerPoint</Application>
  <PresentationFormat>On-screen Show (4:3)</PresentationFormat>
  <Paragraphs>274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Baskerville Old Face</vt:lpstr>
      <vt:lpstr>Calibri</vt:lpstr>
      <vt:lpstr>Freestyle Script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Shafer</dc:creator>
  <cp:lastModifiedBy>Shannon Amundson</cp:lastModifiedBy>
  <cp:revision>132</cp:revision>
  <dcterms:created xsi:type="dcterms:W3CDTF">2015-10-01T20:36:22Z</dcterms:created>
  <dcterms:modified xsi:type="dcterms:W3CDTF">2022-09-14T18:32:26Z</dcterms:modified>
</cp:coreProperties>
</file>