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72" r:id="rId4"/>
    <p:sldId id="270" r:id="rId5"/>
    <p:sldId id="268" r:id="rId6"/>
    <p:sldId id="257" r:id="rId7"/>
    <p:sldId id="258" r:id="rId8"/>
    <p:sldId id="262" r:id="rId9"/>
    <p:sldId id="259" r:id="rId10"/>
    <p:sldId id="260" r:id="rId11"/>
    <p:sldId id="263" r:id="rId12"/>
    <p:sldId id="264" r:id="rId13"/>
    <p:sldId id="265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CBB5D-66D4-4830-A609-2613D3FCAA05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C8386-9804-4169-ADB6-EC0E687CD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2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C8386-9804-4169-ADB6-EC0E687CDE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5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4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7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1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9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1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FEAC-C8E2-4199-B235-55229C76669C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60"/>
            <a:ext cx="7772400" cy="3410339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Look Back on the First Year of all our 8th Grade Students Taking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 </a:t>
            </a:r>
          </a:p>
        </p:txBody>
      </p:sp>
      <p:pic>
        <p:nvPicPr>
          <p:cNvPr id="2050" name="Picture 2" descr="Image result for 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6" y="4056965"/>
            <a:ext cx="8754465" cy="256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62099" y="3410634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…the course formerly known as: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968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Regents Classes</a:t>
            </a:r>
            <a:br>
              <a:rPr lang="en-US" b="1" dirty="0" smtClean="0"/>
            </a:br>
            <a:endParaRPr lang="en-US" sz="36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92121"/>
              </p:ext>
            </p:extLst>
          </p:nvPr>
        </p:nvGraphicFramePr>
        <p:xfrm>
          <a:off x="533399" y="186422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5391"/>
                <a:gridCol w="75783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 (2016)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81.9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smtClean="0">
                          <a:effectLst/>
                        </a:rPr>
                        <a:t>155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94.5%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91.0%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47.6%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49.0%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456001"/>
              </p:ext>
            </p:extLst>
          </p:nvPr>
        </p:nvGraphicFramePr>
        <p:xfrm>
          <a:off x="533399" y="3128047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1"/>
                <a:gridCol w="75472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 (2015)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145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81.1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93.1%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90.0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37.9%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53.0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1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Integrated Co-Teaching </a:t>
            </a:r>
            <a:r>
              <a:rPr lang="en-US" b="1" dirty="0" smtClean="0"/>
              <a:t>Classes</a:t>
            </a:r>
            <a:br>
              <a:rPr lang="en-US" b="1" dirty="0" smtClean="0"/>
            </a:br>
            <a:endParaRPr lang="en-US" sz="36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211534"/>
              </p:ext>
            </p:extLst>
          </p:nvPr>
        </p:nvGraphicFramePr>
        <p:xfrm>
          <a:off x="533399" y="16764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2"/>
                <a:gridCol w="754725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 (2016)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81.6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94.0%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91.0%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50.0%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49.0%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76681"/>
              </p:ext>
            </p:extLst>
          </p:nvPr>
        </p:nvGraphicFramePr>
        <p:xfrm>
          <a:off x="533398" y="28956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1"/>
                <a:gridCol w="75472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 (2015)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79.2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94.2%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90.0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23.1%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53.0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37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Breakdown of 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1 student failed the class</a:t>
            </a:r>
          </a:p>
          <a:p>
            <a:r>
              <a:rPr lang="en-US" dirty="0" smtClean="0"/>
              <a:t>9 students failed the regents exam</a:t>
            </a:r>
          </a:p>
          <a:p>
            <a:pPr lvl="1"/>
            <a:r>
              <a:rPr lang="en-US" dirty="0" smtClean="0"/>
              <a:t>3 re-took the exam in August and </a:t>
            </a:r>
            <a:r>
              <a:rPr lang="en-US" dirty="0"/>
              <a:t>2</a:t>
            </a:r>
            <a:r>
              <a:rPr lang="en-US" dirty="0" smtClean="0"/>
              <a:t> passed</a:t>
            </a:r>
          </a:p>
          <a:p>
            <a:pPr lvl="1"/>
            <a:r>
              <a:rPr lang="en-US" dirty="0" smtClean="0"/>
              <a:t>6 will be retaking in January (1 left district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614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 Risk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February, seventeen 8</a:t>
            </a:r>
            <a:r>
              <a:rPr lang="en-US" baseline="30000" dirty="0" smtClean="0"/>
              <a:t>th</a:t>
            </a:r>
            <a:r>
              <a:rPr lang="en-US" dirty="0" smtClean="0"/>
              <a:t> graders were identified as “at risk” of failing the regents exam. </a:t>
            </a:r>
          </a:p>
          <a:p>
            <a:r>
              <a:rPr lang="en-US" dirty="0" smtClean="0"/>
              <a:t>These students were provided with after-school support classes to help prepare them for the exam.</a:t>
            </a:r>
          </a:p>
          <a:p>
            <a:r>
              <a:rPr lang="en-US" dirty="0" smtClean="0"/>
              <a:t>Of those seventeen:</a:t>
            </a:r>
          </a:p>
          <a:p>
            <a:pPr lvl="1"/>
            <a:r>
              <a:rPr lang="en-US" smtClean="0"/>
              <a:t>11 passed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646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This Year We Continue the Journey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smtClean="0"/>
              <a:t>Living Environment:</a:t>
            </a:r>
          </a:p>
          <a:p>
            <a:pPr lvl="1"/>
            <a:r>
              <a:rPr lang="en-US" dirty="0" smtClean="0"/>
              <a:t>382 students (7 teachers, 17 sections)</a:t>
            </a:r>
          </a:p>
          <a:p>
            <a:pPr lvl="1"/>
            <a:r>
              <a:rPr lang="en-US" dirty="0" smtClean="0"/>
              <a:t>Only 1 </a:t>
            </a:r>
            <a:r>
              <a:rPr lang="en-US" dirty="0" smtClean="0"/>
              <a:t>integrated co-teaching </a:t>
            </a:r>
            <a:r>
              <a:rPr lang="en-US" dirty="0" smtClean="0"/>
              <a:t>team (2 MS sections)</a:t>
            </a:r>
          </a:p>
          <a:p>
            <a:r>
              <a:rPr lang="en-US" b="1" dirty="0" smtClean="0"/>
              <a:t>Earth Science:</a:t>
            </a:r>
          </a:p>
          <a:p>
            <a:pPr lvl="1"/>
            <a:r>
              <a:rPr lang="en-US" dirty="0" smtClean="0"/>
              <a:t>318 </a:t>
            </a:r>
            <a:r>
              <a:rPr lang="en-US" dirty="0"/>
              <a:t>students (including </a:t>
            </a:r>
            <a:r>
              <a:rPr lang="en-US" dirty="0" err="1"/>
              <a:t>EScAPE</a:t>
            </a:r>
            <a:r>
              <a:rPr lang="en-US" dirty="0"/>
              <a:t> &amp; ESH-7)</a:t>
            </a:r>
          </a:p>
          <a:p>
            <a:pPr lvl="1"/>
            <a:r>
              <a:rPr lang="en-US" dirty="0"/>
              <a:t>2 </a:t>
            </a:r>
            <a:r>
              <a:rPr lang="en-US" dirty="0" smtClean="0"/>
              <a:t>integrated co-teaching </a:t>
            </a:r>
            <a:r>
              <a:rPr lang="en-US" dirty="0" smtClean="0"/>
              <a:t>teams (4 HS sections)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340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Thank you for your attention, and thanks again to all of the teachers that worked so hard to make last year’s success possible!</a:t>
            </a:r>
            <a:endParaRPr lang="en-US" sz="5400" dirty="0"/>
          </a:p>
        </p:txBody>
      </p:sp>
      <p:pic>
        <p:nvPicPr>
          <p:cNvPr id="1026" name="Picture 2" descr="Image result for thank yo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61" y="-152400"/>
            <a:ext cx="463727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8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318" y="117877"/>
            <a:ext cx="8229600" cy="1143000"/>
          </a:xfrm>
        </p:spPr>
        <p:txBody>
          <a:bodyPr/>
          <a:lstStyle/>
          <a:p>
            <a:r>
              <a:rPr lang="en-US" b="1" dirty="0" smtClean="0"/>
              <a:t>New Science Initiative</a:t>
            </a:r>
            <a:endParaRPr lang="en-US" b="1" dirty="0"/>
          </a:p>
        </p:txBody>
      </p:sp>
      <p:grpSp>
        <p:nvGrpSpPr>
          <p:cNvPr id="82" name="Group 81"/>
          <p:cNvGrpSpPr/>
          <p:nvPr/>
        </p:nvGrpSpPr>
        <p:grpSpPr>
          <a:xfrm>
            <a:off x="1662404" y="1129197"/>
            <a:ext cx="1371600" cy="953549"/>
            <a:chOff x="1662404" y="1129197"/>
            <a:chExt cx="1371600" cy="953549"/>
          </a:xfrm>
        </p:grpSpPr>
        <p:sp>
          <p:nvSpPr>
            <p:cNvPr id="4" name="TextBox 3"/>
            <p:cNvSpPr txBox="1"/>
            <p:nvPr/>
          </p:nvSpPr>
          <p:spPr>
            <a:xfrm>
              <a:off x="1662404" y="1129197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Previous Sequence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62404" y="1713414"/>
              <a:ext cx="1371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Science-7</a:t>
              </a: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161314" y="1134131"/>
            <a:ext cx="1382486" cy="948741"/>
            <a:chOff x="6161314" y="1134131"/>
            <a:chExt cx="1382486" cy="948741"/>
          </a:xfrm>
        </p:grpSpPr>
        <p:sp>
          <p:nvSpPr>
            <p:cNvPr id="7" name="TextBox 6"/>
            <p:cNvSpPr txBox="1"/>
            <p:nvPr/>
          </p:nvSpPr>
          <p:spPr>
            <a:xfrm>
              <a:off x="6161314" y="1713540"/>
              <a:ext cx="1371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Science-7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72200" y="1134131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New Sequence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55974" y="2100296"/>
            <a:ext cx="3757126" cy="899029"/>
            <a:chOff x="762000" y="2394218"/>
            <a:chExt cx="3757126" cy="899029"/>
          </a:xfrm>
        </p:grpSpPr>
        <p:sp>
          <p:nvSpPr>
            <p:cNvPr id="8" name="TextBox 7"/>
            <p:cNvSpPr txBox="1"/>
            <p:nvPr/>
          </p:nvSpPr>
          <p:spPr>
            <a:xfrm>
              <a:off x="762000" y="2731849"/>
              <a:ext cx="1371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Science-8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H="1">
              <a:off x="1651518" y="2394218"/>
              <a:ext cx="329682" cy="3376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570583" y="2646916"/>
              <a:ext cx="1948543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Accelerated Earth Science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2749417" y="2398717"/>
              <a:ext cx="401998" cy="2481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70763" y="2816197"/>
            <a:ext cx="4183225" cy="1017685"/>
            <a:chOff x="513958" y="3101181"/>
            <a:chExt cx="4183225" cy="1017685"/>
          </a:xfrm>
        </p:grpSpPr>
        <p:sp>
          <p:nvSpPr>
            <p:cNvPr id="11" name="TextBox 10"/>
            <p:cNvSpPr txBox="1"/>
            <p:nvPr/>
          </p:nvSpPr>
          <p:spPr>
            <a:xfrm>
              <a:off x="513958" y="3472534"/>
              <a:ext cx="160258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Earth Science Regents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165544" y="3101181"/>
              <a:ext cx="152401" cy="37135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381637" y="3472535"/>
              <a:ext cx="231554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Living Environment Regents/Honors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3551852" y="3284245"/>
              <a:ext cx="162506" cy="18828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255959" y="3813564"/>
            <a:ext cx="4617196" cy="848463"/>
            <a:chOff x="157840" y="4118865"/>
            <a:chExt cx="4617196" cy="848463"/>
          </a:xfrm>
        </p:grpSpPr>
        <p:sp>
          <p:nvSpPr>
            <p:cNvPr id="12" name="TextBox 11"/>
            <p:cNvSpPr txBox="1"/>
            <p:nvPr/>
          </p:nvSpPr>
          <p:spPr>
            <a:xfrm>
              <a:off x="157840" y="4320420"/>
              <a:ext cx="227511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Living Environment Regents/Honors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1146303" y="4118865"/>
              <a:ext cx="70566" cy="2086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817161" y="4320997"/>
              <a:ext cx="195787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Chemistry Regents/Honors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3728354" y="4125924"/>
              <a:ext cx="135491" cy="1722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298387" y="4653536"/>
            <a:ext cx="4526175" cy="846589"/>
            <a:chOff x="248860" y="4966751"/>
            <a:chExt cx="4526175" cy="846589"/>
          </a:xfrm>
        </p:grpSpPr>
        <p:sp>
          <p:nvSpPr>
            <p:cNvPr id="13" name="TextBox 12"/>
            <p:cNvSpPr txBox="1"/>
            <p:nvPr/>
          </p:nvSpPr>
          <p:spPr>
            <a:xfrm>
              <a:off x="248860" y="5145061"/>
              <a:ext cx="195787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Chemistry Regents/Honors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H="1">
              <a:off x="1053676" y="4966751"/>
              <a:ext cx="80865" cy="1986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817160" y="5167009"/>
              <a:ext cx="195787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Physics Regents/AP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737686" y="4976343"/>
              <a:ext cx="126159" cy="1890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5711152" y="2083200"/>
            <a:ext cx="2315546" cy="904669"/>
            <a:chOff x="5689341" y="2388578"/>
            <a:chExt cx="2315546" cy="904669"/>
          </a:xfrm>
        </p:grpSpPr>
        <p:sp>
          <p:nvSpPr>
            <p:cNvPr id="15" name="TextBox 14"/>
            <p:cNvSpPr txBox="1"/>
            <p:nvPr/>
          </p:nvSpPr>
          <p:spPr>
            <a:xfrm>
              <a:off x="5689341" y="2646916"/>
              <a:ext cx="231554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Living Environment Regents/Honors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6858000" y="2388578"/>
              <a:ext cx="0" cy="2631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5732923" y="2976701"/>
            <a:ext cx="2315545" cy="834621"/>
            <a:chOff x="5689342" y="3284245"/>
            <a:chExt cx="2315545" cy="834621"/>
          </a:xfrm>
        </p:grpSpPr>
        <p:sp>
          <p:nvSpPr>
            <p:cNvPr id="16" name="TextBox 15"/>
            <p:cNvSpPr txBox="1"/>
            <p:nvPr/>
          </p:nvSpPr>
          <p:spPr>
            <a:xfrm>
              <a:off x="5689342" y="3472535"/>
              <a:ext cx="231554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Earth Science Regents/Honors/AP</a:t>
              </a:r>
            </a:p>
          </p:txBody>
        </p:sp>
        <p:cxnSp>
          <p:nvCxnSpPr>
            <p:cNvPr id="31" name="Straight Arrow Connector 30"/>
            <p:cNvCxnSpPr>
              <a:endCxn id="16" idx="0"/>
            </p:cNvCxnSpPr>
            <p:nvPr/>
          </p:nvCxnSpPr>
          <p:spPr>
            <a:xfrm flipH="1">
              <a:off x="6847115" y="3284245"/>
              <a:ext cx="10885" cy="1882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5925023" y="4652673"/>
            <a:ext cx="1957875" cy="848443"/>
            <a:chOff x="5889987" y="4663647"/>
            <a:chExt cx="1957875" cy="848443"/>
          </a:xfrm>
        </p:grpSpPr>
        <p:sp>
          <p:nvSpPr>
            <p:cNvPr id="18" name="TextBox 17"/>
            <p:cNvSpPr txBox="1"/>
            <p:nvPr/>
          </p:nvSpPr>
          <p:spPr>
            <a:xfrm>
              <a:off x="5889987" y="4865759"/>
              <a:ext cx="195787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Physics Regents/AP</a:t>
              </a:r>
            </a:p>
          </p:txBody>
        </p:sp>
        <p:cxnSp>
          <p:nvCxnSpPr>
            <p:cNvPr id="35" name="Straight Arrow Connector 34"/>
            <p:cNvCxnSpPr>
              <a:stCxn id="17" idx="2"/>
            </p:cNvCxnSpPr>
            <p:nvPr/>
          </p:nvCxnSpPr>
          <p:spPr>
            <a:xfrm>
              <a:off x="6843998" y="4663647"/>
              <a:ext cx="11662" cy="1828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900096" y="3811322"/>
            <a:ext cx="1957875" cy="841351"/>
            <a:chOff x="5879060" y="4096644"/>
            <a:chExt cx="1957875" cy="841351"/>
          </a:xfrm>
        </p:grpSpPr>
        <p:sp>
          <p:nvSpPr>
            <p:cNvPr id="17" name="TextBox 16"/>
            <p:cNvSpPr txBox="1"/>
            <p:nvPr/>
          </p:nvSpPr>
          <p:spPr>
            <a:xfrm>
              <a:off x="5879060" y="4291664"/>
              <a:ext cx="1957875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Chemistry Regents/Honors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>
              <a:off x="6857998" y="4096644"/>
              <a:ext cx="2" cy="1950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483684" y="5478177"/>
            <a:ext cx="4029416" cy="835550"/>
            <a:chOff x="541997" y="5780483"/>
            <a:chExt cx="4029416" cy="835550"/>
          </a:xfrm>
        </p:grpSpPr>
        <p:sp>
          <p:nvSpPr>
            <p:cNvPr id="53" name="TextBox 52"/>
            <p:cNvSpPr txBox="1"/>
            <p:nvPr/>
          </p:nvSpPr>
          <p:spPr>
            <a:xfrm>
              <a:off x="541997" y="5969702"/>
              <a:ext cx="1371600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Physics Regents/AP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99813" y="6145858"/>
              <a:ext cx="1371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Choice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1239594" y="5780483"/>
              <a:ext cx="10929" cy="1783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14" idx="2"/>
            </p:cNvCxnSpPr>
            <p:nvPr/>
          </p:nvCxnSpPr>
          <p:spPr>
            <a:xfrm>
              <a:off x="3903938" y="5802431"/>
              <a:ext cx="1894" cy="3404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215781" y="5499743"/>
            <a:ext cx="1371600" cy="692498"/>
            <a:chOff x="6193970" y="5790019"/>
            <a:chExt cx="1371600" cy="692498"/>
          </a:xfrm>
        </p:grpSpPr>
        <p:cxnSp>
          <p:nvCxnSpPr>
            <p:cNvPr id="78" name="Straight Arrow Connector 77"/>
            <p:cNvCxnSpPr/>
            <p:nvPr/>
          </p:nvCxnSpPr>
          <p:spPr>
            <a:xfrm>
              <a:off x="6901582" y="5790019"/>
              <a:ext cx="10807" cy="3657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193970" y="6113185"/>
              <a:ext cx="137160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Choice</a:t>
              </a: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55974" y="2100296"/>
            <a:ext cx="3757126" cy="899029"/>
            <a:chOff x="762000" y="2394218"/>
            <a:chExt cx="3757126" cy="899029"/>
          </a:xfrm>
        </p:grpSpPr>
        <p:sp>
          <p:nvSpPr>
            <p:cNvPr id="88" name="TextBox 87"/>
            <p:cNvSpPr txBox="1"/>
            <p:nvPr/>
          </p:nvSpPr>
          <p:spPr>
            <a:xfrm>
              <a:off x="762000" y="2731849"/>
              <a:ext cx="1371600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Science-8</a:t>
              </a:r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H="1">
              <a:off x="1651518" y="2394218"/>
              <a:ext cx="329682" cy="33763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2570583" y="2646916"/>
              <a:ext cx="1948543" cy="6463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Accelerated Earth Science</a:t>
              </a: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>
              <a:off x="2749417" y="2398717"/>
              <a:ext cx="401998" cy="2481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5711152" y="2083200"/>
            <a:ext cx="2315546" cy="904669"/>
            <a:chOff x="5689341" y="2388578"/>
            <a:chExt cx="2315546" cy="904669"/>
          </a:xfrm>
        </p:grpSpPr>
        <p:sp>
          <p:nvSpPr>
            <p:cNvPr id="93" name="TextBox 92"/>
            <p:cNvSpPr txBox="1"/>
            <p:nvPr/>
          </p:nvSpPr>
          <p:spPr>
            <a:xfrm>
              <a:off x="5689341" y="2646916"/>
              <a:ext cx="2315546" cy="646331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Living Environment Regents/Honors</a:t>
              </a:r>
            </a:p>
          </p:txBody>
        </p:sp>
        <p:cxnSp>
          <p:nvCxnSpPr>
            <p:cNvPr id="94" name="Straight Arrow Connector 93"/>
            <p:cNvCxnSpPr/>
            <p:nvPr/>
          </p:nvCxnSpPr>
          <p:spPr>
            <a:xfrm>
              <a:off x="6858000" y="2388578"/>
              <a:ext cx="0" cy="26312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749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Increasing Rigor &amp; Frequency of Instruction for All Students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247778"/>
              </p:ext>
            </p:extLst>
          </p:nvPr>
        </p:nvGraphicFramePr>
        <p:xfrm>
          <a:off x="990600" y="1752600"/>
          <a:ext cx="7398856" cy="406082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774174"/>
                <a:gridCol w="1379913"/>
                <a:gridCol w="1401816"/>
                <a:gridCol w="1379913"/>
                <a:gridCol w="1463040"/>
              </a:tblGrid>
              <a:tr h="1280160"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Course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Total Students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Students Receiving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180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Periods of Instruction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Students Receiving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270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Periods of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Students Receiving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360 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Periods of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</a:tr>
              <a:tr h="863274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Science-8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113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2011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Earth Science Accelerated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914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Living Environment Honors/Regents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313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293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52400" y="4876800"/>
            <a:ext cx="8991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872" y="3669801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2015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872" y="4952648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2016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834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Are all 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graders ready for a regents level class?</a:t>
            </a:r>
          </a:p>
          <a:p>
            <a:pPr lvl="1"/>
            <a:r>
              <a:rPr lang="en-US" dirty="0" smtClean="0"/>
              <a:t>Maturity</a:t>
            </a:r>
          </a:p>
          <a:p>
            <a:pPr lvl="1"/>
            <a:r>
              <a:rPr lang="en-US" dirty="0" smtClean="0"/>
              <a:t>Cognitive Development </a:t>
            </a:r>
          </a:p>
          <a:p>
            <a:pPr lvl="1"/>
            <a:r>
              <a:rPr lang="en-US" dirty="0" smtClean="0"/>
              <a:t>Organization and work habits</a:t>
            </a:r>
          </a:p>
          <a:p>
            <a:r>
              <a:rPr lang="en-US" b="1" dirty="0" smtClean="0"/>
              <a:t>Logistics (some HS students were also taking LE)</a:t>
            </a:r>
          </a:p>
          <a:p>
            <a:pPr lvl="1"/>
            <a:r>
              <a:rPr lang="en-US" dirty="0" smtClean="0"/>
              <a:t>590 total students (typical year: 250-300)</a:t>
            </a:r>
          </a:p>
          <a:p>
            <a:pPr lvl="1"/>
            <a:r>
              <a:rPr lang="en-US" dirty="0" smtClean="0"/>
              <a:t>24 sections (typical year: 10-12)</a:t>
            </a:r>
          </a:p>
          <a:p>
            <a:pPr lvl="1"/>
            <a:r>
              <a:rPr lang="en-US" dirty="0" smtClean="0"/>
              <a:t>8 different rooms (out of 12 total science rooms)</a:t>
            </a:r>
          </a:p>
          <a:p>
            <a:pPr lvl="1"/>
            <a:r>
              <a:rPr lang="en-US" dirty="0" smtClean="0"/>
              <a:t>4 different textbooks</a:t>
            </a:r>
          </a:p>
          <a:p>
            <a:pPr lvl="1"/>
            <a:r>
              <a:rPr lang="en-US" dirty="0" smtClean="0"/>
              <a:t>10 science teachers (out of 22), + 3 SE teachers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684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/>
          <a:lstStyle/>
          <a:p>
            <a:r>
              <a:rPr lang="en-US" b="1" dirty="0" smtClean="0"/>
              <a:t>“All Hands On Deck”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29" y="1175657"/>
            <a:ext cx="3733800" cy="574516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Carla Bonewald</a:t>
            </a:r>
            <a:r>
              <a:rPr lang="en-US" sz="9600" dirty="0" smtClean="0"/>
              <a:t>:               LE 8H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Diann Flanagan</a:t>
            </a:r>
            <a:r>
              <a:rPr lang="en-US" sz="9600" dirty="0" smtClean="0"/>
              <a:t>:            LEH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Devin Hagendorn</a:t>
            </a:r>
            <a:r>
              <a:rPr lang="en-US" sz="9600" dirty="0" smtClean="0"/>
              <a:t>:           LE 8R (inclusion)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Helen Hausch</a:t>
            </a:r>
            <a:r>
              <a:rPr lang="en-US" sz="9600" dirty="0" smtClean="0"/>
              <a:t>:                LER Inclusion &amp; ID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Matthew Kaufman</a:t>
            </a:r>
            <a:r>
              <a:rPr lang="en-US" sz="9600" dirty="0" smtClean="0"/>
              <a:t>:       LER (inclusion)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Lauren Kearon</a:t>
            </a:r>
            <a:r>
              <a:rPr lang="en-US" sz="9600" dirty="0" smtClean="0"/>
              <a:t>:        LEAPES (MS &amp; HS)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9600" b="1" dirty="0" smtClean="0"/>
              <a:t>Bob Klang</a:t>
            </a:r>
            <a:r>
              <a:rPr lang="en-US" sz="9600" dirty="0" smtClean="0"/>
              <a:t>:                         LE 8R (inclusion)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1229" y="1166552"/>
            <a:ext cx="373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z="2400" b="1" dirty="0"/>
              <a:t>Joseph </a:t>
            </a:r>
            <a:r>
              <a:rPr lang="en-US" sz="2400" b="1" dirty="0" err="1"/>
              <a:t>Miraglia</a:t>
            </a:r>
            <a:r>
              <a:rPr lang="en-US" sz="2400" dirty="0"/>
              <a:t>: </a:t>
            </a:r>
            <a:r>
              <a:rPr lang="en-US" sz="2400" dirty="0" smtClean="0"/>
              <a:t>        LEH</a:t>
            </a:r>
            <a:endParaRPr lang="en-US" sz="2400" dirty="0"/>
          </a:p>
          <a:p>
            <a:pPr marL="457200" indent="-457200">
              <a:buFont typeface="+mj-lt"/>
              <a:buAutoNum type="arabicPeriod" startAt="8"/>
            </a:pPr>
            <a:r>
              <a:rPr lang="en-US" sz="2400" b="1" dirty="0"/>
              <a:t>Kristen Mogavero</a:t>
            </a:r>
            <a:r>
              <a:rPr lang="en-US" sz="2400" dirty="0"/>
              <a:t>: </a:t>
            </a:r>
            <a:r>
              <a:rPr lang="en-US" sz="2400" dirty="0" smtClean="0"/>
              <a:t>    LEH </a:t>
            </a:r>
            <a:r>
              <a:rPr lang="en-US" sz="2400" dirty="0"/>
              <a:t>&amp; LER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b="1" dirty="0"/>
              <a:t>Jessica Nersesian</a:t>
            </a:r>
            <a:r>
              <a:rPr lang="en-US" sz="2400" dirty="0"/>
              <a:t>: </a:t>
            </a:r>
            <a:r>
              <a:rPr lang="en-US" sz="2400" dirty="0" smtClean="0"/>
              <a:t>        LE </a:t>
            </a:r>
            <a:r>
              <a:rPr lang="en-US" sz="2400" dirty="0"/>
              <a:t>8H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b="1" dirty="0"/>
              <a:t>Thomas </a:t>
            </a:r>
            <a:r>
              <a:rPr lang="en-US" sz="2400" b="1" dirty="0" err="1"/>
              <a:t>Schoenig</a:t>
            </a:r>
            <a:r>
              <a:rPr lang="en-US" sz="2400" dirty="0"/>
              <a:t>: </a:t>
            </a:r>
            <a:r>
              <a:rPr lang="en-US" sz="2400" dirty="0" smtClean="0"/>
              <a:t>       LE </a:t>
            </a:r>
            <a:r>
              <a:rPr lang="en-US" sz="2400" dirty="0"/>
              <a:t>8R Inclusion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b="1" dirty="0"/>
              <a:t>Karalyn Schoepfer</a:t>
            </a:r>
            <a:r>
              <a:rPr lang="en-US" sz="2400" dirty="0"/>
              <a:t>: </a:t>
            </a:r>
            <a:r>
              <a:rPr lang="en-US" sz="2400" dirty="0" smtClean="0"/>
              <a:t>      LE </a:t>
            </a:r>
            <a:r>
              <a:rPr lang="en-US" sz="2400" dirty="0"/>
              <a:t>8R Inclusion &amp; ID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en-US" sz="2400" b="1" dirty="0"/>
              <a:t>Rob Sudaley</a:t>
            </a:r>
            <a:r>
              <a:rPr lang="en-US" sz="2400" dirty="0"/>
              <a:t>: </a:t>
            </a:r>
            <a:r>
              <a:rPr lang="en-US" sz="2400" dirty="0" smtClean="0"/>
              <a:t>                  LE </a:t>
            </a:r>
            <a:r>
              <a:rPr lang="en-US" sz="2400" dirty="0"/>
              <a:t>8R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300" y="990600"/>
            <a:ext cx="7391400" cy="5486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Statistics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445257"/>
              </p:ext>
            </p:extLst>
          </p:nvPr>
        </p:nvGraphicFramePr>
        <p:xfrm>
          <a:off x="533400" y="16764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1"/>
                <a:gridCol w="75472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2016</a:t>
                      </a:r>
                      <a:endParaRPr lang="en-US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Average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Living Environment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590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87.2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575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428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97.5%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91.0%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72.5%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49.0%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28100"/>
              </p:ext>
            </p:extLst>
          </p:nvPr>
        </p:nvGraphicFramePr>
        <p:xfrm>
          <a:off x="533400" y="29718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1"/>
                <a:gridCol w="754725"/>
                <a:gridCol w="882009"/>
                <a:gridCol w="877867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Tested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Average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Mastery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Living Environment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280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86.6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270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96.4%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90.0%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65.4%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53.0%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8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Compared to Prior Year</a:t>
            </a:r>
            <a:endParaRPr lang="en-US" sz="36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435861"/>
              </p:ext>
            </p:extLst>
          </p:nvPr>
        </p:nvGraphicFramePr>
        <p:xfrm>
          <a:off x="495299" y="16764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5391"/>
                <a:gridCol w="75783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Pass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(2016)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86.8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smtClean="0">
                          <a:effectLst/>
                        </a:rPr>
                        <a:t>304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smtClean="0">
                          <a:effectLst/>
                        </a:rPr>
                        <a:t>223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97.1%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91.0%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71.2%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49.0%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657178"/>
              </p:ext>
            </p:extLst>
          </p:nvPr>
        </p:nvGraphicFramePr>
        <p:xfrm>
          <a:off x="501519" y="28194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1"/>
                <a:gridCol w="75472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HS (2015)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280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86.6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96.4%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90.0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65.4%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53.0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0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63246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did we serve students of all abilities?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Honors Classes</a:t>
            </a:r>
          </a:p>
          <a:p>
            <a:r>
              <a:rPr lang="en-US" sz="4400" dirty="0" smtClean="0"/>
              <a:t>Regents Classes</a:t>
            </a:r>
          </a:p>
          <a:p>
            <a:r>
              <a:rPr lang="en-US" sz="4400" dirty="0" smtClean="0"/>
              <a:t>Integrated Co-Teaching </a:t>
            </a:r>
            <a:r>
              <a:rPr lang="en-US" sz="4400" dirty="0" smtClean="0"/>
              <a:t>Classes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331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Honors Classes</a:t>
            </a:r>
            <a:br>
              <a:rPr lang="en-US" b="1" dirty="0" smtClean="0"/>
            </a:br>
            <a:endParaRPr lang="en-US" sz="36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134720"/>
              </p:ext>
            </p:extLst>
          </p:nvPr>
        </p:nvGraphicFramePr>
        <p:xfrm>
          <a:off x="533399" y="16764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5391"/>
                <a:gridCol w="75783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 (2016)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149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92.3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 smtClean="0">
                          <a:effectLst/>
                        </a:rPr>
                        <a:t>149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91.0%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97.3%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49.0%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422045"/>
              </p:ext>
            </p:extLst>
          </p:nvPr>
        </p:nvGraphicFramePr>
        <p:xfrm>
          <a:off x="533399" y="2971800"/>
          <a:ext cx="8153401" cy="817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0099"/>
                <a:gridCol w="795050"/>
                <a:gridCol w="795050"/>
                <a:gridCol w="795050"/>
                <a:gridCol w="795050"/>
                <a:gridCol w="868501"/>
                <a:gridCol w="754726"/>
                <a:gridCol w="882008"/>
                <a:gridCol w="87786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Tested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Average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Pass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effectLst/>
                        </a:rPr>
                        <a:t>Mastery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Passing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Manhasset </a:t>
                      </a:r>
                      <a:r>
                        <a:rPr lang="en-US" sz="1400" b="1" u="none" strike="noStrike" dirty="0">
                          <a:effectLst/>
                        </a:rPr>
                        <a:t>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Nassau Mastery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HS (2015)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92.6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100%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90.0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94.8%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53.0</a:t>
                      </a:r>
                      <a:r>
                        <a:rPr lang="en-US" sz="1400" b="1" u="none" strike="noStrike" dirty="0">
                          <a:effectLst/>
                        </a:rPr>
                        <a:t>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23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743</Words>
  <Application>Microsoft Office PowerPoint</Application>
  <PresentationFormat>On-screen Show (4:3)</PresentationFormat>
  <Paragraphs>276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A Look Back on the First Year of all our 8th Grade Students Taking  Living Environment </vt:lpstr>
      <vt:lpstr>New Science Initiative</vt:lpstr>
      <vt:lpstr>Increasing Rigor &amp; Frequency of Instruction for All Students</vt:lpstr>
      <vt:lpstr>Challenges</vt:lpstr>
      <vt:lpstr>“All Hands On Deck”</vt:lpstr>
      <vt:lpstr>General Statistics</vt:lpstr>
      <vt:lpstr>8th Grade Compared to Prior Year</vt:lpstr>
      <vt:lpstr>How did we serve students of all abilities?</vt:lpstr>
      <vt:lpstr>Honors Classes </vt:lpstr>
      <vt:lpstr>Regents Classes </vt:lpstr>
      <vt:lpstr>Integrated Co-Teaching Classes </vt:lpstr>
      <vt:lpstr>Breakdown of 8th Graders</vt:lpstr>
      <vt:lpstr>At Risk Students</vt:lpstr>
      <vt:lpstr>This Year We Continue the Journey</vt:lpstr>
      <vt:lpstr>PowerPoint Presentation</vt:lpstr>
    </vt:vector>
  </TitlesOfParts>
  <Company>Manhasset Union Free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Manhasset</dc:title>
  <dc:creator>Thomas Elkins</dc:creator>
  <cp:lastModifiedBy>Thomas Elkins</cp:lastModifiedBy>
  <cp:revision>111</cp:revision>
  <dcterms:created xsi:type="dcterms:W3CDTF">2015-03-11T15:22:10Z</dcterms:created>
  <dcterms:modified xsi:type="dcterms:W3CDTF">2016-09-23T12:46:46Z</dcterms:modified>
</cp:coreProperties>
</file>