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67" r:id="rId3"/>
    <p:sldId id="272" r:id="rId4"/>
    <p:sldId id="270" r:id="rId5"/>
    <p:sldId id="268" r:id="rId6"/>
    <p:sldId id="257" r:id="rId7"/>
    <p:sldId id="258" r:id="rId8"/>
    <p:sldId id="262" r:id="rId9"/>
    <p:sldId id="259" r:id="rId10"/>
    <p:sldId id="260" r:id="rId11"/>
    <p:sldId id="263" r:id="rId12"/>
    <p:sldId id="264" r:id="rId13"/>
    <p:sldId id="265" r:id="rId14"/>
    <p:sldId id="266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3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ACBB5D-66D4-4830-A609-2613D3FCAA05}" type="datetimeFigureOut">
              <a:rPr lang="en-US" smtClean="0"/>
              <a:t>9/23/2016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DC8386-9804-4169-ADB6-EC0E687CD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3210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DC8386-9804-4169-ADB6-EC0E687CDE9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4550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CFEAC-C8E2-4199-B235-55229C76669C}" type="datetimeFigureOut">
              <a:rPr lang="en-US" smtClean="0"/>
              <a:t>9/23/2016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58334-8FB3-40D4-AF23-CF9935367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625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CFEAC-C8E2-4199-B235-55229C76669C}" type="datetimeFigureOut">
              <a:rPr lang="en-US" smtClean="0"/>
              <a:t>9/23/2016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58334-8FB3-40D4-AF23-CF9935367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249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CFEAC-C8E2-4199-B235-55229C76669C}" type="datetimeFigureOut">
              <a:rPr lang="en-US" smtClean="0"/>
              <a:t>9/23/2016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58334-8FB3-40D4-AF23-CF9935367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875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CFEAC-C8E2-4199-B235-55229C76669C}" type="datetimeFigureOut">
              <a:rPr lang="en-US" smtClean="0"/>
              <a:t>9/23/2016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58334-8FB3-40D4-AF23-CF9935367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025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CFEAC-C8E2-4199-B235-55229C76669C}" type="datetimeFigureOut">
              <a:rPr lang="en-US" smtClean="0"/>
              <a:t>9/23/2016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58334-8FB3-40D4-AF23-CF9935367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312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CFEAC-C8E2-4199-B235-55229C76669C}" type="datetimeFigureOut">
              <a:rPr lang="en-US" smtClean="0"/>
              <a:t>9/23/2016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58334-8FB3-40D4-AF23-CF9935367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872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CFEAC-C8E2-4199-B235-55229C76669C}" type="datetimeFigureOut">
              <a:rPr lang="en-US" smtClean="0"/>
              <a:t>9/23/2016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58334-8FB3-40D4-AF23-CF9935367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313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CFEAC-C8E2-4199-B235-55229C76669C}" type="datetimeFigureOut">
              <a:rPr lang="en-US" smtClean="0"/>
              <a:t>9/23/2016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58334-8FB3-40D4-AF23-CF9935367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794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CFEAC-C8E2-4199-B235-55229C76669C}" type="datetimeFigureOut">
              <a:rPr lang="en-US" smtClean="0"/>
              <a:t>9/23/2016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58334-8FB3-40D4-AF23-CF9935367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412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CFEAC-C8E2-4199-B235-55229C76669C}" type="datetimeFigureOut">
              <a:rPr lang="en-US" smtClean="0"/>
              <a:t>9/23/2016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58334-8FB3-40D4-AF23-CF9935367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715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CFEAC-C8E2-4199-B235-55229C76669C}" type="datetimeFigureOut">
              <a:rPr lang="en-US" smtClean="0"/>
              <a:t>9/23/2016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58334-8FB3-40D4-AF23-CF9935367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3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8CFEAC-C8E2-4199-B235-55229C76669C}" type="datetimeFigureOut">
              <a:rPr lang="en-US" smtClean="0"/>
              <a:t>9/23/2016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58334-8FB3-40D4-AF23-CF9935367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981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660"/>
            <a:ext cx="7772400" cy="3410339"/>
          </a:xfrm>
        </p:spPr>
        <p:txBody>
          <a:bodyPr>
            <a:normAutofit/>
          </a:bodyPr>
          <a:lstStyle/>
          <a:p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Look Back on the First Year of all our 8th Grade Students Taking </a:t>
            </a:r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Living 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Environment </a:t>
            </a:r>
          </a:p>
        </p:txBody>
      </p:sp>
      <p:pic>
        <p:nvPicPr>
          <p:cNvPr id="2050" name="Picture 2" descr="Image result for biolog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766" y="4056965"/>
            <a:ext cx="8754465" cy="2566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562099" y="3410634"/>
            <a:ext cx="6019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/>
              <a:t>…the course formerly known as: 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3696864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Regents Classes</a:t>
            </a:r>
            <a:br>
              <a:rPr lang="en-US" b="1" dirty="0" smtClean="0"/>
            </a:br>
            <a:endParaRPr lang="en-US" sz="3600" b="1" dirty="0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8192121"/>
              </p:ext>
            </p:extLst>
          </p:nvPr>
        </p:nvGraphicFramePr>
        <p:xfrm>
          <a:off x="533399" y="1864220"/>
          <a:ext cx="8153401" cy="8172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90099"/>
                <a:gridCol w="795050"/>
                <a:gridCol w="795050"/>
                <a:gridCol w="795050"/>
                <a:gridCol w="795050"/>
                <a:gridCol w="865391"/>
                <a:gridCol w="757836"/>
                <a:gridCol w="882008"/>
                <a:gridCol w="877867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Tested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Average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>
                          <a:effectLst/>
                        </a:rPr>
                        <a:t>Pass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>
                          <a:effectLst/>
                        </a:rPr>
                        <a:t>Mastery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Manhasset</a:t>
                      </a:r>
                      <a:r>
                        <a:rPr lang="en-US" sz="1400" b="1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b="1" u="none" strike="noStrike" dirty="0" smtClean="0">
                          <a:effectLst/>
                        </a:rPr>
                        <a:t> Passing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Nassau Passing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Manhasset </a:t>
                      </a:r>
                      <a:r>
                        <a:rPr lang="en-US" sz="1400" b="1" u="none" strike="noStrike" dirty="0">
                          <a:effectLst/>
                        </a:rPr>
                        <a:t>Mastery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Nassau Mastery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MS (2016)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164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81.9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 smtClean="0">
                          <a:effectLst/>
                        </a:rPr>
                        <a:t>155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78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94.5%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91.0%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47.6%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49.0%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3456001"/>
              </p:ext>
            </p:extLst>
          </p:nvPr>
        </p:nvGraphicFramePr>
        <p:xfrm>
          <a:off x="533399" y="3128047"/>
          <a:ext cx="8153401" cy="8172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90099"/>
                <a:gridCol w="795050"/>
                <a:gridCol w="795050"/>
                <a:gridCol w="795050"/>
                <a:gridCol w="795050"/>
                <a:gridCol w="868501"/>
                <a:gridCol w="754726"/>
                <a:gridCol w="882008"/>
                <a:gridCol w="877867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Tested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Average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>
                          <a:effectLst/>
                        </a:rPr>
                        <a:t>Pass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>
                          <a:effectLst/>
                        </a:rPr>
                        <a:t>Mastery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Manhasset</a:t>
                      </a:r>
                      <a:r>
                        <a:rPr lang="en-US" sz="1400" b="1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b="1" u="none" strike="noStrike" dirty="0" smtClean="0">
                          <a:effectLst/>
                        </a:rPr>
                        <a:t> Passing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Nassau Passing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Manhasset </a:t>
                      </a:r>
                      <a:r>
                        <a:rPr lang="en-US" sz="1400" b="1" u="none" strike="noStrike" dirty="0">
                          <a:effectLst/>
                        </a:rPr>
                        <a:t>Mastery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Nassau Mastery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HS (2015)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145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81.1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135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55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93.1%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90.0</a:t>
                      </a:r>
                      <a:r>
                        <a:rPr lang="en-US" sz="1400" b="1" u="none" strike="noStrike" dirty="0">
                          <a:effectLst/>
                        </a:rPr>
                        <a:t>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37.9%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53.0</a:t>
                      </a:r>
                      <a:r>
                        <a:rPr lang="en-US" sz="1400" b="1" u="none" strike="noStrike" dirty="0">
                          <a:effectLst/>
                        </a:rPr>
                        <a:t>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7126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Integrated Co-Teaching </a:t>
            </a:r>
            <a:r>
              <a:rPr lang="en-US" b="1" dirty="0" smtClean="0"/>
              <a:t>Classes</a:t>
            </a:r>
            <a:br>
              <a:rPr lang="en-US" b="1" dirty="0" smtClean="0"/>
            </a:br>
            <a:endParaRPr lang="en-US" sz="3600" b="1" dirty="0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97211534"/>
              </p:ext>
            </p:extLst>
          </p:nvPr>
        </p:nvGraphicFramePr>
        <p:xfrm>
          <a:off x="533399" y="1676400"/>
          <a:ext cx="8153401" cy="8172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90099"/>
                <a:gridCol w="795050"/>
                <a:gridCol w="795050"/>
                <a:gridCol w="795050"/>
                <a:gridCol w="795050"/>
                <a:gridCol w="868502"/>
                <a:gridCol w="754725"/>
                <a:gridCol w="882008"/>
                <a:gridCol w="877867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Tested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Average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>
                          <a:effectLst/>
                        </a:rPr>
                        <a:t>Pass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>
                          <a:effectLst/>
                        </a:rPr>
                        <a:t>Mastery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Manhasset</a:t>
                      </a:r>
                      <a:r>
                        <a:rPr lang="en-US" sz="1400" b="1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b="1" u="none" strike="noStrike" dirty="0" smtClean="0">
                          <a:effectLst/>
                        </a:rPr>
                        <a:t> Passing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Nassau Passing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Manhasset </a:t>
                      </a:r>
                      <a:r>
                        <a:rPr lang="en-US" sz="1400" b="1" u="none" strike="noStrike" dirty="0">
                          <a:effectLst/>
                        </a:rPr>
                        <a:t>Mastery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Nassau Mastery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MS (2016)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50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81.6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47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25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94.0%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91.0%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50.0%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49.0%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876681"/>
              </p:ext>
            </p:extLst>
          </p:nvPr>
        </p:nvGraphicFramePr>
        <p:xfrm>
          <a:off x="533398" y="2895600"/>
          <a:ext cx="8153401" cy="8172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90099"/>
                <a:gridCol w="795050"/>
                <a:gridCol w="795050"/>
                <a:gridCol w="795050"/>
                <a:gridCol w="795050"/>
                <a:gridCol w="868501"/>
                <a:gridCol w="754726"/>
                <a:gridCol w="882008"/>
                <a:gridCol w="877867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Tested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Average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>
                          <a:effectLst/>
                        </a:rPr>
                        <a:t>Pass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>
                          <a:effectLst/>
                        </a:rPr>
                        <a:t>Mastery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Manhasset</a:t>
                      </a:r>
                      <a:r>
                        <a:rPr lang="en-US" sz="1400" b="1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b="1" u="none" strike="noStrike" dirty="0" smtClean="0">
                          <a:effectLst/>
                        </a:rPr>
                        <a:t> Passing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Nassau Passing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Manhasset </a:t>
                      </a:r>
                      <a:r>
                        <a:rPr lang="en-US" sz="1400" b="1" u="none" strike="noStrike" dirty="0">
                          <a:effectLst/>
                        </a:rPr>
                        <a:t>Mastery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Nassau Mastery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HS (2015)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52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79.2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49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94.2%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90.0</a:t>
                      </a:r>
                      <a:r>
                        <a:rPr lang="en-US" sz="1400" b="1" u="none" strike="noStrike" dirty="0">
                          <a:effectLst/>
                        </a:rPr>
                        <a:t>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23.1%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53.0</a:t>
                      </a:r>
                      <a:r>
                        <a:rPr lang="en-US" sz="1400" b="1" u="none" strike="noStrike" dirty="0">
                          <a:effectLst/>
                        </a:rPr>
                        <a:t>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6373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Breakdown of 8</a:t>
            </a:r>
            <a:r>
              <a:rPr lang="en-US" b="1" baseline="30000" dirty="0" smtClean="0"/>
              <a:t>th</a:t>
            </a:r>
            <a:r>
              <a:rPr lang="en-US" b="1" dirty="0" smtClean="0"/>
              <a:t> Graders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Only 1 student failed the class</a:t>
            </a:r>
          </a:p>
          <a:p>
            <a:r>
              <a:rPr lang="en-US" dirty="0" smtClean="0"/>
              <a:t>9 students failed the regents exam</a:t>
            </a:r>
          </a:p>
          <a:p>
            <a:pPr lvl="1"/>
            <a:r>
              <a:rPr lang="en-US" dirty="0" smtClean="0"/>
              <a:t>3 re-took the exam in August and </a:t>
            </a:r>
            <a:r>
              <a:rPr lang="en-US" dirty="0"/>
              <a:t>2</a:t>
            </a:r>
            <a:r>
              <a:rPr lang="en-US" dirty="0" smtClean="0"/>
              <a:t> passed</a:t>
            </a:r>
          </a:p>
          <a:p>
            <a:pPr lvl="1"/>
            <a:r>
              <a:rPr lang="en-US" dirty="0" smtClean="0"/>
              <a:t>6 will be retaking in January (1 left district</a:t>
            </a:r>
            <a:r>
              <a:rPr lang="en-US" dirty="0" smtClean="0"/>
              <a:t>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56149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At Risk Students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February, seventeen 8</a:t>
            </a:r>
            <a:r>
              <a:rPr lang="en-US" baseline="30000" dirty="0" smtClean="0"/>
              <a:t>th</a:t>
            </a:r>
            <a:r>
              <a:rPr lang="en-US" dirty="0" smtClean="0"/>
              <a:t> graders were identified as “at risk” of failing the regents exam. </a:t>
            </a:r>
          </a:p>
          <a:p>
            <a:r>
              <a:rPr lang="en-US" dirty="0" smtClean="0"/>
              <a:t>These students were provided with after-school support classes to help prepare them for the exam.</a:t>
            </a:r>
          </a:p>
          <a:p>
            <a:r>
              <a:rPr lang="en-US" dirty="0" smtClean="0"/>
              <a:t>Of those seventeen:</a:t>
            </a:r>
          </a:p>
          <a:p>
            <a:pPr lvl="1"/>
            <a:r>
              <a:rPr lang="en-US" smtClean="0"/>
              <a:t>11 passed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66466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This Year We Continue the Journey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b="1" dirty="0" smtClean="0"/>
              <a:t>Living Environment:</a:t>
            </a:r>
          </a:p>
          <a:p>
            <a:pPr lvl="1"/>
            <a:r>
              <a:rPr lang="en-US" dirty="0" smtClean="0"/>
              <a:t>382 students (7 teachers, 17 sections)</a:t>
            </a:r>
          </a:p>
          <a:p>
            <a:pPr lvl="1"/>
            <a:r>
              <a:rPr lang="en-US" dirty="0" smtClean="0"/>
              <a:t>Only 1 </a:t>
            </a:r>
            <a:r>
              <a:rPr lang="en-US" dirty="0" smtClean="0"/>
              <a:t>integrated co-teaching </a:t>
            </a:r>
            <a:r>
              <a:rPr lang="en-US" dirty="0" smtClean="0"/>
              <a:t>team (2 MS sections)</a:t>
            </a:r>
          </a:p>
          <a:p>
            <a:r>
              <a:rPr lang="en-US" b="1" dirty="0" smtClean="0"/>
              <a:t>Earth Science:</a:t>
            </a:r>
          </a:p>
          <a:p>
            <a:pPr lvl="1"/>
            <a:r>
              <a:rPr lang="en-US" dirty="0" smtClean="0"/>
              <a:t>318 </a:t>
            </a:r>
            <a:r>
              <a:rPr lang="en-US" dirty="0"/>
              <a:t>students (including </a:t>
            </a:r>
            <a:r>
              <a:rPr lang="en-US" dirty="0" err="1"/>
              <a:t>EScAPE</a:t>
            </a:r>
            <a:r>
              <a:rPr lang="en-US" dirty="0"/>
              <a:t> &amp; ESH-7)</a:t>
            </a:r>
          </a:p>
          <a:p>
            <a:pPr lvl="1"/>
            <a:r>
              <a:rPr lang="en-US" dirty="0"/>
              <a:t>2 </a:t>
            </a:r>
            <a:r>
              <a:rPr lang="en-US" dirty="0" smtClean="0"/>
              <a:t>integrated co-teaching </a:t>
            </a:r>
            <a:r>
              <a:rPr lang="en-US" dirty="0" smtClean="0"/>
              <a:t>teams (4 HS sections)</a:t>
            </a:r>
            <a:endParaRPr lang="en-US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13402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dirty="0" smtClean="0"/>
              <a:t>Thank you for your attention, and thanks again to all of the teachers that worked so hard to make last year’s success possible!</a:t>
            </a:r>
            <a:endParaRPr lang="en-US" sz="5400" dirty="0"/>
          </a:p>
        </p:txBody>
      </p:sp>
      <p:pic>
        <p:nvPicPr>
          <p:cNvPr id="1026" name="Picture 2" descr="Image result for thank yo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3361" y="-152400"/>
            <a:ext cx="4637278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4815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318" y="117877"/>
            <a:ext cx="8229600" cy="1143000"/>
          </a:xfrm>
        </p:spPr>
        <p:txBody>
          <a:bodyPr/>
          <a:lstStyle/>
          <a:p>
            <a:r>
              <a:rPr lang="en-US" b="1" dirty="0" smtClean="0"/>
              <a:t>New Science Initiative</a:t>
            </a:r>
            <a:endParaRPr lang="en-US" b="1" dirty="0"/>
          </a:p>
        </p:txBody>
      </p:sp>
      <p:grpSp>
        <p:nvGrpSpPr>
          <p:cNvPr id="82" name="Group 81"/>
          <p:cNvGrpSpPr/>
          <p:nvPr/>
        </p:nvGrpSpPr>
        <p:grpSpPr>
          <a:xfrm>
            <a:off x="1662404" y="1129197"/>
            <a:ext cx="1371600" cy="953549"/>
            <a:chOff x="1662404" y="1129197"/>
            <a:chExt cx="1371600" cy="953549"/>
          </a:xfrm>
        </p:grpSpPr>
        <p:sp>
          <p:nvSpPr>
            <p:cNvPr id="4" name="TextBox 3"/>
            <p:cNvSpPr txBox="1"/>
            <p:nvPr/>
          </p:nvSpPr>
          <p:spPr>
            <a:xfrm>
              <a:off x="1662404" y="1129197"/>
              <a:ext cx="1371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Previous Sequence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662404" y="1713414"/>
              <a:ext cx="1371600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Science-7</a:t>
              </a:r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6161314" y="1134131"/>
            <a:ext cx="1382486" cy="948741"/>
            <a:chOff x="6161314" y="1134131"/>
            <a:chExt cx="1382486" cy="948741"/>
          </a:xfrm>
        </p:grpSpPr>
        <p:sp>
          <p:nvSpPr>
            <p:cNvPr id="7" name="TextBox 6"/>
            <p:cNvSpPr txBox="1"/>
            <p:nvPr/>
          </p:nvSpPr>
          <p:spPr>
            <a:xfrm>
              <a:off x="6161314" y="1713540"/>
              <a:ext cx="1371600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Science-7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172200" y="1134131"/>
              <a:ext cx="1371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New Sequence</a:t>
              </a: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755974" y="2100296"/>
            <a:ext cx="3757126" cy="899029"/>
            <a:chOff x="762000" y="2394218"/>
            <a:chExt cx="3757126" cy="899029"/>
          </a:xfrm>
        </p:grpSpPr>
        <p:sp>
          <p:nvSpPr>
            <p:cNvPr id="8" name="TextBox 7"/>
            <p:cNvSpPr txBox="1"/>
            <p:nvPr/>
          </p:nvSpPr>
          <p:spPr>
            <a:xfrm>
              <a:off x="762000" y="2731849"/>
              <a:ext cx="1371600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Science-8</a:t>
              </a:r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 flipH="1">
              <a:off x="1651518" y="2394218"/>
              <a:ext cx="329682" cy="33763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TextBox 5"/>
            <p:cNvSpPr txBox="1"/>
            <p:nvPr/>
          </p:nvSpPr>
          <p:spPr>
            <a:xfrm>
              <a:off x="2570583" y="2646916"/>
              <a:ext cx="1948543" cy="64633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Accelerated Earth Science</a:t>
              </a:r>
            </a:p>
          </p:txBody>
        </p:sp>
        <p:cxnSp>
          <p:nvCxnSpPr>
            <p:cNvPr id="23" name="Straight Arrow Connector 22"/>
            <p:cNvCxnSpPr/>
            <p:nvPr/>
          </p:nvCxnSpPr>
          <p:spPr>
            <a:xfrm>
              <a:off x="2749417" y="2398717"/>
              <a:ext cx="401998" cy="248199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43"/>
          <p:cNvGrpSpPr/>
          <p:nvPr/>
        </p:nvGrpSpPr>
        <p:grpSpPr>
          <a:xfrm>
            <a:off x="570763" y="2816197"/>
            <a:ext cx="4183225" cy="1017685"/>
            <a:chOff x="513958" y="3101181"/>
            <a:chExt cx="4183225" cy="1017685"/>
          </a:xfrm>
        </p:grpSpPr>
        <p:sp>
          <p:nvSpPr>
            <p:cNvPr id="11" name="TextBox 10"/>
            <p:cNvSpPr txBox="1"/>
            <p:nvPr/>
          </p:nvSpPr>
          <p:spPr>
            <a:xfrm>
              <a:off x="513958" y="3472534"/>
              <a:ext cx="1602580" cy="64633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Earth Science Regents</a:t>
              </a:r>
            </a:p>
          </p:txBody>
        </p:sp>
        <p:cxnSp>
          <p:nvCxnSpPr>
            <p:cNvPr id="25" name="Straight Arrow Connector 24"/>
            <p:cNvCxnSpPr/>
            <p:nvPr/>
          </p:nvCxnSpPr>
          <p:spPr>
            <a:xfrm flipH="1">
              <a:off x="1165544" y="3101181"/>
              <a:ext cx="152401" cy="371353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2381637" y="3472535"/>
              <a:ext cx="2315546" cy="64633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Living Environment Regents/Honors</a:t>
              </a:r>
            </a:p>
          </p:txBody>
        </p:sp>
        <p:cxnSp>
          <p:nvCxnSpPr>
            <p:cNvPr id="33" name="Straight Arrow Connector 32"/>
            <p:cNvCxnSpPr/>
            <p:nvPr/>
          </p:nvCxnSpPr>
          <p:spPr>
            <a:xfrm>
              <a:off x="3551852" y="3284245"/>
              <a:ext cx="162506" cy="188289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Group 44"/>
          <p:cNvGrpSpPr/>
          <p:nvPr/>
        </p:nvGrpSpPr>
        <p:grpSpPr>
          <a:xfrm>
            <a:off x="255959" y="3813564"/>
            <a:ext cx="4617196" cy="848463"/>
            <a:chOff x="157840" y="4118865"/>
            <a:chExt cx="4617196" cy="848463"/>
          </a:xfrm>
        </p:grpSpPr>
        <p:sp>
          <p:nvSpPr>
            <p:cNvPr id="12" name="TextBox 11"/>
            <p:cNvSpPr txBox="1"/>
            <p:nvPr/>
          </p:nvSpPr>
          <p:spPr>
            <a:xfrm>
              <a:off x="157840" y="4320420"/>
              <a:ext cx="2275117" cy="64633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Living Environment Regents/Honors</a:t>
              </a:r>
            </a:p>
          </p:txBody>
        </p:sp>
        <p:cxnSp>
          <p:nvCxnSpPr>
            <p:cNvPr id="28" name="Straight Arrow Connector 27"/>
            <p:cNvCxnSpPr/>
            <p:nvPr/>
          </p:nvCxnSpPr>
          <p:spPr>
            <a:xfrm flipH="1">
              <a:off x="1146303" y="4118865"/>
              <a:ext cx="70566" cy="20861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2817161" y="4320997"/>
              <a:ext cx="1957875" cy="64633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Chemistry Regents/Honors</a:t>
              </a:r>
            </a:p>
          </p:txBody>
        </p:sp>
        <p:cxnSp>
          <p:nvCxnSpPr>
            <p:cNvPr id="34" name="Straight Arrow Connector 33"/>
            <p:cNvCxnSpPr/>
            <p:nvPr/>
          </p:nvCxnSpPr>
          <p:spPr>
            <a:xfrm>
              <a:off x="3728354" y="4125924"/>
              <a:ext cx="135491" cy="17223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8" name="Group 47"/>
          <p:cNvGrpSpPr/>
          <p:nvPr/>
        </p:nvGrpSpPr>
        <p:grpSpPr>
          <a:xfrm>
            <a:off x="298387" y="4653536"/>
            <a:ext cx="4526175" cy="846589"/>
            <a:chOff x="248860" y="4966751"/>
            <a:chExt cx="4526175" cy="846589"/>
          </a:xfrm>
        </p:grpSpPr>
        <p:sp>
          <p:nvSpPr>
            <p:cNvPr id="13" name="TextBox 12"/>
            <p:cNvSpPr txBox="1"/>
            <p:nvPr/>
          </p:nvSpPr>
          <p:spPr>
            <a:xfrm>
              <a:off x="248860" y="5145061"/>
              <a:ext cx="1957875" cy="64633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Chemistry Regents/Honors</a:t>
              </a:r>
            </a:p>
          </p:txBody>
        </p:sp>
        <p:cxnSp>
          <p:nvCxnSpPr>
            <p:cNvPr id="32" name="Straight Arrow Connector 31"/>
            <p:cNvCxnSpPr/>
            <p:nvPr/>
          </p:nvCxnSpPr>
          <p:spPr>
            <a:xfrm flipH="1">
              <a:off x="1053676" y="4966751"/>
              <a:ext cx="80865" cy="19869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2817160" y="5167009"/>
              <a:ext cx="1957875" cy="64633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Physics Regents/AP</a:t>
              </a:r>
            </a:p>
          </p:txBody>
        </p:sp>
        <p:cxnSp>
          <p:nvCxnSpPr>
            <p:cNvPr id="38" name="Straight Arrow Connector 37"/>
            <p:cNvCxnSpPr/>
            <p:nvPr/>
          </p:nvCxnSpPr>
          <p:spPr>
            <a:xfrm>
              <a:off x="3737686" y="4976343"/>
              <a:ext cx="126159" cy="189099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6" name="Group 65"/>
          <p:cNvGrpSpPr/>
          <p:nvPr/>
        </p:nvGrpSpPr>
        <p:grpSpPr>
          <a:xfrm>
            <a:off x="5711152" y="2083200"/>
            <a:ext cx="2315546" cy="904669"/>
            <a:chOff x="5689341" y="2388578"/>
            <a:chExt cx="2315546" cy="904669"/>
          </a:xfrm>
        </p:grpSpPr>
        <p:sp>
          <p:nvSpPr>
            <p:cNvPr id="15" name="TextBox 14"/>
            <p:cNvSpPr txBox="1"/>
            <p:nvPr/>
          </p:nvSpPr>
          <p:spPr>
            <a:xfrm>
              <a:off x="5689341" y="2646916"/>
              <a:ext cx="2315546" cy="64633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Living Environment Regents/Honors</a:t>
              </a:r>
            </a:p>
          </p:txBody>
        </p:sp>
        <p:cxnSp>
          <p:nvCxnSpPr>
            <p:cNvPr id="20" name="Straight Arrow Connector 19"/>
            <p:cNvCxnSpPr/>
            <p:nvPr/>
          </p:nvCxnSpPr>
          <p:spPr>
            <a:xfrm>
              <a:off x="6858000" y="2388578"/>
              <a:ext cx="0" cy="263123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7" name="Group 66"/>
          <p:cNvGrpSpPr/>
          <p:nvPr/>
        </p:nvGrpSpPr>
        <p:grpSpPr>
          <a:xfrm>
            <a:off x="5732923" y="2976701"/>
            <a:ext cx="2315545" cy="834621"/>
            <a:chOff x="5689342" y="3284245"/>
            <a:chExt cx="2315545" cy="834621"/>
          </a:xfrm>
        </p:grpSpPr>
        <p:sp>
          <p:nvSpPr>
            <p:cNvPr id="16" name="TextBox 15"/>
            <p:cNvSpPr txBox="1"/>
            <p:nvPr/>
          </p:nvSpPr>
          <p:spPr>
            <a:xfrm>
              <a:off x="5689342" y="3472535"/>
              <a:ext cx="2315545" cy="64633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Earth Science Regents/Honors/AP</a:t>
              </a:r>
            </a:p>
          </p:txBody>
        </p:sp>
        <p:cxnSp>
          <p:nvCxnSpPr>
            <p:cNvPr id="31" name="Straight Arrow Connector 30"/>
            <p:cNvCxnSpPr>
              <a:endCxn id="16" idx="0"/>
            </p:cNvCxnSpPr>
            <p:nvPr/>
          </p:nvCxnSpPr>
          <p:spPr>
            <a:xfrm flipH="1">
              <a:off x="6847115" y="3284245"/>
              <a:ext cx="10885" cy="18829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0" name="Group 79"/>
          <p:cNvGrpSpPr/>
          <p:nvPr/>
        </p:nvGrpSpPr>
        <p:grpSpPr>
          <a:xfrm>
            <a:off x="5925023" y="4652673"/>
            <a:ext cx="1957875" cy="848443"/>
            <a:chOff x="5889987" y="4663647"/>
            <a:chExt cx="1957875" cy="848443"/>
          </a:xfrm>
        </p:grpSpPr>
        <p:sp>
          <p:nvSpPr>
            <p:cNvPr id="18" name="TextBox 17"/>
            <p:cNvSpPr txBox="1"/>
            <p:nvPr/>
          </p:nvSpPr>
          <p:spPr>
            <a:xfrm>
              <a:off x="5889987" y="4865759"/>
              <a:ext cx="1957875" cy="64633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Physics Regents/AP</a:t>
              </a:r>
            </a:p>
          </p:txBody>
        </p:sp>
        <p:cxnSp>
          <p:nvCxnSpPr>
            <p:cNvPr id="35" name="Straight Arrow Connector 34"/>
            <p:cNvCxnSpPr>
              <a:stCxn id="17" idx="2"/>
            </p:cNvCxnSpPr>
            <p:nvPr/>
          </p:nvCxnSpPr>
          <p:spPr>
            <a:xfrm>
              <a:off x="6843998" y="4663647"/>
              <a:ext cx="11662" cy="18288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Group 67"/>
          <p:cNvGrpSpPr/>
          <p:nvPr/>
        </p:nvGrpSpPr>
        <p:grpSpPr>
          <a:xfrm>
            <a:off x="5900096" y="3811322"/>
            <a:ext cx="1957875" cy="841351"/>
            <a:chOff x="5879060" y="4096644"/>
            <a:chExt cx="1957875" cy="841351"/>
          </a:xfrm>
        </p:grpSpPr>
        <p:sp>
          <p:nvSpPr>
            <p:cNvPr id="17" name="TextBox 16"/>
            <p:cNvSpPr txBox="1"/>
            <p:nvPr/>
          </p:nvSpPr>
          <p:spPr>
            <a:xfrm>
              <a:off x="5879060" y="4291664"/>
              <a:ext cx="1957875" cy="64633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Chemistry Regents/Honors</a:t>
              </a:r>
            </a:p>
          </p:txBody>
        </p:sp>
        <p:cxnSp>
          <p:nvCxnSpPr>
            <p:cNvPr id="36" name="Straight Arrow Connector 35"/>
            <p:cNvCxnSpPr/>
            <p:nvPr/>
          </p:nvCxnSpPr>
          <p:spPr>
            <a:xfrm flipH="1">
              <a:off x="6857998" y="4096644"/>
              <a:ext cx="2" cy="19502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0" name="Group 59"/>
          <p:cNvGrpSpPr/>
          <p:nvPr/>
        </p:nvGrpSpPr>
        <p:grpSpPr>
          <a:xfrm>
            <a:off x="483684" y="5478177"/>
            <a:ext cx="4029416" cy="835550"/>
            <a:chOff x="541997" y="5780483"/>
            <a:chExt cx="4029416" cy="835550"/>
          </a:xfrm>
        </p:grpSpPr>
        <p:sp>
          <p:nvSpPr>
            <p:cNvPr id="53" name="TextBox 52"/>
            <p:cNvSpPr txBox="1"/>
            <p:nvPr/>
          </p:nvSpPr>
          <p:spPr>
            <a:xfrm>
              <a:off x="541997" y="5969702"/>
              <a:ext cx="1371600" cy="64633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Physics Regents/AP</a:t>
              </a: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3199813" y="6145858"/>
              <a:ext cx="1371600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Choice</a:t>
              </a:r>
            </a:p>
          </p:txBody>
        </p:sp>
        <p:cxnSp>
          <p:nvCxnSpPr>
            <p:cNvPr id="55" name="Straight Arrow Connector 54"/>
            <p:cNvCxnSpPr/>
            <p:nvPr/>
          </p:nvCxnSpPr>
          <p:spPr>
            <a:xfrm flipH="1">
              <a:off x="1239594" y="5780483"/>
              <a:ext cx="10929" cy="17831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Arrow Connector 55"/>
            <p:cNvCxnSpPr>
              <a:stCxn id="14" idx="2"/>
            </p:cNvCxnSpPr>
            <p:nvPr/>
          </p:nvCxnSpPr>
          <p:spPr>
            <a:xfrm>
              <a:off x="3903938" y="5802431"/>
              <a:ext cx="1894" cy="34045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1" name="Group 80"/>
          <p:cNvGrpSpPr/>
          <p:nvPr/>
        </p:nvGrpSpPr>
        <p:grpSpPr>
          <a:xfrm>
            <a:off x="6215781" y="5499743"/>
            <a:ext cx="1371600" cy="692498"/>
            <a:chOff x="6193970" y="5790019"/>
            <a:chExt cx="1371600" cy="692498"/>
          </a:xfrm>
        </p:grpSpPr>
        <p:cxnSp>
          <p:nvCxnSpPr>
            <p:cNvPr id="78" name="Straight Arrow Connector 77"/>
            <p:cNvCxnSpPr/>
            <p:nvPr/>
          </p:nvCxnSpPr>
          <p:spPr>
            <a:xfrm>
              <a:off x="6901582" y="5790019"/>
              <a:ext cx="10807" cy="36576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TextBox 78"/>
            <p:cNvSpPr txBox="1"/>
            <p:nvPr/>
          </p:nvSpPr>
          <p:spPr>
            <a:xfrm>
              <a:off x="6193970" y="6113185"/>
              <a:ext cx="1371600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Choice</a:t>
              </a:r>
            </a:p>
          </p:txBody>
        </p:sp>
      </p:grpSp>
      <p:grpSp>
        <p:nvGrpSpPr>
          <p:cNvPr id="87" name="Group 86"/>
          <p:cNvGrpSpPr/>
          <p:nvPr/>
        </p:nvGrpSpPr>
        <p:grpSpPr>
          <a:xfrm>
            <a:off x="755974" y="2100296"/>
            <a:ext cx="3757126" cy="899029"/>
            <a:chOff x="762000" y="2394218"/>
            <a:chExt cx="3757126" cy="899029"/>
          </a:xfrm>
        </p:grpSpPr>
        <p:sp>
          <p:nvSpPr>
            <p:cNvPr id="88" name="TextBox 87"/>
            <p:cNvSpPr txBox="1"/>
            <p:nvPr/>
          </p:nvSpPr>
          <p:spPr>
            <a:xfrm>
              <a:off x="762000" y="2731849"/>
              <a:ext cx="1371600" cy="369332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Science-8</a:t>
              </a:r>
            </a:p>
          </p:txBody>
        </p:sp>
        <p:cxnSp>
          <p:nvCxnSpPr>
            <p:cNvPr id="89" name="Straight Arrow Connector 88"/>
            <p:cNvCxnSpPr/>
            <p:nvPr/>
          </p:nvCxnSpPr>
          <p:spPr>
            <a:xfrm flipH="1">
              <a:off x="1651518" y="2394218"/>
              <a:ext cx="329682" cy="33763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0" name="TextBox 89"/>
            <p:cNvSpPr txBox="1"/>
            <p:nvPr/>
          </p:nvSpPr>
          <p:spPr>
            <a:xfrm>
              <a:off x="2570583" y="2646916"/>
              <a:ext cx="1948543" cy="646331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Accelerated Earth Science</a:t>
              </a:r>
            </a:p>
          </p:txBody>
        </p:sp>
        <p:cxnSp>
          <p:nvCxnSpPr>
            <p:cNvPr id="91" name="Straight Arrow Connector 90"/>
            <p:cNvCxnSpPr/>
            <p:nvPr/>
          </p:nvCxnSpPr>
          <p:spPr>
            <a:xfrm>
              <a:off x="2749417" y="2398717"/>
              <a:ext cx="401998" cy="248199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2" name="Group 91"/>
          <p:cNvGrpSpPr/>
          <p:nvPr/>
        </p:nvGrpSpPr>
        <p:grpSpPr>
          <a:xfrm>
            <a:off x="5711152" y="2083200"/>
            <a:ext cx="2315546" cy="904669"/>
            <a:chOff x="5689341" y="2388578"/>
            <a:chExt cx="2315546" cy="904669"/>
          </a:xfrm>
        </p:grpSpPr>
        <p:sp>
          <p:nvSpPr>
            <p:cNvPr id="93" name="TextBox 92"/>
            <p:cNvSpPr txBox="1"/>
            <p:nvPr/>
          </p:nvSpPr>
          <p:spPr>
            <a:xfrm>
              <a:off x="5689341" y="2646916"/>
              <a:ext cx="2315546" cy="646331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Living Environment Regents/Honors</a:t>
              </a:r>
            </a:p>
          </p:txBody>
        </p:sp>
        <p:cxnSp>
          <p:nvCxnSpPr>
            <p:cNvPr id="94" name="Straight Arrow Connector 93"/>
            <p:cNvCxnSpPr/>
            <p:nvPr/>
          </p:nvCxnSpPr>
          <p:spPr>
            <a:xfrm>
              <a:off x="6858000" y="2388578"/>
              <a:ext cx="0" cy="263123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67494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2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7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Increasing Rigor &amp; Frequency of Instruction for All Students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5247778"/>
              </p:ext>
            </p:extLst>
          </p:nvPr>
        </p:nvGraphicFramePr>
        <p:xfrm>
          <a:off x="990600" y="1752600"/>
          <a:ext cx="7398856" cy="4060824"/>
        </p:xfrm>
        <a:graphic>
          <a:graphicData uri="http://schemas.openxmlformats.org/drawingml/2006/table">
            <a:tbl>
              <a:tblPr firstRow="1" bandRow="1">
                <a:tableStyleId>{125E5076-3810-47DD-B79F-674D7AD40C01}</a:tableStyleId>
              </a:tblPr>
              <a:tblGrid>
                <a:gridCol w="1774174"/>
                <a:gridCol w="1379913"/>
                <a:gridCol w="1401816"/>
                <a:gridCol w="1379913"/>
                <a:gridCol w="1463040"/>
              </a:tblGrid>
              <a:tr h="1280160">
                <a:tc>
                  <a:txBody>
                    <a:bodyPr/>
                    <a:lstStyle/>
                    <a:p>
                      <a:pPr algn="ctr"/>
                      <a:endParaRPr lang="en-US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Course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Total Students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Students Receiving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 180    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Periods of Instruction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Students Receiving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 270    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Periods of Instruction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Students Receiving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 360     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Periods of Instruction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</a:tr>
              <a:tr h="863274">
                <a:tc>
                  <a:txBody>
                    <a:bodyPr/>
                    <a:lstStyle/>
                    <a:p>
                      <a:pPr algn="ctr"/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Science-8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solidFill>
                            <a:schemeClr val="tx1"/>
                          </a:solidFill>
                        </a:rPr>
                        <a:t>113</a:t>
                      </a:r>
                      <a:endParaRPr 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solidFill>
                            <a:schemeClr val="tx1"/>
                          </a:solidFill>
                        </a:rPr>
                        <a:t>97</a:t>
                      </a:r>
                      <a:endParaRPr 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20110"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Earth Science Accelerated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solidFill>
                            <a:schemeClr val="tx1"/>
                          </a:solidFill>
                        </a:rPr>
                        <a:t>133</a:t>
                      </a:r>
                      <a:endParaRPr 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solidFill>
                            <a:schemeClr val="tx1"/>
                          </a:solidFill>
                        </a:rPr>
                        <a:t>133</a:t>
                      </a:r>
                      <a:endParaRPr 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89141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Living Environment Honors/Regents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solidFill>
                            <a:schemeClr val="tx1"/>
                          </a:solidFill>
                        </a:rPr>
                        <a:t>313</a:t>
                      </a:r>
                      <a:endParaRPr 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solidFill>
                            <a:schemeClr val="tx1"/>
                          </a:solidFill>
                        </a:rPr>
                        <a:t>293</a:t>
                      </a:r>
                      <a:endParaRPr 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cxnSp>
        <p:nvCxnSpPr>
          <p:cNvPr id="7" name="Straight Connector 6"/>
          <p:cNvCxnSpPr/>
          <p:nvPr/>
        </p:nvCxnSpPr>
        <p:spPr>
          <a:xfrm>
            <a:off x="152400" y="4876800"/>
            <a:ext cx="8991600" cy="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9872" y="3669801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2015</a:t>
            </a:r>
            <a:endParaRPr lang="en-US" sz="2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59872" y="4952648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2016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808341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Challenges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Are all 8</a:t>
            </a:r>
            <a:r>
              <a:rPr lang="en-US" b="1" baseline="30000" dirty="0" smtClean="0"/>
              <a:t>th</a:t>
            </a:r>
            <a:r>
              <a:rPr lang="en-US" b="1" dirty="0" smtClean="0"/>
              <a:t> graders ready for a regents level class?</a:t>
            </a:r>
          </a:p>
          <a:p>
            <a:pPr lvl="1"/>
            <a:r>
              <a:rPr lang="en-US" dirty="0" smtClean="0"/>
              <a:t>Maturity</a:t>
            </a:r>
          </a:p>
          <a:p>
            <a:pPr lvl="1"/>
            <a:r>
              <a:rPr lang="en-US" dirty="0" smtClean="0"/>
              <a:t>Cognitive Development </a:t>
            </a:r>
          </a:p>
          <a:p>
            <a:pPr lvl="1"/>
            <a:r>
              <a:rPr lang="en-US" dirty="0" smtClean="0"/>
              <a:t>Organization and work habits</a:t>
            </a:r>
          </a:p>
          <a:p>
            <a:r>
              <a:rPr lang="en-US" b="1" dirty="0" smtClean="0"/>
              <a:t>Logistics (some HS students were also taking LE)</a:t>
            </a:r>
          </a:p>
          <a:p>
            <a:pPr lvl="1"/>
            <a:r>
              <a:rPr lang="en-US" dirty="0" smtClean="0"/>
              <a:t>590 total students (typical year: 250-300)</a:t>
            </a:r>
          </a:p>
          <a:p>
            <a:pPr lvl="1"/>
            <a:r>
              <a:rPr lang="en-US" dirty="0" smtClean="0"/>
              <a:t>24 sections (typical year: 10-12)</a:t>
            </a:r>
          </a:p>
          <a:p>
            <a:pPr lvl="1"/>
            <a:r>
              <a:rPr lang="en-US" dirty="0" smtClean="0"/>
              <a:t>8 different rooms (out of 12 total science rooms)</a:t>
            </a:r>
          </a:p>
          <a:p>
            <a:pPr lvl="1"/>
            <a:r>
              <a:rPr lang="en-US" dirty="0" smtClean="0"/>
              <a:t>4 different textbooks</a:t>
            </a:r>
          </a:p>
          <a:p>
            <a:pPr lvl="1"/>
            <a:r>
              <a:rPr lang="en-US" dirty="0" smtClean="0"/>
              <a:t>10 science teachers (out of 22), + 3 SE teachers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06846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657"/>
            <a:ext cx="8229600" cy="1143000"/>
          </a:xfrm>
        </p:spPr>
        <p:txBody>
          <a:bodyPr/>
          <a:lstStyle/>
          <a:p>
            <a:r>
              <a:rPr lang="en-US" b="1" dirty="0" smtClean="0"/>
              <a:t>“All Hands On Deck”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7429" y="1175657"/>
            <a:ext cx="3733800" cy="5745162"/>
          </a:xfrm>
        </p:spPr>
        <p:txBody>
          <a:bodyPr>
            <a:normAutofit fontScale="25000" lnSpcReduction="20000"/>
          </a:bodyPr>
          <a:lstStyle/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9600" b="1" dirty="0" smtClean="0"/>
              <a:t>Carla Bonewald</a:t>
            </a:r>
            <a:r>
              <a:rPr lang="en-US" sz="9600" dirty="0" smtClean="0"/>
              <a:t>:               LE 8H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9600" b="1" dirty="0" smtClean="0"/>
              <a:t>Diann Flanagan</a:t>
            </a:r>
            <a:r>
              <a:rPr lang="en-US" sz="9600" dirty="0" smtClean="0"/>
              <a:t>:            LEH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9600" b="1" dirty="0" smtClean="0"/>
              <a:t>Devin Hagendorn</a:t>
            </a:r>
            <a:r>
              <a:rPr lang="en-US" sz="9600" dirty="0" smtClean="0"/>
              <a:t>:           LE 8R (inclusion)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9600" b="1" dirty="0" smtClean="0"/>
              <a:t>Helen Hausch</a:t>
            </a:r>
            <a:r>
              <a:rPr lang="en-US" sz="9600" dirty="0" smtClean="0"/>
              <a:t>:                LER Inclusion &amp; ID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9600" b="1" dirty="0" smtClean="0"/>
              <a:t>Matthew Kaufman</a:t>
            </a:r>
            <a:r>
              <a:rPr lang="en-US" sz="9600" dirty="0" smtClean="0"/>
              <a:t>:       LER (inclusion)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9600" b="1" dirty="0" smtClean="0"/>
              <a:t>Lauren Kearon</a:t>
            </a:r>
            <a:r>
              <a:rPr lang="en-US" sz="9600" dirty="0" smtClean="0"/>
              <a:t>:        LEAPES (MS &amp; HS)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9600" b="1" dirty="0" smtClean="0"/>
              <a:t>Bob Klang</a:t>
            </a:r>
            <a:r>
              <a:rPr lang="en-US" sz="9600" dirty="0" smtClean="0"/>
              <a:t>:                         LE 8R (inclusion)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931229" y="1166552"/>
            <a:ext cx="37338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 startAt="8"/>
            </a:pPr>
            <a:r>
              <a:rPr lang="en-US" sz="2400" b="1" dirty="0"/>
              <a:t>Joseph </a:t>
            </a:r>
            <a:r>
              <a:rPr lang="en-US" sz="2400" b="1" dirty="0" err="1"/>
              <a:t>Miraglia</a:t>
            </a:r>
            <a:r>
              <a:rPr lang="en-US" sz="2400" dirty="0"/>
              <a:t>: </a:t>
            </a:r>
            <a:r>
              <a:rPr lang="en-US" sz="2400" dirty="0" smtClean="0"/>
              <a:t>        LEH</a:t>
            </a:r>
            <a:endParaRPr lang="en-US" sz="2400" dirty="0"/>
          </a:p>
          <a:p>
            <a:pPr marL="457200" indent="-457200">
              <a:buFont typeface="+mj-lt"/>
              <a:buAutoNum type="arabicPeriod" startAt="8"/>
            </a:pPr>
            <a:r>
              <a:rPr lang="en-US" sz="2400" b="1" dirty="0"/>
              <a:t>Kristen Mogavero</a:t>
            </a:r>
            <a:r>
              <a:rPr lang="en-US" sz="2400" dirty="0"/>
              <a:t>: </a:t>
            </a:r>
            <a:r>
              <a:rPr lang="en-US" sz="2400" dirty="0" smtClean="0"/>
              <a:t>    LEH </a:t>
            </a:r>
            <a:r>
              <a:rPr lang="en-US" sz="2400" dirty="0"/>
              <a:t>&amp; LER</a:t>
            </a:r>
          </a:p>
          <a:p>
            <a:pPr marL="457200" indent="-457200">
              <a:buFont typeface="+mj-lt"/>
              <a:buAutoNum type="arabicPeriod" startAt="8"/>
            </a:pPr>
            <a:r>
              <a:rPr lang="en-US" sz="2400" b="1" dirty="0"/>
              <a:t>Jessica Nersesian</a:t>
            </a:r>
            <a:r>
              <a:rPr lang="en-US" sz="2400" dirty="0"/>
              <a:t>: </a:t>
            </a:r>
            <a:r>
              <a:rPr lang="en-US" sz="2400" dirty="0" smtClean="0"/>
              <a:t>        LE </a:t>
            </a:r>
            <a:r>
              <a:rPr lang="en-US" sz="2400" dirty="0"/>
              <a:t>8H</a:t>
            </a:r>
          </a:p>
          <a:p>
            <a:pPr marL="457200" indent="-457200">
              <a:buFont typeface="+mj-lt"/>
              <a:buAutoNum type="arabicPeriod" startAt="8"/>
            </a:pPr>
            <a:r>
              <a:rPr lang="en-US" sz="2400" b="1" dirty="0"/>
              <a:t>Thomas </a:t>
            </a:r>
            <a:r>
              <a:rPr lang="en-US" sz="2400" b="1" dirty="0" err="1"/>
              <a:t>Schoenig</a:t>
            </a:r>
            <a:r>
              <a:rPr lang="en-US" sz="2400" dirty="0"/>
              <a:t>: </a:t>
            </a:r>
            <a:r>
              <a:rPr lang="en-US" sz="2400" dirty="0" smtClean="0"/>
              <a:t>       LE </a:t>
            </a:r>
            <a:r>
              <a:rPr lang="en-US" sz="2400" dirty="0"/>
              <a:t>8R Inclusion</a:t>
            </a:r>
          </a:p>
          <a:p>
            <a:pPr marL="457200" indent="-457200">
              <a:buFont typeface="+mj-lt"/>
              <a:buAutoNum type="arabicPeriod" startAt="8"/>
            </a:pPr>
            <a:r>
              <a:rPr lang="en-US" sz="2400" b="1" dirty="0"/>
              <a:t>Karalyn Schoepfer</a:t>
            </a:r>
            <a:r>
              <a:rPr lang="en-US" sz="2400" dirty="0"/>
              <a:t>: </a:t>
            </a:r>
            <a:r>
              <a:rPr lang="en-US" sz="2400" dirty="0" smtClean="0"/>
              <a:t>      LE </a:t>
            </a:r>
            <a:r>
              <a:rPr lang="en-US" sz="2400" dirty="0"/>
              <a:t>8R Inclusion &amp; ID</a:t>
            </a:r>
          </a:p>
          <a:p>
            <a:pPr marL="457200" indent="-457200">
              <a:buFont typeface="+mj-lt"/>
              <a:buAutoNum type="arabicPeriod" startAt="8"/>
            </a:pPr>
            <a:r>
              <a:rPr lang="en-US" sz="2400" b="1" dirty="0"/>
              <a:t>Rob Sudaley</a:t>
            </a:r>
            <a:r>
              <a:rPr lang="en-US" sz="2400" dirty="0"/>
              <a:t>: </a:t>
            </a:r>
            <a:r>
              <a:rPr lang="en-US" sz="2400" dirty="0" smtClean="0"/>
              <a:t>                  LE </a:t>
            </a:r>
            <a:r>
              <a:rPr lang="en-US" sz="2400" dirty="0"/>
              <a:t>8R</a:t>
            </a:r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76300" y="990600"/>
            <a:ext cx="7391400" cy="5486400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879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General Statistics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3445257"/>
              </p:ext>
            </p:extLst>
          </p:nvPr>
        </p:nvGraphicFramePr>
        <p:xfrm>
          <a:off x="533400" y="1676400"/>
          <a:ext cx="8153401" cy="8172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90099"/>
                <a:gridCol w="795050"/>
                <a:gridCol w="795050"/>
                <a:gridCol w="795050"/>
                <a:gridCol w="795050"/>
                <a:gridCol w="868501"/>
                <a:gridCol w="754726"/>
                <a:gridCol w="882008"/>
                <a:gridCol w="877867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2016</a:t>
                      </a:r>
                      <a:endParaRPr lang="en-US" sz="2400" b="1" i="0" u="none" strike="noStrike" dirty="0" smtClean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Tested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Average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>
                          <a:effectLst/>
                        </a:rPr>
                        <a:t>Pass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>
                          <a:effectLst/>
                        </a:rPr>
                        <a:t>Mastery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Manhasset</a:t>
                      </a:r>
                      <a:r>
                        <a:rPr lang="en-US" sz="1400" b="1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b="1" u="none" strike="noStrike" dirty="0" smtClean="0">
                          <a:effectLst/>
                        </a:rPr>
                        <a:t> Passing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Nassau Passing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ManhassetMastery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Nassau Mastery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Living Environment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590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87.2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>
                          <a:effectLst/>
                        </a:rPr>
                        <a:t>575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effectLst/>
                        </a:rPr>
                        <a:t>428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97.5%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91.0%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72.5%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49.0%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5028100"/>
              </p:ext>
            </p:extLst>
          </p:nvPr>
        </p:nvGraphicFramePr>
        <p:xfrm>
          <a:off x="533400" y="2971800"/>
          <a:ext cx="8153401" cy="8172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90099"/>
                <a:gridCol w="795050"/>
                <a:gridCol w="795050"/>
                <a:gridCol w="795050"/>
                <a:gridCol w="795050"/>
                <a:gridCol w="868501"/>
                <a:gridCol w="754725"/>
                <a:gridCol w="882009"/>
                <a:gridCol w="877867"/>
              </a:tblGrid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2015</a:t>
                      </a:r>
                      <a:endParaRPr lang="en-US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Tested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Average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>
                          <a:effectLst/>
                        </a:rPr>
                        <a:t>Pass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effectLst/>
                        </a:rPr>
                        <a:t>Mastery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Manhasset</a:t>
                      </a:r>
                      <a:r>
                        <a:rPr lang="en-US" sz="1400" b="1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b="1" u="none" strike="noStrike" dirty="0" smtClean="0">
                          <a:effectLst/>
                        </a:rPr>
                        <a:t>Passing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Nassau Passing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Manhasset</a:t>
                      </a:r>
                      <a:r>
                        <a:rPr lang="en-US" sz="1400" b="1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b="1" u="none" strike="noStrike" dirty="0" smtClean="0">
                          <a:effectLst/>
                        </a:rPr>
                        <a:t>Mastery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Nassau Mastery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Living Environment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280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86.6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>
                          <a:effectLst/>
                        </a:rPr>
                        <a:t>270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effectLst/>
                        </a:rPr>
                        <a:t>183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96.4%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90.0%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65.4%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53.0%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0683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8</a:t>
            </a:r>
            <a:r>
              <a:rPr lang="en-US" b="1" baseline="30000" dirty="0" smtClean="0"/>
              <a:t>th</a:t>
            </a:r>
            <a:r>
              <a:rPr lang="en-US" b="1" dirty="0" smtClean="0"/>
              <a:t> Grade Compared to Prior Year</a:t>
            </a:r>
            <a:endParaRPr lang="en-US" sz="3600" b="1" dirty="0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68435861"/>
              </p:ext>
            </p:extLst>
          </p:nvPr>
        </p:nvGraphicFramePr>
        <p:xfrm>
          <a:off x="495299" y="1676400"/>
          <a:ext cx="8153401" cy="8172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90099"/>
                <a:gridCol w="795050"/>
                <a:gridCol w="795050"/>
                <a:gridCol w="795050"/>
                <a:gridCol w="795050"/>
                <a:gridCol w="865391"/>
                <a:gridCol w="757836"/>
                <a:gridCol w="882008"/>
                <a:gridCol w="877867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Tested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Average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effectLst/>
                        </a:rPr>
                        <a:t>Pass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>
                          <a:effectLst/>
                        </a:rPr>
                        <a:t>Mastery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Manhasset</a:t>
                      </a:r>
                      <a:r>
                        <a:rPr lang="en-US" sz="1400" b="1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b="1" u="none" strike="noStrike" dirty="0" smtClean="0">
                          <a:effectLst/>
                        </a:rPr>
                        <a:t> Passing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Nassau Passing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Manhasset</a:t>
                      </a:r>
                      <a:r>
                        <a:rPr lang="en-US" sz="1400" b="1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b="1" u="none" strike="noStrike" dirty="0" smtClean="0">
                          <a:effectLst/>
                        </a:rPr>
                        <a:t> </a:t>
                      </a:r>
                      <a:r>
                        <a:rPr lang="en-US" sz="1400" b="1" u="none" strike="noStrike" dirty="0">
                          <a:effectLst/>
                        </a:rPr>
                        <a:t>Mastery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Nassau Mastery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MS</a:t>
                      </a:r>
                      <a:r>
                        <a:rPr lang="en-US" sz="2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(2016)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313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86.8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 smtClean="0">
                          <a:effectLst/>
                        </a:rPr>
                        <a:t>304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 smtClean="0">
                          <a:effectLst/>
                        </a:rPr>
                        <a:t>223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97.1%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91.0%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71.2%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49.0%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0657178"/>
              </p:ext>
            </p:extLst>
          </p:nvPr>
        </p:nvGraphicFramePr>
        <p:xfrm>
          <a:off x="501519" y="2819400"/>
          <a:ext cx="8153401" cy="8172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90099"/>
                <a:gridCol w="795050"/>
                <a:gridCol w="795050"/>
                <a:gridCol w="795050"/>
                <a:gridCol w="795050"/>
                <a:gridCol w="868501"/>
                <a:gridCol w="754726"/>
                <a:gridCol w="882008"/>
                <a:gridCol w="877867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Tested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Average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>
                          <a:effectLst/>
                        </a:rPr>
                        <a:t>Pass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>
                          <a:effectLst/>
                        </a:rPr>
                        <a:t>Mastery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Manhasset</a:t>
                      </a:r>
                      <a:r>
                        <a:rPr lang="en-US" sz="1400" b="1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b="1" u="none" strike="noStrike" dirty="0" smtClean="0">
                          <a:effectLst/>
                        </a:rPr>
                        <a:t> Passing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Nassau Passing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Manhasset </a:t>
                      </a:r>
                      <a:r>
                        <a:rPr lang="en-US" sz="1400" b="1" u="none" strike="noStrike" dirty="0">
                          <a:effectLst/>
                        </a:rPr>
                        <a:t>Mastery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Nassau Mastery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HS (2015)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280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86.6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270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183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96.4%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90.0</a:t>
                      </a:r>
                      <a:r>
                        <a:rPr lang="en-US" sz="1400" b="1" u="none" strike="noStrike" dirty="0">
                          <a:effectLst/>
                        </a:rPr>
                        <a:t>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65.4%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53.0</a:t>
                      </a:r>
                      <a:r>
                        <a:rPr lang="en-US" sz="1400" b="1" u="none" strike="noStrike" dirty="0">
                          <a:effectLst/>
                        </a:rPr>
                        <a:t>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606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0"/>
            <a:ext cx="6324600" cy="13716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How did we serve students of all abilities?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4563"/>
          </a:xfrm>
        </p:spPr>
        <p:txBody>
          <a:bodyPr>
            <a:normAutofit/>
          </a:bodyPr>
          <a:lstStyle/>
          <a:p>
            <a:r>
              <a:rPr lang="en-US" sz="4400" dirty="0" smtClean="0"/>
              <a:t>Honors Classes</a:t>
            </a:r>
          </a:p>
          <a:p>
            <a:r>
              <a:rPr lang="en-US" sz="4400" dirty="0" smtClean="0"/>
              <a:t>Regents Classes</a:t>
            </a:r>
          </a:p>
          <a:p>
            <a:r>
              <a:rPr lang="en-US" sz="4400" dirty="0" smtClean="0"/>
              <a:t>Integrated Co-Teaching </a:t>
            </a:r>
            <a:r>
              <a:rPr lang="en-US" sz="4400" dirty="0" smtClean="0"/>
              <a:t>Classes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233132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Honors Classes</a:t>
            </a:r>
            <a:br>
              <a:rPr lang="en-US" b="1" dirty="0" smtClean="0"/>
            </a:br>
            <a:endParaRPr lang="en-US" sz="3600" b="1" dirty="0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4134720"/>
              </p:ext>
            </p:extLst>
          </p:nvPr>
        </p:nvGraphicFramePr>
        <p:xfrm>
          <a:off x="533399" y="1676400"/>
          <a:ext cx="8153401" cy="8172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90099"/>
                <a:gridCol w="795050"/>
                <a:gridCol w="795050"/>
                <a:gridCol w="795050"/>
                <a:gridCol w="795050"/>
                <a:gridCol w="865391"/>
                <a:gridCol w="757836"/>
                <a:gridCol w="882008"/>
                <a:gridCol w="877867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Tested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Average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>
                          <a:effectLst/>
                        </a:rPr>
                        <a:t>Pass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>
                          <a:effectLst/>
                        </a:rPr>
                        <a:t>Mastery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Manhasset</a:t>
                      </a:r>
                      <a:r>
                        <a:rPr lang="en-US" sz="1400" b="1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b="1" u="none" strike="noStrike" dirty="0" smtClean="0">
                          <a:effectLst/>
                        </a:rPr>
                        <a:t> Passing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Nassau Passing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Manhasset </a:t>
                      </a:r>
                      <a:r>
                        <a:rPr lang="en-US" sz="1400" b="1" u="none" strike="noStrike" dirty="0">
                          <a:effectLst/>
                        </a:rPr>
                        <a:t>Mastery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Nassau Mastery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MS (2016)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149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92.3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 smtClean="0">
                          <a:effectLst/>
                        </a:rPr>
                        <a:t>149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145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100%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91.0%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97.3%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49.0%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2422045"/>
              </p:ext>
            </p:extLst>
          </p:nvPr>
        </p:nvGraphicFramePr>
        <p:xfrm>
          <a:off x="533399" y="2971800"/>
          <a:ext cx="8153401" cy="8172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90099"/>
                <a:gridCol w="795050"/>
                <a:gridCol w="795050"/>
                <a:gridCol w="795050"/>
                <a:gridCol w="795050"/>
                <a:gridCol w="868501"/>
                <a:gridCol w="754726"/>
                <a:gridCol w="882008"/>
                <a:gridCol w="877867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 i="0" u="none" strike="noStrike" dirty="0" smtClean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Tested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Average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>
                          <a:effectLst/>
                        </a:rPr>
                        <a:t>Pass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>
                          <a:effectLst/>
                        </a:rPr>
                        <a:t>Mastery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Manhasset</a:t>
                      </a:r>
                      <a:r>
                        <a:rPr lang="en-US" sz="1400" b="1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b="1" u="none" strike="noStrike" dirty="0" smtClean="0">
                          <a:effectLst/>
                        </a:rPr>
                        <a:t> Passing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Nassau Passing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Manhasset </a:t>
                      </a:r>
                      <a:r>
                        <a:rPr lang="en-US" sz="1400" b="1" u="none" strike="noStrike" dirty="0">
                          <a:effectLst/>
                        </a:rPr>
                        <a:t>Mastery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Nassau Mastery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HS (2015)</a:t>
                      </a: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135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92.6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135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128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100%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90.0</a:t>
                      </a:r>
                      <a:r>
                        <a:rPr lang="en-US" sz="1400" b="1" u="none" strike="noStrike" dirty="0">
                          <a:effectLst/>
                        </a:rPr>
                        <a:t>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94.8%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53.0</a:t>
                      </a:r>
                      <a:r>
                        <a:rPr lang="en-US" sz="1400" b="1" u="none" strike="noStrike" dirty="0">
                          <a:effectLst/>
                        </a:rPr>
                        <a:t>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238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1434</TotalTime>
  <Words>743</Words>
  <Application>Microsoft Office PowerPoint</Application>
  <PresentationFormat>On-screen Show (4:3)</PresentationFormat>
  <Paragraphs>276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Calibri</vt:lpstr>
      <vt:lpstr>Office Theme</vt:lpstr>
      <vt:lpstr>A Look Back on the First Year of all our 8th Grade Students Taking  Living Environment </vt:lpstr>
      <vt:lpstr>New Science Initiative</vt:lpstr>
      <vt:lpstr>Increasing Rigor &amp; Frequency of Instruction for All Students</vt:lpstr>
      <vt:lpstr>Challenges</vt:lpstr>
      <vt:lpstr>“All Hands On Deck”</vt:lpstr>
      <vt:lpstr>General Statistics</vt:lpstr>
      <vt:lpstr>8th Grade Compared to Prior Year</vt:lpstr>
      <vt:lpstr>How did we serve students of all abilities?</vt:lpstr>
      <vt:lpstr>Honors Classes </vt:lpstr>
      <vt:lpstr>Regents Classes </vt:lpstr>
      <vt:lpstr>Integrated Co-Teaching Classes </vt:lpstr>
      <vt:lpstr>Breakdown of 8th Graders</vt:lpstr>
      <vt:lpstr>At Risk Students</vt:lpstr>
      <vt:lpstr>This Year We Continue the Journey</vt:lpstr>
      <vt:lpstr>PowerPoint Presentation</vt:lpstr>
    </vt:vector>
  </TitlesOfParts>
  <Company>Manhasset Union Free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Manhasset</dc:title>
  <dc:creator>Thomas Elkins</dc:creator>
  <cp:lastModifiedBy>Thomas Elkins</cp:lastModifiedBy>
  <cp:revision>111</cp:revision>
  <dcterms:created xsi:type="dcterms:W3CDTF">2015-03-11T15:22:10Z</dcterms:created>
  <dcterms:modified xsi:type="dcterms:W3CDTF">2016-09-23T12:46:46Z</dcterms:modified>
</cp:coreProperties>
</file>