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97" r:id="rId1"/>
  </p:sldMasterIdLst>
  <p:notesMasterIdLst>
    <p:notesMasterId r:id="rId7"/>
  </p:notesMasterIdLst>
  <p:sldIdLst>
    <p:sldId id="306" r:id="rId2"/>
    <p:sldId id="311" r:id="rId3"/>
    <p:sldId id="313" r:id="rId4"/>
    <p:sldId id="314" r:id="rId5"/>
    <p:sldId id="315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A5100A7F-5A47-41CE-B876-CABD83A39E34}">
  <a:tblStyle styleId="{A5100A7F-5A47-41CE-B876-CABD83A39E34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86" autoAdjust="0"/>
  </p:normalViewPr>
  <p:slideViewPr>
    <p:cSldViewPr>
      <p:cViewPr>
        <p:scale>
          <a:sx n="120" d="100"/>
          <a:sy n="120" d="100"/>
        </p:scale>
        <p:origin x="-78" y="-33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9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Shape 5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6" name="Shape 5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en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Shape 6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5" name="Shape 6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lang="en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Shape 6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0" name="Shape 6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Shape 6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6" name="Shape 6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lang="en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Shape 6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2" name="Shape 6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lang="e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E556-303E-8D46-A648-16F8CA9D869D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ctr" rtl="0">
              <a:spcBef>
                <a:spcPts val="0"/>
              </a:spcBef>
              <a:buNone/>
            </a:pPr>
            <a:fld id="{00000000-1234-1234-1234-123412341234}" type="slidenum">
              <a:rPr lang="en" sz="1000" b="1" smtClean="0">
                <a:solidFill>
                  <a:srgbClr val="FFFFFF"/>
                </a:solidFill>
              </a:rPr>
              <a:pPr lvl="0" algn="ctr" rtl="0">
                <a:spcBef>
                  <a:spcPts val="0"/>
                </a:spcBef>
                <a:buNone/>
              </a:pPr>
              <a:t>‹#›</a:t>
            </a:fld>
            <a:endParaRPr lang="en" sz="1000" b="1">
              <a:solidFill>
                <a:srgbClr val="FFFFFF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E556-303E-8D46-A648-16F8CA9D869D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ctr" rtl="0">
              <a:spcBef>
                <a:spcPts val="0"/>
              </a:spcBef>
              <a:buNone/>
            </a:pPr>
            <a:fld id="{00000000-1234-1234-1234-123412341234}" type="slidenum">
              <a:rPr lang="en" sz="1000" b="1" smtClean="0">
                <a:solidFill>
                  <a:srgbClr val="FFFFFF"/>
                </a:solidFill>
              </a:rPr>
              <a:pPr lvl="0" algn="ctr" rtl="0">
                <a:spcBef>
                  <a:spcPts val="0"/>
                </a:spcBef>
                <a:buNone/>
              </a:pPr>
              <a:t>‹#›</a:t>
            </a:fld>
            <a:endParaRPr lang="en" sz="1000" b="1">
              <a:solidFill>
                <a:srgbClr val="FFFFFF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E556-303E-8D46-A648-16F8CA9D869D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ctr" rtl="0">
              <a:spcBef>
                <a:spcPts val="0"/>
              </a:spcBef>
              <a:buNone/>
            </a:pPr>
            <a:fld id="{00000000-1234-1234-1234-123412341234}" type="slidenum">
              <a:rPr lang="en" sz="1000" b="1" smtClean="0">
                <a:solidFill>
                  <a:srgbClr val="FFFFFF"/>
                </a:solidFill>
              </a:rPr>
              <a:pPr lvl="0" algn="ctr" rtl="0">
                <a:spcBef>
                  <a:spcPts val="0"/>
                </a:spcBef>
                <a:buNone/>
              </a:pPr>
              <a:t>‹#›</a:t>
            </a:fld>
            <a:endParaRPr lang="en" sz="1000" b="1">
              <a:solidFill>
                <a:srgbClr val="FFFFFF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572675" y="205975"/>
            <a:ext cx="81141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rtl="0">
              <a:spcBef>
                <a:spcPts val="0"/>
              </a:spcBef>
              <a:buSzPct val="100000"/>
              <a:defRPr sz="3000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873100" y="1063375"/>
            <a:ext cx="7707600" cy="3039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8787250" y="4824950"/>
            <a:ext cx="357000" cy="318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 rt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xmlns="" val="1560446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E556-303E-8D46-A648-16F8CA9D869D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ctr" rtl="0">
              <a:spcBef>
                <a:spcPts val="0"/>
              </a:spcBef>
              <a:buNone/>
            </a:pPr>
            <a:fld id="{00000000-1234-1234-1234-123412341234}" type="slidenum">
              <a:rPr lang="en" sz="1000" b="1" smtClean="0">
                <a:solidFill>
                  <a:srgbClr val="FFFFFF"/>
                </a:solidFill>
              </a:rPr>
              <a:pPr lvl="0" algn="ctr" rtl="0">
                <a:spcBef>
                  <a:spcPts val="0"/>
                </a:spcBef>
                <a:buNone/>
              </a:pPr>
              <a:t>‹#›</a:t>
            </a:fld>
            <a:endParaRPr lang="en" sz="1000" b="1">
              <a:solidFill>
                <a:srgbClr val="FFFFFF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E556-303E-8D46-A648-16F8CA9D869D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ctr" rtl="0">
              <a:spcBef>
                <a:spcPts val="0"/>
              </a:spcBef>
              <a:buNone/>
            </a:pPr>
            <a:fld id="{00000000-1234-1234-1234-123412341234}" type="slidenum">
              <a:rPr lang="en" sz="1000" b="1" smtClean="0">
                <a:solidFill>
                  <a:srgbClr val="FFFFFF"/>
                </a:solidFill>
              </a:rPr>
              <a:pPr lvl="0" algn="ctr" rtl="0">
                <a:spcBef>
                  <a:spcPts val="0"/>
                </a:spcBef>
                <a:buNone/>
              </a:pPr>
              <a:t>‹#›</a:t>
            </a:fld>
            <a:endParaRPr lang="en" sz="1000" b="1">
              <a:solidFill>
                <a:srgbClr val="FFFFFF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E556-303E-8D46-A648-16F8CA9D869D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ctr" rtl="0">
              <a:spcBef>
                <a:spcPts val="0"/>
              </a:spcBef>
              <a:buNone/>
            </a:pPr>
            <a:fld id="{00000000-1234-1234-1234-123412341234}" type="slidenum">
              <a:rPr lang="en" sz="1000" b="1" smtClean="0">
                <a:solidFill>
                  <a:srgbClr val="FFFFFF"/>
                </a:solidFill>
              </a:rPr>
              <a:pPr lvl="0" algn="ctr" rtl="0">
                <a:spcBef>
                  <a:spcPts val="0"/>
                </a:spcBef>
                <a:buNone/>
              </a:pPr>
              <a:t>‹#›</a:t>
            </a:fld>
            <a:endParaRPr lang="en" sz="1000" b="1">
              <a:solidFill>
                <a:srgbClr val="FFFFFF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E556-303E-8D46-A648-16F8CA9D869D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ctr" rtl="0">
              <a:spcBef>
                <a:spcPts val="0"/>
              </a:spcBef>
              <a:buNone/>
            </a:pPr>
            <a:fld id="{00000000-1234-1234-1234-123412341234}" type="slidenum">
              <a:rPr lang="en" sz="1000" b="1" smtClean="0">
                <a:solidFill>
                  <a:srgbClr val="FFFFFF"/>
                </a:solidFill>
              </a:rPr>
              <a:pPr lvl="0" algn="ctr" rtl="0">
                <a:spcBef>
                  <a:spcPts val="0"/>
                </a:spcBef>
                <a:buNone/>
              </a:pPr>
              <a:t>‹#›</a:t>
            </a:fld>
            <a:endParaRPr lang="en" sz="1000" b="1">
              <a:solidFill>
                <a:srgbClr val="FFFFFF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E556-303E-8D46-A648-16F8CA9D869D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ctr" rtl="0">
              <a:spcBef>
                <a:spcPts val="0"/>
              </a:spcBef>
              <a:buNone/>
            </a:pPr>
            <a:fld id="{00000000-1234-1234-1234-123412341234}" type="slidenum">
              <a:rPr lang="en" sz="1000" b="1" smtClean="0">
                <a:solidFill>
                  <a:srgbClr val="FFFFFF"/>
                </a:solidFill>
              </a:rPr>
              <a:pPr lvl="0" algn="ctr" rtl="0">
                <a:spcBef>
                  <a:spcPts val="0"/>
                </a:spcBef>
                <a:buNone/>
              </a:pPr>
              <a:t>‹#›</a:t>
            </a:fld>
            <a:endParaRPr lang="en" sz="1000" b="1">
              <a:solidFill>
                <a:srgbClr val="FFFFFF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E556-303E-8D46-A648-16F8CA9D869D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ctr" rtl="0">
              <a:spcBef>
                <a:spcPts val="0"/>
              </a:spcBef>
              <a:buNone/>
            </a:pPr>
            <a:fld id="{00000000-1234-1234-1234-123412341234}" type="slidenum">
              <a:rPr lang="en" sz="1000" b="1" smtClean="0">
                <a:solidFill>
                  <a:srgbClr val="FFFFFF"/>
                </a:solidFill>
              </a:rPr>
              <a:pPr lvl="0" algn="ctr" rtl="0">
                <a:spcBef>
                  <a:spcPts val="0"/>
                </a:spcBef>
                <a:buNone/>
              </a:pPr>
              <a:t>‹#›</a:t>
            </a:fld>
            <a:endParaRPr lang="en" sz="1000" b="1">
              <a:solidFill>
                <a:srgbClr val="FFFFFF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E556-303E-8D46-A648-16F8CA9D869D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ctr" rtl="0">
              <a:spcBef>
                <a:spcPts val="0"/>
              </a:spcBef>
              <a:buNone/>
            </a:pPr>
            <a:fld id="{00000000-1234-1234-1234-123412341234}" type="slidenum">
              <a:rPr lang="en" sz="1000" b="1" smtClean="0">
                <a:solidFill>
                  <a:srgbClr val="FFFFFF"/>
                </a:solidFill>
              </a:rPr>
              <a:pPr lvl="0" algn="ctr" rtl="0">
                <a:spcBef>
                  <a:spcPts val="0"/>
                </a:spcBef>
                <a:buNone/>
              </a:pPr>
              <a:t>‹#›</a:t>
            </a:fld>
            <a:endParaRPr lang="en" sz="1000" b="1">
              <a:solidFill>
                <a:srgbClr val="FFFFFF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E556-303E-8D46-A648-16F8CA9D869D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ctr" rtl="0">
              <a:spcBef>
                <a:spcPts val="0"/>
              </a:spcBef>
              <a:buNone/>
            </a:pPr>
            <a:fld id="{00000000-1234-1234-1234-123412341234}" type="slidenum">
              <a:rPr lang="en" sz="1000" b="1" smtClean="0">
                <a:solidFill>
                  <a:srgbClr val="FFFFFF"/>
                </a:solidFill>
              </a:rPr>
              <a:pPr lvl="0" algn="ctr" rtl="0">
                <a:spcBef>
                  <a:spcPts val="0"/>
                </a:spcBef>
                <a:buNone/>
              </a:pPr>
              <a:t>‹#›</a:t>
            </a:fld>
            <a:endParaRPr lang="en" sz="1000" b="1">
              <a:solidFill>
                <a:srgbClr val="FFFFFF"/>
              </a:solidFill>
            </a:endParaRPr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7E556-303E-8D46-A648-16F8CA9D869D}" type="datetimeFigureOut">
              <a:rPr lang="en-US" smtClean="0"/>
              <a:pPr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algn="ctr" rtl="0">
              <a:spcBef>
                <a:spcPts val="0"/>
              </a:spcBef>
              <a:buNone/>
            </a:pPr>
            <a:fld id="{00000000-1234-1234-1234-123412341234}" type="slidenum">
              <a:rPr lang="en" sz="1000" b="1" smtClean="0">
                <a:solidFill>
                  <a:srgbClr val="FFFFFF"/>
                </a:solidFill>
              </a:rPr>
              <a:pPr lvl="0" algn="ctr" rtl="0">
                <a:spcBef>
                  <a:spcPts val="0"/>
                </a:spcBef>
                <a:buNone/>
              </a:pPr>
              <a:t>‹#›</a:t>
            </a:fld>
            <a:endParaRPr lang="en" sz="10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9786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ps.org/Domain/13117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Shape 588"/>
          <p:cNvSpPr/>
          <p:nvPr/>
        </p:nvSpPr>
        <p:spPr>
          <a:xfrm>
            <a:off x="0" y="7620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0" name="Shape 590"/>
          <p:cNvSpPr txBox="1">
            <a:spLocks noGrp="1"/>
          </p:cNvSpPr>
          <p:nvPr>
            <p:ph type="title"/>
          </p:nvPr>
        </p:nvSpPr>
        <p:spPr>
          <a:xfrm>
            <a:off x="1143000" y="2876550"/>
            <a:ext cx="73914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6000" b="1" dirty="0" smtClean="0">
                <a:solidFill>
                  <a:srgbClr val="0070C0"/>
                </a:solidFill>
                <a:latin typeface="Avenir Next Condensed" charset="0"/>
                <a:ea typeface="Avenir Next Condensed" charset="0"/>
                <a:cs typeface="Avenir Next Condensed" charset="0"/>
              </a:rPr>
              <a:t>T</a:t>
            </a:r>
            <a:r>
              <a:rPr lang="en-US" sz="6000" b="1" dirty="0" err="1" smtClean="0">
                <a:solidFill>
                  <a:srgbClr val="0070C0"/>
                </a:solidFill>
                <a:latin typeface="Avenir Next Condensed" charset="0"/>
                <a:ea typeface="Avenir Next Condensed" charset="0"/>
                <a:cs typeface="Avenir Next Condensed" charset="0"/>
              </a:rPr>
              <a:t>hrive</a:t>
            </a:r>
            <a:r>
              <a:rPr lang="en" sz="6000" b="1" dirty="0" smtClean="0">
                <a:solidFill>
                  <a:srgbClr val="0070C0"/>
                </a:solidFill>
                <a:latin typeface="Avenir Next Condensed" charset="0"/>
                <a:ea typeface="Avenir Next Condensed" charset="0"/>
                <a:cs typeface="Avenir Next Condensed" charset="0"/>
              </a:rPr>
              <a:t>:</a:t>
            </a:r>
            <a:r>
              <a:rPr lang="en" sz="6000" b="1" dirty="0" smtClean="0">
                <a:solidFill>
                  <a:srgbClr val="0070C0"/>
                </a:solidFill>
                <a:latin typeface="Avenir Next Condensed" charset="0"/>
                <a:ea typeface="Avenir Next Condensed" charset="0"/>
                <a:cs typeface="Avenir Next Condensed" charset="0"/>
              </a:rPr>
              <a:t/>
            </a:r>
            <a:br>
              <a:rPr lang="en" sz="6000" b="1" dirty="0" smtClean="0">
                <a:solidFill>
                  <a:srgbClr val="0070C0"/>
                </a:solidFill>
                <a:latin typeface="Avenir Next Condensed" charset="0"/>
                <a:ea typeface="Avenir Next Condensed" charset="0"/>
                <a:cs typeface="Avenir Next Condensed" charset="0"/>
              </a:rPr>
            </a:br>
            <a:r>
              <a:rPr lang="en" sz="6000" b="1" dirty="0" smtClean="0">
                <a:solidFill>
                  <a:srgbClr val="0070C0"/>
                </a:solidFill>
                <a:latin typeface="Avenir Next Condensed" charset="0"/>
                <a:ea typeface="Avenir Next Condensed" charset="0"/>
                <a:cs typeface="Avenir Next Condensed" charset="0"/>
              </a:rPr>
              <a:t>Creating Inclusive Schools</a:t>
            </a:r>
            <a:endParaRPr lang="en" sz="6000" b="1" dirty="0">
              <a:solidFill>
                <a:srgbClr val="0070C0"/>
              </a:solidFill>
              <a:latin typeface="Avenir Next Condensed" charset="0"/>
              <a:ea typeface="Avenir Next Condensed" charset="0"/>
              <a:cs typeface="Avenir Next Condensed" charset="0"/>
            </a:endParaRPr>
          </a:p>
        </p:txBody>
      </p:sp>
      <p:sp>
        <p:nvSpPr>
          <p:cNvPr id="589" name="Shape 58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 rtl="0">
                <a:spcBef>
                  <a:spcPts val="0"/>
                </a:spcBef>
                <a:buNone/>
              </a:pPr>
              <a:t>1</a:t>
            </a:fld>
            <a:endParaRPr lang="en"/>
          </a:p>
        </p:txBody>
      </p:sp>
      <p:pic>
        <p:nvPicPr>
          <p:cNvPr id="8" name="Shape 663" descr="SEAB_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2952750"/>
            <a:ext cx="2041749" cy="182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Shape 62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 rtl="0">
                <a:spcBef>
                  <a:spcPts val="0"/>
                </a:spcBef>
                <a:buNone/>
              </a:pPr>
              <a:t>2</a:t>
            </a:fld>
            <a:endParaRPr lang="en"/>
          </a:p>
        </p:txBody>
      </p:sp>
      <p:pic>
        <p:nvPicPr>
          <p:cNvPr id="628" name="Shape 628" descr="Equity.jpg"/>
          <p:cNvPicPr preferRelativeResize="0"/>
          <p:nvPr/>
        </p:nvPicPr>
        <p:blipFill rotWithShape="1">
          <a:blip r:embed="rId3">
            <a:alphaModFix/>
          </a:blip>
          <a:srcRect l="8830" t="12387" r="11252" b="3231"/>
          <a:stretch/>
        </p:blipFill>
        <p:spPr>
          <a:xfrm>
            <a:off x="712504" y="2635879"/>
            <a:ext cx="2629778" cy="2145671"/>
          </a:xfrm>
          <a:prstGeom prst="rect">
            <a:avLst/>
          </a:prstGeom>
          <a:noFill/>
          <a:ln>
            <a:noFill/>
          </a:ln>
        </p:spPr>
      </p:pic>
      <p:pic>
        <p:nvPicPr>
          <p:cNvPr id="629" name="Shape 629" descr="Equality.jpg"/>
          <p:cNvPicPr preferRelativeResize="0"/>
          <p:nvPr/>
        </p:nvPicPr>
        <p:blipFill rotWithShape="1">
          <a:blip r:embed="rId4">
            <a:alphaModFix/>
          </a:blip>
          <a:srcRect l="10393" t="12013" r="11402" b="4093"/>
          <a:stretch/>
        </p:blipFill>
        <p:spPr>
          <a:xfrm>
            <a:off x="707125" y="396659"/>
            <a:ext cx="2629778" cy="2179963"/>
          </a:xfrm>
          <a:prstGeom prst="rect">
            <a:avLst/>
          </a:prstGeom>
          <a:noFill/>
          <a:ln>
            <a:noFill/>
          </a:ln>
        </p:spPr>
      </p:pic>
      <p:pic>
        <p:nvPicPr>
          <p:cNvPr id="630" name="Shape 630"/>
          <p:cNvPicPr preferRelativeResize="0"/>
          <p:nvPr/>
        </p:nvPicPr>
        <p:blipFill rotWithShape="1">
          <a:blip r:embed="rId5">
            <a:alphaModFix/>
          </a:blip>
          <a:srcRect l="8885" t="11766" r="10339" b="2719"/>
          <a:stretch/>
        </p:blipFill>
        <p:spPr>
          <a:xfrm>
            <a:off x="3548775" y="608575"/>
            <a:ext cx="5007898" cy="4096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Shape 64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 rtl="0">
                <a:spcBef>
                  <a:spcPts val="0"/>
                </a:spcBef>
                <a:buNone/>
              </a:pPr>
              <a:t>3</a:t>
            </a:fld>
            <a:endParaRPr lang="en"/>
          </a:p>
        </p:txBody>
      </p:sp>
      <p:sp>
        <p:nvSpPr>
          <p:cNvPr id="643" name="Shape 643"/>
          <p:cNvSpPr txBox="1"/>
          <p:nvPr/>
        </p:nvSpPr>
        <p:spPr>
          <a:xfrm>
            <a:off x="592500" y="1247550"/>
            <a:ext cx="8170500" cy="1019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3600" b="1" dirty="0">
                <a:solidFill>
                  <a:srgbClr val="0194D3"/>
                </a:solidFill>
                <a:latin typeface="Avenir Next Condensed" charset="0"/>
                <a:ea typeface="Avenir Next Condensed" charset="0"/>
                <a:cs typeface="Avenir Next Condensed" charset="0"/>
              </a:rPr>
              <a:t>Write a word or a phrase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3600" b="1" dirty="0">
                <a:solidFill>
                  <a:srgbClr val="0194D3"/>
                </a:solidFill>
                <a:latin typeface="Avenir Next Condensed" charset="0"/>
                <a:ea typeface="Avenir Next Condensed" charset="0"/>
                <a:cs typeface="Avenir Next Condensed" charset="0"/>
              </a:rPr>
              <a:t>that describes something someone else has done to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3600" b="1" dirty="0">
                <a:solidFill>
                  <a:srgbClr val="0194D3"/>
                </a:solidFill>
                <a:latin typeface="Avenir Next Condensed" charset="0"/>
                <a:ea typeface="Avenir Next Condensed" charset="0"/>
                <a:cs typeface="Avenir Next Condensed" charset="0"/>
              </a:rPr>
              <a:t>make you </a:t>
            </a:r>
            <a:endParaRPr lang="en" sz="3600" b="1" dirty="0" smtClean="0">
              <a:solidFill>
                <a:srgbClr val="0194D3"/>
              </a:solidFill>
              <a:latin typeface="Avenir Next Condensed" charset="0"/>
              <a:ea typeface="Avenir Next Condensed" charset="0"/>
              <a:cs typeface="Avenir Next Condensed" charset="0"/>
            </a:endParaRPr>
          </a:p>
          <a:p>
            <a:pPr lvl="0" algn="ctr" rtl="0">
              <a:spcBef>
                <a:spcPts val="0"/>
              </a:spcBef>
              <a:buNone/>
            </a:pPr>
            <a:r>
              <a:rPr lang="en" sz="3600" b="1" dirty="0" smtClean="0">
                <a:solidFill>
                  <a:srgbClr val="0194D3"/>
                </a:solidFill>
                <a:latin typeface="Avenir Next Condensed" charset="0"/>
                <a:ea typeface="Avenir Next Condensed" charset="0"/>
                <a:cs typeface="Avenir Next Condensed" charset="0"/>
              </a:rPr>
              <a:t>feel </a:t>
            </a:r>
            <a:r>
              <a:rPr lang="en" sz="3600" b="1" dirty="0">
                <a:solidFill>
                  <a:srgbClr val="0194D3"/>
                </a:solidFill>
                <a:latin typeface="Avenir Next Condensed" charset="0"/>
                <a:ea typeface="Avenir Next Condensed" charset="0"/>
                <a:cs typeface="Avenir Next Condensed" charset="0"/>
              </a:rPr>
              <a:t>like you belong</a:t>
            </a:r>
          </a:p>
        </p:txBody>
      </p:sp>
      <p:pic>
        <p:nvPicPr>
          <p:cNvPr id="6" name="Shape 663" descr="SEAB_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3400" y="3257550"/>
            <a:ext cx="1600200" cy="144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Shape 64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 rtl="0">
                <a:spcBef>
                  <a:spcPts val="0"/>
                </a:spcBef>
                <a:buNone/>
              </a:pPr>
              <a:t>4</a:t>
            </a:fld>
            <a:endParaRPr lang="en"/>
          </a:p>
        </p:txBody>
      </p:sp>
      <p:sp>
        <p:nvSpPr>
          <p:cNvPr id="2" name="Rectangle 1"/>
          <p:cNvSpPr/>
          <p:nvPr/>
        </p:nvSpPr>
        <p:spPr>
          <a:xfrm>
            <a:off x="2362200" y="1428750"/>
            <a:ext cx="4572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194D3"/>
                </a:solidFill>
                <a:latin typeface="Avenir Next Condensed" charset="0"/>
                <a:ea typeface="Avenir Next Condensed" charset="0"/>
                <a:cs typeface="Avenir Next Condensed" charset="0"/>
              </a:rPr>
              <a:t>Click the link to access the video: </a:t>
            </a:r>
            <a:r>
              <a:rPr lang="en-US" dirty="0" smtClean="0">
                <a:latin typeface="Arial" charset="0"/>
                <a:hlinkClick r:id="rId3"/>
              </a:rPr>
              <a:t>https</a:t>
            </a:r>
            <a:r>
              <a:rPr lang="en-US" dirty="0">
                <a:latin typeface="Arial" charset="0"/>
                <a:hlinkClick r:id="rId3"/>
              </a:rPr>
              <a:t>://</a:t>
            </a:r>
            <a:r>
              <a:rPr lang="en-US" dirty="0" err="1">
                <a:latin typeface="Arial" charset="0"/>
                <a:hlinkClick r:id="rId3"/>
              </a:rPr>
              <a:t>www.spps.org</a:t>
            </a:r>
            <a:r>
              <a:rPr lang="en-US" dirty="0">
                <a:latin typeface="Arial" charset="0"/>
                <a:hlinkClick r:id="rId3"/>
              </a:rPr>
              <a:t>/Domain/13117</a:t>
            </a:r>
            <a:endParaRPr lang="en-US" dirty="0"/>
          </a:p>
          <a:p>
            <a:pPr algn="ctr"/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663" descr="SEAB_Logo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3400" y="3257550"/>
            <a:ext cx="1600200" cy="144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Shape 65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 rtl="0">
                <a:spcBef>
                  <a:spcPts val="0"/>
                </a:spcBef>
                <a:buNone/>
              </a:pPr>
              <a:t>5</a:t>
            </a:fld>
            <a:endParaRPr lang="en"/>
          </a:p>
        </p:txBody>
      </p:sp>
      <p:sp>
        <p:nvSpPr>
          <p:cNvPr id="655" name="Shape 655"/>
          <p:cNvSpPr txBox="1"/>
          <p:nvPr/>
        </p:nvSpPr>
        <p:spPr>
          <a:xfrm>
            <a:off x="547100" y="322025"/>
            <a:ext cx="8240100" cy="739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3600" b="1">
                <a:solidFill>
                  <a:srgbClr val="0194D3"/>
                </a:solidFill>
              </a:rPr>
              <a:t>In Your Table Group</a:t>
            </a:r>
          </a:p>
          <a:p>
            <a:pPr lvl="0" algn="ctr" rtl="0">
              <a:lnSpc>
                <a:spcPct val="115000"/>
              </a:lnSpc>
              <a:spcBef>
                <a:spcPts val="0"/>
              </a:spcBef>
              <a:buNone/>
            </a:pPr>
            <a:endParaRPr sz="700" b="1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656" name="Shape 656"/>
          <p:cNvSpPr txBox="1"/>
          <p:nvPr/>
        </p:nvSpPr>
        <p:spPr>
          <a:xfrm>
            <a:off x="648850" y="1170075"/>
            <a:ext cx="8138400" cy="79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en" sz="2000" b="1" dirty="0" smtClean="0">
                <a:solidFill>
                  <a:srgbClr val="B0BC22"/>
                </a:solidFill>
              </a:rPr>
              <a:t>LISTEN </a:t>
            </a:r>
            <a:r>
              <a:rPr lang="en" sz="2000" b="1" dirty="0">
                <a:solidFill>
                  <a:srgbClr val="B0BC22"/>
                </a:solidFill>
              </a:rPr>
              <a:t>and LEARN 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rgbClr val="525252"/>
              </a:buClr>
              <a:buSzPct val="100000"/>
              <a:buAutoNum type="arabicPeriod"/>
            </a:pPr>
            <a:r>
              <a:rPr lang="en" sz="1800" dirty="0">
                <a:solidFill>
                  <a:srgbClr val="525252"/>
                </a:solidFill>
              </a:rPr>
              <a:t>Share your name, position, preferred pronoun and your belonging word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rgbClr val="525252"/>
              </a:buClr>
              <a:buSzPct val="100000"/>
              <a:buAutoNum type="arabicPeriod"/>
            </a:pPr>
            <a:r>
              <a:rPr lang="en" sz="1800" dirty="0">
                <a:solidFill>
                  <a:srgbClr val="525252"/>
                </a:solidFill>
              </a:rPr>
              <a:t>Talk about something in the video that didn’t surprise you because you have experienced or witnessed it yourself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rgbClr val="525252"/>
              </a:buClr>
              <a:buSzPct val="100000"/>
              <a:buAutoNum type="arabicPeriod"/>
            </a:pPr>
            <a:r>
              <a:rPr lang="en" sz="1800" dirty="0">
                <a:solidFill>
                  <a:srgbClr val="525252"/>
                </a:solidFill>
              </a:rPr>
              <a:t>Describe how your perspective on inclusivity </a:t>
            </a:r>
            <a:r>
              <a:rPr lang="en" sz="1800" dirty="0" smtClean="0">
                <a:solidFill>
                  <a:srgbClr val="525252"/>
                </a:solidFill>
              </a:rPr>
              <a:t>shifted</a:t>
            </a:r>
            <a:endParaRPr lang="en-US" sz="1800" dirty="0">
              <a:solidFill>
                <a:srgbClr val="525252"/>
              </a:solidFill>
            </a:endParaRP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rgbClr val="525252"/>
              </a:buClr>
              <a:buSzPct val="100000"/>
              <a:buAutoNum type="arabicPeriod"/>
            </a:pPr>
            <a:endParaRPr lang="en-US" sz="1800" b="1" dirty="0" smtClean="0">
              <a:solidFill>
                <a:srgbClr val="525252"/>
              </a:solidFill>
            </a:endParaRPr>
          </a:p>
          <a:p>
            <a:pPr marL="114300" lvl="0" rtl="0">
              <a:lnSpc>
                <a:spcPct val="115000"/>
              </a:lnSpc>
              <a:spcBef>
                <a:spcPts val="0"/>
              </a:spcBef>
              <a:buClr>
                <a:srgbClr val="525252"/>
              </a:buClr>
              <a:buSzPct val="100000"/>
            </a:pPr>
            <a:r>
              <a:rPr lang="en" sz="1800" b="1" dirty="0" smtClean="0">
                <a:solidFill>
                  <a:srgbClr val="B0BC22"/>
                </a:solidFill>
              </a:rPr>
              <a:t>LEAD</a:t>
            </a:r>
            <a:endParaRPr lang="en-US" sz="1800" dirty="0" smtClean="0">
              <a:solidFill>
                <a:srgbClr val="525252"/>
              </a:solidFill>
            </a:endParaRP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rgbClr val="525252"/>
              </a:buClr>
              <a:buSzPct val="100000"/>
              <a:buAutoNum type="arabicPeriod"/>
            </a:pPr>
            <a:r>
              <a:rPr lang="en" sz="1800" dirty="0" smtClean="0">
                <a:solidFill>
                  <a:srgbClr val="525252"/>
                </a:solidFill>
              </a:rPr>
              <a:t>Discuss </a:t>
            </a:r>
            <a:r>
              <a:rPr lang="en" sz="1800" dirty="0">
                <a:solidFill>
                  <a:srgbClr val="525252"/>
                </a:solidFill>
              </a:rPr>
              <a:t>things that you can adopt into practice in your role to </a:t>
            </a:r>
            <a:r>
              <a:rPr lang="en" sz="1800" dirty="0" smtClean="0">
                <a:solidFill>
                  <a:srgbClr val="525252"/>
                </a:solidFill>
              </a:rPr>
              <a:t>increase</a:t>
            </a:r>
            <a:r>
              <a:rPr lang="en-US" sz="1800" dirty="0" smtClean="0">
                <a:solidFill>
                  <a:srgbClr val="525252"/>
                </a:solidFill>
              </a:rPr>
              <a:t> </a:t>
            </a:r>
            <a:r>
              <a:rPr lang="en" sz="1800" dirty="0" smtClean="0">
                <a:solidFill>
                  <a:srgbClr val="525252"/>
                </a:solidFill>
              </a:rPr>
              <a:t>inclusivity</a:t>
            </a:r>
            <a:endParaRPr lang="en" sz="1800" dirty="0">
              <a:solidFill>
                <a:srgbClr val="52525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98</Words>
  <Application>Microsoft Office PowerPoint</Application>
  <PresentationFormat>On-screen Show (16:9)</PresentationFormat>
  <Paragraphs>20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Thrive: Creating Inclusive Schools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Thrive: Creating Inclusive Schools</dc:title>
  <dc:creator>Walsh, Shaun K</dc:creator>
  <cp:lastModifiedBy>District Tech</cp:lastModifiedBy>
  <cp:revision>4</cp:revision>
  <dcterms:modified xsi:type="dcterms:W3CDTF">2017-08-10T19:32:10Z</dcterms:modified>
</cp:coreProperties>
</file>