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4"/>
  </p:notesMasterIdLst>
  <p:sldIdLst>
    <p:sldId id="262" r:id="rId2"/>
    <p:sldId id="265" r:id="rId3"/>
    <p:sldId id="258" r:id="rId4"/>
    <p:sldId id="263" r:id="rId5"/>
    <p:sldId id="281" r:id="rId6"/>
    <p:sldId id="282" r:id="rId7"/>
    <p:sldId id="319" r:id="rId8"/>
    <p:sldId id="326" r:id="rId9"/>
    <p:sldId id="314" r:id="rId10"/>
    <p:sldId id="320" r:id="rId11"/>
    <p:sldId id="287" r:id="rId12"/>
    <p:sldId id="321" r:id="rId13"/>
    <p:sldId id="323" r:id="rId14"/>
    <p:sldId id="306" r:id="rId15"/>
    <p:sldId id="322" r:id="rId16"/>
    <p:sldId id="315" r:id="rId17"/>
    <p:sldId id="317" r:id="rId18"/>
    <p:sldId id="324" r:id="rId19"/>
    <p:sldId id="325" r:id="rId20"/>
    <p:sldId id="318" r:id="rId21"/>
    <p:sldId id="268" r:id="rId22"/>
    <p:sldId id="272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BF026-E534-4809-ABC8-0E9F3ED44C7D}" v="18" dt="2023-01-05T12:15:50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ibbcountyschools-my.sharepoint.com/personal/eric_bush_bcsdk12_net/Documents/Desktop/1%20-%20Eric%20Bush%20-%20L%20drive/3%20-%20Financials/FY2023%20-%20Financials/05%20-%20November%202022/Nov%202022-%20Financials%20Jan%20Board%20Meeting%20EB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bibbcountyschools-my.sharepoint.com/personal/sharon_roberts_bcsdk12_net/Documents/Documents/Financials/FY%202023/Nov%202022/Nov%202022-%20Financials%20Jan%20Board%20Meeting%20EB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Assets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26753322088221E-2"/>
          <c:y val="0.14695562120689479"/>
          <c:w val="0.94810386878785757"/>
          <c:h val="0.788557889397393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BAD-4500-9938-A80752041C1C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BAD-4500-9938-A80752041C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BAD-4500-9938-A80752041C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BAD-4500-9938-A80752041C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BAD-4500-9938-A80752041C1C}"/>
              </c:ext>
            </c:extLst>
          </c:dPt>
          <c:dLbls>
            <c:dLbl>
              <c:idx val="0"/>
              <c:layout>
                <c:manualLayout>
                  <c:x val="-1.6809944633213267E-2"/>
                  <c:y val="0.19279826201488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AD-4500-9938-A80752041C1C}"/>
                </c:ext>
              </c:extLst>
            </c:dLbl>
            <c:dLbl>
              <c:idx val="1"/>
              <c:layout>
                <c:manualLayout>
                  <c:x val="4.2794519870956664E-2"/>
                  <c:y val="-8.984775563935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E7E5F2-C931-4BEF-8FDD-F1DB579A2C49}" type="CATEGORYNAME">
                      <a:rPr lang="en-US" sz="20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20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9E4ABFF-2274-4444-97D2-A9C2B8D9F3EF}" type="PERCENTAGE">
                      <a:rPr lang="en-US" sz="2000" b="1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20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49518842045049"/>
                      <c:h val="0.35560251268898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AD-4500-9938-A80752041C1C}"/>
                </c:ext>
              </c:extLst>
            </c:dLbl>
            <c:dLbl>
              <c:idx val="2"/>
              <c:layout>
                <c:manualLayout>
                  <c:x val="1.3230831052714302E-2"/>
                  <c:y val="-7.7976048340979792E-2"/>
                </c:manualLayout>
              </c:layout>
              <c:tx>
                <c:rich>
                  <a:bodyPr/>
                  <a:lstStyle/>
                  <a:p>
                    <a:fld id="{EC844E32-0BCA-4FCC-91D7-58C53509EAB5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
</a:t>
                    </a:r>
                    <a:fld id="{87B1EBDD-4223-4447-8C05-FFB9D3107734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AD-4500-9938-A80752041C1C}"/>
                </c:ext>
              </c:extLst>
            </c:dLbl>
            <c:dLbl>
              <c:idx val="3"/>
              <c:layout>
                <c:manualLayout>
                  <c:x val="4.6653039664137232E-2"/>
                  <c:y val="-3.08173058065190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AD-4500-9938-A80752041C1C}"/>
                </c:ext>
              </c:extLst>
            </c:dLbl>
            <c:dLbl>
              <c:idx val="4"/>
              <c:layout>
                <c:manualLayout>
                  <c:x val="3.6110949077787245E-2"/>
                  <c:y val="0.147607965168730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AD-4500-9938-A80752041C1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 BS'!$H$7:$H$11</c:f>
              <c:strCache>
                <c:ptCount val="5"/>
                <c:pt idx="0">
                  <c:v>Cash</c:v>
                </c:pt>
                <c:pt idx="1">
                  <c:v>Investments</c:v>
                </c:pt>
                <c:pt idx="2">
                  <c:v>Receivables</c:v>
                </c:pt>
                <c:pt idx="3">
                  <c:v>Interfund Receivables</c:v>
                </c:pt>
                <c:pt idx="4">
                  <c:v>Other Assests</c:v>
                </c:pt>
              </c:strCache>
            </c:strRef>
          </c:cat>
          <c:val>
            <c:numRef>
              <c:f>'GF BS'!$I$7:$I$11</c:f>
              <c:numCache>
                <c:formatCode>_("$"* #,##0_);_("$"* \(#,##0\);_("$"* "-"??_);_(@_)</c:formatCode>
                <c:ptCount val="5"/>
                <c:pt idx="0">
                  <c:v>6455592.0199999996</c:v>
                </c:pt>
                <c:pt idx="1">
                  <c:v>86893130.319999993</c:v>
                </c:pt>
                <c:pt idx="2">
                  <c:v>18060004.283706296</c:v>
                </c:pt>
                <c:pt idx="3">
                  <c:v>471933.92</c:v>
                </c:pt>
                <c:pt idx="4">
                  <c:v>381.37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AD-4500-9938-A80752041C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07F-46CD-B2E1-7D1F7093304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07F-46CD-B2E1-7D1F7093304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07F-46CD-B2E1-7D1F7093304F}"/>
              </c:ext>
            </c:extLst>
          </c:dPt>
          <c:dLbls>
            <c:dLbl>
              <c:idx val="0"/>
              <c:layout>
                <c:manualLayout>
                  <c:x val="-0.24899309183924817"/>
                  <c:y val="-8.75836498241603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125027-7C3A-4BC7-9BA3-DE9A838DF720}" type="CATEGORYNAME">
                      <a:rPr lang="en-US" sz="1600" b="1"/>
                      <a:pPr>
                        <a:defRPr sz="1400"/>
                      </a:pPr>
                      <a:t>[CATEGORY NAME]</a:t>
                    </a:fld>
                    <a:r>
                      <a:rPr lang="en-US" sz="1600" b="1" baseline="0" dirty="0"/>
                      <a:t>, </a:t>
                    </a:r>
                    <a:fld id="{C50E0B28-0196-4958-BE4B-FF151511707E}" type="VALUE">
                      <a:rPr lang="en-US" sz="1600" b="1" baseline="0"/>
                      <a:pPr>
                        <a:defRPr sz="1400"/>
                      </a:pPr>
                      <a:t>[VALUE]</a:t>
                    </a:fld>
                    <a:r>
                      <a:rPr lang="en-US" sz="1600" b="1" baseline="0" dirty="0"/>
                      <a:t>, </a:t>
                    </a:r>
                    <a:fld id="{A2023F76-C256-48D9-AB24-6CC724B34B1C}" type="PERCENTAGE">
                      <a:rPr lang="en-US" sz="1600" b="1" baseline="0"/>
                      <a:pPr>
                        <a:defRPr sz="1400"/>
                      </a:pPr>
                      <a:t>[PERCENTAGE]</a:t>
                    </a:fld>
                    <a:endParaRPr lang="en-US" sz="16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0082538963768"/>
                      <c:h val="0.18965223392372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7F-46CD-B2E1-7D1F7093304F}"/>
                </c:ext>
              </c:extLst>
            </c:dLbl>
            <c:dLbl>
              <c:idx val="1"/>
              <c:layout>
                <c:manualLayout>
                  <c:x val="0.24519392517902164"/>
                  <c:y val="-4.9780574585771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C4EE04-2A04-4AFD-A57F-97FBA4FDF4B7}" type="CATEGORYNAME">
                      <a:rPr lang="en-US" sz="1600" b="1"/>
                      <a:pPr>
                        <a:defRPr sz="1400"/>
                      </a:pPr>
                      <a:t>[CATEGORY NAME]</a:t>
                    </a:fld>
                    <a:r>
                      <a:rPr lang="en-US" sz="1600" b="1" baseline="0" dirty="0"/>
                      <a:t>, </a:t>
                    </a:r>
                    <a:fld id="{D581D586-F31C-496C-8F0D-A32A30E011FD}" type="VALUE">
                      <a:rPr lang="en-US" sz="1600" b="1" baseline="0"/>
                      <a:pPr>
                        <a:defRPr sz="1400"/>
                      </a:pPr>
                      <a:t>[VALUE]</a:t>
                    </a:fld>
                    <a:r>
                      <a:rPr lang="en-US" sz="1600" b="1" baseline="0" dirty="0"/>
                      <a:t>, </a:t>
                    </a:r>
                    <a:fld id="{2B0F8E36-5B25-4644-BC0D-C8BA2157ADD2}" type="PERCENTAGE">
                      <a:rPr lang="en-US" sz="1600" b="1" baseline="0"/>
                      <a:pPr>
                        <a:defRPr sz="1400"/>
                      </a:pPr>
                      <a:t>[PERCENTAGE]</a:t>
                    </a:fld>
                    <a:endParaRPr lang="en-US" sz="16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2910516789725"/>
                      <c:h val="0.147519797139167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F-46CD-B2E1-7D1F7093304F}"/>
                </c:ext>
              </c:extLst>
            </c:dLbl>
            <c:dLbl>
              <c:idx val="2"/>
              <c:layout>
                <c:manualLayout>
                  <c:x val="-0.15247076036932036"/>
                  <c:y val="2.0181768321185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119199272065"/>
                      <c:h val="0.10319266055045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F-46CD-B2E1-7D1F70933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 Inc'!$J$9:$J$11</c:f>
              <c:strCache>
                <c:ptCount val="3"/>
                <c:pt idx="0">
                  <c:v>Local Sources</c:v>
                </c:pt>
                <c:pt idx="1">
                  <c:v>State Sources</c:v>
                </c:pt>
                <c:pt idx="2">
                  <c:v>Federal Sources</c:v>
                </c:pt>
              </c:strCache>
            </c:strRef>
          </c:cat>
          <c:val>
            <c:numRef>
              <c:f>'GF Inc'!$K$9:$K$11</c:f>
              <c:numCache>
                <c:formatCode>_("$"* #,##0_);_("$"* \(#,##0\);_("$"* "-"??_);_(@_)</c:formatCode>
                <c:ptCount val="3"/>
                <c:pt idx="0">
                  <c:v>57007484.879999988</c:v>
                </c:pt>
                <c:pt idx="1">
                  <c:v>49789144.953706302</c:v>
                </c:pt>
                <c:pt idx="2">
                  <c:v>2929426.1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7F-46CD-B2E1-7D1F7093304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/>
              <a:t>General Fund</a:t>
            </a:r>
          </a:p>
          <a:p>
            <a:pPr>
              <a:defRPr/>
            </a:pPr>
            <a:r>
              <a:rPr lang="en-US" sz="2000" b="1" i="0" baseline="0"/>
              <a:t>Expenditures by Function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D8-4772-8DC0-5525AEFB7A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D8-4772-8DC0-5525AEFB7A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D8-4772-8DC0-5525AEFB7A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D8-4772-8DC0-5525AEFB7A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D8-4772-8DC0-5525AEFB7A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D8-4772-8DC0-5525AEFB7A9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3D8-4772-8DC0-5525AEFB7A9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3D8-4772-8DC0-5525AEFB7A9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3D8-4772-8DC0-5525AEFB7A9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3D8-4772-8DC0-5525AEFB7A9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3D8-4772-8DC0-5525AEFB7A99}"/>
              </c:ext>
            </c:extLst>
          </c:dPt>
          <c:dLbls>
            <c:dLbl>
              <c:idx val="0"/>
              <c:layout>
                <c:manualLayout>
                  <c:x val="-0.28125043347189027"/>
                  <c:y val="-0.104055088574512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CE8A43E0-F4DF-49C1-94EE-5819AD8A948C}" type="CATEGORYNAME">
                      <a:rPr lang="en-US" sz="20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latin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2000" b="1" baseline="0">
                        <a:solidFill>
                          <a:schemeClr val="bg1"/>
                        </a:solidFill>
                      </a:rPr>
                      <a:t>
</a:t>
                    </a:r>
                    <a:fld id="{2D0838FB-31A8-410E-BBE4-97E9ECB7F882}" type="PERCENTAGE">
                      <a:rPr lang="en-US" sz="2000" b="1" baseline="0">
                        <a:solidFill>
                          <a:schemeClr val="bg1"/>
                        </a:solidFill>
                      </a:rPr>
                      <a:pPr>
                        <a:defRPr sz="1200" b="1">
                          <a:latin typeface="Arial" panose="020B0604020202020204" pitchFamily="34" charset="0"/>
                        </a:defRPr>
                      </a:pPr>
                      <a:t>[PERCENTAGE]</a:t>
                    </a:fld>
                    <a:endParaRPr lang="en-US" sz="2000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18389958247987"/>
                      <c:h val="0.1899196129673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D8-4772-8DC0-5525AEFB7A99}"/>
                </c:ext>
              </c:extLst>
            </c:dLbl>
            <c:dLbl>
              <c:idx val="1"/>
              <c:layout>
                <c:manualLayout>
                  <c:x val="8.3708236788191531E-2"/>
                  <c:y val="-0.19015709374926318"/>
                </c:manualLayout>
              </c:layout>
              <c:tx>
                <c:rich>
                  <a:bodyPr/>
                  <a:lstStyle/>
                  <a:p>
                    <a:fld id="{57EDA99F-C33B-446B-8FF6-BA81D9CA03A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
</a:t>
                    </a:r>
                    <a:fld id="{DCA318A8-4998-4827-9D91-D91033337216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D8-4772-8DC0-5525AEFB7A99}"/>
                </c:ext>
              </c:extLst>
            </c:dLbl>
            <c:dLbl>
              <c:idx val="2"/>
              <c:layout>
                <c:manualLayout>
                  <c:x val="1.3968447775338828E-2"/>
                  <c:y val="9.03333661620804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D8-4772-8DC0-5525AEFB7A99}"/>
                </c:ext>
              </c:extLst>
            </c:dLbl>
            <c:dLbl>
              <c:idx val="3"/>
              <c:layout>
                <c:manualLayout>
                  <c:x val="-2.7629531846683323E-2"/>
                  <c:y val="-6.67092231388541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D8-4772-8DC0-5525AEFB7A99}"/>
                </c:ext>
              </c:extLst>
            </c:dLbl>
            <c:dLbl>
              <c:idx val="4"/>
              <c:layout>
                <c:manualLayout>
                  <c:x val="9.3014177964903088E-3"/>
                  <c:y val="-0.13551246464748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2373710975437"/>
                      <c:h val="8.96625158296405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3D8-4772-8DC0-5525AEFB7A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05C7C6B-8367-4166-8EE7-2A4CC9BC1B5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A3C17BFD-497C-4456-A200-BD690EF5D0E5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3D8-4772-8DC0-5525AEFB7A99}"/>
                </c:ext>
              </c:extLst>
            </c:dLbl>
            <c:dLbl>
              <c:idx val="7"/>
              <c:layout>
                <c:manualLayout>
                  <c:x val="0.15751681243563351"/>
                  <c:y val="4.6106946631487657E-2"/>
                </c:manualLayout>
              </c:layout>
              <c:tx>
                <c:rich>
                  <a:bodyPr/>
                  <a:lstStyle/>
                  <a:p>
                    <a:fld id="{7518F108-32F8-4335-B67F-8BFF7BD40A3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BCA8D47C-9D95-4005-AF7B-825EA9E414C9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3D8-4772-8DC0-5525AEFB7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 Inc'!$J$15:$J$25</c:f>
              <c:strCache>
                <c:ptCount val="11"/>
                <c:pt idx="0">
                  <c:v>Instruction</c:v>
                </c:pt>
                <c:pt idx="1">
                  <c:v>Pupil Services</c:v>
                </c:pt>
                <c:pt idx="2">
                  <c:v>Improvement of Instructional Services</c:v>
                </c:pt>
                <c:pt idx="3">
                  <c:v>Educational Media</c:v>
                </c:pt>
                <c:pt idx="4">
                  <c:v>General Administration</c:v>
                </c:pt>
                <c:pt idx="5">
                  <c:v>School Administration</c:v>
                </c:pt>
                <c:pt idx="6">
                  <c:v>Business Services</c:v>
                </c:pt>
                <c:pt idx="7">
                  <c:v>Maintenance &amp; Operation</c:v>
                </c:pt>
                <c:pt idx="8">
                  <c:v>Student Transportation</c:v>
                </c:pt>
                <c:pt idx="9">
                  <c:v>Central Support</c:v>
                </c:pt>
                <c:pt idx="10">
                  <c:v>Other Support</c:v>
                </c:pt>
              </c:strCache>
            </c:strRef>
          </c:cat>
          <c:val>
            <c:numRef>
              <c:f>'GF Inc'!$K$15:$K$25</c:f>
              <c:numCache>
                <c:formatCode>_("$"* #,##0_);_("$"* \(#,##0\);_("$"* "-"??_);_(@_)</c:formatCode>
                <c:ptCount val="11"/>
                <c:pt idx="0">
                  <c:v>60357623.461522363</c:v>
                </c:pt>
                <c:pt idx="1">
                  <c:v>4287645.7061752323</c:v>
                </c:pt>
                <c:pt idx="2">
                  <c:v>4443844.7363798562</c:v>
                </c:pt>
                <c:pt idx="3">
                  <c:v>2111999.8804450873</c:v>
                </c:pt>
                <c:pt idx="4">
                  <c:v>2172269.3423752957</c:v>
                </c:pt>
                <c:pt idx="5">
                  <c:v>7201307.1212422941</c:v>
                </c:pt>
                <c:pt idx="6">
                  <c:v>1176689.165431113</c:v>
                </c:pt>
                <c:pt idx="7">
                  <c:v>9244585.1653061509</c:v>
                </c:pt>
                <c:pt idx="8">
                  <c:v>5016248.1751909973</c:v>
                </c:pt>
                <c:pt idx="9">
                  <c:v>5117394.9729462219</c:v>
                </c:pt>
                <c:pt idx="10">
                  <c:v>1305215.6019896916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3D8-4772-8DC0-5525AEFB7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Total Assets for All Funds Combined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440-41BD-BEEF-F9659A2C99F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440-41BD-BEEF-F9659A2C99F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440-41BD-BEEF-F9659A2C99F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440-41BD-BEEF-F9659A2C99F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440-41BD-BEEF-F9659A2C99F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440-41BD-BEEF-F9659A2C99F8}"/>
              </c:ext>
            </c:extLst>
          </c:dPt>
          <c:dLbls>
            <c:dLbl>
              <c:idx val="0"/>
              <c:layout>
                <c:manualLayout>
                  <c:x val="0.10703084599834772"/>
                  <c:y val="-6.5323829440930903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005621184545441E-2"/>
                      <c:h val="0.128780248393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40-41BD-BEEF-F9659A2C99F8}"/>
                </c:ext>
              </c:extLst>
            </c:dLbl>
            <c:dLbl>
              <c:idx val="1"/>
              <c:layout>
                <c:manualLayout>
                  <c:x val="0.11490669788800761"/>
                  <c:y val="-0.12114601096318095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560988695695654E-2"/>
                      <c:h val="0.121654012454266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40-41BD-BEEF-F9659A2C99F8}"/>
                </c:ext>
              </c:extLst>
            </c:dLbl>
            <c:dLbl>
              <c:idx val="2"/>
              <c:layout>
                <c:manualLayout>
                  <c:x val="0.15563775968969687"/>
                  <c:y val="-4.0381910134237121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219700039325156"/>
                      <c:h val="0.11690318849492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40-41BD-BEEF-F9659A2C99F8}"/>
                </c:ext>
              </c:extLst>
            </c:dLbl>
            <c:dLbl>
              <c:idx val="3"/>
              <c:layout>
                <c:manualLayout>
                  <c:x val="-0.16584471860124811"/>
                  <c:y val="-5.46344755324151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445134686805327"/>
                      <c:h val="0.11912691078046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440-41BD-BEEF-F9659A2C99F8}"/>
                </c:ext>
              </c:extLst>
            </c:dLbl>
            <c:dLbl>
              <c:idx val="4"/>
              <c:layout>
                <c:manualLayout>
                  <c:x val="-0.14297708246120275"/>
                  <c:y val="-4.5907735631983984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9707852122477"/>
                      <c:h val="0.13353107235261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440-41BD-BEEF-F9659A2C99F8}"/>
                </c:ext>
              </c:extLst>
            </c:dLbl>
            <c:dLbl>
              <c:idx val="5"/>
              <c:layout>
                <c:manualLayout>
                  <c:x val="4.1461179650312034E-2"/>
                  <c:y val="-0.1318353648716969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08559751482902"/>
                      <c:h val="0.13828189631195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440-41BD-BEEF-F9659A2C99F8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'Balance All'!$K$8:$K$13</c:f>
              <c:strCache>
                <c:ptCount val="6"/>
                <c:pt idx="0">
                  <c:v>Cash</c:v>
                </c:pt>
                <c:pt idx="1">
                  <c:v>Investments</c:v>
                </c:pt>
                <c:pt idx="2">
                  <c:v>Receivables</c:v>
                </c:pt>
                <c:pt idx="3">
                  <c:v>Interfund Receivables</c:v>
                </c:pt>
                <c:pt idx="4">
                  <c:v>Capital Assets</c:v>
                </c:pt>
                <c:pt idx="5">
                  <c:v>Other Assets</c:v>
                </c:pt>
              </c:strCache>
            </c:strRef>
          </c:cat>
          <c:val>
            <c:numRef>
              <c:f>'Balance All'!$L$8:$L$13</c:f>
              <c:numCache>
                <c:formatCode>_("$"* #,##0_);_("$"* \(#,##0\);_("$"* "-"??_);_(@_)</c:formatCode>
                <c:ptCount val="6"/>
                <c:pt idx="0">
                  <c:v>10877730.270000001</c:v>
                </c:pt>
                <c:pt idx="1">
                  <c:v>140451334.35999998</c:v>
                </c:pt>
                <c:pt idx="2">
                  <c:v>33018121.709638532</c:v>
                </c:pt>
                <c:pt idx="3">
                  <c:v>2300988.7000000002</c:v>
                </c:pt>
                <c:pt idx="4">
                  <c:v>532164206.10000002</c:v>
                </c:pt>
                <c:pt idx="5">
                  <c:v>5727641.3800000008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40-41BD-BEEF-F9659A2C9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9B57-4F06-46A0-8EDA-683870BC813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DF0F2-AF5A-4124-B23A-585E89C19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CFF22-851E-4D48-8EE9-0EED24D75887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6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48C6-6A0B-4B60-A4B9-088A788EC5FD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83-B4B5-4FE4-B875-39FC524D30C6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C6D9-164D-4B54-95BC-1361B39725E9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5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70C2-3104-40B8-BAD4-49EA6F246C59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F5CD-1377-4823-998B-2D6D498AEEDB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5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FEB3-5501-493C-B0F9-13D16D933513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5D5E-FB00-4675-9577-7C03A7A534DF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6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96E-363A-4167-9856-251666CC74E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9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9C6F-CF54-45EE-AFF6-3DFC180C99F8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19B-DA2E-4BBE-B3B4-03D0004EA97B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940-C855-4F43-BAC3-493265B14BAC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88D5-2D12-4BFE-9805-914D1D51DFD8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369F-9F9C-45BE-A82F-B8649AE5D1B3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500-C6F5-4CD7-8F6F-E170CF36E173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0E9-7C74-47F2-97B0-35C496116E68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5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573-487B-4792-9C80-D411F5C90189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962EEE-5D52-4D13-B92E-04E6D5FB697C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29E20-6135-4A01-AE1B-F6BE31181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2AD9DEC6-B3CA-4C4F-9C22-0D644D9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4" y="-1841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F923D-D964-47FF-B103-1B78A9B101D8}"/>
              </a:ext>
            </a:extLst>
          </p:cNvPr>
          <p:cNvSpPr txBox="1"/>
          <p:nvPr/>
        </p:nvSpPr>
        <p:spPr>
          <a:xfrm>
            <a:off x="75501" y="5766133"/>
            <a:ext cx="758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82389-2625-4ABF-8AF6-FA4D5A16091A}"/>
              </a:ext>
            </a:extLst>
          </p:cNvPr>
          <p:cNvSpPr txBox="1"/>
          <p:nvPr/>
        </p:nvSpPr>
        <p:spPr>
          <a:xfrm>
            <a:off x="785995" y="768602"/>
            <a:ext cx="10620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30,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B8DC-CE16-4098-920A-BF94DA555DB4}"/>
              </a:ext>
            </a:extLst>
          </p:cNvPr>
          <p:cNvCxnSpPr/>
          <p:nvPr/>
        </p:nvCxnSpPr>
        <p:spPr>
          <a:xfrm>
            <a:off x="1981199" y="3192731"/>
            <a:ext cx="8229600" cy="0"/>
          </a:xfrm>
          <a:prstGeom prst="line">
            <a:avLst/>
          </a:prstGeom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3E691B-FE91-4416-A06B-FA002FBAD498}"/>
              </a:ext>
            </a:extLst>
          </p:cNvPr>
          <p:cNvSpPr txBox="1"/>
          <p:nvPr/>
        </p:nvSpPr>
        <p:spPr>
          <a:xfrm>
            <a:off x="2067033" y="3209464"/>
            <a:ext cx="823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BIBB COUNTY 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7BECB-643A-478D-817F-A3C459F63784}"/>
              </a:ext>
            </a:extLst>
          </p:cNvPr>
          <p:cNvSpPr txBox="1"/>
          <p:nvPr/>
        </p:nvSpPr>
        <p:spPr>
          <a:xfrm>
            <a:off x="3196050" y="3763662"/>
            <a:ext cx="597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C44B8-E111-4BBD-B763-794D6866DCEC}"/>
              </a:ext>
            </a:extLst>
          </p:cNvPr>
          <p:cNvSpPr txBox="1"/>
          <p:nvPr/>
        </p:nvSpPr>
        <p:spPr>
          <a:xfrm>
            <a:off x="75501" y="6470256"/>
            <a:ext cx="59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January 19,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BE22B-65D7-4848-9ABA-1DAECC0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C0D88A-E921-9C64-320F-3FD72F3FF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438991"/>
              </p:ext>
            </p:extLst>
          </p:nvPr>
        </p:nvGraphicFramePr>
        <p:xfrm>
          <a:off x="417094" y="468922"/>
          <a:ext cx="11243460" cy="610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CE6CB-BE2A-4727-985E-B5BD9C38465D}"/>
              </a:ext>
            </a:extLst>
          </p:cNvPr>
          <p:cNvSpPr txBox="1"/>
          <p:nvPr/>
        </p:nvSpPr>
        <p:spPr>
          <a:xfrm>
            <a:off x="8776677" y="1537640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67%</a:t>
            </a:r>
          </a:p>
        </p:txBody>
      </p:sp>
    </p:spTree>
    <p:extLst>
      <p:ext uri="{BB962C8B-B14F-4D97-AF65-F5344CB8AC3E}">
        <p14:creationId xmlns:p14="http://schemas.microsoft.com/office/powerpoint/2010/main" val="366048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28132" y="2231472"/>
            <a:ext cx="89929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 of November 30, 2022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1A45-1AB3-4C2F-A927-A20F536B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993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October 31, 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E9A93-528E-FAC4-27AA-B8856769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7" y="1360013"/>
            <a:ext cx="11125685" cy="54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November 30, 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2EB6B-4D18-860A-E507-6578D5BD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8" y="1333048"/>
            <a:ext cx="10701497" cy="54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13E33-248C-42B7-9273-58CBD9C3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303" y="6018505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65AB9F-CDCB-7592-D6D3-92A04139D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087730"/>
              </p:ext>
            </p:extLst>
          </p:nvPr>
        </p:nvGraphicFramePr>
        <p:xfrm>
          <a:off x="709127" y="821094"/>
          <a:ext cx="10720873" cy="53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3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147320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Five Months Ending November 30, 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6B251-276C-5878-04F0-B30D5E7B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9" y="1225562"/>
            <a:ext cx="10846964" cy="54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12501" y="2762918"/>
            <a:ext cx="899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D32C2-7496-663C-C5DA-D3933DA3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1" y="1254158"/>
            <a:ext cx="11566769" cy="27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35947" y="2254918"/>
            <a:ext cx="8992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 on 2021 ESPLOST, 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2016 ESPLOST,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Bonds of 2020,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25231" y="225820"/>
            <a:ext cx="1089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CC97A-05EC-4B86-CD03-1C0526B2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652587"/>
            <a:ext cx="109156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79FAF955-3CF5-484E-9208-F921FBC1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2A059B-293F-454E-A4ED-E7CDD286A8AF}"/>
              </a:ext>
            </a:extLst>
          </p:cNvPr>
          <p:cNvSpPr/>
          <p:nvPr/>
        </p:nvSpPr>
        <p:spPr>
          <a:xfrm>
            <a:off x="772000" y="2217776"/>
            <a:ext cx="3350029" cy="427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B688D-CAA3-4F97-8E31-23DB7448AAAE}"/>
              </a:ext>
            </a:extLst>
          </p:cNvPr>
          <p:cNvSpPr/>
          <p:nvPr/>
        </p:nvSpPr>
        <p:spPr>
          <a:xfrm>
            <a:off x="4622547" y="2217776"/>
            <a:ext cx="3350029" cy="42727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C3AFF-E166-4CAA-A6E7-6EEB472B5239}"/>
              </a:ext>
            </a:extLst>
          </p:cNvPr>
          <p:cNvSpPr/>
          <p:nvPr/>
        </p:nvSpPr>
        <p:spPr>
          <a:xfrm>
            <a:off x="8473094" y="2217776"/>
            <a:ext cx="3350029" cy="4272741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CD1EF-28F9-4677-8727-E88D6EDB89A4}"/>
              </a:ext>
            </a:extLst>
          </p:cNvPr>
          <p:cNvSpPr/>
          <p:nvPr/>
        </p:nvSpPr>
        <p:spPr>
          <a:xfrm>
            <a:off x="942410" y="2569042"/>
            <a:ext cx="30092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Each student will demonstrate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strength of character and will be college or career ready.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CEC64-E108-4763-BF7F-BB4B2A72A754}"/>
              </a:ext>
            </a:extLst>
          </p:cNvPr>
          <p:cNvSpPr txBox="1"/>
          <p:nvPr/>
        </p:nvSpPr>
        <p:spPr>
          <a:xfrm>
            <a:off x="4894029" y="2569042"/>
            <a:ext cx="28906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MISSION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Bibb County School District develops a highly trained staff and an engaged community dedicated to educating each student for a 21</a:t>
            </a:r>
            <a:r>
              <a:rPr lang="en-US" altLang="en-US" sz="22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century global society.</a:t>
            </a:r>
            <a:endParaRPr lang="en-US" sz="2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0FF93-5CCC-4123-9BF6-C1A907D20193}"/>
              </a:ext>
            </a:extLst>
          </p:cNvPr>
          <p:cNvSpPr txBox="1"/>
          <p:nvPr/>
        </p:nvSpPr>
        <p:spPr>
          <a:xfrm>
            <a:off x="8702767" y="2470640"/>
            <a:ext cx="28906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Open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Defined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Honor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EA5B-5526-45EB-877D-D18DB29A2268}"/>
              </a:ext>
            </a:extLst>
          </p:cNvPr>
          <p:cNvSpPr txBox="1"/>
          <p:nvPr/>
        </p:nvSpPr>
        <p:spPr>
          <a:xfrm>
            <a:off x="660033" y="367434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WE BELIEVE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D0A43-DFB6-481E-BA9D-D317043B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429" y="1300594"/>
            <a:ext cx="851172" cy="851172"/>
          </a:xfrm>
          <a:prstGeom prst="rect">
            <a:avLst/>
          </a:prstGeom>
        </p:spPr>
      </p:pic>
      <p:pic>
        <p:nvPicPr>
          <p:cNvPr id="15" name="Picture 6" descr="Image result for bullseye icon">
            <a:extLst>
              <a:ext uri="{FF2B5EF4-FFF2-40B4-BE49-F238E27FC236}">
                <a16:creationId xmlns:a16="http://schemas.microsoft.com/office/drawing/2014/main" id="{C4DAD4BE-769A-485A-A078-9E9B43BC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75" y="1286267"/>
            <a:ext cx="851172" cy="8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A2DCBC38-C422-4415-A736-3908EE6B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21" y="1286267"/>
            <a:ext cx="851172" cy="8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B800A-D34F-4C86-81AF-3B2DA1E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0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359508" y="225820"/>
            <a:ext cx="1115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AEFE-A973-42F9-AAE8-E27FEBA9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BCB82-0AB7-2E29-4612-6D58EC26A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33" y="1427973"/>
            <a:ext cx="108013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6BA65C0-73C4-4822-907C-FF8D62D9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31488-1F3C-4C75-9486-AD6809B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E39EFD-2BE9-46BE-9A29-FCFF82EC3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B50F5-8367-4A98-842A-74ACB2CCD7B2}"/>
              </a:ext>
            </a:extLst>
          </p:cNvPr>
          <p:cNvSpPr txBox="1"/>
          <p:nvPr/>
        </p:nvSpPr>
        <p:spPr>
          <a:xfrm>
            <a:off x="1495348" y="5899789"/>
            <a:ext cx="920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99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Leadership. Scholarship. Citizenship.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87225-BA86-4300-BECB-69903C64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7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7108370D-628D-4257-9652-428424F8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838B4-3C1E-4C35-8896-51836238440A}"/>
              </a:ext>
            </a:extLst>
          </p:cNvPr>
          <p:cNvSpPr txBox="1"/>
          <p:nvPr/>
        </p:nvSpPr>
        <p:spPr>
          <a:xfrm>
            <a:off x="498194" y="326402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MAINTAIN ACCOUNTABILITY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C24B3-FC44-47AF-8C8D-F057FDC3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2" t="2901"/>
          <a:stretch/>
        </p:blipFill>
        <p:spPr>
          <a:xfrm>
            <a:off x="1209491" y="3571527"/>
            <a:ext cx="2726265" cy="268018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D4E55D8-03CB-4CFA-A20C-9AC32F095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0" y="1500747"/>
            <a:ext cx="2136972" cy="2136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A9AB16-29FF-43EC-B978-435366E62359}"/>
              </a:ext>
            </a:extLst>
          </p:cNvPr>
          <p:cNvSpPr txBox="1"/>
          <p:nvPr/>
        </p:nvSpPr>
        <p:spPr>
          <a:xfrm>
            <a:off x="8349211" y="3637719"/>
            <a:ext cx="348946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TIER 1 STRONG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Ensuring all students perform on or above grade-level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Teaching and reinforcing positive academic and social behaviors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Consistently implementing evidence-based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Continually collaborating to improve student outcomes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All departments and employees play a part in us being Tier 1 Strong!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74258-F18C-4B0E-9EC6-43244AB5422F}"/>
              </a:ext>
            </a:extLst>
          </p:cNvPr>
          <p:cNvSpPr txBox="1"/>
          <p:nvPr/>
        </p:nvSpPr>
        <p:spPr>
          <a:xfrm>
            <a:off x="788747" y="1642699"/>
            <a:ext cx="29632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NON-NEGOTIABLES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(RtI &amp; PBIS)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Personalized Learning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 in 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9AA3C-C8D3-43FE-B91F-FF0056CAB2D9}"/>
              </a:ext>
            </a:extLst>
          </p:cNvPr>
          <p:cNvCxnSpPr>
            <a:cxnSpLocks/>
          </p:cNvCxnSpPr>
          <p:nvPr/>
        </p:nvCxnSpPr>
        <p:spPr>
          <a:xfrm>
            <a:off x="1209491" y="3129181"/>
            <a:ext cx="23685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29A8A-E2E2-4966-803C-5EAD120FE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01" y="1697365"/>
            <a:ext cx="3251634" cy="46984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C2118-B662-4F55-ACA1-4FEDCFA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8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55">
            <a:extLst>
              <a:ext uri="{FF2B5EF4-FFF2-40B4-BE49-F238E27FC236}">
                <a16:creationId xmlns:a16="http://schemas.microsoft.com/office/drawing/2014/main" id="{09D1A0DD-33C4-4071-BA12-54EF5253432B}"/>
              </a:ext>
            </a:extLst>
          </p:cNvPr>
          <p:cNvGrpSpPr>
            <a:grpSpLocks/>
          </p:cNvGrpSpPr>
          <p:nvPr/>
        </p:nvGrpSpPr>
        <p:grpSpPr bwMode="auto">
          <a:xfrm>
            <a:off x="818185" y="1187223"/>
            <a:ext cx="9140103" cy="4950153"/>
            <a:chOff x="576" y="626"/>
            <a:chExt cx="6553" cy="3423"/>
          </a:xfrm>
        </p:grpSpPr>
        <p:sp>
          <p:nvSpPr>
            <p:cNvPr id="5" name="Rectangle 48">
              <a:extLst>
                <a:ext uri="{FF2B5EF4-FFF2-40B4-BE49-F238E27FC236}">
                  <a16:creationId xmlns:a16="http://schemas.microsoft.com/office/drawing/2014/main" id="{A863A1C1-CD1F-4869-93E9-F86C7A6C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49"/>
              <a:ext cx="6268" cy="1504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34F0222B-009F-41D9-9EBA-7439EDCBB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3534"/>
              <a:ext cx="6154" cy="515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1BD6F637-7F31-412F-9074-79E37F60E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" y="3546"/>
              <a:ext cx="15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LEARNING AND GROWTH</a:t>
              </a:r>
            </a:p>
          </p:txBody>
        </p:sp>
        <p:sp>
          <p:nvSpPr>
            <p:cNvPr id="8" name="AutoShape 55">
              <a:extLst>
                <a:ext uri="{FF2B5EF4-FFF2-40B4-BE49-F238E27FC236}">
                  <a16:creationId xmlns:a16="http://schemas.microsoft.com/office/drawing/2014/main" id="{41D65BCF-00B7-4C3B-912E-6FB6E8464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3752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AutoShape 59">
              <a:extLst>
                <a:ext uri="{FF2B5EF4-FFF2-40B4-BE49-F238E27FC236}">
                  <a16:creationId xmlns:a16="http://schemas.microsoft.com/office/drawing/2014/main" id="{8510F4C2-358E-4F6D-A0C1-944E98C3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3751"/>
              <a:ext cx="159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86DC1C1A-1F26-495F-AA93-2CD0168A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3751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D5E1C09A-3206-4DCC-8406-D08954492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736"/>
              <a:ext cx="1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Recruit and Retain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 Right People</a:t>
              </a:r>
            </a:p>
          </p:txBody>
        </p:sp>
        <p:sp>
          <p:nvSpPr>
            <p:cNvPr id="12" name="AutoShape 53">
              <a:extLst>
                <a:ext uri="{FF2B5EF4-FFF2-40B4-BE49-F238E27FC236}">
                  <a16:creationId xmlns:a16="http://schemas.microsoft.com/office/drawing/2014/main" id="{94E43A95-9B4D-422D-B670-94956AE9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803"/>
              <a:ext cx="6154" cy="523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" name="Text Box 54">
              <a:extLst>
                <a:ext uri="{FF2B5EF4-FFF2-40B4-BE49-F238E27FC236}">
                  <a16:creationId xmlns:a16="http://schemas.microsoft.com/office/drawing/2014/main" id="{BFD8F20B-9046-4C6E-A57B-F0E8686EA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" y="2806"/>
              <a:ext cx="23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RELIABLE  ORGANIZATION</a:t>
              </a:r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6470D96A-D271-4ECD-8BC9-FDE946E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3736"/>
              <a:ext cx="153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Respect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BCSD Values and Culture</a:t>
              </a:r>
            </a:p>
          </p:txBody>
        </p: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id="{B3946FD9-60BF-40BC-B1DF-FB94E4B3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035"/>
              <a:ext cx="6154" cy="529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AutoShape 53">
              <a:extLst>
                <a:ext uri="{FF2B5EF4-FFF2-40B4-BE49-F238E27FC236}">
                  <a16:creationId xmlns:a16="http://schemas.microsoft.com/office/drawing/2014/main" id="{AEA83AFD-58D3-446A-964B-E06B66D0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348"/>
              <a:ext cx="6154" cy="53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" name="AutoShape 53">
              <a:extLst>
                <a:ext uri="{FF2B5EF4-FFF2-40B4-BE49-F238E27FC236}">
                  <a16:creationId xmlns:a16="http://schemas.microsoft.com/office/drawing/2014/main" id="{BDD1F3E9-0170-43D0-B51B-C1B996E4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626"/>
              <a:ext cx="6154" cy="576"/>
            </a:xfrm>
            <a:prstGeom prst="roundRect">
              <a:avLst>
                <a:gd name="adj" fmla="val 16667"/>
              </a:avLst>
            </a:prstGeom>
            <a:solidFill>
              <a:srgbClr val="E7E6E6">
                <a:lumMod val="75000"/>
              </a:srgbClr>
            </a:solidFill>
            <a:ln w="952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id="{015B000F-C6E1-4D17-85FC-497D9B91B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647"/>
              <a:ext cx="1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ACHIEVEMENT</a:t>
              </a:r>
            </a:p>
          </p:txBody>
        </p:sp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AF737762-4AEF-4916-A3F0-91C4F56E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834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ED7B7138-0720-4424-B2FF-4F521124B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817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Content Mastery</a:t>
              </a:r>
            </a:p>
          </p:txBody>
        </p:sp>
        <p:sp>
          <p:nvSpPr>
            <p:cNvPr id="21" name="AutoShape 59">
              <a:extLst>
                <a:ext uri="{FF2B5EF4-FFF2-40B4-BE49-F238E27FC236}">
                  <a16:creationId xmlns:a16="http://schemas.microsoft.com/office/drawing/2014/main" id="{489B8427-10BB-47DC-A192-94C7ABE91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839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Text Box 60">
              <a:extLst>
                <a:ext uri="{FF2B5EF4-FFF2-40B4-BE49-F238E27FC236}">
                  <a16:creationId xmlns:a16="http://schemas.microsoft.com/office/drawing/2014/main" id="{10FC2428-D453-4254-B6C3-A356BE175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" y="829"/>
              <a:ext cx="13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Grad Rate and Post Secondary Options</a:t>
              </a:r>
            </a:p>
          </p:txBody>
        </p:sp>
        <p:sp>
          <p:nvSpPr>
            <p:cNvPr id="23" name="AutoShape 64">
              <a:extLst>
                <a:ext uri="{FF2B5EF4-FFF2-40B4-BE49-F238E27FC236}">
                  <a16:creationId xmlns:a16="http://schemas.microsoft.com/office/drawing/2014/main" id="{E579C369-FFD2-42C1-BED9-EBACB40DD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839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3DBA4AF-57FC-4DDC-9845-12B54071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829"/>
              <a:ext cx="1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Increase Post School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25" name="Text Box 54">
              <a:extLst>
                <a:ext uri="{FF2B5EF4-FFF2-40B4-BE49-F238E27FC236}">
                  <a16:creationId xmlns:a16="http://schemas.microsoft.com/office/drawing/2014/main" id="{97A77BEE-327C-4B9B-8160-F36A3F9A9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49"/>
              <a:ext cx="278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LEADER AND TEACHER  EFFECTIVENESS</a:t>
              </a:r>
            </a:p>
          </p:txBody>
        </p:sp>
        <p:sp>
          <p:nvSpPr>
            <p:cNvPr id="26" name="AutoShape 55">
              <a:extLst>
                <a:ext uri="{FF2B5EF4-FFF2-40B4-BE49-F238E27FC236}">
                  <a16:creationId xmlns:a16="http://schemas.microsoft.com/office/drawing/2014/main" id="{3AB9FA23-D77B-4B98-BD47-3FB8D4941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249"/>
              <a:ext cx="19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Text Box 60">
              <a:extLst>
                <a:ext uri="{FF2B5EF4-FFF2-40B4-BE49-F238E27FC236}">
                  <a16:creationId xmlns:a16="http://schemas.microsoft.com/office/drawing/2014/main" id="{A5A48346-ABF2-4DC3-9E67-26F73687A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" y="3736"/>
              <a:ext cx="1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Grow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From Evaluations</a:t>
              </a:r>
            </a:p>
          </p:txBody>
        </p:sp>
        <p:sp>
          <p:nvSpPr>
            <p:cNvPr id="28" name="AutoShape 64">
              <a:extLst>
                <a:ext uri="{FF2B5EF4-FFF2-40B4-BE49-F238E27FC236}">
                  <a16:creationId xmlns:a16="http://schemas.microsoft.com/office/drawing/2014/main" id="{71F8B602-8AAC-497F-96C7-24648182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2249"/>
              <a:ext cx="158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D4783D93-7E62-45C1-B73F-7C5763FDC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2228"/>
              <a:ext cx="158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Standards-Based Classrooms</a:t>
              </a:r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4CFDA78F-C5CC-403F-BB7D-A9453D279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1348"/>
              <a:ext cx="33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STUDENT AND STAKEHOLDER ENGAGEMENT</a:t>
              </a:r>
            </a:p>
          </p:txBody>
        </p:sp>
        <p:sp>
          <p:nvSpPr>
            <p:cNvPr id="31" name="AutoShape 59">
              <a:extLst>
                <a:ext uri="{FF2B5EF4-FFF2-40B4-BE49-F238E27FC236}">
                  <a16:creationId xmlns:a16="http://schemas.microsoft.com/office/drawing/2014/main" id="{F47227FA-A5A3-488C-8DED-85AD68F8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249"/>
              <a:ext cx="1538" cy="258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Text Box 56">
              <a:extLst>
                <a:ext uri="{FF2B5EF4-FFF2-40B4-BE49-F238E27FC236}">
                  <a16:creationId xmlns:a16="http://schemas.microsoft.com/office/drawing/2014/main" id="{5D9806ED-B5E6-40C2-8A0E-A2005BAE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228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 PLC</a:t>
              </a:r>
            </a:p>
          </p:txBody>
        </p:sp>
        <p:sp>
          <p:nvSpPr>
            <p:cNvPr id="33" name="AutoShape 55">
              <a:extLst>
                <a:ext uri="{FF2B5EF4-FFF2-40B4-BE49-F238E27FC236}">
                  <a16:creationId xmlns:a16="http://schemas.microsoft.com/office/drawing/2014/main" id="{9A6F0CB6-801A-494F-A92B-693D51733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2833"/>
              <a:ext cx="228" cy="918"/>
            </a:xfrm>
            <a:prstGeom prst="curvedLeftArrow">
              <a:avLst>
                <a:gd name="adj1" fmla="val 44383"/>
                <a:gd name="adj2" fmla="val 27820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AutoShape 56">
              <a:extLst>
                <a:ext uri="{FF2B5EF4-FFF2-40B4-BE49-F238E27FC236}">
                  <a16:creationId xmlns:a16="http://schemas.microsoft.com/office/drawing/2014/main" id="{390AEB5A-439D-441F-B3F1-7650ADA0B6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2764"/>
              <a:ext cx="228" cy="987"/>
            </a:xfrm>
            <a:prstGeom prst="curvedLeftArrow">
              <a:avLst>
                <a:gd name="adj1" fmla="val 44372"/>
                <a:gd name="adj2" fmla="val 278135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AutoShape 57">
              <a:extLst>
                <a:ext uri="{FF2B5EF4-FFF2-40B4-BE49-F238E27FC236}">
                  <a16:creationId xmlns:a16="http://schemas.microsoft.com/office/drawing/2014/main" id="{F6659DF8-131D-4629-A1CC-5DFA07A3F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1477"/>
              <a:ext cx="228" cy="844"/>
            </a:xfrm>
            <a:prstGeom prst="curvedLeftArrow">
              <a:avLst>
                <a:gd name="adj1" fmla="val 44353"/>
                <a:gd name="adj2" fmla="val 27814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6" name="AutoShape 58">
              <a:extLst>
                <a:ext uri="{FF2B5EF4-FFF2-40B4-BE49-F238E27FC236}">
                  <a16:creationId xmlns:a16="http://schemas.microsoft.com/office/drawing/2014/main" id="{C00CE6C3-B85C-4EF3-ADF2-A2BE446C86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58" y="1477"/>
              <a:ext cx="171" cy="844"/>
            </a:xfrm>
            <a:prstGeom prst="curvedLeftArrow">
              <a:avLst>
                <a:gd name="adj1" fmla="val 44353"/>
                <a:gd name="adj2" fmla="val 278157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Text Box 48">
              <a:extLst>
                <a:ext uri="{FF2B5EF4-FFF2-40B4-BE49-F238E27FC236}">
                  <a16:creationId xmlns:a16="http://schemas.microsoft.com/office/drawing/2014/main" id="{B343F2A1-6388-4177-89D2-502ADAE8A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" y="2563"/>
              <a:ext cx="626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INTERNAL PROCESSES</a:t>
              </a:r>
            </a:p>
          </p:txBody>
        </p:sp>
        <p:sp>
          <p:nvSpPr>
            <p:cNvPr id="38" name="AutoShape 57">
              <a:extLst>
                <a:ext uri="{FF2B5EF4-FFF2-40B4-BE49-F238E27FC236}">
                  <a16:creationId xmlns:a16="http://schemas.microsoft.com/office/drawing/2014/main" id="{EEC7EDE2-B4E3-40BC-9814-A8C34EB218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76" y="748"/>
              <a:ext cx="228" cy="729"/>
            </a:xfrm>
            <a:prstGeom prst="curvedLeftArrow">
              <a:avLst>
                <a:gd name="adj1" fmla="val 23551"/>
                <a:gd name="adj2" fmla="val 147656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9" name="AutoShape 57">
              <a:extLst>
                <a:ext uri="{FF2B5EF4-FFF2-40B4-BE49-F238E27FC236}">
                  <a16:creationId xmlns:a16="http://schemas.microsoft.com/office/drawing/2014/main" id="{FE3182D6-1801-4F51-B35D-10E5193B23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01" y="726"/>
              <a:ext cx="228" cy="730"/>
            </a:xfrm>
            <a:prstGeom prst="curvedLeftArrow">
              <a:avLst>
                <a:gd name="adj1" fmla="val 23583"/>
                <a:gd name="adj2" fmla="val 147859"/>
                <a:gd name="adj3" fmla="val 50000"/>
              </a:avLst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Text Box 56">
              <a:extLst>
                <a:ext uri="{FF2B5EF4-FFF2-40B4-BE49-F238E27FC236}">
                  <a16:creationId xmlns:a16="http://schemas.microsoft.com/office/drawing/2014/main" id="{B07CD075-8CB6-4B0A-9DDA-2F068763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2228"/>
              <a:ext cx="1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Know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590319DF-29EA-453C-AADC-4A09B46D2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1540"/>
              <a:ext cx="153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838BD2C0-FE0E-4BCA-B564-B102C7EE7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1525"/>
              <a:ext cx="1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Students</a:t>
              </a:r>
            </a:p>
          </p:txBody>
        </p:sp>
        <p:sp>
          <p:nvSpPr>
            <p:cNvPr id="43" name="AutoShape 59">
              <a:extLst>
                <a:ext uri="{FF2B5EF4-FFF2-40B4-BE49-F238E27FC236}">
                  <a16:creationId xmlns:a16="http://schemas.microsoft.com/office/drawing/2014/main" id="{64EFCEB9-4D34-4E35-8805-EE58A5D7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1540"/>
              <a:ext cx="1710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Text Box 60">
              <a:extLst>
                <a:ext uri="{FF2B5EF4-FFF2-40B4-BE49-F238E27FC236}">
                  <a16:creationId xmlns:a16="http://schemas.microsoft.com/office/drawing/2014/main" id="{3DC2DF29-CD90-48ED-AB11-6753F13A4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525"/>
              <a:ext cx="1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Parents</a:t>
              </a:r>
            </a:p>
          </p:txBody>
        </p:sp>
        <p:sp>
          <p:nvSpPr>
            <p:cNvPr id="45" name="AutoShape 64">
              <a:extLst>
                <a:ext uri="{FF2B5EF4-FFF2-40B4-BE49-F238E27FC236}">
                  <a16:creationId xmlns:a16="http://schemas.microsoft.com/office/drawing/2014/main" id="{80D68AA0-3112-4B8F-8C8F-C75405F32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1540"/>
              <a:ext cx="1588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8E0B9DF9-906A-400F-ACDE-13F87D23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1525"/>
              <a:ext cx="125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Partner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with the Community</a:t>
              </a:r>
            </a:p>
          </p:txBody>
        </p:sp>
        <p:sp>
          <p:nvSpPr>
            <p:cNvPr id="47" name="AutoShape 55">
              <a:extLst>
                <a:ext uri="{FF2B5EF4-FFF2-40B4-BE49-F238E27FC236}">
                  <a16:creationId xmlns:a16="http://schemas.microsoft.com/office/drawing/2014/main" id="{CD0904D1-3A19-48DA-B3F6-882D7BAF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2994"/>
              <a:ext cx="1481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AutoShape 55">
              <a:extLst>
                <a:ext uri="{FF2B5EF4-FFF2-40B4-BE49-F238E27FC236}">
                  <a16:creationId xmlns:a16="http://schemas.microsoft.com/office/drawing/2014/main" id="{A0021905-978C-4292-8A19-27C3EA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994"/>
              <a:ext cx="1326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AutoShape 55">
              <a:extLst>
                <a:ext uri="{FF2B5EF4-FFF2-40B4-BE49-F238E27FC236}">
                  <a16:creationId xmlns:a16="http://schemas.microsoft.com/office/drawing/2014/main" id="{1DEB9918-0785-440E-B825-76421B91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94"/>
              <a:ext cx="1317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AutoShape 55">
              <a:extLst>
                <a:ext uri="{FF2B5EF4-FFF2-40B4-BE49-F238E27FC236}">
                  <a16:creationId xmlns:a16="http://schemas.microsoft.com/office/drawing/2014/main" id="{037E0D98-5930-4644-A5C9-6006825C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994"/>
              <a:ext cx="1275" cy="25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6FACE5F0-3422-4F33-A46D-3F3F6D94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977"/>
              <a:ext cx="1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Finances and Personnel</a:t>
              </a:r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6299B671-4C7F-4006-80DA-576209C0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977"/>
              <a:ext cx="1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Perceptions</a:t>
              </a:r>
            </a:p>
          </p:txBody>
        </p:sp>
        <p:sp>
          <p:nvSpPr>
            <p:cNvPr id="53" name="Text Box 60">
              <a:extLst>
                <a:ext uri="{FF2B5EF4-FFF2-40B4-BE49-F238E27FC236}">
                  <a16:creationId xmlns:a16="http://schemas.microsoft.com/office/drawing/2014/main" id="{8DC2B1F7-A339-4CDD-A203-3528ABE1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2" y="2977"/>
              <a:ext cx="126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Maintain a Safe Learning Environment</a:t>
              </a:r>
            </a:p>
          </p:txBody>
        </p:sp>
        <p:sp>
          <p:nvSpPr>
            <p:cNvPr id="54" name="Text Box 65">
              <a:extLst>
                <a:ext uri="{FF2B5EF4-FFF2-40B4-BE49-F238E27FC236}">
                  <a16:creationId xmlns:a16="http://schemas.microsoft.com/office/drawing/2014/main" id="{CAFFCEA5-412D-4DD0-BCF8-0C8A3A21C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2977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Manage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Processes and Projects</a:t>
              </a:r>
            </a:p>
          </p:txBody>
        </p:sp>
      </p:grpSp>
      <p:sp>
        <p:nvSpPr>
          <p:cNvPr id="56" name="TextBox 1">
            <a:extLst>
              <a:ext uri="{FF2B5EF4-FFF2-40B4-BE49-F238E27FC236}">
                <a16:creationId xmlns:a16="http://schemas.microsoft.com/office/drawing/2014/main" id="{F40475C9-1E48-43F3-8B99-E93F0280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407" y="862806"/>
            <a:ext cx="180975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/>
              <a:t>STRATEGIC PRIORITIES</a:t>
            </a:r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1250" b="1" dirty="0"/>
              <a:t>Priority 1: </a:t>
            </a:r>
            <a:r>
              <a:rPr lang="en-US" altLang="en-US" sz="1250" dirty="0"/>
              <a:t>Get students reading on grade level.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2: </a:t>
            </a:r>
            <a:r>
              <a:rPr lang="en-US" altLang="en-US" sz="1250" dirty="0"/>
              <a:t>Be successful on the Georgia Milestones.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3: </a:t>
            </a:r>
            <a:r>
              <a:rPr lang="en-US" altLang="en-US" sz="1250" dirty="0"/>
              <a:t>Increase the number of students in school every day.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4: </a:t>
            </a:r>
            <a:r>
              <a:rPr lang="en-US" altLang="en-US" sz="1250" dirty="0"/>
              <a:t>Close the knowing-doing gap.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5: </a:t>
            </a:r>
            <a:r>
              <a:rPr lang="en-US" altLang="en-US" sz="1250" dirty="0"/>
              <a:t>Work hard to support schools.</a:t>
            </a:r>
          </a:p>
          <a:p>
            <a:pPr>
              <a:defRPr/>
            </a:pPr>
            <a:endParaRPr lang="en-US" altLang="en-US" sz="1250" dirty="0"/>
          </a:p>
          <a:p>
            <a:pPr>
              <a:defRPr/>
            </a:pPr>
            <a:r>
              <a:rPr lang="en-US" altLang="en-US" sz="1250" b="1" dirty="0"/>
              <a:t>Priority 6: </a:t>
            </a:r>
            <a:r>
              <a:rPr lang="en-US" altLang="en-US" sz="1250" dirty="0"/>
              <a:t>Establish   a culture of accountability for everyone.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146E8A6F-32D3-4FD0-8366-2A2241B6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322" y="779286"/>
            <a:ext cx="454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 Narrow" panose="020B0606020202030204" pitchFamily="34" charset="0"/>
              </a:rPr>
              <a:t>Overriding Objective = CCRPI &gt; 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33F430-FC65-4BF7-977B-36BCD90CEFCF}"/>
              </a:ext>
            </a:extLst>
          </p:cNvPr>
          <p:cNvSpPr txBox="1"/>
          <p:nvPr/>
        </p:nvSpPr>
        <p:spPr>
          <a:xfrm>
            <a:off x="705036" y="46288"/>
            <a:ext cx="925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VICTORY IN OUR SCHOOLS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089B63A3-4651-4D63-9174-185FBE7C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3E512C-9190-4F3E-B090-090EC3CB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 descr="BCSD-h_CMYK">
            <a:extLst>
              <a:ext uri="{FF2B5EF4-FFF2-40B4-BE49-F238E27FC236}">
                <a16:creationId xmlns:a16="http://schemas.microsoft.com/office/drawing/2014/main" id="{E5692284-2423-4E21-8D35-6159A32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203665"/>
            <a:ext cx="7381875" cy="1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BB5C1-F42A-4D49-90E7-3621B65473CC}"/>
              </a:ext>
            </a:extLst>
          </p:cNvPr>
          <p:cNvSpPr txBox="1"/>
          <p:nvPr/>
        </p:nvSpPr>
        <p:spPr>
          <a:xfrm>
            <a:off x="1704686" y="2426857"/>
            <a:ext cx="8992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Five Months Ending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November 30, 2022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13BE-26F1-4DFC-8402-78AED7B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0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7" y="116629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Sheet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as of November 30, 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C3A1DB-5694-5BA5-F3EA-C0E76A4E7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125908"/>
              </p:ext>
            </p:extLst>
          </p:nvPr>
        </p:nvGraphicFramePr>
        <p:xfrm>
          <a:off x="6947138" y="1294641"/>
          <a:ext cx="5128809" cy="255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34A9952-6F79-B511-F8D3-2E9EEE2D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18" y="1266277"/>
            <a:ext cx="6350120" cy="5491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53702-9D0E-97C5-0E84-34D89E64C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138" y="3874945"/>
            <a:ext cx="5128808" cy="28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Five Months Ending November 30, 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43128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495841-DEB3-85BE-380F-D847C7A9F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7" y="1205315"/>
            <a:ext cx="11279997" cy="55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CE831FC6-48B7-4BC3-89CA-D304B5C7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2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EB905-BD87-4549-AB52-A8716A614C8A}"/>
              </a:ext>
            </a:extLst>
          </p:cNvPr>
          <p:cNvSpPr txBox="1"/>
          <p:nvPr/>
        </p:nvSpPr>
        <p:spPr>
          <a:xfrm>
            <a:off x="672518" y="249468"/>
            <a:ext cx="1084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Five Months Ending November 30, 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AFFD1-1F8F-4EA3-8019-35090EE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303" y="6431280"/>
            <a:ext cx="542697" cy="279400"/>
          </a:xfrm>
        </p:spPr>
        <p:txBody>
          <a:bodyPr/>
          <a:lstStyle/>
          <a:p>
            <a:fld id="{F5429E20-6135-4A01-AE1B-F6BE31181CEC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FE880-F64E-903F-DE20-41618A7DE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5" y="1199127"/>
            <a:ext cx="11003668" cy="44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5DCF1-511E-4FA7-87AE-D300F2D1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9E20-6135-4A01-AE1B-F6BE31181CE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45FD93-750F-CF6D-54E0-93AB70AFE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31605"/>
              </p:ext>
            </p:extLst>
          </p:nvPr>
        </p:nvGraphicFramePr>
        <p:xfrm>
          <a:off x="507999" y="508000"/>
          <a:ext cx="11121293" cy="583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107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14499</TotalTime>
  <Words>537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Franklin Gothic Book</vt:lpstr>
      <vt:lpstr>Franklin Gothic Medium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Mcgee, Terese</dc:creator>
  <cp:lastModifiedBy>Tims, Carol</cp:lastModifiedBy>
  <cp:revision>23</cp:revision>
  <cp:lastPrinted>2021-11-05T19:15:29Z</cp:lastPrinted>
  <dcterms:created xsi:type="dcterms:W3CDTF">2021-04-23T13:19:56Z</dcterms:created>
  <dcterms:modified xsi:type="dcterms:W3CDTF">2023-01-05T13:56:38Z</dcterms:modified>
</cp:coreProperties>
</file>