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92" r:id="rId3"/>
    <p:sldId id="315" r:id="rId4"/>
    <p:sldId id="316" r:id="rId5"/>
    <p:sldId id="317" r:id="rId6"/>
    <p:sldId id="291" r:id="rId7"/>
    <p:sldId id="294" r:id="rId8"/>
    <p:sldId id="304" r:id="rId9"/>
    <p:sldId id="299" r:id="rId10"/>
    <p:sldId id="302" r:id="rId11"/>
    <p:sldId id="303" r:id="rId12"/>
    <p:sldId id="300" r:id="rId13"/>
    <p:sldId id="305" r:id="rId14"/>
    <p:sldId id="306" r:id="rId15"/>
    <p:sldId id="307" r:id="rId16"/>
    <p:sldId id="308" r:id="rId17"/>
    <p:sldId id="309" r:id="rId18"/>
    <p:sldId id="311" r:id="rId19"/>
    <p:sldId id="312" r:id="rId20"/>
    <p:sldId id="310" r:id="rId21"/>
    <p:sldId id="295" r:id="rId22"/>
    <p:sldId id="279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4083E8-3FF3-F600-F4FC-CE213499BD59}" name="Lovett, Katika" initials="LK" userId="S::KATIKA.LOVETT@bcsdk12.net::f620913a-5078-4dd7-98e1-5257868819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0"/>
    <a:srgbClr val="FFC3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D1933-C766-C3C0-8E95-1135BEE63DB9}" v="6" dt="2023-09-08T15:50:49.008"/>
    <p1510:client id="{25B88AEA-DC19-A638-F8A7-7F46FF048FAB}" v="20" dt="2023-09-08T15:23:58.540"/>
    <p1510:client id="{83C334B8-98F1-A41C-EC25-0E0742C1F126}" v="4" dt="2023-09-08T16:29:22.568"/>
    <p1510:client id="{B055D87E-A484-40E0-9921-3FDE1DD89DCD}" v="33" dt="2023-09-08T15:13:28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ibbcountyschools-my.sharepoint.com/personal/eric_bush_bcsdk12_net/Documents/Desktop/1%20-%20Eric%20Bush%20-%20L%20drive/3%20-%20Financials/FY24%20-%20Financials/01%20-%20July%202023/01%20-%20July%20FY%2023%20Financials/July%202023-%20Financials%20October%20Board%20Meet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ibbcountyschools-my.sharepoint.com/personal/eric_bush_bcsdk12_net/Documents/Desktop/1%20-%20Eric%20Bush%20-%20L%20drive/3%20-%20Financials/FY24%20-%20Financials/01%20-%20July%202023/01%20-%20July%20FY%2023%20Financials/July%202023-%20Financials%20October%20Board%20Mee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776201589437227E-2"/>
          <c:y val="0.18415759078914581"/>
          <c:w val="0.85067505200643767"/>
          <c:h val="0.664671795846684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CCE-4AE4-B599-4B7C9938AC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CCE-4AE4-B599-4B7C9938AC0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CCE-4AE4-B599-4B7C9938AC08}"/>
              </c:ext>
            </c:extLst>
          </c:dPt>
          <c:dLbls>
            <c:dLbl>
              <c:idx val="0"/>
              <c:layout>
                <c:manualLayout>
                  <c:x val="0.21084873579881938"/>
                  <c:y val="-3.54956022346736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CE-4AE4-B599-4B7C9938AC08}"/>
                </c:ext>
              </c:extLst>
            </c:dLbl>
            <c:dLbl>
              <c:idx val="1"/>
              <c:layout>
                <c:manualLayout>
                  <c:x val="-0.3422004135691929"/>
                  <c:y val="-0.109425089905115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CE-4AE4-B599-4B7C9938AC08}"/>
                </c:ext>
              </c:extLst>
            </c:dLbl>
            <c:dLbl>
              <c:idx val="2"/>
              <c:layout>
                <c:manualLayout>
                  <c:x val="-0.18055555555555555"/>
                  <c:y val="-7.86490862826740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E-4AE4-B599-4B7C9938A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'[July 2023- Financials October Board Meeting.xlsx]GF Inc'!$J$9:$J$11</c:f>
              <c:strCache>
                <c:ptCount val="3"/>
                <c:pt idx="0">
                  <c:v>Local Sources</c:v>
                </c:pt>
                <c:pt idx="1">
                  <c:v>State Sources</c:v>
                </c:pt>
                <c:pt idx="2">
                  <c:v>Federal Sources</c:v>
                </c:pt>
              </c:strCache>
            </c:strRef>
          </c:cat>
          <c:val>
            <c:numRef>
              <c:f>'[July 2023- Financials October Board Meeting.xlsx]GF Inc'!$K$9:$K$11</c:f>
              <c:numCache>
                <c:formatCode>_("$"* #,##0_);_("$"* \(#,##0\);_("$"* "-"??_);_(@_)</c:formatCode>
                <c:ptCount val="3"/>
                <c:pt idx="0">
                  <c:v>288828.56</c:v>
                </c:pt>
                <c:pt idx="1">
                  <c:v>11423177.050000001</c:v>
                </c:pt>
                <c:pt idx="2">
                  <c:v>348356.07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CE-4AE4-B599-4B7C9938AC0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/>
              <a:t>General Fund</a:t>
            </a:r>
          </a:p>
          <a:p>
            <a:pPr>
              <a:defRPr/>
            </a:pPr>
            <a:r>
              <a:rPr lang="en-US" sz="2000" b="1" i="0" baseline="0"/>
              <a:t>Expenditures by Function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9C-4D0D-93D7-BEC00D0790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9C-4D0D-93D7-BEC00D0790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9C-4D0D-93D7-BEC00D0790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9C-4D0D-93D7-BEC00D0790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E9C-4D0D-93D7-BEC00D0790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E9C-4D0D-93D7-BEC00D0790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E9C-4D0D-93D7-BEC00D0790F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E9C-4D0D-93D7-BEC00D0790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E9C-4D0D-93D7-BEC00D0790F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E9C-4D0D-93D7-BEC00D0790F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E9C-4D0D-93D7-BEC00D0790F8}"/>
              </c:ext>
            </c:extLst>
          </c:dPt>
          <c:dLbls>
            <c:dLbl>
              <c:idx val="0"/>
              <c:layout>
                <c:manualLayout>
                  <c:x val="-0.22732198803465248"/>
                  <c:y val="2.8223919906450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pPr>
                    <a:fld id="{CE8A43E0-F4DF-49C1-94EE-5819AD8A948C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1200">
                          <a:latin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2000" baseline="0">
                        <a:solidFill>
                          <a:schemeClr val="bg1"/>
                        </a:solidFill>
                      </a:rPr>
                      <a:t>
</a:t>
                    </a:r>
                    <a:fld id="{2D0838FB-31A8-410E-BBE4-97E9ECB7F882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1200">
                          <a:latin typeface="Arial" panose="020B0604020202020204" pitchFamily="34" charset="0"/>
                        </a:defRPr>
                      </a:pPr>
                      <a:t>[PERCENTAGE]</a:t>
                    </a:fld>
                    <a:endParaRPr lang="en-US" sz="2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18389958247987"/>
                      <c:h val="0.18991961296737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9C-4D0D-93D7-BEC00D0790F8}"/>
                </c:ext>
              </c:extLst>
            </c:dLbl>
            <c:dLbl>
              <c:idx val="4"/>
              <c:layout>
                <c:manualLayout>
                  <c:x val="1.1148174563175928E-3"/>
                  <c:y val="1.15334081943046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9C-4D0D-93D7-BEC00D079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'[July 2023- Financials October Board Meeting.xlsx]GF Inc'!$J$15:$J$25</c:f>
              <c:strCache>
                <c:ptCount val="11"/>
                <c:pt idx="0">
                  <c:v>Instruction</c:v>
                </c:pt>
                <c:pt idx="1">
                  <c:v>Pupil Services</c:v>
                </c:pt>
                <c:pt idx="2">
                  <c:v>Improvement of Instructional Services</c:v>
                </c:pt>
                <c:pt idx="3">
                  <c:v>Educational Media</c:v>
                </c:pt>
                <c:pt idx="4">
                  <c:v>General Administration</c:v>
                </c:pt>
                <c:pt idx="5">
                  <c:v>School Administration</c:v>
                </c:pt>
                <c:pt idx="6">
                  <c:v>Business Services</c:v>
                </c:pt>
                <c:pt idx="7">
                  <c:v>Maintenance &amp; Operation</c:v>
                </c:pt>
                <c:pt idx="8">
                  <c:v>Student Transportation</c:v>
                </c:pt>
                <c:pt idx="9">
                  <c:v>Central Support</c:v>
                </c:pt>
                <c:pt idx="10">
                  <c:v>Other Support</c:v>
                </c:pt>
              </c:strCache>
            </c:strRef>
          </c:cat>
          <c:val>
            <c:numRef>
              <c:f>'[July 2023- Financials October Board Meeting.xlsx]GF Inc'!$K$15:$K$25</c:f>
              <c:numCache>
                <c:formatCode>_("$"* #,##0_);_("$"* \(#,##0\);_("$"* "-"??_);_(@_)</c:formatCode>
                <c:ptCount val="11"/>
                <c:pt idx="0">
                  <c:v>8080008.606856402</c:v>
                </c:pt>
                <c:pt idx="1">
                  <c:v>1828687.8487358631</c:v>
                </c:pt>
                <c:pt idx="2">
                  <c:v>1728822.0612072845</c:v>
                </c:pt>
                <c:pt idx="3">
                  <c:v>288389.36993064947</c:v>
                </c:pt>
                <c:pt idx="4">
                  <c:v>216444.33305830628</c:v>
                </c:pt>
                <c:pt idx="5">
                  <c:v>1323349.9076954732</c:v>
                </c:pt>
                <c:pt idx="6">
                  <c:v>268381.67069023644</c:v>
                </c:pt>
                <c:pt idx="7">
                  <c:v>2022147.5525608126</c:v>
                </c:pt>
                <c:pt idx="8">
                  <c:v>2598418.7262321915</c:v>
                </c:pt>
                <c:pt idx="9">
                  <c:v>1851038.9141753372</c:v>
                </c:pt>
                <c:pt idx="10">
                  <c:v>163345.16120234309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E97-4CFA-A7B0-519717A64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766DF0B-0C9F-4036-8C23-D267B660CAF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60E63B2-D433-497B-82B7-B837A3F3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E63B2-D433-497B-82B7-B837A3F36A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7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2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8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0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2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748E-5E07-4D81-9EB9-3D0AA05E7FE9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338C-3A2F-407B-BC16-9899DC55E2D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FCAD7-6B1F-4359-AF94-8327EDF5A43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6E4E-060A-414E-A837-33FF38A06D3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8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F370-0714-4A01-B5DB-E5878CAA54C4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E2FA-D7F8-422D-BAB3-02FC64B705F0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DE14-3795-4221-B666-00975074391E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084A1-1289-4786-8D4A-880A2744AE71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2FDB-286A-4C15-98E6-5847CD2393DA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0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6A0D-0CCB-4F6F-AA3D-F57CE08A5719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7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B155-693A-4635-B02A-8E550B697348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FCF5-E639-479F-8CF2-54855C6E5C95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D5A3-E47D-49D1-B12D-DE4F602D37C8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41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F9DC-D2EF-47ED-A881-EF9779FFD3B5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3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FF16-5A38-4226-8911-2F437E54EAC7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50E3-92EB-4647-8E49-9C7EA335387E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2DAB-7409-4824-A1E8-B9958E0CD204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6074-AB58-455B-9E23-0630BD2DD409}" type="datetime1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F10DC-079D-4A56-BC92-A571A4844010}" type="datetime1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2B48-18ED-44BF-9795-C28E341993BE}" type="datetime1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7745-3751-4589-BBC8-65FA22B21966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41B0-2B6E-4F78-ACCB-87B8F722DFBF}" type="datetime1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62836-C76D-4894-B2E1-8071AA91C721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5D6C-55D7-4DB2-AAFB-AD6250CF8FF1}" type="datetime1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ABE31A-0DCB-AE26-C7C9-C00D66A0C8A3}"/>
              </a:ext>
            </a:extLst>
          </p:cNvPr>
          <p:cNvSpPr/>
          <p:nvPr/>
        </p:nvSpPr>
        <p:spPr>
          <a:xfrm>
            <a:off x="-6217" y="5534970"/>
            <a:ext cx="12198217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D4CC4-05C4-2D82-C2B7-CB8680E70154}"/>
              </a:ext>
            </a:extLst>
          </p:cNvPr>
          <p:cNvSpPr txBox="1"/>
          <p:nvPr/>
        </p:nvSpPr>
        <p:spPr>
          <a:xfrm>
            <a:off x="2407302" y="2501624"/>
            <a:ext cx="736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 July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D126C-8D9C-F3D1-9113-4BA6EBA51D3F}"/>
              </a:ext>
            </a:extLst>
          </p:cNvPr>
          <p:cNvSpPr txBox="1"/>
          <p:nvPr/>
        </p:nvSpPr>
        <p:spPr>
          <a:xfrm>
            <a:off x="136470" y="5616655"/>
            <a:ext cx="882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rade Gothic Next HvyCd" panose="020B09060403030200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>
                <a:solidFill>
                  <a:schemeClr val="bg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BA676-AED3-5BE3-8DCA-C7D33605989E}"/>
              </a:ext>
            </a:extLst>
          </p:cNvPr>
          <p:cNvSpPr txBox="1"/>
          <p:nvPr/>
        </p:nvSpPr>
        <p:spPr>
          <a:xfrm>
            <a:off x="136470" y="6381731"/>
            <a:ext cx="88298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1" dirty="0">
                <a:solidFill>
                  <a:srgbClr val="FFC700"/>
                </a:solidFill>
                <a:latin typeface="Trade Gothic Next HvyCd"/>
                <a:cs typeface="Arial"/>
              </a:rPr>
              <a:t>September 21, 2023</a:t>
            </a:r>
          </a:p>
        </p:txBody>
      </p:sp>
      <p:pic>
        <p:nvPicPr>
          <p:cNvPr id="12" name="Picture 11" descr="A picture containing symbol, logo, font, screenshot&#10;&#10;Description automatically generated">
            <a:extLst>
              <a:ext uri="{FF2B5EF4-FFF2-40B4-BE49-F238E27FC236}">
                <a16:creationId xmlns:a16="http://schemas.microsoft.com/office/drawing/2014/main" id="{E332E05E-66FE-312C-D4E3-25A2BDBB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7" y="431248"/>
            <a:ext cx="5518406" cy="1513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FAECE-1C38-2009-7B3C-27CF527D05E3}"/>
              </a:ext>
            </a:extLst>
          </p:cNvPr>
          <p:cNvCxnSpPr>
            <a:cxnSpLocks/>
          </p:cNvCxnSpPr>
          <p:nvPr/>
        </p:nvCxnSpPr>
        <p:spPr>
          <a:xfrm>
            <a:off x="-10450" y="5510255"/>
            <a:ext cx="1220245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E7E76-500D-A175-A82E-5274744E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5605" r="8368" b="12452"/>
          <a:stretch/>
        </p:blipFill>
        <p:spPr>
          <a:xfrm>
            <a:off x="10557426" y="4932648"/>
            <a:ext cx="1498104" cy="14651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735AF-3855-6D2A-E124-A1538740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Funds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One Month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31,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45171-BC37-2853-84A5-4919892F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4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1008" y="245237"/>
            <a:ext cx="106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All Funds as of July 31,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14A51-7633-2AFF-065A-20536FB0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899" y="6450449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8455D-4D6D-D244-1839-2B9B6E8BB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" y="934956"/>
            <a:ext cx="12169983" cy="55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July 31,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EE820-46B8-5FB4-6C68-BE047189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EF89D-31B8-EC4F-00DD-12B3887D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16" y="1025443"/>
            <a:ext cx="9587882" cy="56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Assets for All Funds Combined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B4007-F3A7-AF74-07E3-B839EE51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951" y="646867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AEE7D-C714-9260-90A0-B7A82D684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9" y="1294758"/>
            <a:ext cx="10687238" cy="51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One Month Ending July 31,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D6A6-5360-1872-E078-07C773D2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8171" y="6559736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518B-DBC5-F66C-2D33-02E9A7AAD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6" y="928768"/>
            <a:ext cx="11938768" cy="56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6C927-904E-6905-DC9E-D7762DF6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7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0F88B-CA1C-FC79-DD9C-D0FBA4B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7716" y="6492875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9FC75-8ABB-610F-51E3-0391D7CBD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4" y="1261841"/>
            <a:ext cx="10493406" cy="50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on 2021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Bonds of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8ECA5-F920-2CD9-DEA8-FBBE82E2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93045-2EB8-7185-5A05-84089971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6C0B3-6228-1C83-61CE-3B3C04C64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1690687"/>
            <a:ext cx="11087100" cy="37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9B14E-F8D2-7906-816F-F15342B6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0476" y="6460301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86D81-D972-3EB8-6A49-220B0CA71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126989"/>
            <a:ext cx="111061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4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332C-48EC-680F-0865-B0BE6031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28" y="472805"/>
            <a:ext cx="4470847" cy="862966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rade Gothic Next HvyCd" panose="020B0906040303020004" pitchFamily="34" charset="0"/>
              </a:rPr>
              <a:t>OUR VISION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1439107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C0C93-51DD-8393-5512-3732610D5427}"/>
              </a:ext>
            </a:extLst>
          </p:cNvPr>
          <p:cNvSpPr txBox="1">
            <a:spLocks/>
          </p:cNvSpPr>
          <p:nvPr/>
        </p:nvSpPr>
        <p:spPr>
          <a:xfrm>
            <a:off x="561529" y="3543976"/>
            <a:ext cx="4470847" cy="862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rade Gothic Next HvyCd" panose="020B0906040303020004" pitchFamily="34" charset="0"/>
                <a:ea typeface="+mj-ea"/>
                <a:cs typeface="+mj-cs"/>
              </a:rPr>
              <a:t>OUR MISSION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6EDBF64-1750-BB22-5A98-1869C8D1B4F3}"/>
              </a:ext>
            </a:extLst>
          </p:cNvPr>
          <p:cNvSpPr txBox="1">
            <a:spLocks/>
          </p:cNvSpPr>
          <p:nvPr/>
        </p:nvSpPr>
        <p:spPr>
          <a:xfrm>
            <a:off x="1047164" y="1643402"/>
            <a:ext cx="3436432" cy="1741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are empowered to learn, lead, innovate and serve as productive and caring citizens within their chosen paths of success.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913803-547A-1650-D6A9-7DBE29DF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4533214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group of people in graduation gowns&#10;&#10;Description automatically generated with medium confidence" hidden="1">
            <a:extLst>
              <a:ext uri="{FF2B5EF4-FFF2-40B4-BE49-F238E27FC236}">
                <a16:creationId xmlns:a16="http://schemas.microsoft.com/office/drawing/2014/main" id="{B68F3E09-A201-F539-0F6C-5B40DA99C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8058" b="3557"/>
          <a:stretch/>
        </p:blipFill>
        <p:spPr>
          <a:xfrm>
            <a:off x="5182729" y="524874"/>
            <a:ext cx="6858788" cy="58082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EDE1F-5FD6-4F08-2ACA-9BB74832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7323" r="5914" b="13530"/>
          <a:stretch/>
        </p:blipFill>
        <p:spPr>
          <a:xfrm>
            <a:off x="5737672" y="601093"/>
            <a:ext cx="6140352" cy="5755970"/>
          </a:xfrm>
          <a:prstGeom prst="rect">
            <a:avLst/>
          </a:prstGeom>
        </p:spPr>
      </p:pic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5787B405-7BA7-D82A-4585-5F63B7101249}"/>
              </a:ext>
            </a:extLst>
          </p:cNvPr>
          <p:cNvSpPr txBox="1">
            <a:spLocks/>
          </p:cNvSpPr>
          <p:nvPr/>
        </p:nvSpPr>
        <p:spPr>
          <a:xfrm>
            <a:off x="1047164" y="4746645"/>
            <a:ext cx="4213672" cy="19188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Bibb County School District maximizes student achievement and social-emotional well-being by building a sense of community in safe, equitable learning environments.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F8BBC-BB33-0FEE-266C-88C215A7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6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 descr="A yellow question mark in a bubble&#10;&#10;Description automatically generated with low confidence">
            <a:extLst>
              <a:ext uri="{FF2B5EF4-FFF2-40B4-BE49-F238E27FC236}">
                <a16:creationId xmlns:a16="http://schemas.microsoft.com/office/drawing/2014/main" id="{33C66EF9-7B98-2577-311D-497AF00CB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4088" r="17703" b="9357"/>
          <a:stretch/>
        </p:blipFill>
        <p:spPr>
          <a:xfrm>
            <a:off x="3049589" y="1624338"/>
            <a:ext cx="5688021" cy="456517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895C-8529-3A18-412C-3F821DC0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logo with a graduation cap&#10;&#10;Description automatically generated with low confidence">
            <a:extLst>
              <a:ext uri="{FF2B5EF4-FFF2-40B4-BE49-F238E27FC236}">
                <a16:creationId xmlns:a16="http://schemas.microsoft.com/office/drawing/2014/main" id="{2C96D13A-50C8-7515-A4F4-A65DB3713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-128" b="-294"/>
          <a:stretch/>
        </p:blipFill>
        <p:spPr>
          <a:xfrm>
            <a:off x="2192393" y="809582"/>
            <a:ext cx="7866303" cy="390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43ECD2-B840-6524-D696-42A5B7DD8535}"/>
              </a:ext>
            </a:extLst>
          </p:cNvPr>
          <p:cNvSpPr/>
          <p:nvPr/>
        </p:nvSpPr>
        <p:spPr>
          <a:xfrm>
            <a:off x="-10450" y="5540413"/>
            <a:ext cx="12197225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18203-ED93-24BE-9F57-00D0DD94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00" y="5540413"/>
            <a:ext cx="1391675" cy="13861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17B90-40AB-E581-245F-091C1BE1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836A6F51-24CE-541D-AC48-04DF5C13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76C79-CE54-AE8B-63B8-E03D391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45A6C-CB48-C89C-3D8A-4CE1FC0E3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5" y="1241875"/>
            <a:ext cx="11145230" cy="5472118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The purpose of this presentation is to present the financial results for the period ending July 31,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Roadmap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 panose="020B0606020202030204" pitchFamily="34" charset="0"/>
              </a:rPr>
              <a:t>This presentation will cover the General Fund, all funds combined, ESPLOST, and Debt Service financial results for the period ending July 31, 2023.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Takeaway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Narrow"/>
              </a:rPr>
              <a:t>This is a summary of the financial results of the period ended July 31, 2023.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0F42F-1BA5-2F35-D91F-26B4E1D5BC34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6AB5F-2E5D-B4AC-1EB2-17846C0D548B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e Gothic Next HvyCd" panose="020B0906040303020004" pitchFamily="34" charset="0"/>
                <a:ea typeface="+mn-ea"/>
                <a:cs typeface="+mn-cs"/>
              </a:rPr>
              <a:t>AGENDA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e Gothic Next HvyCd" panose="020B09060403030200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17A9B-5A54-4C2C-6BED-D6D27A812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20" y="-76332"/>
            <a:ext cx="1391675" cy="13861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8DBF2-6F2A-712D-489F-B181EFBAA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6F07D-F62F-4C3B-A21E-2367E9A399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Financial Statements 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General Fund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endParaRPr lang="en-US" dirty="0">
              <a:ea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One Month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31,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5CA4FC-290A-5BA6-3FDC-941D9B91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General Fund as of July 31,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E3FAA6-13CC-9191-DD07-4F1EE04F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41760"/>
              </p:ext>
            </p:extLst>
          </p:nvPr>
        </p:nvGraphicFramePr>
        <p:xfrm>
          <a:off x="6646281" y="4455460"/>
          <a:ext cx="5545719" cy="2237026"/>
        </p:xfrm>
        <a:graphic>
          <a:graphicData uri="http://schemas.openxmlformats.org/drawingml/2006/table">
            <a:tbl>
              <a:tblPr/>
              <a:tblGrid>
                <a:gridCol w="2432061">
                  <a:extLst>
                    <a:ext uri="{9D8B030D-6E8A-4147-A177-3AD203B41FA5}">
                      <a16:colId xmlns:a16="http://schemas.microsoft.com/office/drawing/2014/main" val="2779032537"/>
                    </a:ext>
                  </a:extLst>
                </a:gridCol>
                <a:gridCol w="123926">
                  <a:extLst>
                    <a:ext uri="{9D8B030D-6E8A-4147-A177-3AD203B41FA5}">
                      <a16:colId xmlns:a16="http://schemas.microsoft.com/office/drawing/2014/main" val="451599053"/>
                    </a:ext>
                  </a:extLst>
                </a:gridCol>
                <a:gridCol w="1494866">
                  <a:extLst>
                    <a:ext uri="{9D8B030D-6E8A-4147-A177-3AD203B41FA5}">
                      <a16:colId xmlns:a16="http://schemas.microsoft.com/office/drawing/2014/main" val="1039624353"/>
                    </a:ext>
                  </a:extLst>
                </a:gridCol>
                <a:gridCol w="1494866">
                  <a:extLst>
                    <a:ext uri="{9D8B030D-6E8A-4147-A177-3AD203B41FA5}">
                      <a16:colId xmlns:a16="http://schemas.microsoft.com/office/drawing/2014/main" val="3262930370"/>
                    </a:ext>
                  </a:extLst>
                </a:gridCol>
              </a:tblGrid>
              <a:tr h="232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17405"/>
                  </a:ext>
                </a:extLst>
              </a:tr>
              <a:tr h="66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20,369,034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250,041,399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40691"/>
                  </a:ext>
                </a:extLst>
              </a:tr>
              <a:tr h="66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68,919,250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49,511,617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61529"/>
                  </a:ext>
                </a:extLst>
              </a:tr>
              <a:tr h="668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290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26178-8C26-A3AC-5DBD-C867C762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FBB684-F98B-DC13-0302-AC76A2A2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" y="965866"/>
            <a:ext cx="6635272" cy="5726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55A667-E537-C05E-49E4-BF3AFE65F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280" y="953220"/>
            <a:ext cx="5545719" cy="34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61377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One Month Ending July 31,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7C803-BFF9-DA1B-8E6D-804AB6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174" y="6492875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1C49B-06E9-AE61-2253-4673B34F5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" y="1003365"/>
            <a:ext cx="11689760" cy="55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21298" y="165515"/>
            <a:ext cx="10731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554D1-02E1-F35F-00B1-6E52D4BB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8355" y="6491597"/>
            <a:ext cx="2743200" cy="365125"/>
          </a:xfrm>
        </p:spPr>
        <p:txBody>
          <a:bodyPr/>
          <a:lstStyle/>
          <a:p>
            <a:fld id="{28E6F07D-F62F-4C3B-A21E-2367E9A3992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45FD93-750F-CF6D-54E0-93AB70AFE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796044"/>
              </p:ext>
            </p:extLst>
          </p:nvPr>
        </p:nvGraphicFramePr>
        <p:xfrm>
          <a:off x="188058" y="1280169"/>
          <a:ext cx="11486078" cy="522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977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0" y="115701"/>
            <a:ext cx="12203009" cy="9720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Fund Expenditures by Function</a:t>
            </a:r>
            <a:endParaRPr lang="en-US" sz="32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13D0D-F376-2F02-B1A1-BEDA39C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6C0D88A-E921-9C64-320F-3FD72F3FF5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226650"/>
              </p:ext>
            </p:extLst>
          </p:nvPr>
        </p:nvGraphicFramePr>
        <p:xfrm>
          <a:off x="225240" y="1279805"/>
          <a:ext cx="11368997" cy="518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41E008-D3BB-5817-7F31-C0DEDA36D683}"/>
              </a:ext>
            </a:extLst>
          </p:cNvPr>
          <p:cNvSpPr txBox="1"/>
          <p:nvPr/>
        </p:nvSpPr>
        <p:spPr>
          <a:xfrm>
            <a:off x="8436988" y="2466777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57%</a:t>
            </a:r>
          </a:p>
        </p:txBody>
      </p:sp>
    </p:spTree>
    <p:extLst>
      <p:ext uri="{BB962C8B-B14F-4D97-AF65-F5344CB8AC3E}">
        <p14:creationId xmlns:p14="http://schemas.microsoft.com/office/powerpoint/2010/main" val="189928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143</TotalTime>
  <Words>453</Words>
  <Application>Microsoft Office PowerPoint</Application>
  <PresentationFormat>Widescreen</PresentationFormat>
  <Paragraphs>128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Trade Gothic Next Cond</vt:lpstr>
      <vt:lpstr>Trade Gothic Next HvyCd</vt:lpstr>
      <vt:lpstr>Office Theme</vt:lpstr>
      <vt:lpstr>1_Office Theme</vt:lpstr>
      <vt:lpstr>PowerPoint Presentation</vt:lpstr>
      <vt:lpstr>OUR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Katika</dc:creator>
  <cp:lastModifiedBy>Tims, Carol</cp:lastModifiedBy>
  <cp:revision>18</cp:revision>
  <cp:lastPrinted>2023-05-01T18:56:22Z</cp:lastPrinted>
  <dcterms:created xsi:type="dcterms:W3CDTF">2023-05-01T16:02:45Z</dcterms:created>
  <dcterms:modified xsi:type="dcterms:W3CDTF">2023-09-08T16:35:06Z</dcterms:modified>
</cp:coreProperties>
</file>