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62" r:id="rId2"/>
    <p:sldId id="265" r:id="rId3"/>
    <p:sldId id="258" r:id="rId4"/>
    <p:sldId id="263" r:id="rId5"/>
    <p:sldId id="281" r:id="rId6"/>
    <p:sldId id="282" r:id="rId7"/>
    <p:sldId id="319" r:id="rId8"/>
    <p:sldId id="314" r:id="rId9"/>
    <p:sldId id="320" r:id="rId10"/>
    <p:sldId id="287" r:id="rId11"/>
    <p:sldId id="321" r:id="rId12"/>
    <p:sldId id="323" r:id="rId13"/>
    <p:sldId id="306" r:id="rId14"/>
    <p:sldId id="322" r:id="rId15"/>
    <p:sldId id="315" r:id="rId16"/>
    <p:sldId id="317" r:id="rId17"/>
    <p:sldId id="324" r:id="rId18"/>
    <p:sldId id="325" r:id="rId19"/>
    <p:sldId id="318" r:id="rId20"/>
    <p:sldId id="268" r:id="rId21"/>
    <p:sldId id="272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A27AB-1021-42E0-844E-7F340DD23947}" v="1" dt="2023-05-08T13:01:47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, Dashonda" userId="2d6ed2b4-7e5e-4559-ab0f-b880b6bc331c" providerId="ADAL" clId="{995A27AB-1021-42E0-844E-7F340DD23947}"/>
    <pc:docChg chg="undo custSel modSld">
      <pc:chgData name="King, Dashonda" userId="2d6ed2b4-7e5e-4559-ab0f-b880b6bc331c" providerId="ADAL" clId="{995A27AB-1021-42E0-844E-7F340DD23947}" dt="2023-05-08T13:02:08.986" v="20" actId="1076"/>
      <pc:docMkLst>
        <pc:docMk/>
      </pc:docMkLst>
      <pc:sldChg chg="addSp modSp mod">
        <pc:chgData name="King, Dashonda" userId="2d6ed2b4-7e5e-4559-ab0f-b880b6bc331c" providerId="ADAL" clId="{995A27AB-1021-42E0-844E-7F340DD23947}" dt="2023-05-08T13:02:08.986" v="20" actId="1076"/>
        <pc:sldMkLst>
          <pc:docMk/>
          <pc:sldMk cId="390009446" sldId="262"/>
        </pc:sldMkLst>
        <pc:spChg chg="add mod">
          <ac:chgData name="King, Dashonda" userId="2d6ed2b4-7e5e-4559-ab0f-b880b6bc331c" providerId="ADAL" clId="{995A27AB-1021-42E0-844E-7F340DD23947}" dt="2023-05-08T13:02:08.986" v="20" actId="1076"/>
          <ac:spMkLst>
            <pc:docMk/>
            <pc:sldMk cId="390009446" sldId="262"/>
            <ac:spMk id="10" creationId="{26BB438D-D5BC-0BB2-BD42-5102CD208C3F}"/>
          </ac:spMkLst>
        </pc:spChg>
        <pc:picChg chg="mod">
          <ac:chgData name="King, Dashonda" userId="2d6ed2b4-7e5e-4559-ab0f-b880b6bc331c" providerId="ADAL" clId="{995A27AB-1021-42E0-844E-7F340DD23947}" dt="2023-05-08T13:02:03.333" v="19" actId="1076"/>
          <ac:picMkLst>
            <pc:docMk/>
            <pc:sldMk cId="390009446" sldId="262"/>
            <ac:picMk id="3" creationId="{2AD9DEC6-B3CA-4C4F-9C22-0D644D9CE1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9B57-4F06-46A0-8EDA-683870BC813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DF0F2-AF5A-4124-B23A-585E89C19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FCFF22-851E-4D48-8EE9-0EED24D75887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6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48C6-6A0B-4B60-A4B9-088A788EC5FD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83-B4B5-4FE4-B875-39FC524D30C6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9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C6D9-164D-4B54-95BC-1361B39725E9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5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70C2-3104-40B8-BAD4-49EA6F246C59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4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5CD-1377-4823-998B-2D6D498AEEDB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5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FEB3-5501-493C-B0F9-13D16D933513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5D5E-FB00-4675-9577-7C03A7A534DF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6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96E-363A-4167-9856-251666CC74E2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9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9C6F-CF54-45EE-AFF6-3DFC180C99F8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19B-DA2E-4BBE-B3B4-03D0004EA97B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940-C855-4F43-BAC3-493265B14BAC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88D5-2D12-4BFE-9805-914D1D51DFD8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69F-9F9C-45BE-A82F-B8649AE5D1B3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500-C6F5-4CD7-8F6F-E170CF36E173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70E9-7C74-47F2-97B0-35C496116E68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5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573-487B-4792-9C80-D411F5C90189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962EEE-5D52-4D13-B92E-04E6D5FB697C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2AD9DEC6-B3CA-4C4F-9C22-0D644D9C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4" y="-1841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F923D-D964-47FF-B103-1B78A9B101D8}"/>
              </a:ext>
            </a:extLst>
          </p:cNvPr>
          <p:cNvSpPr txBox="1"/>
          <p:nvPr/>
        </p:nvSpPr>
        <p:spPr>
          <a:xfrm>
            <a:off x="75501" y="5766133"/>
            <a:ext cx="758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Sharon Roberts, CPA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82389-2625-4ABF-8AF6-FA4D5A16091A}"/>
              </a:ext>
            </a:extLst>
          </p:cNvPr>
          <p:cNvSpPr txBox="1"/>
          <p:nvPr/>
        </p:nvSpPr>
        <p:spPr>
          <a:xfrm>
            <a:off x="785995" y="768602"/>
            <a:ext cx="10620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31,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1B8DC-CE16-4098-920A-BF94DA555DB4}"/>
              </a:ext>
            </a:extLst>
          </p:cNvPr>
          <p:cNvCxnSpPr/>
          <p:nvPr/>
        </p:nvCxnSpPr>
        <p:spPr>
          <a:xfrm>
            <a:off x="1981199" y="3192731"/>
            <a:ext cx="8229600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3E691B-FE91-4416-A06B-FA002FBAD498}"/>
              </a:ext>
            </a:extLst>
          </p:cNvPr>
          <p:cNvSpPr txBox="1"/>
          <p:nvPr/>
        </p:nvSpPr>
        <p:spPr>
          <a:xfrm>
            <a:off x="2067033" y="3209464"/>
            <a:ext cx="823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BIBB COUNTY 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7BECB-643A-478D-817F-A3C459F63784}"/>
              </a:ext>
            </a:extLst>
          </p:cNvPr>
          <p:cNvSpPr txBox="1"/>
          <p:nvPr/>
        </p:nvSpPr>
        <p:spPr>
          <a:xfrm>
            <a:off x="3196050" y="3763662"/>
            <a:ext cx="597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Leadership. Scholarship. Citizenship.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C44B8-E111-4BBD-B763-794D6866DCEC}"/>
              </a:ext>
            </a:extLst>
          </p:cNvPr>
          <p:cNvSpPr txBox="1"/>
          <p:nvPr/>
        </p:nvSpPr>
        <p:spPr>
          <a:xfrm>
            <a:off x="75501" y="6470256"/>
            <a:ext cx="59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May 18,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BE22B-65D7-4848-9ABA-1DAECC02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B438D-D5BC-0BB2-BD42-5102CD208C3F}"/>
              </a:ext>
            </a:extLst>
          </p:cNvPr>
          <p:cNvSpPr txBox="1"/>
          <p:nvPr/>
        </p:nvSpPr>
        <p:spPr>
          <a:xfrm>
            <a:off x="11406002" y="6488668"/>
            <a:ext cx="74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FSS-1</a:t>
            </a:r>
          </a:p>
        </p:txBody>
      </p:sp>
    </p:spTree>
    <p:extLst>
      <p:ext uri="{BB962C8B-B14F-4D97-AF65-F5344CB8AC3E}">
        <p14:creationId xmlns:p14="http://schemas.microsoft.com/office/powerpoint/2010/main" val="39000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28132" y="2231472"/>
            <a:ext cx="89929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the Nine Months Ending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March 31, 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1A45-1AB3-4C2F-A927-A20F536B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993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March 31,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062" y="6468832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340DD-A659-8A7B-41AB-1D8EB452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2" y="1246667"/>
            <a:ext cx="11112519" cy="55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Investments on Hand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March 31,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183" y="6396839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7CBB4-9711-A33D-98CE-CFEC1029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62" y="1314306"/>
            <a:ext cx="10503682" cy="52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13E33-248C-42B7-9273-58CBD9C3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303" y="6018505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DE4BC-74EC-252E-627A-5F2046DF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597159"/>
            <a:ext cx="11028783" cy="55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147320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– Nine Months Ending March 31,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024" y="6237448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794EC-B6BA-AD51-BA73-701D8DD75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34" y="1162983"/>
            <a:ext cx="10846964" cy="53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12501" y="2762918"/>
            <a:ext cx="899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 on ESSER Funds –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CARES and ARP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Remaining Balances to Spend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25231" y="225820"/>
            <a:ext cx="1089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ESSER Balances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482" y="6342825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7DECC-621C-3070-B7D5-A67E6D4B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1" y="1183735"/>
            <a:ext cx="10764430" cy="53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35947" y="2254918"/>
            <a:ext cx="89929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 on 2021 ESPLOST, 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2016 ESPLOST,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Bonds of 2020,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Debt Service Trust Account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25231" y="225820"/>
            <a:ext cx="1089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2016 ESPLOST and 2021 ESPLOST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14C7F-7B57-F7E7-594D-8786BA6C2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8" y="1303038"/>
            <a:ext cx="9381381" cy="43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359508" y="225820"/>
            <a:ext cx="1115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Bonds of 2020 Technology 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Account for Payoff on Bonds of 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5664" y="6309860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11D1D-50F1-E344-A797-522D7EC0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72" y="1303038"/>
            <a:ext cx="10756446" cy="49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1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79FAF955-3CF5-484E-9208-F921FBC1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2A059B-293F-454E-A4ED-E7CDD286A8AF}"/>
              </a:ext>
            </a:extLst>
          </p:cNvPr>
          <p:cNvSpPr/>
          <p:nvPr/>
        </p:nvSpPr>
        <p:spPr>
          <a:xfrm>
            <a:off x="772000" y="2217776"/>
            <a:ext cx="3350029" cy="427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B688D-CAA3-4F97-8E31-23DB7448AAAE}"/>
              </a:ext>
            </a:extLst>
          </p:cNvPr>
          <p:cNvSpPr/>
          <p:nvPr/>
        </p:nvSpPr>
        <p:spPr>
          <a:xfrm>
            <a:off x="4622547" y="2217776"/>
            <a:ext cx="3350029" cy="42727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C3AFF-E166-4CAA-A6E7-6EEB472B5239}"/>
              </a:ext>
            </a:extLst>
          </p:cNvPr>
          <p:cNvSpPr/>
          <p:nvPr/>
        </p:nvSpPr>
        <p:spPr>
          <a:xfrm>
            <a:off x="8473094" y="2217776"/>
            <a:ext cx="3350029" cy="4272741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CD1EF-28F9-4677-8727-E88D6EDB89A4}"/>
              </a:ext>
            </a:extLst>
          </p:cNvPr>
          <p:cNvSpPr/>
          <p:nvPr/>
        </p:nvSpPr>
        <p:spPr>
          <a:xfrm>
            <a:off x="942410" y="2569042"/>
            <a:ext cx="30092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VISION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Each student will demonstrate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strength of character and will be college or career ready.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CEC64-E108-4763-BF7F-BB4B2A72A754}"/>
              </a:ext>
            </a:extLst>
          </p:cNvPr>
          <p:cNvSpPr txBox="1"/>
          <p:nvPr/>
        </p:nvSpPr>
        <p:spPr>
          <a:xfrm>
            <a:off x="4894029" y="2569042"/>
            <a:ext cx="28906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MISSION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Bibb County School District develops a highly trained staff and an engaged community dedicated to educating each student for a 21</a:t>
            </a:r>
            <a:r>
              <a:rPr lang="en-US" altLang="en-US" sz="2200" baseline="300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century global society.</a:t>
            </a:r>
            <a:endParaRPr lang="en-US" sz="2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0FF93-5CCC-4123-9BF6-C1A907D20193}"/>
              </a:ext>
            </a:extLst>
          </p:cNvPr>
          <p:cNvSpPr txBox="1"/>
          <p:nvPr/>
        </p:nvSpPr>
        <p:spPr>
          <a:xfrm>
            <a:off x="8702767" y="2470640"/>
            <a:ext cx="28906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VALUES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Open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Defined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Honor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EA5B-5526-45EB-877D-D18DB29A2268}"/>
              </a:ext>
            </a:extLst>
          </p:cNvPr>
          <p:cNvSpPr txBox="1"/>
          <p:nvPr/>
        </p:nvSpPr>
        <p:spPr>
          <a:xfrm>
            <a:off x="660033" y="367434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WE BELIEVE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D0A43-DFB6-481E-BA9D-D317043B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429" y="1300594"/>
            <a:ext cx="851172" cy="851172"/>
          </a:xfrm>
          <a:prstGeom prst="rect">
            <a:avLst/>
          </a:prstGeom>
        </p:spPr>
      </p:pic>
      <p:pic>
        <p:nvPicPr>
          <p:cNvPr id="15" name="Picture 6" descr="Image result for bullseye icon">
            <a:extLst>
              <a:ext uri="{FF2B5EF4-FFF2-40B4-BE49-F238E27FC236}">
                <a16:creationId xmlns:a16="http://schemas.microsoft.com/office/drawing/2014/main" id="{C4DAD4BE-769A-485A-A078-9E9B43BC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75" y="1286267"/>
            <a:ext cx="851172" cy="8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lated image">
            <a:extLst>
              <a:ext uri="{FF2B5EF4-FFF2-40B4-BE49-F238E27FC236}">
                <a16:creationId xmlns:a16="http://schemas.microsoft.com/office/drawing/2014/main" id="{A2DCBC38-C422-4415-A736-3908EE6B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21" y="1286267"/>
            <a:ext cx="851172" cy="8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B800A-D34F-4C86-81AF-3B2DA1E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0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6BA65C0-73C4-4822-907C-FF8D62D9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31488-1F3C-4C75-9486-AD6809B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4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E39EFD-2BE9-46BE-9A29-FCFF82EC3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B50F5-8367-4A98-842A-74ACB2CCD7B2}"/>
              </a:ext>
            </a:extLst>
          </p:cNvPr>
          <p:cNvSpPr txBox="1"/>
          <p:nvPr/>
        </p:nvSpPr>
        <p:spPr>
          <a:xfrm>
            <a:off x="1495348" y="5899789"/>
            <a:ext cx="920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Leadership. Scholarship. Citizenship.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87225-BA86-4300-BECB-69903C64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7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7108370D-628D-4257-9652-428424F8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838B4-3C1E-4C35-8896-51836238440A}"/>
              </a:ext>
            </a:extLst>
          </p:cNvPr>
          <p:cNvSpPr txBox="1"/>
          <p:nvPr/>
        </p:nvSpPr>
        <p:spPr>
          <a:xfrm>
            <a:off x="498194" y="326402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WE MAINTAIN ACCOUNTABILITY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C24B3-FC44-47AF-8C8D-F057FDC3E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2" t="2901"/>
          <a:stretch/>
        </p:blipFill>
        <p:spPr>
          <a:xfrm>
            <a:off x="1209491" y="3571527"/>
            <a:ext cx="2726265" cy="2680187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D4E55D8-03CB-4CFA-A20C-9AC32F095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60" y="1500747"/>
            <a:ext cx="2136972" cy="2136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A9AB16-29FF-43EC-B978-435366E62359}"/>
              </a:ext>
            </a:extLst>
          </p:cNvPr>
          <p:cNvSpPr txBox="1"/>
          <p:nvPr/>
        </p:nvSpPr>
        <p:spPr>
          <a:xfrm>
            <a:off x="8349211" y="3637719"/>
            <a:ext cx="348946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TIER 1 STRONG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Ensuring all students perform on or above grade-level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Teaching and reinforcing positive academic and social behaviors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Consistently implementing evidence-based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Continually collaborating to improve student outcomes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All departments and employees play a part in us being Tier 1 Strong!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74258-F18C-4B0E-9EC6-43244AB5422F}"/>
              </a:ext>
            </a:extLst>
          </p:cNvPr>
          <p:cNvSpPr txBox="1"/>
          <p:nvPr/>
        </p:nvSpPr>
        <p:spPr>
          <a:xfrm>
            <a:off x="788747" y="1642699"/>
            <a:ext cx="29632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NON-NEGOTIABLES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MTSS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(RtI &amp; PBIS)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Personalized Learning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Leader in 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9AA3C-C8D3-43FE-B91F-FF0056CAB2D9}"/>
              </a:ext>
            </a:extLst>
          </p:cNvPr>
          <p:cNvCxnSpPr>
            <a:cxnSpLocks/>
          </p:cNvCxnSpPr>
          <p:nvPr/>
        </p:nvCxnSpPr>
        <p:spPr>
          <a:xfrm>
            <a:off x="1209491" y="3129181"/>
            <a:ext cx="23685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E229A8A-E2E2-4966-803C-5EAD120FE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801" y="1697365"/>
            <a:ext cx="3251634" cy="46984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C2118-B662-4F55-ACA1-4FEDCFA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8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55">
            <a:extLst>
              <a:ext uri="{FF2B5EF4-FFF2-40B4-BE49-F238E27FC236}">
                <a16:creationId xmlns:a16="http://schemas.microsoft.com/office/drawing/2014/main" id="{09D1A0DD-33C4-4071-BA12-54EF5253432B}"/>
              </a:ext>
            </a:extLst>
          </p:cNvPr>
          <p:cNvGrpSpPr>
            <a:grpSpLocks/>
          </p:cNvGrpSpPr>
          <p:nvPr/>
        </p:nvGrpSpPr>
        <p:grpSpPr bwMode="auto">
          <a:xfrm>
            <a:off x="818185" y="1187223"/>
            <a:ext cx="9140103" cy="4950153"/>
            <a:chOff x="576" y="626"/>
            <a:chExt cx="6553" cy="3423"/>
          </a:xfrm>
        </p:grpSpPr>
        <p:sp>
          <p:nvSpPr>
            <p:cNvPr id="5" name="Rectangle 48">
              <a:extLst>
                <a:ext uri="{FF2B5EF4-FFF2-40B4-BE49-F238E27FC236}">
                  <a16:creationId xmlns:a16="http://schemas.microsoft.com/office/drawing/2014/main" id="{A863A1C1-CD1F-4869-93E9-F86C7A6C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49"/>
              <a:ext cx="6268" cy="1504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34F0222B-009F-41D9-9EBA-7439EDCBB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3534"/>
              <a:ext cx="6154" cy="515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1BD6F637-7F31-412F-9074-79E37F60E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" y="3546"/>
              <a:ext cx="15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LEARNING AND GROWTH</a:t>
              </a:r>
            </a:p>
          </p:txBody>
        </p:sp>
        <p:sp>
          <p:nvSpPr>
            <p:cNvPr id="8" name="AutoShape 55">
              <a:extLst>
                <a:ext uri="{FF2B5EF4-FFF2-40B4-BE49-F238E27FC236}">
                  <a16:creationId xmlns:a16="http://schemas.microsoft.com/office/drawing/2014/main" id="{41D65BCF-00B7-4C3B-912E-6FB6E8464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3752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AutoShape 59">
              <a:extLst>
                <a:ext uri="{FF2B5EF4-FFF2-40B4-BE49-F238E27FC236}">
                  <a16:creationId xmlns:a16="http://schemas.microsoft.com/office/drawing/2014/main" id="{8510F4C2-358E-4F6D-A0C1-944E98C32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3751"/>
              <a:ext cx="159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86DC1C1A-1F26-495F-AA93-2CD0168A0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3751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D5E1C09A-3206-4DCC-8406-D08954492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736"/>
              <a:ext cx="1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Recruit and Retain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 Right People</a:t>
              </a:r>
            </a:p>
          </p:txBody>
        </p:sp>
        <p:sp>
          <p:nvSpPr>
            <p:cNvPr id="12" name="AutoShape 53">
              <a:extLst>
                <a:ext uri="{FF2B5EF4-FFF2-40B4-BE49-F238E27FC236}">
                  <a16:creationId xmlns:a16="http://schemas.microsoft.com/office/drawing/2014/main" id="{94E43A95-9B4D-422D-B670-94956AE9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803"/>
              <a:ext cx="6154" cy="523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" name="Text Box 54">
              <a:extLst>
                <a:ext uri="{FF2B5EF4-FFF2-40B4-BE49-F238E27FC236}">
                  <a16:creationId xmlns:a16="http://schemas.microsoft.com/office/drawing/2014/main" id="{BFD8F20B-9046-4C6E-A57B-F0E8686EA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" y="2806"/>
              <a:ext cx="23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RELIABLE  ORGANIZATION</a:t>
              </a:r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6470D96A-D271-4ECD-8BC9-FDE946E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3736"/>
              <a:ext cx="153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Respect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BCSD Values and Culture</a:t>
              </a: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id="{B3946FD9-60BF-40BC-B1DF-FB94E4B34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035"/>
              <a:ext cx="6154" cy="529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" name="AutoShape 53">
              <a:extLst>
                <a:ext uri="{FF2B5EF4-FFF2-40B4-BE49-F238E27FC236}">
                  <a16:creationId xmlns:a16="http://schemas.microsoft.com/office/drawing/2014/main" id="{AEA83AFD-58D3-446A-964B-E06B66D0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1348"/>
              <a:ext cx="6154" cy="536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id="{BDD1F3E9-0170-43D0-B51B-C1B996E4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626"/>
              <a:ext cx="6154" cy="576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" name="Text Box 54">
              <a:extLst>
                <a:ext uri="{FF2B5EF4-FFF2-40B4-BE49-F238E27FC236}">
                  <a16:creationId xmlns:a16="http://schemas.microsoft.com/office/drawing/2014/main" id="{015B000F-C6E1-4D17-85FC-497D9B91B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647"/>
              <a:ext cx="14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STUDENT ACHIEVEMENT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AF737762-4AEF-4916-A3F0-91C4F56E7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834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ED7B7138-0720-4424-B2FF-4F521124B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817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Content Mastery</a:t>
              </a:r>
            </a:p>
          </p:txBody>
        </p:sp>
        <p:sp>
          <p:nvSpPr>
            <p:cNvPr id="21" name="AutoShape 59">
              <a:extLst>
                <a:ext uri="{FF2B5EF4-FFF2-40B4-BE49-F238E27FC236}">
                  <a16:creationId xmlns:a16="http://schemas.microsoft.com/office/drawing/2014/main" id="{489B8427-10BB-47DC-A192-94C7ABE91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839"/>
              <a:ext cx="158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Text Box 60">
              <a:extLst>
                <a:ext uri="{FF2B5EF4-FFF2-40B4-BE49-F238E27FC236}">
                  <a16:creationId xmlns:a16="http://schemas.microsoft.com/office/drawing/2014/main" id="{10FC2428-D453-4254-B6C3-A356BE175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" y="829"/>
              <a:ext cx="13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Grad Rate and Post Secondary Options</a:t>
              </a:r>
            </a:p>
          </p:txBody>
        </p:sp>
        <p:sp>
          <p:nvSpPr>
            <p:cNvPr id="23" name="AutoShape 64">
              <a:extLst>
                <a:ext uri="{FF2B5EF4-FFF2-40B4-BE49-F238E27FC236}">
                  <a16:creationId xmlns:a16="http://schemas.microsoft.com/office/drawing/2014/main" id="{E579C369-FFD2-42C1-BED9-EBACB40DD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839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3DBA4AF-57FC-4DDC-9845-12B540719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829"/>
              <a:ext cx="1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Post School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Readiness</a:t>
              </a:r>
            </a:p>
          </p:txBody>
        </p:sp>
        <p:sp>
          <p:nvSpPr>
            <p:cNvPr id="25" name="Text Box 54">
              <a:extLst>
                <a:ext uri="{FF2B5EF4-FFF2-40B4-BE49-F238E27FC236}">
                  <a16:creationId xmlns:a16="http://schemas.microsoft.com/office/drawing/2014/main" id="{97A77BEE-327C-4B9B-8160-F36A3F9A9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49"/>
              <a:ext cx="278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LEADER AND TEACHER  EFFECTIVENESS</a:t>
              </a:r>
            </a:p>
          </p:txBody>
        </p:sp>
        <p:sp>
          <p:nvSpPr>
            <p:cNvPr id="26" name="AutoShape 55">
              <a:extLst>
                <a:ext uri="{FF2B5EF4-FFF2-40B4-BE49-F238E27FC236}">
                  <a16:creationId xmlns:a16="http://schemas.microsoft.com/office/drawing/2014/main" id="{3AB9FA23-D77B-4B98-BD47-3FB8D4941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249"/>
              <a:ext cx="193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Text Box 60">
              <a:extLst>
                <a:ext uri="{FF2B5EF4-FFF2-40B4-BE49-F238E27FC236}">
                  <a16:creationId xmlns:a16="http://schemas.microsoft.com/office/drawing/2014/main" id="{A5A48346-ABF2-4DC3-9E67-26F73687A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" y="3736"/>
              <a:ext cx="14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Grow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From Evaluations</a:t>
              </a:r>
            </a:p>
          </p:txBody>
        </p:sp>
        <p:sp>
          <p:nvSpPr>
            <p:cNvPr id="28" name="AutoShape 64">
              <a:extLst>
                <a:ext uri="{FF2B5EF4-FFF2-40B4-BE49-F238E27FC236}">
                  <a16:creationId xmlns:a16="http://schemas.microsoft.com/office/drawing/2014/main" id="{71F8B602-8AAC-497F-96C7-24648182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2249"/>
              <a:ext cx="158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D4783D93-7E62-45C1-B73F-7C5763FDC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2228"/>
              <a:ext cx="158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Standards-Based Classrooms</a:t>
              </a:r>
            </a:p>
          </p:txBody>
        </p:sp>
        <p:sp>
          <p:nvSpPr>
            <p:cNvPr id="30" name="Text Box 54">
              <a:extLst>
                <a:ext uri="{FF2B5EF4-FFF2-40B4-BE49-F238E27FC236}">
                  <a16:creationId xmlns:a16="http://schemas.microsoft.com/office/drawing/2014/main" id="{4CFDA78F-C5CC-403F-BB7D-A9453D279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1348"/>
              <a:ext cx="33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STUDENT AND STAKEHOLDER ENGAGEMENT</a:t>
              </a:r>
            </a:p>
          </p:txBody>
        </p:sp>
        <p:sp>
          <p:nvSpPr>
            <p:cNvPr id="31" name="AutoShape 59">
              <a:extLst>
                <a:ext uri="{FF2B5EF4-FFF2-40B4-BE49-F238E27FC236}">
                  <a16:creationId xmlns:a16="http://schemas.microsoft.com/office/drawing/2014/main" id="{F47227FA-A5A3-488C-8DED-85AD68F8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249"/>
              <a:ext cx="153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Text Box 56">
              <a:extLst>
                <a:ext uri="{FF2B5EF4-FFF2-40B4-BE49-F238E27FC236}">
                  <a16:creationId xmlns:a16="http://schemas.microsoft.com/office/drawing/2014/main" id="{5D9806ED-B5E6-40C2-8A0E-A2005BAE5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228"/>
              <a:ext cx="10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 PLC</a:t>
              </a:r>
            </a:p>
          </p:txBody>
        </p:sp>
        <p:sp>
          <p:nvSpPr>
            <p:cNvPr id="33" name="AutoShape 55">
              <a:extLst>
                <a:ext uri="{FF2B5EF4-FFF2-40B4-BE49-F238E27FC236}">
                  <a16:creationId xmlns:a16="http://schemas.microsoft.com/office/drawing/2014/main" id="{9A6F0CB6-801A-494F-A92B-693D517338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2833"/>
              <a:ext cx="228" cy="918"/>
            </a:xfrm>
            <a:prstGeom prst="curvedLeftArrow">
              <a:avLst>
                <a:gd name="adj1" fmla="val 44383"/>
                <a:gd name="adj2" fmla="val 278207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4" name="AutoShape 56">
              <a:extLst>
                <a:ext uri="{FF2B5EF4-FFF2-40B4-BE49-F238E27FC236}">
                  <a16:creationId xmlns:a16="http://schemas.microsoft.com/office/drawing/2014/main" id="{390AEB5A-439D-441F-B3F1-7650ADA0B6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01" y="2764"/>
              <a:ext cx="228" cy="987"/>
            </a:xfrm>
            <a:prstGeom prst="curvedLeftArrow">
              <a:avLst>
                <a:gd name="adj1" fmla="val 44372"/>
                <a:gd name="adj2" fmla="val 278135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AutoShape 57">
              <a:extLst>
                <a:ext uri="{FF2B5EF4-FFF2-40B4-BE49-F238E27FC236}">
                  <a16:creationId xmlns:a16="http://schemas.microsoft.com/office/drawing/2014/main" id="{F6659DF8-131D-4629-A1CC-5DFA07A3FD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1477"/>
              <a:ext cx="228" cy="844"/>
            </a:xfrm>
            <a:prstGeom prst="curvedLeftArrow">
              <a:avLst>
                <a:gd name="adj1" fmla="val 44353"/>
                <a:gd name="adj2" fmla="val 278146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6" name="AutoShape 58">
              <a:extLst>
                <a:ext uri="{FF2B5EF4-FFF2-40B4-BE49-F238E27FC236}">
                  <a16:creationId xmlns:a16="http://schemas.microsoft.com/office/drawing/2014/main" id="{C00CE6C3-B85C-4EF3-ADF2-A2BE446C86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58" y="1477"/>
              <a:ext cx="171" cy="844"/>
            </a:xfrm>
            <a:prstGeom prst="curvedLeftArrow">
              <a:avLst>
                <a:gd name="adj1" fmla="val 44353"/>
                <a:gd name="adj2" fmla="val 278157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Text Box 48">
              <a:extLst>
                <a:ext uri="{FF2B5EF4-FFF2-40B4-BE49-F238E27FC236}">
                  <a16:creationId xmlns:a16="http://schemas.microsoft.com/office/drawing/2014/main" id="{B343F2A1-6388-4177-89D2-502ADAE8A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" y="2563"/>
              <a:ext cx="626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INTERNAL PROCESSES</a:t>
              </a:r>
            </a:p>
          </p:txBody>
        </p:sp>
        <p:sp>
          <p:nvSpPr>
            <p:cNvPr id="38" name="AutoShape 57">
              <a:extLst>
                <a:ext uri="{FF2B5EF4-FFF2-40B4-BE49-F238E27FC236}">
                  <a16:creationId xmlns:a16="http://schemas.microsoft.com/office/drawing/2014/main" id="{EEC7EDE2-B4E3-40BC-9814-A8C34EB218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748"/>
              <a:ext cx="228" cy="729"/>
            </a:xfrm>
            <a:prstGeom prst="curvedLeftArrow">
              <a:avLst>
                <a:gd name="adj1" fmla="val 23551"/>
                <a:gd name="adj2" fmla="val 147656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9" name="AutoShape 57">
              <a:extLst>
                <a:ext uri="{FF2B5EF4-FFF2-40B4-BE49-F238E27FC236}">
                  <a16:creationId xmlns:a16="http://schemas.microsoft.com/office/drawing/2014/main" id="{FE3182D6-1801-4F51-B35D-10E5193B23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01" y="726"/>
              <a:ext cx="228" cy="730"/>
            </a:xfrm>
            <a:prstGeom prst="curvedLeftArrow">
              <a:avLst>
                <a:gd name="adj1" fmla="val 23583"/>
                <a:gd name="adj2" fmla="val 147859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Text Box 56">
              <a:extLst>
                <a:ext uri="{FF2B5EF4-FFF2-40B4-BE49-F238E27FC236}">
                  <a16:creationId xmlns:a16="http://schemas.microsoft.com/office/drawing/2014/main" id="{B07CD075-8CB6-4B0A-9DDA-2F0687637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" y="2228"/>
              <a:ext cx="19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Know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590319DF-29EA-453C-AADC-4A09B46D2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1540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838BD2C0-FE0E-4BCA-B564-B102C7EE7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1525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Students</a:t>
              </a:r>
            </a:p>
          </p:txBody>
        </p:sp>
        <p:sp>
          <p:nvSpPr>
            <p:cNvPr id="43" name="AutoShape 59">
              <a:extLst>
                <a:ext uri="{FF2B5EF4-FFF2-40B4-BE49-F238E27FC236}">
                  <a16:creationId xmlns:a16="http://schemas.microsoft.com/office/drawing/2014/main" id="{64EFCEB9-4D34-4E35-8805-EE58A5D7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1540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Text Box 60">
              <a:extLst>
                <a:ext uri="{FF2B5EF4-FFF2-40B4-BE49-F238E27FC236}">
                  <a16:creationId xmlns:a16="http://schemas.microsoft.com/office/drawing/2014/main" id="{3DC2DF29-CD90-48ED-AB11-6753F13A4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525"/>
              <a:ext cx="14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Parents</a:t>
              </a:r>
            </a:p>
          </p:txBody>
        </p:sp>
        <p:sp>
          <p:nvSpPr>
            <p:cNvPr id="45" name="AutoShape 64">
              <a:extLst>
                <a:ext uri="{FF2B5EF4-FFF2-40B4-BE49-F238E27FC236}">
                  <a16:creationId xmlns:a16="http://schemas.microsoft.com/office/drawing/2014/main" id="{80D68AA0-3112-4B8F-8C8F-C75405F32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1540"/>
              <a:ext cx="158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8E0B9DF9-906A-400F-ACDE-13F87D233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1525"/>
              <a:ext cx="125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the Community</a:t>
              </a:r>
            </a:p>
          </p:txBody>
        </p:sp>
        <p:sp>
          <p:nvSpPr>
            <p:cNvPr id="47" name="AutoShape 55">
              <a:extLst>
                <a:ext uri="{FF2B5EF4-FFF2-40B4-BE49-F238E27FC236}">
                  <a16:creationId xmlns:a16="http://schemas.microsoft.com/office/drawing/2014/main" id="{CD0904D1-3A19-48DA-B3F6-882D7BAF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994"/>
              <a:ext cx="1481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AutoShape 55">
              <a:extLst>
                <a:ext uri="{FF2B5EF4-FFF2-40B4-BE49-F238E27FC236}">
                  <a16:creationId xmlns:a16="http://schemas.microsoft.com/office/drawing/2014/main" id="{A0021905-978C-4292-8A19-27C3EA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994"/>
              <a:ext cx="1326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AutoShape 55">
              <a:extLst>
                <a:ext uri="{FF2B5EF4-FFF2-40B4-BE49-F238E27FC236}">
                  <a16:creationId xmlns:a16="http://schemas.microsoft.com/office/drawing/2014/main" id="{1DEB9918-0785-440E-B825-76421B91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994"/>
              <a:ext cx="1317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AutoShape 55">
              <a:extLst>
                <a:ext uri="{FF2B5EF4-FFF2-40B4-BE49-F238E27FC236}">
                  <a16:creationId xmlns:a16="http://schemas.microsoft.com/office/drawing/2014/main" id="{037E0D98-5930-4644-A5C9-6006825C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994"/>
              <a:ext cx="1275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6FACE5F0-3422-4F33-A46D-3F3F6D942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977"/>
              <a:ext cx="1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Finances and Personnel</a:t>
              </a:r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6299B671-4C7F-4006-80DA-576209C0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977"/>
              <a:ext cx="1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Perceptions</a:t>
              </a:r>
            </a:p>
          </p:txBody>
        </p:sp>
        <p:sp>
          <p:nvSpPr>
            <p:cNvPr id="53" name="Text Box 60">
              <a:extLst>
                <a:ext uri="{FF2B5EF4-FFF2-40B4-BE49-F238E27FC236}">
                  <a16:creationId xmlns:a16="http://schemas.microsoft.com/office/drawing/2014/main" id="{8DC2B1F7-A339-4CDD-A203-3528ABE1A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2" y="2977"/>
              <a:ext cx="126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Maintain a Safe Learning Environment</a:t>
              </a:r>
            </a:p>
          </p:txBody>
        </p:sp>
        <p:sp>
          <p:nvSpPr>
            <p:cNvPr id="54" name="Text Box 65">
              <a:extLst>
                <a:ext uri="{FF2B5EF4-FFF2-40B4-BE49-F238E27FC236}">
                  <a16:creationId xmlns:a16="http://schemas.microsoft.com/office/drawing/2014/main" id="{CAFFCEA5-412D-4DD0-BCF8-0C8A3A21C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2977"/>
              <a:ext cx="1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Processes and Projects</a:t>
              </a:r>
            </a:p>
          </p:txBody>
        </p:sp>
      </p:grpSp>
      <p:sp>
        <p:nvSpPr>
          <p:cNvPr id="56" name="TextBox 1">
            <a:extLst>
              <a:ext uri="{FF2B5EF4-FFF2-40B4-BE49-F238E27FC236}">
                <a16:creationId xmlns:a16="http://schemas.microsoft.com/office/drawing/2014/main" id="{F40475C9-1E48-43F3-8B99-E93F0280E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407" y="862806"/>
            <a:ext cx="180975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/>
              <a:t>STRATEGIC PRIORITIES</a:t>
            </a:r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1250" b="1" dirty="0"/>
              <a:t>Priority 1: </a:t>
            </a:r>
            <a:r>
              <a:rPr lang="en-US" altLang="en-US" sz="1250" dirty="0"/>
              <a:t>Get students reading on grade level.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2: </a:t>
            </a:r>
            <a:r>
              <a:rPr lang="en-US" altLang="en-US" sz="1250" dirty="0"/>
              <a:t>Be successful on the Georgia Milestones.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3: </a:t>
            </a:r>
            <a:r>
              <a:rPr lang="en-US" altLang="en-US" sz="1250" dirty="0"/>
              <a:t>Increase the number of students in school every day.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4: </a:t>
            </a:r>
            <a:r>
              <a:rPr lang="en-US" altLang="en-US" sz="1250" dirty="0"/>
              <a:t>Close the knowing-doing gap.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5: </a:t>
            </a:r>
            <a:r>
              <a:rPr lang="en-US" altLang="en-US" sz="1250" dirty="0"/>
              <a:t>Work hard to support schools.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6: </a:t>
            </a:r>
            <a:r>
              <a:rPr lang="en-US" altLang="en-US" sz="1250" dirty="0"/>
              <a:t>Establish   a culture of accountability for everyone.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146E8A6F-32D3-4FD0-8366-2A2241B6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322" y="779286"/>
            <a:ext cx="454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Arial Narrow" panose="020B0606020202030204" pitchFamily="34" charset="0"/>
              </a:rPr>
              <a:t>Overriding Objective = CCRPI &gt; 70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33F430-FC65-4BF7-977B-36BCD90CEFCF}"/>
              </a:ext>
            </a:extLst>
          </p:cNvPr>
          <p:cNvSpPr txBox="1"/>
          <p:nvPr/>
        </p:nvSpPr>
        <p:spPr>
          <a:xfrm>
            <a:off x="705036" y="46288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VICTORY IN OUR SCHOOLS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089B63A3-4651-4D63-9174-185FBE7C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04686" y="2426857"/>
            <a:ext cx="89929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the Nine Months Ending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March 31, 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0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7" y="116629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as of March 31,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E3ECFB-B721-79AD-315A-1AEAE038E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46080"/>
              </p:ext>
            </p:extLst>
          </p:nvPr>
        </p:nvGraphicFramePr>
        <p:xfrm>
          <a:off x="7032510" y="4454500"/>
          <a:ext cx="4486972" cy="2357778"/>
        </p:xfrm>
        <a:graphic>
          <a:graphicData uri="http://schemas.openxmlformats.org/drawingml/2006/table">
            <a:tbl>
              <a:tblPr/>
              <a:tblGrid>
                <a:gridCol w="2024295">
                  <a:extLst>
                    <a:ext uri="{9D8B030D-6E8A-4147-A177-3AD203B41FA5}">
                      <a16:colId xmlns:a16="http://schemas.microsoft.com/office/drawing/2014/main" val="786724444"/>
                    </a:ext>
                  </a:extLst>
                </a:gridCol>
                <a:gridCol w="103148">
                  <a:extLst>
                    <a:ext uri="{9D8B030D-6E8A-4147-A177-3AD203B41FA5}">
                      <a16:colId xmlns:a16="http://schemas.microsoft.com/office/drawing/2014/main" val="1398054858"/>
                    </a:ext>
                  </a:extLst>
                </a:gridCol>
                <a:gridCol w="1115297">
                  <a:extLst>
                    <a:ext uri="{9D8B030D-6E8A-4147-A177-3AD203B41FA5}">
                      <a16:colId xmlns:a16="http://schemas.microsoft.com/office/drawing/2014/main" val="654041557"/>
                    </a:ext>
                  </a:extLst>
                </a:gridCol>
                <a:gridCol w="1244232">
                  <a:extLst>
                    <a:ext uri="{9D8B030D-6E8A-4147-A177-3AD203B41FA5}">
                      <a16:colId xmlns:a16="http://schemas.microsoft.com/office/drawing/2014/main" val="3724726881"/>
                    </a:ext>
                  </a:extLst>
                </a:gridCol>
              </a:tblGrid>
              <a:tr h="258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Current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83732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Expenditures and Encumbrances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172,145,016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221,906,200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16693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85,426,338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56,810,417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54742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of Fund Balance to Commitments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93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0662BEB-A514-0C84-EDB1-4E596390B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506" y="1258087"/>
            <a:ext cx="4486972" cy="3196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613448-70CB-AA3B-E933-3D312924B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71" y="1258086"/>
            <a:ext cx="6489131" cy="55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9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Nine Months Ending March 31,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431280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13786-8B36-3A81-A9AF-682CC368B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1155745"/>
            <a:ext cx="10846963" cy="52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DCF1-511E-4FA7-87AE-D300F2D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1029446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36857-DD99-ACFC-3450-A1C04E83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9" y="609600"/>
            <a:ext cx="1101945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DCF1-511E-4FA7-87AE-D300F2D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B712E-7765-99CA-A684-46F8B58A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7" y="597623"/>
            <a:ext cx="11056775" cy="5650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CE6CB-BE2A-4727-985E-B5BD9C38465D}"/>
              </a:ext>
            </a:extLst>
          </p:cNvPr>
          <p:cNvSpPr txBox="1"/>
          <p:nvPr/>
        </p:nvSpPr>
        <p:spPr>
          <a:xfrm>
            <a:off x="8527596" y="1846368"/>
            <a:ext cx="2704124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 + Pupil Services + Improvement of Instructional Services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68%</a:t>
            </a:r>
          </a:p>
        </p:txBody>
      </p:sp>
    </p:spTree>
    <p:extLst>
      <p:ext uri="{BB962C8B-B14F-4D97-AF65-F5344CB8AC3E}">
        <p14:creationId xmlns:p14="http://schemas.microsoft.com/office/powerpoint/2010/main" val="3660489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29014</TotalTime>
  <Words>515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Franklin Gothic Book</vt:lpstr>
      <vt:lpstr>Franklin Gothic Medium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Mcgee, Terese</dc:creator>
  <cp:lastModifiedBy>King, Dashonda</cp:lastModifiedBy>
  <cp:revision>24</cp:revision>
  <cp:lastPrinted>2023-01-27T19:50:33Z</cp:lastPrinted>
  <dcterms:created xsi:type="dcterms:W3CDTF">2021-04-23T13:19:56Z</dcterms:created>
  <dcterms:modified xsi:type="dcterms:W3CDTF">2023-05-08T13:02:14Z</dcterms:modified>
</cp:coreProperties>
</file>