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92" r:id="rId3"/>
    <p:sldId id="315" r:id="rId4"/>
    <p:sldId id="316" r:id="rId5"/>
    <p:sldId id="317" r:id="rId6"/>
    <p:sldId id="291" r:id="rId7"/>
    <p:sldId id="294" r:id="rId8"/>
    <p:sldId id="304" r:id="rId9"/>
    <p:sldId id="299" r:id="rId10"/>
    <p:sldId id="302" r:id="rId11"/>
    <p:sldId id="303" r:id="rId12"/>
    <p:sldId id="300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0" r:id="rId21"/>
    <p:sldId id="295" r:id="rId22"/>
    <p:sldId id="279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4083E8-3FF3-F600-F4FC-CE213499BD59}" name="Lovett, Katika" initials="LK" userId="S::KATIKA.LOVETT@bcsdk12.net::f620913a-5078-4dd7-98e1-5257868819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0"/>
    <a:srgbClr val="FFC3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D4049-3594-4316-A371-8BBDB1331A53}" v="18" dt="2023-10-03T11:30:28.792"/>
    <p1510:client id="{51670DD3-DB02-48F5-A4CA-CC25632F90E2}" v="6" dt="2023-10-03T18:22:40.849"/>
    <p1510:client id="{CF06F7CA-E61F-A0AF-F8A4-14CFB9D3AAE4}" v="3" dt="2023-10-31T16:29:49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766DF0B-0C9F-4036-8C23-D267B660CAF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60E63B2-D433-497B-82B7-B837A3F3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E63B2-D433-497B-82B7-B837A3F36A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7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4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9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8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748E-5E07-4D81-9EB9-3D0AA05E7FE9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38C-3A2F-407B-BC16-9899DC55E2D7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CAD7-6B1F-4359-AF94-8327EDF5A437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6E4E-060A-414E-A837-33FF38A06D37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370-0714-4A01-B5DB-E5878CAA54C4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2FA-D7F8-422D-BAB3-02FC64B705F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DE14-3795-4221-B666-00975074391E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84A1-1289-4786-8D4A-880A2744AE71}" type="datetime1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FDB-286A-4C15-98E6-5847CD2393DA}" type="datetime1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6A0D-0CCB-4F6F-AA3D-F57CE08A5719}" type="datetime1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155-693A-4635-B02A-8E550B697348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FCF5-E639-479F-8CF2-54855C6E5C95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D5A3-E47D-49D1-B12D-DE4F602D37C8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F9DC-D2EF-47ED-A881-EF9779FFD3B5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FF16-5A38-4226-8911-2F437E54EAC7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0E3-92EB-4647-8E49-9C7EA335387E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2DAB-7409-4824-A1E8-B9958E0CD204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6074-AB58-455B-9E23-0630BD2DD409}" type="datetime1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10DC-079D-4A56-BC92-A571A4844010}" type="datetime1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B48-18ED-44BF-9795-C28E341993BE}" type="datetime1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7745-3751-4589-BBC8-65FA22B21966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41B0-2B6E-4F78-ACCB-87B8F722DFBF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2836-C76D-4894-B2E1-8071AA91C72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5D6C-55D7-4DB2-AAFB-AD6250CF8FF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ABE31A-0DCB-AE26-C7C9-C00D66A0C8A3}"/>
              </a:ext>
            </a:extLst>
          </p:cNvPr>
          <p:cNvSpPr/>
          <p:nvPr/>
        </p:nvSpPr>
        <p:spPr>
          <a:xfrm>
            <a:off x="-6217" y="5534970"/>
            <a:ext cx="12198217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D4CC4-05C4-2D82-C2B7-CB8680E70154}"/>
              </a:ext>
            </a:extLst>
          </p:cNvPr>
          <p:cNvSpPr txBox="1"/>
          <p:nvPr/>
        </p:nvSpPr>
        <p:spPr>
          <a:xfrm>
            <a:off x="2407302" y="2501624"/>
            <a:ext cx="7361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 September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D126C-8D9C-F3D1-9113-4BA6EBA51D3F}"/>
              </a:ext>
            </a:extLst>
          </p:cNvPr>
          <p:cNvSpPr txBox="1"/>
          <p:nvPr/>
        </p:nvSpPr>
        <p:spPr>
          <a:xfrm>
            <a:off x="136470" y="5616655"/>
            <a:ext cx="882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rade Gothic Next HvyCd" panose="020B0906040303020004" pitchFamily="34" charset="0"/>
                <a:cs typeface="Arial" panose="020B0604020202020204" pitchFamily="34" charset="0"/>
              </a:rPr>
              <a:t>Sharon Roberts, CPA</a:t>
            </a:r>
          </a:p>
          <a:p>
            <a:r>
              <a:rPr lang="en-US" sz="2400" i="1">
                <a:solidFill>
                  <a:schemeClr val="bg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BA676-AED3-5BE3-8DCA-C7D33605989E}"/>
              </a:ext>
            </a:extLst>
          </p:cNvPr>
          <p:cNvSpPr txBox="1"/>
          <p:nvPr/>
        </p:nvSpPr>
        <p:spPr>
          <a:xfrm>
            <a:off x="136470" y="6381731"/>
            <a:ext cx="88298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1" dirty="0">
                <a:solidFill>
                  <a:srgbClr val="FFC700"/>
                </a:solidFill>
                <a:latin typeface="Trade Gothic Next HvyCd"/>
                <a:cs typeface="Arial"/>
              </a:rPr>
              <a:t>November 16, 2023</a:t>
            </a:r>
          </a:p>
        </p:txBody>
      </p:sp>
      <p:pic>
        <p:nvPicPr>
          <p:cNvPr id="12" name="Picture 11" descr="A picture containing symbol, logo, font, screenshot&#10;&#10;Description automatically generated">
            <a:extLst>
              <a:ext uri="{FF2B5EF4-FFF2-40B4-BE49-F238E27FC236}">
                <a16:creationId xmlns:a16="http://schemas.microsoft.com/office/drawing/2014/main" id="{E332E05E-66FE-312C-D4E3-25A2BDBB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97" y="431248"/>
            <a:ext cx="5518406" cy="15136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2FAECE-1C38-2009-7B3C-27CF527D05E3}"/>
              </a:ext>
            </a:extLst>
          </p:cNvPr>
          <p:cNvCxnSpPr>
            <a:cxnSpLocks/>
          </p:cNvCxnSpPr>
          <p:nvPr/>
        </p:nvCxnSpPr>
        <p:spPr>
          <a:xfrm>
            <a:off x="-10450" y="5510255"/>
            <a:ext cx="1220245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E7E76-500D-A175-A82E-5274744E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5605" r="8368" b="12452"/>
          <a:stretch/>
        </p:blipFill>
        <p:spPr>
          <a:xfrm>
            <a:off x="10557426" y="4932648"/>
            <a:ext cx="1498104" cy="14651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735AF-3855-6D2A-E124-A1538740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Financial Statements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Funds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Three Months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30,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5171-BC37-2853-84A5-4919892F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1008" y="245237"/>
            <a:ext cx="1062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All Funds as of September 30,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14A51-7633-2AFF-065A-20536FB0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899" y="6450449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F06BF-60B6-FE0A-434C-F5A021555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01" y="934955"/>
            <a:ext cx="11848730" cy="56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September 30, 2023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EE820-46B8-5FB4-6C68-BE047189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646ED-10C6-A26E-14A6-7FC6FFCA0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65" y="934956"/>
            <a:ext cx="9995930" cy="54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Assets for All Funds Combined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4007-F3A7-AF74-07E3-B839EE51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951" y="646867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D2C4B-D459-09DF-AC03-14AB2D68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3" y="1137950"/>
            <a:ext cx="12020365" cy="54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Three Months Ending September 30, 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5D6A6-5360-1872-E078-07C773D2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8171" y="655973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7D0C3-D520-5DA1-62AA-A94E9E79C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4" y="934956"/>
            <a:ext cx="12068290" cy="56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6C927-904E-6905-DC9E-D7762DF6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0F88B-CA1C-FC79-DD9C-D0FBA4B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716" y="6492875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30A51-B9FB-1E0B-5095-E66B037E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9" y="1078318"/>
            <a:ext cx="11936299" cy="54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on 2021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Bonds of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8ECA5-F920-2CD9-DEA8-FBBE82E2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93045-2EB8-7185-5A05-84089971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A7615-F410-C677-D6DA-045C6EB2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32" y="1126989"/>
            <a:ext cx="9891166" cy="44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9B14E-F8D2-7906-816F-F15342B6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476" y="6460301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C2FC9-E63E-7145-CFF1-694C97DE4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126988"/>
            <a:ext cx="11106150" cy="52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7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4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4332C-48EC-680F-0865-B0BE6031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28" y="472805"/>
            <a:ext cx="4470847" cy="862966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  <a:latin typeface="Trade Gothic Next HvyCd" panose="020B0906040303020004" pitchFamily="34" charset="0"/>
              </a:rPr>
              <a:t>OUR VISION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1439107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C0C93-51DD-8393-5512-3732610D5427}"/>
              </a:ext>
            </a:extLst>
          </p:cNvPr>
          <p:cNvSpPr txBox="1">
            <a:spLocks/>
          </p:cNvSpPr>
          <p:nvPr/>
        </p:nvSpPr>
        <p:spPr>
          <a:xfrm>
            <a:off x="561529" y="3543976"/>
            <a:ext cx="4470847" cy="862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rade Gothic Next HvyCd" panose="020B0906040303020004" pitchFamily="34" charset="0"/>
                <a:ea typeface="+mj-ea"/>
                <a:cs typeface="+mj-cs"/>
              </a:rPr>
              <a:t>OUR MISSION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F6EDBF64-1750-BB22-5A98-1869C8D1B4F3}"/>
              </a:ext>
            </a:extLst>
          </p:cNvPr>
          <p:cNvSpPr txBox="1">
            <a:spLocks/>
          </p:cNvSpPr>
          <p:nvPr/>
        </p:nvSpPr>
        <p:spPr>
          <a:xfrm>
            <a:off x="1047164" y="1643402"/>
            <a:ext cx="3436432" cy="1741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are empowered to learn, lead, innovate and serve as productive and caring citizens within their chosen paths of success.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913803-547A-1650-D6A9-7DBE29DF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4533214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group of people in graduation gowns&#10;&#10;Description automatically generated with medium confidence" hidden="1">
            <a:extLst>
              <a:ext uri="{FF2B5EF4-FFF2-40B4-BE49-F238E27FC236}">
                <a16:creationId xmlns:a16="http://schemas.microsoft.com/office/drawing/2014/main" id="{B68F3E09-A201-F539-0F6C-5B40DA99C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8058" b="3557"/>
          <a:stretch/>
        </p:blipFill>
        <p:spPr>
          <a:xfrm>
            <a:off x="5182729" y="524874"/>
            <a:ext cx="6858788" cy="58082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EDE1F-5FD6-4F08-2ACA-9BB74832B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7323" r="5914" b="13530"/>
          <a:stretch/>
        </p:blipFill>
        <p:spPr>
          <a:xfrm>
            <a:off x="5737672" y="601093"/>
            <a:ext cx="6140352" cy="5755970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787B405-7BA7-D82A-4585-5F63B7101249}"/>
              </a:ext>
            </a:extLst>
          </p:cNvPr>
          <p:cNvSpPr txBox="1">
            <a:spLocks/>
          </p:cNvSpPr>
          <p:nvPr/>
        </p:nvSpPr>
        <p:spPr>
          <a:xfrm>
            <a:off x="1047164" y="4746645"/>
            <a:ext cx="4213672" cy="1918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Bibb County School District maximizes student achievement and social-emotional well-being by building a sense of community in safe, equitable learning environments.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6F8BBC-BB33-0FEE-266C-88C215A7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6F07D-F62F-4C3B-A21E-2367E9A39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 descr="A yellow question mark in a bubble&#10;&#10;Description automatically generated with low confidence">
            <a:extLst>
              <a:ext uri="{FF2B5EF4-FFF2-40B4-BE49-F238E27FC236}">
                <a16:creationId xmlns:a16="http://schemas.microsoft.com/office/drawing/2014/main" id="{33C66EF9-7B98-2577-311D-497AF00CB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14088" r="17703" b="9357"/>
          <a:stretch/>
        </p:blipFill>
        <p:spPr>
          <a:xfrm>
            <a:off x="3049589" y="1624338"/>
            <a:ext cx="5688021" cy="45651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895C-8529-3A18-412C-3F821DC0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logo with a graduation cap&#10;&#10;Description automatically generated with low confidence">
            <a:extLst>
              <a:ext uri="{FF2B5EF4-FFF2-40B4-BE49-F238E27FC236}">
                <a16:creationId xmlns:a16="http://schemas.microsoft.com/office/drawing/2014/main" id="{2C96D13A-50C8-7515-A4F4-A65DB3713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-128" b="-294"/>
          <a:stretch/>
        </p:blipFill>
        <p:spPr>
          <a:xfrm>
            <a:off x="2192393" y="809582"/>
            <a:ext cx="7866303" cy="3903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43ECD2-B840-6524-D696-42A5B7DD8535}"/>
              </a:ext>
            </a:extLst>
          </p:cNvPr>
          <p:cNvSpPr/>
          <p:nvPr/>
        </p:nvSpPr>
        <p:spPr>
          <a:xfrm>
            <a:off x="-10450" y="5540413"/>
            <a:ext cx="12197225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18203-ED93-24BE-9F57-00D0DD946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100" y="5540413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17B90-40AB-E581-245F-091C1BE1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836A6F51-24CE-541D-AC48-04DF5C13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76C79-CE54-AE8B-63B8-E03D391A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5A6C-CB48-C89C-3D8A-4CE1FC0E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5" y="1241875"/>
            <a:ext cx="11145230" cy="547211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Overview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/>
              </a:rPr>
              <a:t>The purpose of this presentation is to present the financial results for the period ending September 30, 2023.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Roadmap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 panose="020B0606020202030204" pitchFamily="34" charset="0"/>
              </a:rPr>
              <a:t>This presentation will cover the General Fund, all funds combined, ESPLOST, and Debt Service financial results for the period ending September 30, 2023.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Takeaway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/>
              </a:rPr>
              <a:t>This is a summary of the financial results of the period ended September 30, 2023.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0F42F-1BA5-2F35-D91F-26B4E1D5BC34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6AB5F-2E5D-B4AC-1EB2-17846C0D548B}"/>
              </a:ext>
            </a:extLst>
          </p:cNvPr>
          <p:cNvSpPr txBox="1"/>
          <p:nvPr/>
        </p:nvSpPr>
        <p:spPr>
          <a:xfrm>
            <a:off x="225240" y="165515"/>
            <a:ext cx="1062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AGENDA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17A9B-5A54-4C2C-6BED-D6D27A81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20" y="-76332"/>
            <a:ext cx="1391675" cy="13861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8DBF2-6F2A-712D-489F-B181EFBA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6F07D-F62F-4C3B-A21E-2367E9A39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Financial Statements 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General Fund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endParaRPr lang="en-US" dirty="0">
              <a:ea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Three Months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30,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CA4FC-290A-5BA6-3FDC-941D9B91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0" y="136521"/>
            <a:ext cx="1062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General Fund as of September 30,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26178-8C26-A3AC-5DBD-C867C762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5A470C-9AF1-EC1C-018A-37D4F6678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64177"/>
              </p:ext>
            </p:extLst>
          </p:nvPr>
        </p:nvGraphicFramePr>
        <p:xfrm>
          <a:off x="6646279" y="4413704"/>
          <a:ext cx="5534712" cy="2349532"/>
        </p:xfrm>
        <a:graphic>
          <a:graphicData uri="http://schemas.openxmlformats.org/drawingml/2006/table">
            <a:tbl>
              <a:tblPr/>
              <a:tblGrid>
                <a:gridCol w="2428035">
                  <a:extLst>
                    <a:ext uri="{9D8B030D-6E8A-4147-A177-3AD203B41FA5}">
                      <a16:colId xmlns:a16="http://schemas.microsoft.com/office/drawing/2014/main" val="148419031"/>
                    </a:ext>
                  </a:extLst>
                </a:gridCol>
                <a:gridCol w="120647">
                  <a:extLst>
                    <a:ext uri="{9D8B030D-6E8A-4147-A177-3AD203B41FA5}">
                      <a16:colId xmlns:a16="http://schemas.microsoft.com/office/drawing/2014/main" val="429467047"/>
                    </a:ext>
                  </a:extLst>
                </a:gridCol>
                <a:gridCol w="1493015">
                  <a:extLst>
                    <a:ext uri="{9D8B030D-6E8A-4147-A177-3AD203B41FA5}">
                      <a16:colId xmlns:a16="http://schemas.microsoft.com/office/drawing/2014/main" val="2158741518"/>
                    </a:ext>
                  </a:extLst>
                </a:gridCol>
                <a:gridCol w="1493015">
                  <a:extLst>
                    <a:ext uri="{9D8B030D-6E8A-4147-A177-3AD203B41FA5}">
                      <a16:colId xmlns:a16="http://schemas.microsoft.com/office/drawing/2014/main" val="2105010457"/>
                    </a:ext>
                  </a:extLst>
                </a:gridCol>
              </a:tblGrid>
              <a:tr h="318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Current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34950"/>
                  </a:ext>
                </a:extLst>
              </a:tr>
              <a:tr h="62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 and Encumbrances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$ 59,789,980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$ 250,041,399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23133"/>
                  </a:ext>
                </a:extLst>
              </a:tr>
              <a:tr h="464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 Balance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31,349,062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49,511,617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98204"/>
                  </a:ext>
                </a:extLst>
              </a:tr>
              <a:tr h="938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of Fund Balance to Commitments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7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BACA11E-6C44-5B57-7C44-8A92644B2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" y="976073"/>
            <a:ext cx="6635269" cy="5787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C0A22-8A74-5210-60B4-E71C8E66F6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8" t="1928" r="-689" b="-1928"/>
          <a:stretch/>
        </p:blipFill>
        <p:spPr>
          <a:xfrm>
            <a:off x="6665328" y="1089126"/>
            <a:ext cx="5534718" cy="34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61377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Three Months Ending September 30, 2023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7C803-BFF9-DA1B-8E6D-804AB6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194" y="6492875"/>
            <a:ext cx="34218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E9CBC-5CE5-4625-20F9-CF96C31B4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" y="934956"/>
            <a:ext cx="12169982" cy="55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21298" y="165515"/>
            <a:ext cx="107318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Revenues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54D1-02E1-F35F-00B1-6E52D4BB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8355" y="6491597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F68C7-321D-D17D-4964-C8AB60290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09" y="1137950"/>
            <a:ext cx="12192000" cy="53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0" y="115701"/>
            <a:ext cx="12203009" cy="9720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Fund Expenditures by Function</a:t>
            </a:r>
            <a:endParaRPr lang="en-US" sz="3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13D0D-F376-2F02-B1A1-BEDA39C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716" y="648989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0046F-A6E9-3F19-07D1-2B59126AB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137586"/>
            <a:ext cx="11967099" cy="5431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1E008-D3BB-5817-7F31-C0DEDA36D683}"/>
              </a:ext>
            </a:extLst>
          </p:cNvPr>
          <p:cNvSpPr txBox="1"/>
          <p:nvPr/>
        </p:nvSpPr>
        <p:spPr>
          <a:xfrm>
            <a:off x="8085192" y="2504484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63%</a:t>
            </a:r>
          </a:p>
        </p:txBody>
      </p:sp>
    </p:spTree>
    <p:extLst>
      <p:ext uri="{BB962C8B-B14F-4D97-AF65-F5344CB8AC3E}">
        <p14:creationId xmlns:p14="http://schemas.microsoft.com/office/powerpoint/2010/main" val="189928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263</TotalTime>
  <Words>442</Words>
  <Application>Microsoft Office PowerPoint</Application>
  <PresentationFormat>Widescreen</PresentationFormat>
  <Paragraphs>123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Trade Gothic Next Cond</vt:lpstr>
      <vt:lpstr>Trade Gothic Next HvyCd</vt:lpstr>
      <vt:lpstr>Office Theme</vt:lpstr>
      <vt:lpstr>1_Office Theme</vt:lpstr>
      <vt:lpstr>PowerPoint Presentation</vt:lpstr>
      <vt:lpstr>OUR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Lovett, Katika</dc:creator>
  <cp:lastModifiedBy>Bailey, Daphne</cp:lastModifiedBy>
  <cp:revision>23</cp:revision>
  <cp:lastPrinted>2023-10-31T15:27:50Z</cp:lastPrinted>
  <dcterms:created xsi:type="dcterms:W3CDTF">2023-05-01T16:02:45Z</dcterms:created>
  <dcterms:modified xsi:type="dcterms:W3CDTF">2023-11-15T21:11:38Z</dcterms:modified>
</cp:coreProperties>
</file>