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92" r:id="rId2"/>
    <p:sldId id="298" r:id="rId3"/>
    <p:sldId id="297" r:id="rId4"/>
    <p:sldId id="291" r:id="rId5"/>
    <p:sldId id="294" r:id="rId6"/>
    <p:sldId id="304" r:id="rId7"/>
    <p:sldId id="299" r:id="rId8"/>
    <p:sldId id="302" r:id="rId9"/>
    <p:sldId id="303" r:id="rId10"/>
    <p:sldId id="300" r:id="rId11"/>
    <p:sldId id="305" r:id="rId12"/>
    <p:sldId id="306" r:id="rId13"/>
    <p:sldId id="307" r:id="rId14"/>
    <p:sldId id="308" r:id="rId15"/>
    <p:sldId id="309" r:id="rId16"/>
    <p:sldId id="311" r:id="rId17"/>
    <p:sldId id="312" r:id="rId18"/>
    <p:sldId id="310" r:id="rId19"/>
    <p:sldId id="295" r:id="rId20"/>
    <p:sldId id="279" r:id="rId2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94083E8-3FF3-F600-F4FC-CE213499BD59}" name="Lovett, Katika" initials="LK" userId="S::KATIKA.LOVETT@bcsdk12.net::f620913a-5078-4dd7-98e1-5257868819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0"/>
    <a:srgbClr val="FFC305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2009" autoAdjust="0"/>
  </p:normalViewPr>
  <p:slideViewPr>
    <p:cSldViewPr snapToGrid="0">
      <p:cViewPr varScale="1">
        <p:scale>
          <a:sx n="105" d="100"/>
          <a:sy n="105" d="100"/>
        </p:scale>
        <p:origin x="97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11%20-%20May%202023\11%20-%20May%20FY%2023%20Financials\May%202023-%20Financials%20July%20Board%20Meeting%20E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General Fund</a:t>
            </a:r>
          </a:p>
          <a:p>
            <a:pPr>
              <a:defRPr/>
            </a:pPr>
            <a:r>
              <a:rPr lang="en-US"/>
              <a:t>Revenues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572-41AF-ADBB-495B64D5D06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572-41AF-ADBB-495B64D5D06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572-41AF-ADBB-495B64D5D066}"/>
              </c:ext>
            </c:extLst>
          </c:dPt>
          <c:dLbls>
            <c:dLbl>
              <c:idx val="0"/>
              <c:layout>
                <c:manualLayout>
                  <c:x val="0.21084873579881938"/>
                  <c:y val="-3.549560223467364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72-41AF-ADBB-495B64D5D066}"/>
                </c:ext>
              </c:extLst>
            </c:dLbl>
            <c:dLbl>
              <c:idx val="1"/>
              <c:layout>
                <c:manualLayout>
                  <c:x val="-0.19698940977017204"/>
                  <c:y val="-0.1619644723092998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72-41AF-ADBB-495B64D5D066}"/>
                </c:ext>
              </c:extLst>
            </c:dLbl>
            <c:dLbl>
              <c:idx val="2"/>
              <c:layout>
                <c:manualLayout>
                  <c:x val="-0.18055555555555555"/>
                  <c:y val="-7.864908628267407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72-41AF-ADBB-495B64D5D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'GF Inc'!$J$9:$J$11</c:f>
              <c:strCache>
                <c:ptCount val="3"/>
                <c:pt idx="0">
                  <c:v>Local Sources</c:v>
                </c:pt>
                <c:pt idx="1">
                  <c:v>State Sources</c:v>
                </c:pt>
                <c:pt idx="2">
                  <c:v>Federal Sources</c:v>
                </c:pt>
              </c:strCache>
            </c:strRef>
          </c:cat>
          <c:val>
            <c:numRef>
              <c:f>'GF Inc'!$K$9:$K$11</c:f>
              <c:numCache>
                <c:formatCode>_("$"* #,##0_);_("$"* \(#,##0\);_("$"* "-"??_);_(@_)</c:formatCode>
                <c:ptCount val="3"/>
                <c:pt idx="0">
                  <c:v>92802763.979999989</c:v>
                </c:pt>
                <c:pt idx="1">
                  <c:v>117842058.27418855</c:v>
                </c:pt>
                <c:pt idx="2">
                  <c:v>6797247.0800000001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572-41AF-ADBB-495B64D5D066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3766DF0B-0C9F-4036-8C23-D267B660CAF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560E63B2-D433-497B-82B7-B837A3F3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6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90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50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542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96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83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29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81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18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3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20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208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30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23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4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60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35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Dr. Sims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63B2-D433-497B-82B7-B837A3F36A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98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772-5A8E-4CA2-9495-07BA94319129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7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772-5A8E-4CA2-9495-07BA94319129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9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772-5A8E-4CA2-9495-07BA94319129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6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772-5A8E-4CA2-9495-07BA94319129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772-5A8E-4CA2-9495-07BA94319129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4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772-5A8E-4CA2-9495-07BA94319129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0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772-5A8E-4CA2-9495-07BA94319129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201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772-5A8E-4CA2-9495-07BA94319129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88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772-5A8E-4CA2-9495-07BA94319129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5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772-5A8E-4CA2-9495-07BA94319129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3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13772-5A8E-4CA2-9495-07BA94319129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17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13772-5A8E-4CA2-9495-07BA94319129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6F07D-F62F-4C3B-A21E-2367E9A399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16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BABE31A-0DCB-AE26-C7C9-C00D66A0C8A3}"/>
              </a:ext>
            </a:extLst>
          </p:cNvPr>
          <p:cNvSpPr/>
          <p:nvPr/>
        </p:nvSpPr>
        <p:spPr>
          <a:xfrm>
            <a:off x="-6217" y="5534970"/>
            <a:ext cx="12198217" cy="13175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4D4CC4-05C4-2D82-C2B7-CB8680E70154}"/>
              </a:ext>
            </a:extLst>
          </p:cNvPr>
          <p:cNvSpPr txBox="1"/>
          <p:nvPr/>
        </p:nvSpPr>
        <p:spPr>
          <a:xfrm>
            <a:off x="2407302" y="2501624"/>
            <a:ext cx="7361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6000" b="1" dirty="0">
                <a:latin typeface="Trade Gothic Next HvyCd" panose="020B0906040303020004" pitchFamily="34" charset="0"/>
                <a:cs typeface="Arial" panose="020B0604020202020204" pitchFamily="34" charset="0"/>
              </a:rPr>
              <a:t>Financial Statements</a:t>
            </a:r>
          </a:p>
          <a:p>
            <a:pPr algn="ctr" defTabSz="914400"/>
            <a:r>
              <a:rPr lang="en-US" sz="6000" b="1" dirty="0">
                <a:latin typeface="Trade Gothic Next HvyCd" panose="020B0906040303020004" pitchFamily="34" charset="0"/>
                <a:cs typeface="Arial" panose="020B0604020202020204" pitchFamily="34" charset="0"/>
              </a:rPr>
              <a:t> May 31,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5D126C-8D9C-F3D1-9113-4BA6EBA51D3F}"/>
              </a:ext>
            </a:extLst>
          </p:cNvPr>
          <p:cNvSpPr txBox="1"/>
          <p:nvPr/>
        </p:nvSpPr>
        <p:spPr>
          <a:xfrm>
            <a:off x="136470" y="5616655"/>
            <a:ext cx="8829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rade Gothic Next HvyCd" panose="020B0906040303020004" pitchFamily="34" charset="0"/>
                <a:cs typeface="Arial" panose="020B0604020202020204" pitchFamily="34" charset="0"/>
              </a:rPr>
              <a:t>Sharon Roberts, CPA</a:t>
            </a:r>
          </a:p>
          <a:p>
            <a:r>
              <a:rPr lang="en-US" sz="2400" i="1" dirty="0">
                <a:solidFill>
                  <a:schemeClr val="bg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Chief Financial Officer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FBA676-AED3-5BE3-8DCA-C7D33605989E}"/>
              </a:ext>
            </a:extLst>
          </p:cNvPr>
          <p:cNvSpPr txBox="1"/>
          <p:nvPr/>
        </p:nvSpPr>
        <p:spPr>
          <a:xfrm>
            <a:off x="136470" y="6381731"/>
            <a:ext cx="882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FFC700"/>
                </a:solidFill>
                <a:latin typeface="Trade Gothic Next HvyCd" panose="020B0906040303020004" pitchFamily="34" charset="0"/>
                <a:cs typeface="Arial" panose="020B0604020202020204" pitchFamily="34" charset="0"/>
              </a:rPr>
              <a:t>July 20, 2023</a:t>
            </a:r>
          </a:p>
        </p:txBody>
      </p:sp>
      <p:pic>
        <p:nvPicPr>
          <p:cNvPr id="12" name="Picture 11" descr="A picture containing symbol, logo, font, screenshot&#10;&#10;Description automatically generated">
            <a:extLst>
              <a:ext uri="{FF2B5EF4-FFF2-40B4-BE49-F238E27FC236}">
                <a16:creationId xmlns:a16="http://schemas.microsoft.com/office/drawing/2014/main" id="{E332E05E-66FE-312C-D4E3-25A2BDBB1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97" y="431248"/>
            <a:ext cx="5518406" cy="15136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D2FAECE-1C38-2009-7B3C-27CF527D05E3}"/>
              </a:ext>
            </a:extLst>
          </p:cNvPr>
          <p:cNvCxnSpPr>
            <a:cxnSpLocks/>
          </p:cNvCxnSpPr>
          <p:nvPr/>
        </p:nvCxnSpPr>
        <p:spPr>
          <a:xfrm>
            <a:off x="-10450" y="5510255"/>
            <a:ext cx="12202450" cy="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5E7E76-500D-A175-A82E-5274744EDA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5" t="5605" r="8368" b="12452"/>
          <a:stretch/>
        </p:blipFill>
        <p:spPr>
          <a:xfrm>
            <a:off x="10557426" y="4932648"/>
            <a:ext cx="1498104" cy="146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98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11008" y="245237"/>
            <a:ext cx="10627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Balance Sheet – All Fund as of May 31,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A45AB3-498E-B8ED-CE8D-0BB2F218B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" y="941673"/>
            <a:ext cx="11838869" cy="5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8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 and Investments on Hand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as of May 31, 2023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FA98A4-8D57-6D2C-F525-CE3CCB35E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" y="982286"/>
            <a:ext cx="11300119" cy="576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8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9724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Total Assets for All Funds Combined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e Gothic Next HvyCd" panose="020B0906040303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71202E-6AF8-6810-A10B-0395C4E2E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59" y="1280169"/>
            <a:ext cx="9542201" cy="527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Funds – Eleven Months Ending May 31, 2023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0A0625-6821-C3F7-3C7B-3AE20CBEB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8" y="1016632"/>
            <a:ext cx="11605603" cy="556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5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Update on ESSER Funds –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CARES and ARP </a:t>
            </a:r>
          </a:p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Remaining Balances to Spend</a:t>
            </a:r>
          </a:p>
        </p:txBody>
      </p:sp>
    </p:spTree>
    <p:extLst>
      <p:ext uri="{BB962C8B-B14F-4D97-AF65-F5344CB8AC3E}">
        <p14:creationId xmlns:p14="http://schemas.microsoft.com/office/powerpoint/2010/main" val="2911467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954107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ESSER Balances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4F3C3F-4B88-AC5B-67E7-0242766C2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88" y="1126989"/>
            <a:ext cx="11524585" cy="53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86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Update on 2021 ESPLOST,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2016 ESPLOST,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Bonds of 2020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Debt Service Trust Account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3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2016 ESPLOST and 2021 ESPLOST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EF44C1-E361-CBE7-5C11-B57B1BFC9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25" y="1403906"/>
            <a:ext cx="11219128" cy="469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01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53232" y="115701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Bonds of 2020 Technology Project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Debt Service Account for Payoff on Bonds of 2020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7F8B24-51B5-FB8C-FFFB-6BA996702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" y="1309842"/>
            <a:ext cx="111061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77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pic>
        <p:nvPicPr>
          <p:cNvPr id="4" name="Picture 3" descr="A yellow question mark in a bubble&#10;&#10;Description automatically generated with low confidence">
            <a:extLst>
              <a:ext uri="{FF2B5EF4-FFF2-40B4-BE49-F238E27FC236}">
                <a16:creationId xmlns:a16="http://schemas.microsoft.com/office/drawing/2014/main" id="{33C66EF9-7B98-2577-311D-497AF00CBB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9" t="14088" r="17703" b="9357"/>
          <a:stretch/>
        </p:blipFill>
        <p:spPr>
          <a:xfrm>
            <a:off x="3049589" y="1624338"/>
            <a:ext cx="5688021" cy="456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4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4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54332C-48EC-680F-0865-B0BE6031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528" y="472805"/>
            <a:ext cx="4470847" cy="862966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  <a:latin typeface="Trade Gothic Next HvyCd" panose="020B0906040303020004" pitchFamily="34" charset="0"/>
              </a:rPr>
              <a:t>OUR MISSION</a:t>
            </a:r>
          </a:p>
        </p:txBody>
      </p:sp>
      <p:sp>
        <p:nvSpPr>
          <p:cNvPr id="17" name="Rectangle 16" hidden="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011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959" y="1439107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96B9615-37FC-391F-991F-CA7F1831F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164" y="1643402"/>
            <a:ext cx="4213672" cy="191888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200" kern="100" dirty="0">
                <a:latin typeface="Trade Gothic Next HvyCd" panose="020B0906040303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Bibb County School District maximizes student achievement and social-emotional well-being by building a sense of community in safe, equitable learning environments.</a:t>
            </a:r>
            <a:endParaRPr lang="en-US" sz="2200" dirty="0">
              <a:latin typeface="Trade Gothic Next HvyCd" panose="020B09060403030200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5C0C93-51DD-8393-5512-3732610D5427}"/>
              </a:ext>
            </a:extLst>
          </p:cNvPr>
          <p:cNvSpPr txBox="1">
            <a:spLocks/>
          </p:cNvSpPr>
          <p:nvPr/>
        </p:nvSpPr>
        <p:spPr>
          <a:xfrm>
            <a:off x="561529" y="3543976"/>
            <a:ext cx="4470847" cy="8629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/>
                <a:solidFill>
                  <a:srgbClr val="FFC000"/>
                </a:solidFill>
                <a:latin typeface="Trade Gothic Next HvyCd" panose="020B0906040303020004" pitchFamily="34" charset="0"/>
              </a:rPr>
              <a:t>OUR VISION</a:t>
            </a:r>
          </a:p>
        </p:txBody>
      </p:sp>
      <p:sp>
        <p:nvSpPr>
          <p:cNvPr id="5" name="Content Placeholder 9">
            <a:extLst>
              <a:ext uri="{FF2B5EF4-FFF2-40B4-BE49-F238E27FC236}">
                <a16:creationId xmlns:a16="http://schemas.microsoft.com/office/drawing/2014/main" id="{F6EDBF64-1750-BB22-5A98-1869C8D1B4F3}"/>
              </a:ext>
            </a:extLst>
          </p:cNvPr>
          <p:cNvSpPr txBox="1">
            <a:spLocks/>
          </p:cNvSpPr>
          <p:nvPr/>
        </p:nvSpPr>
        <p:spPr>
          <a:xfrm>
            <a:off x="1047164" y="4746645"/>
            <a:ext cx="3436432" cy="17410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kern="100" dirty="0">
                <a:solidFill>
                  <a:prstClr val="white"/>
                </a:solidFill>
                <a:latin typeface="Trade Gothic Next HvyCd" panose="020B0906040303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 are empowered to learn, lead, innovate and serve as productive and caring citizens within their chosen paths of success.</a:t>
            </a:r>
            <a:endParaRPr lang="en-US" sz="2200" dirty="0">
              <a:solidFill>
                <a:prstClr val="white"/>
              </a:solidFill>
              <a:latin typeface="Trade Gothic Next HvyCd" panose="020B09060403030200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913803-547A-1650-D6A9-7DBE29DF1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959" y="4533214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Picture 8" descr="A group of people in graduation gowns&#10;&#10;Description automatically generated with medium confidence" hidden="1">
            <a:extLst>
              <a:ext uri="{FF2B5EF4-FFF2-40B4-BE49-F238E27FC236}">
                <a16:creationId xmlns:a16="http://schemas.microsoft.com/office/drawing/2014/main" id="{B68F3E09-A201-F539-0F6C-5B40DA99C0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r="8058" b="3557"/>
          <a:stretch/>
        </p:blipFill>
        <p:spPr>
          <a:xfrm>
            <a:off x="5182729" y="524874"/>
            <a:ext cx="6858788" cy="5808252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AEDE1F-5FD6-4F08-2ACA-9BB74832B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2" t="7323" r="5914" b="13530"/>
          <a:stretch/>
        </p:blipFill>
        <p:spPr>
          <a:xfrm>
            <a:off x="5737672" y="601093"/>
            <a:ext cx="6140352" cy="5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85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yellow logo with a graduation cap&#10;&#10;Description automatically generated with low confidence">
            <a:extLst>
              <a:ext uri="{FF2B5EF4-FFF2-40B4-BE49-F238E27FC236}">
                <a16:creationId xmlns:a16="http://schemas.microsoft.com/office/drawing/2014/main" id="{2C96D13A-50C8-7515-A4F4-A65DB3713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" r="-128" b="-294"/>
          <a:stretch/>
        </p:blipFill>
        <p:spPr>
          <a:xfrm>
            <a:off x="2192393" y="809582"/>
            <a:ext cx="7866303" cy="39032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43ECD2-B840-6524-D696-42A5B7DD8535}"/>
              </a:ext>
            </a:extLst>
          </p:cNvPr>
          <p:cNvSpPr/>
          <p:nvPr/>
        </p:nvSpPr>
        <p:spPr>
          <a:xfrm>
            <a:off x="-10450" y="5540413"/>
            <a:ext cx="12197225" cy="13175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E18203-ED93-24BE-9F57-00D0DD946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100" y="5540413"/>
            <a:ext cx="1391675" cy="13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4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C1FAA-3F56-E474-2891-A0DE4460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54" y="2908304"/>
            <a:ext cx="3537585" cy="134365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OUR GUIDING PRINCIPLES</a:t>
            </a:r>
          </a:p>
        </p:txBody>
      </p:sp>
      <p:sp>
        <p:nvSpPr>
          <p:cNvPr id="4" name="Content Placeholder 9">
            <a:extLst>
              <a:ext uri="{FF2B5EF4-FFF2-40B4-BE49-F238E27FC236}">
                <a16:creationId xmlns:a16="http://schemas.microsoft.com/office/drawing/2014/main" id="{DFF555DE-DB6B-5E33-732B-D0DF28E9043A}"/>
              </a:ext>
            </a:extLst>
          </p:cNvPr>
          <p:cNvSpPr txBox="1">
            <a:spLocks/>
          </p:cNvSpPr>
          <p:nvPr/>
        </p:nvSpPr>
        <p:spPr>
          <a:xfrm>
            <a:off x="795182" y="4371975"/>
            <a:ext cx="4213672" cy="2237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200" kern="100" dirty="0">
                <a:latin typeface="Trade Gothic Next HvyCd" panose="020B0906040303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Personalized Learning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200" kern="100" dirty="0">
                <a:latin typeface="Trade Gothic Next HvyCd" panose="020B0906040303020004" pitchFamily="34" charset="0"/>
                <a:cs typeface="Arial" panose="020B0604020202020204" pitchFamily="34" charset="0"/>
              </a:rPr>
              <a:t> Collaboration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200" kern="100" dirty="0">
                <a:latin typeface="Trade Gothic Next HvyCd" panose="020B0906040303020004" pitchFamily="34" charset="0"/>
                <a:cs typeface="Arial" panose="020B0604020202020204" pitchFamily="34" charset="0"/>
              </a:rPr>
              <a:t> Engagement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200" kern="100" dirty="0">
                <a:latin typeface="Trade Gothic Next HvyCd" panose="020B0906040303020004" pitchFamily="34" charset="0"/>
                <a:cs typeface="Arial" panose="020B0604020202020204" pitchFamily="34" charset="0"/>
              </a:rPr>
              <a:t> Safety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200" dirty="0">
                <a:latin typeface="Trade Gothic Next HvyCd" panose="020B0906040303020004" pitchFamily="34" charset="0"/>
              </a:rPr>
              <a:t> Effective Leadership</a:t>
            </a:r>
          </a:p>
        </p:txBody>
      </p:sp>
      <p:pic>
        <p:nvPicPr>
          <p:cNvPr id="5" name="Picture 4" descr="A picture containing text, screenshot, font, design">
            <a:extLst>
              <a:ext uri="{FF2B5EF4-FFF2-40B4-BE49-F238E27FC236}">
                <a16:creationId xmlns:a16="http://schemas.microsoft.com/office/drawing/2014/main" id="{7501B1D4-D9B4-D654-5FC3-928AE1A8D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0" b="24629"/>
          <a:stretch/>
        </p:blipFill>
        <p:spPr>
          <a:xfrm>
            <a:off x="7269737" y="1366837"/>
            <a:ext cx="4644678" cy="5491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8A7FA9-2814-F59A-7F38-37B487986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745" y="164113"/>
            <a:ext cx="3099248" cy="1987902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2657D71-AE76-97AA-DA0E-D3CD3078A36F}"/>
              </a:ext>
            </a:extLst>
          </p:cNvPr>
          <p:cNvSpPr txBox="1">
            <a:spLocks/>
          </p:cNvSpPr>
          <p:nvPr/>
        </p:nvSpPr>
        <p:spPr>
          <a:xfrm>
            <a:off x="7145790" y="911859"/>
            <a:ext cx="1792352" cy="10242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LEARNER </a:t>
            </a:r>
            <a:b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</a:br>
            <a:r>
              <a:rPr lang="en-US" sz="40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OUTCOMES</a:t>
            </a:r>
          </a:p>
          <a:p>
            <a:endParaRPr lang="en-US" sz="3200" b="1" dirty="0">
              <a:ln w="0"/>
              <a:latin typeface="Trade Gothic Next HvyCd" panose="020B09060403030200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0F9BBDF-2C80-DD54-83B7-9F2B4A0F367A}"/>
              </a:ext>
            </a:extLst>
          </p:cNvPr>
          <p:cNvSpPr txBox="1">
            <a:spLocks/>
          </p:cNvSpPr>
          <p:nvPr/>
        </p:nvSpPr>
        <p:spPr>
          <a:xfrm>
            <a:off x="374839" y="350541"/>
            <a:ext cx="3537585" cy="7454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C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OUR GOALS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2C7A1F4-E378-CECE-21D4-1DF1B81A8468}"/>
              </a:ext>
            </a:extLst>
          </p:cNvPr>
          <p:cNvSpPr txBox="1">
            <a:spLocks/>
          </p:cNvSpPr>
          <p:nvPr/>
        </p:nvSpPr>
        <p:spPr>
          <a:xfrm>
            <a:off x="789467" y="1197608"/>
            <a:ext cx="4213672" cy="13436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200" kern="100" dirty="0">
                <a:latin typeface="Trade Gothic Next HvyCd" panose="020B09060403030200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Student Achievement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200" kern="100" dirty="0">
                <a:latin typeface="Trade Gothic Next HvyCd" panose="020B0906040303020004" pitchFamily="34" charset="0"/>
                <a:cs typeface="Arial" panose="020B0604020202020204" pitchFamily="34" charset="0"/>
              </a:rPr>
              <a:t> Staff Effectiveness</a:t>
            </a:r>
          </a:p>
          <a:p>
            <a:pPr>
              <a:buClr>
                <a:schemeClr val="accent4"/>
              </a:buClr>
              <a:buFont typeface="Wingdings" panose="05000000000000000000" pitchFamily="2" charset="2"/>
              <a:buChar char="Ø"/>
            </a:pPr>
            <a:r>
              <a:rPr lang="en-US" sz="2200" kern="100" dirty="0">
                <a:latin typeface="Trade Gothic Next HvyCd" panose="020B0906040303020004" pitchFamily="34" charset="0"/>
                <a:cs typeface="Arial" panose="020B0604020202020204" pitchFamily="34" charset="0"/>
              </a:rPr>
              <a:t> Stakeholder Engagement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A67C5-BB2D-D4CE-A2B2-3C8E11B6C1A4}"/>
              </a:ext>
            </a:extLst>
          </p:cNvPr>
          <p:cNvSpPr txBox="1"/>
          <p:nvPr/>
        </p:nvSpPr>
        <p:spPr>
          <a:xfrm>
            <a:off x="4587302" y="2476043"/>
            <a:ext cx="30813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rade Gothic Next" panose="020B0503040303020004" pitchFamily="34" charset="0"/>
              </a:rPr>
              <a:t>Each student </a:t>
            </a:r>
          </a:p>
          <a:p>
            <a:r>
              <a:rPr lang="en-US" sz="2000" dirty="0">
                <a:latin typeface="Trade Gothic Next" panose="020B0503040303020004" pitchFamily="34" charset="0"/>
              </a:rPr>
              <a:t>will graduate </a:t>
            </a:r>
            <a:r>
              <a:rPr lang="en-US" sz="2000" b="1" i="1" dirty="0">
                <a:latin typeface="Trade Gothic Next" panose="020B0503040303020004" pitchFamily="34" charset="0"/>
              </a:rPr>
              <a:t>empowered</a:t>
            </a:r>
            <a:r>
              <a:rPr lang="en-US" sz="2000" dirty="0">
                <a:latin typeface="Trade Gothic Next" panose="020B0503040303020004" pitchFamily="34" charset="0"/>
              </a:rPr>
              <a:t> to make a well-informed decision about their next step. They will learn about themselves as they </a:t>
            </a:r>
            <a:r>
              <a:rPr lang="en-US" sz="2000" b="1" i="1" dirty="0">
                <a:latin typeface="Trade Gothic Next" panose="020B0503040303020004" pitchFamily="34" charset="0"/>
              </a:rPr>
              <a:t>engage</a:t>
            </a:r>
            <a:r>
              <a:rPr lang="en-US" sz="2000" dirty="0">
                <a:latin typeface="Trade Gothic Next" panose="020B0503040303020004" pitchFamily="34" charset="0"/>
              </a:rPr>
              <a:t> in rigorous content and gain </a:t>
            </a:r>
            <a:r>
              <a:rPr lang="en-US" sz="2000" b="1" i="1" dirty="0">
                <a:latin typeface="Trade Gothic Next" panose="020B0503040303020004" pitchFamily="34" charset="0"/>
              </a:rPr>
              <a:t>exposure</a:t>
            </a:r>
            <a:r>
              <a:rPr lang="en-US" sz="2000" dirty="0">
                <a:latin typeface="Trade Gothic Next" panose="020B0503040303020004" pitchFamily="34" charset="0"/>
              </a:rPr>
              <a:t> through personalized learning </a:t>
            </a:r>
            <a:r>
              <a:rPr lang="en-US" sz="2000" b="1" i="1" dirty="0">
                <a:latin typeface="Trade Gothic Next" panose="020B0503040303020004" pitchFamily="34" charset="0"/>
              </a:rPr>
              <a:t>experiences</a:t>
            </a:r>
            <a:r>
              <a:rPr lang="en-US" sz="2000" dirty="0">
                <a:latin typeface="Trade Gothic Next" panose="020B0503040303020004" pitchFamily="34" charset="0"/>
              </a:rPr>
              <a:t>, thereby </a:t>
            </a:r>
            <a:r>
              <a:rPr lang="en-US" sz="2000" b="1" i="1" dirty="0">
                <a:latin typeface="Trade Gothic Next" panose="020B0503040303020004" pitchFamily="34" charset="0"/>
              </a:rPr>
              <a:t>enlightening</a:t>
            </a:r>
            <a:r>
              <a:rPr lang="en-US" sz="2000" dirty="0">
                <a:latin typeface="Trade Gothic Next" panose="020B0503040303020004" pitchFamily="34" charset="0"/>
              </a:rPr>
              <a:t> them to choose their most meaningful pathway.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28808E4-1EC9-EB48-37AA-4B66D2CAE58C}"/>
              </a:ext>
            </a:extLst>
          </p:cNvPr>
          <p:cNvCxnSpPr>
            <a:cxnSpLocks/>
          </p:cNvCxnSpPr>
          <p:nvPr/>
        </p:nvCxnSpPr>
        <p:spPr>
          <a:xfrm>
            <a:off x="4375150" y="2516770"/>
            <a:ext cx="0" cy="3987444"/>
          </a:xfrm>
          <a:prstGeom prst="line">
            <a:avLst/>
          </a:prstGeom>
          <a:ln w="19050">
            <a:solidFill>
              <a:srgbClr val="FFC7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9F2E784-CA47-8743-40B6-CDD826103E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26" r="6357" b="12015"/>
          <a:stretch/>
        </p:blipFill>
        <p:spPr>
          <a:xfrm>
            <a:off x="10593926" y="76200"/>
            <a:ext cx="1444436" cy="151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42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Statements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Fund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Eleven Months Ending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1923458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e Gothic Next HvyCd" panose="020B0906040303020004" pitchFamily="34" charset="0"/>
              </a:rPr>
              <a:t>Balance Sheet – General Fund as of May 31, 2023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6992CF-50DA-5F7A-5D0D-00FE42B1D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" y="934955"/>
            <a:ext cx="6623998" cy="58073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5C1676-BEF7-6E61-F811-8AC2C0B73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6294" y="971185"/>
            <a:ext cx="5474697" cy="354595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FE3FAA6-13CC-9191-DD07-4F1EE04FD5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266558"/>
              </p:ext>
            </p:extLst>
          </p:nvPr>
        </p:nvGraphicFramePr>
        <p:xfrm>
          <a:off x="6706294" y="4517136"/>
          <a:ext cx="5474698" cy="2185417"/>
        </p:xfrm>
        <a:graphic>
          <a:graphicData uri="http://schemas.openxmlformats.org/drawingml/2006/table">
            <a:tbl>
              <a:tblPr/>
              <a:tblGrid>
                <a:gridCol w="2400915">
                  <a:extLst>
                    <a:ext uri="{9D8B030D-6E8A-4147-A177-3AD203B41FA5}">
                      <a16:colId xmlns:a16="http://schemas.microsoft.com/office/drawing/2014/main" val="2779032537"/>
                    </a:ext>
                  </a:extLst>
                </a:gridCol>
                <a:gridCol w="122339">
                  <a:extLst>
                    <a:ext uri="{9D8B030D-6E8A-4147-A177-3AD203B41FA5}">
                      <a16:colId xmlns:a16="http://schemas.microsoft.com/office/drawing/2014/main" val="451599053"/>
                    </a:ext>
                  </a:extLst>
                </a:gridCol>
                <a:gridCol w="1475722">
                  <a:extLst>
                    <a:ext uri="{9D8B030D-6E8A-4147-A177-3AD203B41FA5}">
                      <a16:colId xmlns:a16="http://schemas.microsoft.com/office/drawing/2014/main" val="1039624353"/>
                    </a:ext>
                  </a:extLst>
                </a:gridCol>
                <a:gridCol w="1475722">
                  <a:extLst>
                    <a:ext uri="{9D8B030D-6E8A-4147-A177-3AD203B41FA5}">
                      <a16:colId xmlns:a16="http://schemas.microsoft.com/office/drawing/2014/main" val="3262930370"/>
                    </a:ext>
                  </a:extLst>
                </a:gridCol>
              </a:tblGrid>
              <a:tr h="22717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Current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Budget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017405"/>
                  </a:ext>
                </a:extLst>
              </a:tr>
              <a:tr h="652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Expenditures and Encumbrances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218,174,283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230,513,728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240691"/>
                  </a:ext>
                </a:extLst>
              </a:tr>
              <a:tr h="652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Fund Balance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75,250,640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58,835,582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561529"/>
                  </a:ext>
                </a:extLst>
              </a:tr>
              <a:tr h="6527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Ratio of Fund Balance to Commitments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729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20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Revenues and Expenditures for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– Eleven Months Ending May 31, 2023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223E96-41F1-507B-137F-499C0D72A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16" y="984770"/>
            <a:ext cx="11960168" cy="560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0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97243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121298" y="165515"/>
            <a:ext cx="107318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Fund Revenues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e Gothic Next HvyCd" panose="020B0906040303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145FD93-750F-CF6D-54E0-93AB70AFEC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167384"/>
              </p:ext>
            </p:extLst>
          </p:nvPr>
        </p:nvGraphicFramePr>
        <p:xfrm>
          <a:off x="640081" y="1280169"/>
          <a:ext cx="10332720" cy="53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2977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0" y="115701"/>
            <a:ext cx="12203009" cy="97207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1EECE4-8ADA-E0FF-E4D0-573D351DCBFE}"/>
              </a:ext>
            </a:extLst>
          </p:cNvPr>
          <p:cNvSpPr txBox="1"/>
          <p:nvPr/>
        </p:nvSpPr>
        <p:spPr>
          <a:xfrm>
            <a:off x="225240" y="165515"/>
            <a:ext cx="106279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General Fund Expenditures by Function</a:t>
            </a:r>
            <a:endParaRPr lang="en-US" sz="3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e Gothic Next HvyCd" panose="020B09060403030200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9AFBBC-C7D1-FA83-95DD-F657EE695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5" y="1137586"/>
            <a:ext cx="10377100" cy="56059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41E008-D3BB-5817-7F31-C0DEDA36D683}"/>
              </a:ext>
            </a:extLst>
          </p:cNvPr>
          <p:cNvSpPr txBox="1"/>
          <p:nvPr/>
        </p:nvSpPr>
        <p:spPr>
          <a:xfrm>
            <a:off x="8527596" y="1846368"/>
            <a:ext cx="2704124" cy="35394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Instruction + Pupil Services + Improvement of Instructional Services </a:t>
            </a:r>
          </a:p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= 68%</a:t>
            </a:r>
          </a:p>
        </p:txBody>
      </p:sp>
    </p:spTree>
    <p:extLst>
      <p:ext uri="{BB962C8B-B14F-4D97-AF65-F5344CB8AC3E}">
        <p14:creationId xmlns:p14="http://schemas.microsoft.com/office/powerpoint/2010/main" val="189928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CED5A45-F39A-FB1E-451E-860C74F2EFAA}"/>
              </a:ext>
            </a:extLst>
          </p:cNvPr>
          <p:cNvSpPr/>
          <p:nvPr/>
        </p:nvSpPr>
        <p:spPr>
          <a:xfrm>
            <a:off x="11009" y="115701"/>
            <a:ext cx="12192000" cy="81925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E6AA3-470A-B9A4-046C-1173C42E2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16" y="-76332"/>
            <a:ext cx="1391675" cy="13861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71CA19-0839-A738-32AB-2A71A3299E43}"/>
              </a:ext>
            </a:extLst>
          </p:cNvPr>
          <p:cNvSpPr txBox="1"/>
          <p:nvPr/>
        </p:nvSpPr>
        <p:spPr>
          <a:xfrm>
            <a:off x="2432304" y="2361373"/>
            <a:ext cx="807415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Financial Statements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All Funds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the Eleven Months Ending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May 31, 2023</a:t>
            </a:r>
          </a:p>
        </p:txBody>
      </p:sp>
    </p:spTree>
    <p:extLst>
      <p:ext uri="{BB962C8B-B14F-4D97-AF65-F5344CB8AC3E}">
        <p14:creationId xmlns:p14="http://schemas.microsoft.com/office/powerpoint/2010/main" val="296925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6080</TotalTime>
  <Words>427</Words>
  <Application>Microsoft Office PowerPoint</Application>
  <PresentationFormat>Widescreen</PresentationFormat>
  <Paragraphs>107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Trade Gothic Next</vt:lpstr>
      <vt:lpstr>Trade Gothic Next Cond</vt:lpstr>
      <vt:lpstr>Trade Gothic Next HvyCd</vt:lpstr>
      <vt:lpstr>Wingdings</vt:lpstr>
      <vt:lpstr>Office Theme</vt:lpstr>
      <vt:lpstr>PowerPoint Presentation</vt:lpstr>
      <vt:lpstr>OUR MISSION</vt:lpstr>
      <vt:lpstr>OUR GUIDING PRINCIPLES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Lovett, Katika</dc:creator>
  <cp:lastModifiedBy>Tims, Carol</cp:lastModifiedBy>
  <cp:revision>14</cp:revision>
  <cp:lastPrinted>2023-05-01T18:56:22Z</cp:lastPrinted>
  <dcterms:created xsi:type="dcterms:W3CDTF">2023-05-01T16:02:45Z</dcterms:created>
  <dcterms:modified xsi:type="dcterms:W3CDTF">2023-07-10T15:15:32Z</dcterms:modified>
</cp:coreProperties>
</file>