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62" r:id="rId2"/>
    <p:sldId id="265" r:id="rId3"/>
    <p:sldId id="258" r:id="rId4"/>
    <p:sldId id="263" r:id="rId5"/>
    <p:sldId id="281" r:id="rId6"/>
    <p:sldId id="282" r:id="rId7"/>
    <p:sldId id="319" r:id="rId8"/>
    <p:sldId id="314" r:id="rId9"/>
    <p:sldId id="320" r:id="rId10"/>
    <p:sldId id="287" r:id="rId11"/>
    <p:sldId id="321" r:id="rId12"/>
    <p:sldId id="323" r:id="rId13"/>
    <p:sldId id="306" r:id="rId14"/>
    <p:sldId id="322" r:id="rId15"/>
    <p:sldId id="315" r:id="rId16"/>
    <p:sldId id="317" r:id="rId17"/>
    <p:sldId id="324" r:id="rId18"/>
    <p:sldId id="325" r:id="rId19"/>
    <p:sldId id="318" r:id="rId20"/>
    <p:sldId id="268" r:id="rId21"/>
    <p:sldId id="272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E0548-57E0-48C0-8DCB-BE39B5F33699}" v="20" dt="2023-05-25T20:18:28.688"/>
    <p1510:client id="{78F6FB90-60FD-6BB3-380F-600EE5F40A8B}" v="2" dt="2023-05-25T19:53:22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heme" Target="theme/theme1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viewProps" Target="view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microsoft.com/office/2015/10/relationships/revisionInfo" Target="revisionInfo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presProps" Target="pres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notesMaster" Target="notesMasters/notesMaster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ableStyles" Target="tableStyles.xml" Id="rId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9B57-4F06-46A0-8EDA-683870BC813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F0F2-AF5A-4124-B23A-585E89C19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CFF22-851E-4D48-8EE9-0EED24D75887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48C6-6A0B-4B60-A4B9-088A788EC5F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83-B4B5-4FE4-B875-39FC524D30C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C6D9-164D-4B54-95BC-1361B39725E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70C2-3104-40B8-BAD4-49EA6F246C5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5CD-1377-4823-998B-2D6D498AEED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FEB3-5501-493C-B0F9-13D16D93351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5D5E-FB00-4675-9577-7C03A7A534DF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6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96E-363A-4167-9856-251666CC74E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9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9C6F-CF54-45EE-AFF6-3DFC180C99F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19B-DA2E-4BBE-B3B4-03D0004EA97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940-C855-4F43-BAC3-493265B14BA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88D5-2D12-4BFE-9805-914D1D51DFD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69F-9F9C-45BE-A82F-B8649AE5D1B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500-C6F5-4CD7-8F6F-E170CF36E17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0E9-7C74-47F2-97B0-35C496116E6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573-487B-4792-9C80-D411F5C9018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62EEE-5D52-4D13-B92E-04E6D5FB697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2AD9DEC6-B3CA-4C4F-9C22-0D644D9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4" y="-1841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F923D-D964-47FF-B103-1B78A9B101D8}"/>
              </a:ext>
            </a:extLst>
          </p:cNvPr>
          <p:cNvSpPr txBox="1"/>
          <p:nvPr/>
        </p:nvSpPr>
        <p:spPr>
          <a:xfrm>
            <a:off x="75501" y="5766133"/>
            <a:ext cx="758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82389-2625-4ABF-8AF6-FA4D5A16091A}"/>
              </a:ext>
            </a:extLst>
          </p:cNvPr>
          <p:cNvSpPr txBox="1"/>
          <p:nvPr/>
        </p:nvSpPr>
        <p:spPr>
          <a:xfrm>
            <a:off x="785995" y="768602"/>
            <a:ext cx="10620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30,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B8DC-CE16-4098-920A-BF94DA555DB4}"/>
              </a:ext>
            </a:extLst>
          </p:cNvPr>
          <p:cNvCxnSpPr/>
          <p:nvPr/>
        </p:nvCxnSpPr>
        <p:spPr>
          <a:xfrm>
            <a:off x="1981199" y="3192731"/>
            <a:ext cx="8229600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3E691B-FE91-4416-A06B-FA002FBAD498}"/>
              </a:ext>
            </a:extLst>
          </p:cNvPr>
          <p:cNvSpPr txBox="1"/>
          <p:nvPr/>
        </p:nvSpPr>
        <p:spPr>
          <a:xfrm>
            <a:off x="2067033" y="3209464"/>
            <a:ext cx="823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BIBB COUNTY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7BECB-643A-478D-817F-A3C459F63784}"/>
              </a:ext>
            </a:extLst>
          </p:cNvPr>
          <p:cNvSpPr txBox="1"/>
          <p:nvPr/>
        </p:nvSpPr>
        <p:spPr>
          <a:xfrm>
            <a:off x="3196050" y="3763662"/>
            <a:ext cx="597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C44B8-E111-4BBD-B763-794D6866DCEC}"/>
              </a:ext>
            </a:extLst>
          </p:cNvPr>
          <p:cNvSpPr txBox="1"/>
          <p:nvPr/>
        </p:nvSpPr>
        <p:spPr>
          <a:xfrm>
            <a:off x="75501" y="6470256"/>
            <a:ext cx="59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June 15,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BE22B-65D7-4848-9ABA-1DAECC0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28132" y="2231472"/>
            <a:ext cx="89929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Ten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April 30,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1A45-1AB3-4C2F-A927-A20F536B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993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April 30,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062" y="6468832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A4D25-0001-4E07-221E-9598AAE9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7" y="1320930"/>
            <a:ext cx="10939075" cy="52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April 30,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183" y="6396839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4D021-F2CA-AFDA-4DE0-1F2FB81A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" y="1308350"/>
            <a:ext cx="10824016" cy="50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13E33-248C-42B7-9273-58CBD9C3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303" y="601850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C5296-80EF-141B-3C74-7A65DBBC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8" y="560095"/>
            <a:ext cx="11010123" cy="57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147320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Ten Months Ending April 30,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024" y="6237448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130E9-99C4-27D1-6D36-CC9F505E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72" y="1162983"/>
            <a:ext cx="10653145" cy="51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12501" y="2762918"/>
            <a:ext cx="899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482" y="634282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59C7C-6872-3FA9-9E26-6EDDEBDF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1" y="1183736"/>
            <a:ext cx="10468867" cy="54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35947" y="2254918"/>
            <a:ext cx="8992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2021 ESPLOST, 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2016 ESPLOST,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Bonds of 2020,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0C844-74E2-48C3-7D80-0436EF3D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338263"/>
            <a:ext cx="10915650" cy="38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359508" y="225820"/>
            <a:ext cx="111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5664" y="630986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23DB7-5E23-D591-F085-93A015F8C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11" y="1303038"/>
            <a:ext cx="111061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79FAF955-3CF5-484E-9208-F921FBC1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2A059B-293F-454E-A4ED-E7CDD286A8AF}"/>
              </a:ext>
            </a:extLst>
          </p:cNvPr>
          <p:cNvSpPr/>
          <p:nvPr/>
        </p:nvSpPr>
        <p:spPr>
          <a:xfrm>
            <a:off x="772000" y="2217776"/>
            <a:ext cx="3350029" cy="427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B688D-CAA3-4F97-8E31-23DB7448AAAE}"/>
              </a:ext>
            </a:extLst>
          </p:cNvPr>
          <p:cNvSpPr/>
          <p:nvPr/>
        </p:nvSpPr>
        <p:spPr>
          <a:xfrm>
            <a:off x="4622547" y="2217776"/>
            <a:ext cx="3350029" cy="42727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C3AFF-E166-4CAA-A6E7-6EEB472B5239}"/>
              </a:ext>
            </a:extLst>
          </p:cNvPr>
          <p:cNvSpPr/>
          <p:nvPr/>
        </p:nvSpPr>
        <p:spPr>
          <a:xfrm>
            <a:off x="8473094" y="2217776"/>
            <a:ext cx="3350029" cy="4272741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D1EF-28F9-4677-8727-E88D6EDB89A4}"/>
              </a:ext>
            </a:extLst>
          </p:cNvPr>
          <p:cNvSpPr/>
          <p:nvPr/>
        </p:nvSpPr>
        <p:spPr>
          <a:xfrm>
            <a:off x="942410" y="2569042"/>
            <a:ext cx="30092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Each student will demonstrate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strength of character and will be college or career ready.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EC64-E108-4763-BF7F-BB4B2A72A754}"/>
              </a:ext>
            </a:extLst>
          </p:cNvPr>
          <p:cNvSpPr txBox="1"/>
          <p:nvPr/>
        </p:nvSpPr>
        <p:spPr>
          <a:xfrm>
            <a:off x="4894029" y="2569042"/>
            <a:ext cx="28906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MISSION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Bibb County School District develops a highly trained staff and an engaged community dedicated to educating each student for a 21</a:t>
            </a:r>
            <a:r>
              <a:rPr lang="en-US" altLang="en-US" sz="22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century global society.</a:t>
            </a:r>
            <a:endParaRPr lang="en-US" sz="2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0FF93-5CCC-4123-9BF6-C1A907D20193}"/>
              </a:ext>
            </a:extLst>
          </p:cNvPr>
          <p:cNvSpPr txBox="1"/>
          <p:nvPr/>
        </p:nvSpPr>
        <p:spPr>
          <a:xfrm>
            <a:off x="8702767" y="2470640"/>
            <a:ext cx="28906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Defined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EA5B-5526-45EB-877D-D18DB29A2268}"/>
              </a:ext>
            </a:extLst>
          </p:cNvPr>
          <p:cNvSpPr txBox="1"/>
          <p:nvPr/>
        </p:nvSpPr>
        <p:spPr>
          <a:xfrm>
            <a:off x="660033" y="367434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WE BELIEVE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D0A43-DFB6-481E-BA9D-D317043B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29" y="1300594"/>
            <a:ext cx="851172" cy="851172"/>
          </a:xfrm>
          <a:prstGeom prst="rect">
            <a:avLst/>
          </a:prstGeom>
        </p:spPr>
      </p:pic>
      <p:pic>
        <p:nvPicPr>
          <p:cNvPr id="15" name="Picture 6" descr="Image result for bullseye icon">
            <a:extLst>
              <a:ext uri="{FF2B5EF4-FFF2-40B4-BE49-F238E27FC236}">
                <a16:creationId xmlns:a16="http://schemas.microsoft.com/office/drawing/2014/main" id="{C4DAD4BE-769A-485A-A078-9E9B43B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5" y="1286267"/>
            <a:ext cx="851172" cy="8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A2DCBC38-C422-4415-A736-3908EE6B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21" y="1286267"/>
            <a:ext cx="851172" cy="8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B800A-D34F-4C86-81AF-3B2DA1E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6BA65C0-73C4-4822-907C-FF8D62D9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31488-1F3C-4C75-9486-AD6809B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E39EFD-2BE9-46BE-9A29-FCFF82EC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B50F5-8367-4A98-842A-74ACB2CCD7B2}"/>
              </a:ext>
            </a:extLst>
          </p:cNvPr>
          <p:cNvSpPr txBox="1"/>
          <p:nvPr/>
        </p:nvSpPr>
        <p:spPr>
          <a:xfrm>
            <a:off x="1495348" y="5899789"/>
            <a:ext cx="920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87225-BA86-4300-BECB-69903C64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7108370D-628D-4257-9652-428424F8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838B4-3C1E-4C35-8896-51836238440A}"/>
              </a:ext>
            </a:extLst>
          </p:cNvPr>
          <p:cNvSpPr txBox="1"/>
          <p:nvPr/>
        </p:nvSpPr>
        <p:spPr>
          <a:xfrm>
            <a:off x="498194" y="326402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MAINTAIN ACCOUNTABILITY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24B3-FC44-47AF-8C8D-F057FDC3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2" t="2901"/>
          <a:stretch/>
        </p:blipFill>
        <p:spPr>
          <a:xfrm>
            <a:off x="1209491" y="3571527"/>
            <a:ext cx="2726265" cy="268018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D4E55D8-03CB-4CFA-A20C-9AC32F095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0" y="1500747"/>
            <a:ext cx="2136972" cy="2136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A9AB16-29FF-43EC-B978-435366E62359}"/>
              </a:ext>
            </a:extLst>
          </p:cNvPr>
          <p:cNvSpPr txBox="1"/>
          <p:nvPr/>
        </p:nvSpPr>
        <p:spPr>
          <a:xfrm>
            <a:off x="8349211" y="3637719"/>
            <a:ext cx="348946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 1 STRONG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Ensuring all students perform on or above grade-level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Teaching and reinforcing positive academic and social behaviors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Consistently implementing evidence-based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Continually collaborating to improve student outcomes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All departments and employees play a part in us being Tier 1 Strong!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4258-F18C-4B0E-9EC6-43244AB5422F}"/>
              </a:ext>
            </a:extLst>
          </p:cNvPr>
          <p:cNvSpPr txBox="1"/>
          <p:nvPr/>
        </p:nvSpPr>
        <p:spPr>
          <a:xfrm>
            <a:off x="788747" y="1642699"/>
            <a:ext cx="29632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NON-NEGOTIABLES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(RtI &amp; PBIS)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Personalized Learning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 in 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9AA3C-C8D3-43FE-B91F-FF0056CAB2D9}"/>
              </a:ext>
            </a:extLst>
          </p:cNvPr>
          <p:cNvCxnSpPr>
            <a:cxnSpLocks/>
          </p:cNvCxnSpPr>
          <p:nvPr/>
        </p:nvCxnSpPr>
        <p:spPr>
          <a:xfrm>
            <a:off x="1209491" y="3129181"/>
            <a:ext cx="23685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29A8A-E2E2-4966-803C-5EAD120F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01" y="1697365"/>
            <a:ext cx="3251634" cy="46984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C2118-B662-4F55-ACA1-4FEDCFA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55">
            <a:extLst>
              <a:ext uri="{FF2B5EF4-FFF2-40B4-BE49-F238E27FC236}">
                <a16:creationId xmlns:a16="http://schemas.microsoft.com/office/drawing/2014/main" id="{09D1A0DD-33C4-4071-BA12-54EF5253432B}"/>
              </a:ext>
            </a:extLst>
          </p:cNvPr>
          <p:cNvGrpSpPr>
            <a:grpSpLocks/>
          </p:cNvGrpSpPr>
          <p:nvPr/>
        </p:nvGrpSpPr>
        <p:grpSpPr bwMode="auto">
          <a:xfrm>
            <a:off x="818185" y="1187223"/>
            <a:ext cx="9140103" cy="4950153"/>
            <a:chOff x="576" y="626"/>
            <a:chExt cx="6553" cy="3423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A863A1C1-CD1F-4869-93E9-F86C7A6C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49"/>
              <a:ext cx="6268" cy="1504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34F0222B-009F-41D9-9EBA-7439EDCBB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534"/>
              <a:ext cx="6154" cy="515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1BD6F637-7F31-412F-9074-79E37F60E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3546"/>
              <a:ext cx="15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LEARNING AND GROWTH</a:t>
              </a:r>
            </a:p>
          </p:txBody>
        </p:sp>
        <p:sp>
          <p:nvSpPr>
            <p:cNvPr id="8" name="AutoShape 55">
              <a:extLst>
                <a:ext uri="{FF2B5EF4-FFF2-40B4-BE49-F238E27FC236}">
                  <a16:creationId xmlns:a16="http://schemas.microsoft.com/office/drawing/2014/main" id="{41D65BCF-00B7-4C3B-912E-6FB6E8464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752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AutoShape 59">
              <a:extLst>
                <a:ext uri="{FF2B5EF4-FFF2-40B4-BE49-F238E27FC236}">
                  <a16:creationId xmlns:a16="http://schemas.microsoft.com/office/drawing/2014/main" id="{8510F4C2-358E-4F6D-A0C1-944E98C3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3751"/>
              <a:ext cx="159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86DC1C1A-1F26-495F-AA93-2CD0168A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751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D5E1C09A-3206-4DCC-8406-D0895449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36"/>
              <a:ext cx="1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Recruit and Retain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Right People</a:t>
              </a: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id="{94E43A95-9B4D-422D-B670-94956AE9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03"/>
              <a:ext cx="6154" cy="523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BFD8F20B-9046-4C6E-A57B-F0E8686EA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2806"/>
              <a:ext cx="23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RELIABLE  ORGANIZATION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6470D96A-D271-4ECD-8BC9-FDE946E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736"/>
              <a:ext cx="153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Respect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BCSD Values and Culture</a:t>
              </a: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id="{B3946FD9-60BF-40BC-B1DF-FB94E4B3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035"/>
              <a:ext cx="6154" cy="529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AutoShape 53">
              <a:extLst>
                <a:ext uri="{FF2B5EF4-FFF2-40B4-BE49-F238E27FC236}">
                  <a16:creationId xmlns:a16="http://schemas.microsoft.com/office/drawing/2014/main" id="{AEA83AFD-58D3-446A-964B-E06B66D0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348"/>
              <a:ext cx="6154" cy="53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id="{BDD1F3E9-0170-43D0-B51B-C1B996E4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26"/>
              <a:ext cx="6154" cy="57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015B000F-C6E1-4D17-85FC-497D9B91B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647"/>
              <a:ext cx="1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ACHIEVEMENT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AF737762-4AEF-4916-A3F0-91C4F56E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834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ED7B7138-0720-4424-B2FF-4F521124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817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Content Mastery</a:t>
              </a:r>
            </a:p>
          </p:txBody>
        </p:sp>
        <p:sp>
          <p:nvSpPr>
            <p:cNvPr id="21" name="AutoShape 59">
              <a:extLst>
                <a:ext uri="{FF2B5EF4-FFF2-40B4-BE49-F238E27FC236}">
                  <a16:creationId xmlns:a16="http://schemas.microsoft.com/office/drawing/2014/main" id="{489B8427-10BB-47DC-A192-94C7ABE9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839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Text Box 60">
              <a:extLst>
                <a:ext uri="{FF2B5EF4-FFF2-40B4-BE49-F238E27FC236}">
                  <a16:creationId xmlns:a16="http://schemas.microsoft.com/office/drawing/2014/main" id="{10FC2428-D453-4254-B6C3-A356BE175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" y="829"/>
              <a:ext cx="13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Grad Rate and Post Secondary Options</a:t>
              </a:r>
            </a:p>
          </p:txBody>
        </p:sp>
        <p:sp>
          <p:nvSpPr>
            <p:cNvPr id="23" name="AutoShape 64">
              <a:extLst>
                <a:ext uri="{FF2B5EF4-FFF2-40B4-BE49-F238E27FC236}">
                  <a16:creationId xmlns:a16="http://schemas.microsoft.com/office/drawing/2014/main" id="{E579C369-FFD2-42C1-BED9-EBACB40D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39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3DBA4AF-57FC-4DDC-9845-12B54071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829"/>
              <a:ext cx="1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Post School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25" name="Text Box 54">
              <a:extLst>
                <a:ext uri="{FF2B5EF4-FFF2-40B4-BE49-F238E27FC236}">
                  <a16:creationId xmlns:a16="http://schemas.microsoft.com/office/drawing/2014/main" id="{97A77BEE-327C-4B9B-8160-F36A3F9A9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49"/>
              <a:ext cx="278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LEADER AND TEACHER  EFFECTIVENESS</a:t>
              </a:r>
            </a:p>
          </p:txBody>
        </p:sp>
        <p:sp>
          <p:nvSpPr>
            <p:cNvPr id="26" name="AutoShape 55">
              <a:extLst>
                <a:ext uri="{FF2B5EF4-FFF2-40B4-BE49-F238E27FC236}">
                  <a16:creationId xmlns:a16="http://schemas.microsoft.com/office/drawing/2014/main" id="{3AB9FA23-D77B-4B98-BD47-3FB8D4941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249"/>
              <a:ext cx="19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A5A48346-ABF2-4DC3-9E67-26F73687A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3736"/>
              <a:ext cx="1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Grow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From Evaluations</a:t>
              </a:r>
            </a:p>
          </p:txBody>
        </p:sp>
        <p:sp>
          <p:nvSpPr>
            <p:cNvPr id="28" name="AutoShape 64">
              <a:extLst>
                <a:ext uri="{FF2B5EF4-FFF2-40B4-BE49-F238E27FC236}">
                  <a16:creationId xmlns:a16="http://schemas.microsoft.com/office/drawing/2014/main" id="{71F8B602-8AAC-497F-96C7-24648182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2249"/>
              <a:ext cx="158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4783D93-7E62-45C1-B73F-7C5763FD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228"/>
              <a:ext cx="15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Standards-Based Classrooms</a:t>
              </a: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4CFDA78F-C5CC-403F-BB7D-A9453D279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1348"/>
              <a:ext cx="33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AND STAKEHOLDER ENGAGEMENT</a:t>
              </a:r>
            </a:p>
          </p:txBody>
        </p:sp>
        <p:sp>
          <p:nvSpPr>
            <p:cNvPr id="31" name="AutoShape 59">
              <a:extLst>
                <a:ext uri="{FF2B5EF4-FFF2-40B4-BE49-F238E27FC236}">
                  <a16:creationId xmlns:a16="http://schemas.microsoft.com/office/drawing/2014/main" id="{F47227FA-A5A3-488C-8DED-85AD68F8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249"/>
              <a:ext cx="15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Text Box 56">
              <a:extLst>
                <a:ext uri="{FF2B5EF4-FFF2-40B4-BE49-F238E27FC236}">
                  <a16:creationId xmlns:a16="http://schemas.microsoft.com/office/drawing/2014/main" id="{5D9806ED-B5E6-40C2-8A0E-A2005BAE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228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PLC</a:t>
              </a:r>
            </a:p>
          </p:txBody>
        </p:sp>
        <p:sp>
          <p:nvSpPr>
            <p:cNvPr id="33" name="AutoShape 55">
              <a:extLst>
                <a:ext uri="{FF2B5EF4-FFF2-40B4-BE49-F238E27FC236}">
                  <a16:creationId xmlns:a16="http://schemas.microsoft.com/office/drawing/2014/main" id="{9A6F0CB6-801A-494F-A92B-693D51733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2833"/>
              <a:ext cx="228" cy="918"/>
            </a:xfrm>
            <a:prstGeom prst="curvedLeftArrow">
              <a:avLst>
                <a:gd name="adj1" fmla="val 44383"/>
                <a:gd name="adj2" fmla="val 27820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AutoShape 56">
              <a:extLst>
                <a:ext uri="{FF2B5EF4-FFF2-40B4-BE49-F238E27FC236}">
                  <a16:creationId xmlns:a16="http://schemas.microsoft.com/office/drawing/2014/main" id="{390AEB5A-439D-441F-B3F1-7650ADA0B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2764"/>
              <a:ext cx="228" cy="987"/>
            </a:xfrm>
            <a:prstGeom prst="curvedLeftArrow">
              <a:avLst>
                <a:gd name="adj1" fmla="val 44372"/>
                <a:gd name="adj2" fmla="val 278135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AutoShape 57">
              <a:extLst>
                <a:ext uri="{FF2B5EF4-FFF2-40B4-BE49-F238E27FC236}">
                  <a16:creationId xmlns:a16="http://schemas.microsoft.com/office/drawing/2014/main" id="{F6659DF8-131D-4629-A1CC-5DFA07A3F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1477"/>
              <a:ext cx="228" cy="844"/>
            </a:xfrm>
            <a:prstGeom prst="curvedLeftArrow">
              <a:avLst>
                <a:gd name="adj1" fmla="val 44353"/>
                <a:gd name="adj2" fmla="val 27814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6" name="AutoShape 58">
              <a:extLst>
                <a:ext uri="{FF2B5EF4-FFF2-40B4-BE49-F238E27FC236}">
                  <a16:creationId xmlns:a16="http://schemas.microsoft.com/office/drawing/2014/main" id="{C00CE6C3-B85C-4EF3-ADF2-A2BE446C86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58" y="1477"/>
              <a:ext cx="171" cy="844"/>
            </a:xfrm>
            <a:prstGeom prst="curvedLeftArrow">
              <a:avLst>
                <a:gd name="adj1" fmla="val 44353"/>
                <a:gd name="adj2" fmla="val 27815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B343F2A1-6388-4177-89D2-502ADAE8A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2563"/>
              <a:ext cx="62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INTERNAL PROCESSES</a:t>
              </a:r>
            </a:p>
          </p:txBody>
        </p:sp>
        <p:sp>
          <p:nvSpPr>
            <p:cNvPr id="38" name="AutoShape 57">
              <a:extLst>
                <a:ext uri="{FF2B5EF4-FFF2-40B4-BE49-F238E27FC236}">
                  <a16:creationId xmlns:a16="http://schemas.microsoft.com/office/drawing/2014/main" id="{EEC7EDE2-B4E3-40BC-9814-A8C34EB21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748"/>
              <a:ext cx="228" cy="729"/>
            </a:xfrm>
            <a:prstGeom prst="curvedLeftArrow">
              <a:avLst>
                <a:gd name="adj1" fmla="val 23551"/>
                <a:gd name="adj2" fmla="val 14765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FE3182D6-1801-4F51-B35D-10E5193B2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726"/>
              <a:ext cx="228" cy="730"/>
            </a:xfrm>
            <a:prstGeom prst="curvedLeftArrow">
              <a:avLst>
                <a:gd name="adj1" fmla="val 23583"/>
                <a:gd name="adj2" fmla="val 147859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Text Box 56">
              <a:extLst>
                <a:ext uri="{FF2B5EF4-FFF2-40B4-BE49-F238E27FC236}">
                  <a16:creationId xmlns:a16="http://schemas.microsoft.com/office/drawing/2014/main" id="{B07CD075-8CB6-4B0A-9DDA-2F068763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2228"/>
              <a:ext cx="1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Know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590319DF-29EA-453C-AADC-4A09B46D2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1540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838BD2C0-FE0E-4BCA-B564-B102C7EE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525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Students</a:t>
              </a:r>
            </a:p>
          </p:txBody>
        </p:sp>
        <p:sp>
          <p:nvSpPr>
            <p:cNvPr id="43" name="AutoShape 59">
              <a:extLst>
                <a:ext uri="{FF2B5EF4-FFF2-40B4-BE49-F238E27FC236}">
                  <a16:creationId xmlns:a16="http://schemas.microsoft.com/office/drawing/2014/main" id="{64EFCEB9-4D34-4E35-8805-EE58A5D7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540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60">
              <a:extLst>
                <a:ext uri="{FF2B5EF4-FFF2-40B4-BE49-F238E27FC236}">
                  <a16:creationId xmlns:a16="http://schemas.microsoft.com/office/drawing/2014/main" id="{3DC2DF29-CD90-48ED-AB11-6753F13A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25"/>
              <a:ext cx="1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Parents</a:t>
              </a:r>
            </a:p>
          </p:txBody>
        </p:sp>
        <p:sp>
          <p:nvSpPr>
            <p:cNvPr id="45" name="AutoShape 64">
              <a:extLst>
                <a:ext uri="{FF2B5EF4-FFF2-40B4-BE49-F238E27FC236}">
                  <a16:creationId xmlns:a16="http://schemas.microsoft.com/office/drawing/2014/main" id="{80D68AA0-3112-4B8F-8C8F-C75405F32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1540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8E0B9DF9-906A-400F-ACDE-13F87D23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1525"/>
              <a:ext cx="125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the Community</a:t>
              </a:r>
            </a:p>
          </p:txBody>
        </p:sp>
        <p:sp>
          <p:nvSpPr>
            <p:cNvPr id="47" name="AutoShape 55">
              <a:extLst>
                <a:ext uri="{FF2B5EF4-FFF2-40B4-BE49-F238E27FC236}">
                  <a16:creationId xmlns:a16="http://schemas.microsoft.com/office/drawing/2014/main" id="{CD0904D1-3A19-48DA-B3F6-882D7BAF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994"/>
              <a:ext cx="1481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AutoShape 55">
              <a:extLst>
                <a:ext uri="{FF2B5EF4-FFF2-40B4-BE49-F238E27FC236}">
                  <a16:creationId xmlns:a16="http://schemas.microsoft.com/office/drawing/2014/main" id="{A0021905-978C-4292-8A19-27C3EA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994"/>
              <a:ext cx="1326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AutoShape 55">
              <a:extLst>
                <a:ext uri="{FF2B5EF4-FFF2-40B4-BE49-F238E27FC236}">
                  <a16:creationId xmlns:a16="http://schemas.microsoft.com/office/drawing/2014/main" id="{1DEB9918-0785-440E-B825-76421B91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4"/>
              <a:ext cx="1317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AutoShape 55">
              <a:extLst>
                <a:ext uri="{FF2B5EF4-FFF2-40B4-BE49-F238E27FC236}">
                  <a16:creationId xmlns:a16="http://schemas.microsoft.com/office/drawing/2014/main" id="{037E0D98-5930-4644-A5C9-6006825C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994"/>
              <a:ext cx="1275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6FACE5F0-3422-4F33-A46D-3F3F6D94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977"/>
              <a:ext cx="1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Finances and Personnel</a:t>
              </a: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6299B671-4C7F-4006-80DA-576209C0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977"/>
              <a:ext cx="1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Perceptions</a:t>
              </a:r>
            </a:p>
          </p:txBody>
        </p:sp>
        <p:sp>
          <p:nvSpPr>
            <p:cNvPr id="53" name="Text Box 60">
              <a:extLst>
                <a:ext uri="{FF2B5EF4-FFF2-40B4-BE49-F238E27FC236}">
                  <a16:creationId xmlns:a16="http://schemas.microsoft.com/office/drawing/2014/main" id="{8DC2B1F7-A339-4CDD-A203-3528ABE1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2" y="2977"/>
              <a:ext cx="126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Maintain a Safe Learning Environment</a:t>
              </a:r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id="{CAFFCEA5-412D-4DD0-BCF8-0C8A3A21C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29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Processes and Projects</a:t>
              </a:r>
            </a:p>
          </p:txBody>
        </p:sp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id="{F40475C9-1E48-43F3-8B99-E93F0280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407" y="862806"/>
            <a:ext cx="18097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/>
              <a:t>STRATEGIC PRIORITIES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1250" b="1" dirty="0"/>
              <a:t>Priority 1: </a:t>
            </a:r>
            <a:r>
              <a:rPr lang="en-US" altLang="en-US" sz="1250" dirty="0"/>
              <a:t>Get students reading on grade level.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2: </a:t>
            </a:r>
            <a:r>
              <a:rPr lang="en-US" altLang="en-US" sz="1250" dirty="0"/>
              <a:t>Be successful on the Georgia Milestones.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3: </a:t>
            </a:r>
            <a:r>
              <a:rPr lang="en-US" altLang="en-US" sz="1250" dirty="0"/>
              <a:t>Increase the number of students in school every day.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4: </a:t>
            </a:r>
            <a:r>
              <a:rPr lang="en-US" altLang="en-US" sz="1250" dirty="0"/>
              <a:t>Close the knowing-doing gap.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5: </a:t>
            </a:r>
            <a:r>
              <a:rPr lang="en-US" altLang="en-US" sz="1250" dirty="0"/>
              <a:t>Work hard to support schools.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6: </a:t>
            </a:r>
            <a:r>
              <a:rPr lang="en-US" altLang="en-US" sz="1250" dirty="0"/>
              <a:t>Establish   a culture of accountability for everyone.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146E8A6F-32D3-4FD0-8366-2A2241B6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322" y="779286"/>
            <a:ext cx="454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 Narrow" panose="020B0606020202030204" pitchFamily="34" charset="0"/>
              </a:rPr>
              <a:t>Overriding Objective = CCRPI &gt; 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33F430-FC65-4BF7-977B-36BCD90CEFCF}"/>
              </a:ext>
            </a:extLst>
          </p:cNvPr>
          <p:cNvSpPr txBox="1"/>
          <p:nvPr/>
        </p:nvSpPr>
        <p:spPr>
          <a:xfrm>
            <a:off x="705036" y="46288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VICTORY IN OUR SCHOOLS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089B63A3-4651-4D63-9174-185FBE7C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04686" y="2426857"/>
            <a:ext cx="8992998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</a:p>
          <a:p>
            <a:pPr algn="ctr"/>
            <a:r>
              <a:rPr lang="en-US" sz="3200">
                <a:latin typeface="Arial"/>
                <a:cs typeface="Arial"/>
              </a:rPr>
              <a:t>For the Ten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April 30,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0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7" y="116629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as of April 30,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E3ECFB-B721-79AD-315A-1AEAE038E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15774"/>
              </p:ext>
            </p:extLst>
          </p:nvPr>
        </p:nvGraphicFramePr>
        <p:xfrm>
          <a:off x="7032510" y="4454500"/>
          <a:ext cx="4486972" cy="2357778"/>
        </p:xfrm>
        <a:graphic>
          <a:graphicData uri="http://schemas.openxmlformats.org/drawingml/2006/table">
            <a:tbl>
              <a:tblPr/>
              <a:tblGrid>
                <a:gridCol w="2024295">
                  <a:extLst>
                    <a:ext uri="{9D8B030D-6E8A-4147-A177-3AD203B41FA5}">
                      <a16:colId xmlns:a16="http://schemas.microsoft.com/office/drawing/2014/main" val="786724444"/>
                    </a:ext>
                  </a:extLst>
                </a:gridCol>
                <a:gridCol w="103148">
                  <a:extLst>
                    <a:ext uri="{9D8B030D-6E8A-4147-A177-3AD203B41FA5}">
                      <a16:colId xmlns:a16="http://schemas.microsoft.com/office/drawing/2014/main" val="1398054858"/>
                    </a:ext>
                  </a:extLst>
                </a:gridCol>
                <a:gridCol w="1115297">
                  <a:extLst>
                    <a:ext uri="{9D8B030D-6E8A-4147-A177-3AD203B41FA5}">
                      <a16:colId xmlns:a16="http://schemas.microsoft.com/office/drawing/2014/main" val="654041557"/>
                    </a:ext>
                  </a:extLst>
                </a:gridCol>
                <a:gridCol w="1244232">
                  <a:extLst>
                    <a:ext uri="{9D8B030D-6E8A-4147-A177-3AD203B41FA5}">
                      <a16:colId xmlns:a16="http://schemas.microsoft.com/office/drawing/2014/main" val="3724726881"/>
                    </a:ext>
                  </a:extLst>
                </a:gridCol>
              </a:tblGrid>
              <a:tr h="258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8373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195,293,351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221,911,200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16693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81,032,135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56,810,417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54742"/>
                  </a:ext>
                </a:extLst>
              </a:tr>
              <a:tr h="699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9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ACEC6D-87B5-B01C-996F-DB15A150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510" y="1223734"/>
            <a:ext cx="4486971" cy="3230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277AF-4775-FB6D-BA49-51B0E0BA3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1223734"/>
            <a:ext cx="6668616" cy="55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Ten Months Ending April 30, 2023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43128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FBD39-F1DE-9D5B-B17D-D8A13DF3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9" y="1157417"/>
            <a:ext cx="10776858" cy="52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1029446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395D9-0857-FF7C-C1CB-908EBB1D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609600"/>
            <a:ext cx="1103811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5FE24-C1D8-1CBC-B2E3-A0A21EE2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8" y="595222"/>
            <a:ext cx="11093874" cy="5653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CE6CB-BE2A-4727-985E-B5BD9C38465D}"/>
              </a:ext>
            </a:extLst>
          </p:cNvPr>
          <p:cNvSpPr txBox="1"/>
          <p:nvPr/>
        </p:nvSpPr>
        <p:spPr>
          <a:xfrm>
            <a:off x="8527596" y="1846368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69%</a:t>
            </a:r>
          </a:p>
        </p:txBody>
      </p:sp>
    </p:spTree>
    <p:extLst>
      <p:ext uri="{BB962C8B-B14F-4D97-AF65-F5344CB8AC3E}">
        <p14:creationId xmlns:p14="http://schemas.microsoft.com/office/powerpoint/2010/main" val="3660489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29039</TotalTime>
  <Words>514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Franklin Gothic Book</vt:lpstr>
      <vt:lpstr>Franklin Gothic Medium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Mcgee, Terese</dc:creator>
  <cp:lastModifiedBy>Bush, Eric</cp:lastModifiedBy>
  <cp:revision>23</cp:revision>
  <cp:lastPrinted>2023-05-25T17:50:03Z</cp:lastPrinted>
  <dcterms:created xsi:type="dcterms:W3CDTF">2021-04-23T13:19:56Z</dcterms:created>
  <dcterms:modified xsi:type="dcterms:W3CDTF">2023-05-25T20:18:37Z</dcterms:modified>
</cp:coreProperties>
</file>