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92" r:id="rId3"/>
    <p:sldId id="315" r:id="rId4"/>
    <p:sldId id="316" r:id="rId5"/>
    <p:sldId id="317" r:id="rId6"/>
    <p:sldId id="291" r:id="rId7"/>
    <p:sldId id="294" r:id="rId8"/>
    <p:sldId id="304" r:id="rId9"/>
    <p:sldId id="299" r:id="rId10"/>
    <p:sldId id="302" r:id="rId11"/>
    <p:sldId id="303" r:id="rId12"/>
    <p:sldId id="300" r:id="rId13"/>
    <p:sldId id="305" r:id="rId14"/>
    <p:sldId id="306" r:id="rId15"/>
    <p:sldId id="307" r:id="rId16"/>
    <p:sldId id="308" r:id="rId17"/>
    <p:sldId id="309" r:id="rId18"/>
    <p:sldId id="311" r:id="rId19"/>
    <p:sldId id="312" r:id="rId20"/>
    <p:sldId id="310" r:id="rId21"/>
    <p:sldId id="295" r:id="rId22"/>
    <p:sldId id="279"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4083E8-3FF3-F600-F4FC-CE213499BD59}" name="Lovett, Katika" initials="LK" userId="S::KATIKA.LOVETT@bcsdk12.net::f620913a-5078-4dd7-98e1-5257868819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700"/>
    <a:srgbClr val="FFC30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CF8EC-118F-2167-C205-CBDAFB8BF0A9}" v="2" dt="2023-08-04T16:35:25.563"/>
    <p1510:client id="{3750CD95-C81F-3F56-EFF2-E04DC5CC30BC}" v="6" dt="2023-08-04T17:20:12.731"/>
    <p1510:client id="{45136152-9298-5824-3103-99DDB307D308}" v="13" dt="2023-08-04T15:49:26.061"/>
    <p1510:client id="{795EAC7B-B0A1-4714-BF75-A34BCF0190DD}" v="14" dt="2023-08-04T15:23:00.822"/>
    <p1510:client id="{D5FBA677-644E-4500-A855-F5CC18E288AE}" v="17" dt="2023-08-04T16:51:42.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3766DF0B-0C9F-4036-8C23-D267B660CAF0}" type="datetimeFigureOut">
              <a:rPr lang="en-US" smtClean="0"/>
              <a:t>8/17/2023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560E63B2-D433-497B-82B7-B837A3F36A27}" type="slidenum">
              <a:rPr lang="en-US" smtClean="0"/>
              <a:t>‹#›</a:t>
            </a:fld>
            <a:endParaRPr lang="en-US"/>
          </a:p>
        </p:txBody>
      </p:sp>
    </p:spTree>
    <p:extLst>
      <p:ext uri="{BB962C8B-B14F-4D97-AF65-F5344CB8AC3E}">
        <p14:creationId xmlns:p14="http://schemas.microsoft.com/office/powerpoint/2010/main" val="21065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7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13</a:t>
            </a:fld>
            <a:endParaRPr lang="en-US"/>
          </a:p>
        </p:txBody>
      </p:sp>
    </p:spTree>
    <p:extLst>
      <p:ext uri="{BB962C8B-B14F-4D97-AF65-F5344CB8AC3E}">
        <p14:creationId xmlns:p14="http://schemas.microsoft.com/office/powerpoint/2010/main" val="154098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14</a:t>
            </a:fld>
            <a:endParaRPr lang="en-US"/>
          </a:p>
        </p:txBody>
      </p:sp>
    </p:spTree>
    <p:extLst>
      <p:ext uri="{BB962C8B-B14F-4D97-AF65-F5344CB8AC3E}">
        <p14:creationId xmlns:p14="http://schemas.microsoft.com/office/powerpoint/2010/main" val="230775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15</a:t>
            </a:fld>
            <a:endParaRPr lang="en-US"/>
          </a:p>
        </p:txBody>
      </p:sp>
    </p:spTree>
    <p:extLst>
      <p:ext uri="{BB962C8B-B14F-4D97-AF65-F5344CB8AC3E}">
        <p14:creationId xmlns:p14="http://schemas.microsoft.com/office/powerpoint/2010/main" val="164754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16</a:t>
            </a:fld>
            <a:endParaRPr lang="en-US"/>
          </a:p>
        </p:txBody>
      </p:sp>
    </p:spTree>
    <p:extLst>
      <p:ext uri="{BB962C8B-B14F-4D97-AF65-F5344CB8AC3E}">
        <p14:creationId xmlns:p14="http://schemas.microsoft.com/office/powerpoint/2010/main" val="396229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17</a:t>
            </a:fld>
            <a:endParaRPr lang="en-US"/>
          </a:p>
        </p:txBody>
      </p:sp>
    </p:spTree>
    <p:extLst>
      <p:ext uri="{BB962C8B-B14F-4D97-AF65-F5344CB8AC3E}">
        <p14:creationId xmlns:p14="http://schemas.microsoft.com/office/powerpoint/2010/main" val="279728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18</a:t>
            </a:fld>
            <a:endParaRPr lang="en-US"/>
          </a:p>
        </p:txBody>
      </p:sp>
    </p:spTree>
    <p:extLst>
      <p:ext uri="{BB962C8B-B14F-4D97-AF65-F5344CB8AC3E}">
        <p14:creationId xmlns:p14="http://schemas.microsoft.com/office/powerpoint/2010/main" val="213122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19</a:t>
            </a:fld>
            <a:endParaRPr lang="en-US"/>
          </a:p>
        </p:txBody>
      </p:sp>
    </p:spTree>
    <p:extLst>
      <p:ext uri="{BB962C8B-B14F-4D97-AF65-F5344CB8AC3E}">
        <p14:creationId xmlns:p14="http://schemas.microsoft.com/office/powerpoint/2010/main" val="381658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20</a:t>
            </a:fld>
            <a:endParaRPr lang="en-US"/>
          </a:p>
        </p:txBody>
      </p:sp>
    </p:spTree>
    <p:extLst>
      <p:ext uri="{BB962C8B-B14F-4D97-AF65-F5344CB8AC3E}">
        <p14:creationId xmlns:p14="http://schemas.microsoft.com/office/powerpoint/2010/main" val="86441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21</a:t>
            </a:fld>
            <a:endParaRPr lang="en-US"/>
          </a:p>
        </p:txBody>
      </p:sp>
    </p:spTree>
    <p:extLst>
      <p:ext uri="{BB962C8B-B14F-4D97-AF65-F5344CB8AC3E}">
        <p14:creationId xmlns:p14="http://schemas.microsoft.com/office/powerpoint/2010/main" val="31695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5</a:t>
            </a:fld>
            <a:endParaRPr lang="en-US"/>
          </a:p>
        </p:txBody>
      </p:sp>
    </p:spTree>
    <p:extLst>
      <p:ext uri="{BB962C8B-B14F-4D97-AF65-F5344CB8AC3E}">
        <p14:creationId xmlns:p14="http://schemas.microsoft.com/office/powerpoint/2010/main" val="279639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6</a:t>
            </a:fld>
            <a:endParaRPr lang="en-US"/>
          </a:p>
        </p:txBody>
      </p:sp>
    </p:spTree>
    <p:extLst>
      <p:ext uri="{BB962C8B-B14F-4D97-AF65-F5344CB8AC3E}">
        <p14:creationId xmlns:p14="http://schemas.microsoft.com/office/powerpoint/2010/main" val="250652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7</a:t>
            </a:fld>
            <a:endParaRPr lang="en-US"/>
          </a:p>
        </p:txBody>
      </p:sp>
    </p:spTree>
    <p:extLst>
      <p:ext uri="{BB962C8B-B14F-4D97-AF65-F5344CB8AC3E}">
        <p14:creationId xmlns:p14="http://schemas.microsoft.com/office/powerpoint/2010/main" val="332720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8</a:t>
            </a:fld>
            <a:endParaRPr lang="en-US"/>
          </a:p>
        </p:txBody>
      </p:sp>
    </p:spTree>
    <p:extLst>
      <p:ext uri="{BB962C8B-B14F-4D97-AF65-F5344CB8AC3E}">
        <p14:creationId xmlns:p14="http://schemas.microsoft.com/office/powerpoint/2010/main" val="240123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9</a:t>
            </a:fld>
            <a:endParaRPr lang="en-US"/>
          </a:p>
        </p:txBody>
      </p:sp>
    </p:spTree>
    <p:extLst>
      <p:ext uri="{BB962C8B-B14F-4D97-AF65-F5344CB8AC3E}">
        <p14:creationId xmlns:p14="http://schemas.microsoft.com/office/powerpoint/2010/main" val="19251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10</a:t>
            </a:fld>
            <a:endParaRPr lang="en-US"/>
          </a:p>
        </p:txBody>
      </p:sp>
    </p:spTree>
    <p:extLst>
      <p:ext uri="{BB962C8B-B14F-4D97-AF65-F5344CB8AC3E}">
        <p14:creationId xmlns:p14="http://schemas.microsoft.com/office/powerpoint/2010/main" val="28458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11</a:t>
            </a:fld>
            <a:endParaRPr lang="en-US"/>
          </a:p>
        </p:txBody>
      </p:sp>
    </p:spTree>
    <p:extLst>
      <p:ext uri="{BB962C8B-B14F-4D97-AF65-F5344CB8AC3E}">
        <p14:creationId xmlns:p14="http://schemas.microsoft.com/office/powerpoint/2010/main" val="414586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Dr. Sims</a:t>
            </a:r>
          </a:p>
        </p:txBody>
      </p:sp>
      <p:sp>
        <p:nvSpPr>
          <p:cNvPr id="4" name="Slide Number Placeholder 3"/>
          <p:cNvSpPr>
            <a:spLocks noGrp="1"/>
          </p:cNvSpPr>
          <p:nvPr>
            <p:ph type="sldNum" sz="quarter" idx="5"/>
          </p:nvPr>
        </p:nvSpPr>
        <p:spPr/>
        <p:txBody>
          <a:bodyPr/>
          <a:lstStyle/>
          <a:p>
            <a:fld id="{560E63B2-D433-497B-82B7-B837A3F36A27}" type="slidenum">
              <a:rPr lang="en-US" smtClean="0"/>
              <a:t>12</a:t>
            </a:fld>
            <a:endParaRPr lang="en-US"/>
          </a:p>
        </p:txBody>
      </p:sp>
    </p:spTree>
    <p:extLst>
      <p:ext uri="{BB962C8B-B14F-4D97-AF65-F5344CB8AC3E}">
        <p14:creationId xmlns:p14="http://schemas.microsoft.com/office/powerpoint/2010/main" val="271973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ED748E-5E07-4D81-9EB9-3D0AA05E7FE9}"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00847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C338C-3A2F-407B-BC16-9899DC55E2D7}"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20649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FCAD7-6B1F-4359-AF94-8327EDF5A437}"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58366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16E4E-060A-414E-A837-33FF38A06D37}"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68088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FF370-0714-4A01-B5DB-E5878CAA54C4}"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75137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2E2FA-D7F8-422D-BAB3-02FC64B705F0}"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895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8DE14-3795-4221-B666-00975074391E}"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977596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F084A1-1289-4786-8D4A-880A2744AE71}" type="datetime1">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9689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42FDB-286A-4C15-98E6-5847CD2393DA}" type="datetime1">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52263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06A0D-0CCB-4F6F-AA3D-F57CE08A5719}" type="datetime1">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543327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DB155-693A-4635-B02A-8E550B697348}"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14462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6FCF5-E639-479F-8CF2-54855C6E5C95}"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9619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84D5A3-E47D-49D1-B12D-DE4F602D37C8}"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67754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F9DC-D2EF-47ED-A881-EF9779FFD3B5}"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614043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CFF16-5A38-4226-8911-2F437E54EAC7}"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34087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50E3-92EB-4647-8E49-9C7EA335387E}" type="datetime1">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0470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7D2DAB-7409-4824-A1E8-B9958E0CD204}"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98130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66074-AB58-455B-9E23-0630BD2DD409}" type="datetime1">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4462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6F10DC-079D-4A56-BC92-A571A4844010}" type="datetime1">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74588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02B48-18ED-44BF-9795-C28E341993BE}" type="datetime1">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36605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17745-3751-4589-BBC8-65FA22B21966}"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22223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341B0-2B6E-4F78-ACCB-87B8F722DFBF}" type="datetime1">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7841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2836-C76D-4894-B2E1-8071AA91C721}" type="datetime1">
              <a:rPr lang="en-US" smtClean="0"/>
              <a:t>8/17/2023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F07D-F62F-4C3B-A21E-2367E9A39921}" type="slidenum">
              <a:rPr lang="en-US" smtClean="0"/>
              <a:t>‹#›</a:t>
            </a:fld>
            <a:endParaRPr lang="en-US"/>
          </a:p>
        </p:txBody>
      </p:sp>
    </p:spTree>
    <p:extLst>
      <p:ext uri="{BB962C8B-B14F-4D97-AF65-F5344CB8AC3E}">
        <p14:creationId xmlns:p14="http://schemas.microsoft.com/office/powerpoint/2010/main" val="86916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75D6C-55D7-4DB2-AAFB-AD6250CF8FF1}" type="datetime1">
              <a:rPr lang="en-US" smtClean="0"/>
              <a:t>8/17/2023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F07D-F62F-4C3B-A21E-2367E9A39921}" type="slidenum">
              <a:rPr lang="en-US" smtClean="0"/>
              <a:t>‹#›</a:t>
            </a:fld>
            <a:endParaRPr lang="en-US"/>
          </a:p>
        </p:txBody>
      </p:sp>
    </p:spTree>
    <p:extLst>
      <p:ext uri="{BB962C8B-B14F-4D97-AF65-F5344CB8AC3E}">
        <p14:creationId xmlns:p14="http://schemas.microsoft.com/office/powerpoint/2010/main" val="1943017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ABE31A-0DCB-AE26-C7C9-C00D66A0C8A3}"/>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D4CC4-05C4-2D82-C2B7-CB8680E70154}"/>
              </a:ext>
            </a:extLst>
          </p:cNvPr>
          <p:cNvSpPr txBox="1"/>
          <p:nvPr/>
        </p:nvSpPr>
        <p:spPr>
          <a:xfrm>
            <a:off x="2407302" y="2501624"/>
            <a:ext cx="7361719" cy="1938992"/>
          </a:xfrm>
          <a:prstGeom prst="rect">
            <a:avLst/>
          </a:prstGeom>
          <a:noFill/>
        </p:spPr>
        <p:txBody>
          <a:bodyPr wrap="square" rtlCol="0">
            <a:spAutoFit/>
          </a:bodyPr>
          <a:lstStyle/>
          <a:p>
            <a:pPr algn="ctr" defTabSz="914400"/>
            <a:r>
              <a:rPr lang="en-US" sz="6000" b="1" dirty="0">
                <a:latin typeface="Trade Gothic Next HvyCd" panose="020B0906040303020004" pitchFamily="34" charset="0"/>
                <a:cs typeface="Arial" panose="020B0604020202020204" pitchFamily="34" charset="0"/>
              </a:rPr>
              <a:t>Financial Statements</a:t>
            </a:r>
          </a:p>
          <a:p>
            <a:pPr algn="ctr" defTabSz="914400"/>
            <a:r>
              <a:rPr lang="en-US" sz="6000" b="1" dirty="0">
                <a:latin typeface="Trade Gothic Next HvyCd" panose="020B0906040303020004" pitchFamily="34" charset="0"/>
                <a:cs typeface="Arial" panose="020B0604020202020204" pitchFamily="34" charset="0"/>
              </a:rPr>
              <a:t> June 30, 2023</a:t>
            </a:r>
          </a:p>
        </p:txBody>
      </p:sp>
      <p:sp>
        <p:nvSpPr>
          <p:cNvPr id="6" name="TextBox 5">
            <a:extLst>
              <a:ext uri="{FF2B5EF4-FFF2-40B4-BE49-F238E27FC236}">
                <a16:creationId xmlns:a16="http://schemas.microsoft.com/office/drawing/2014/main" id="{025D126C-8D9C-F3D1-9113-4BA6EBA51D3F}"/>
              </a:ext>
            </a:extLst>
          </p:cNvPr>
          <p:cNvSpPr txBox="1"/>
          <p:nvPr/>
        </p:nvSpPr>
        <p:spPr>
          <a:xfrm>
            <a:off x="136470" y="5616655"/>
            <a:ext cx="8829875" cy="830997"/>
          </a:xfrm>
          <a:prstGeom prst="rect">
            <a:avLst/>
          </a:prstGeom>
          <a:noFill/>
        </p:spPr>
        <p:txBody>
          <a:bodyPr wrap="square" rtlCol="0">
            <a:spAutoFit/>
          </a:bodyPr>
          <a:lstStyle/>
          <a:p>
            <a:r>
              <a:rPr lang="en-US" sz="2400" b="1">
                <a:solidFill>
                  <a:schemeClr val="bg1"/>
                </a:solidFill>
                <a:latin typeface="Trade Gothic Next HvyCd" panose="020B0906040303020004" pitchFamily="34" charset="0"/>
                <a:cs typeface="Arial" panose="020B0604020202020204" pitchFamily="34" charset="0"/>
              </a:rPr>
              <a:t>Sharon Roberts, CPA</a:t>
            </a:r>
          </a:p>
          <a:p>
            <a:r>
              <a:rPr lang="en-US" sz="2400" i="1">
                <a:solidFill>
                  <a:schemeClr val="bg1"/>
                </a:solidFill>
                <a:latin typeface="Trade Gothic Next Cond" panose="020B0506040303020004" pitchFamily="34" charset="0"/>
                <a:cs typeface="Arial" panose="020B0604020202020204" pitchFamily="34" charset="0"/>
              </a:rPr>
              <a:t>Chief Financial Officer</a:t>
            </a:r>
          </a:p>
        </p:txBody>
      </p:sp>
      <p:sp>
        <p:nvSpPr>
          <p:cNvPr id="7" name="TextBox 6">
            <a:extLst>
              <a:ext uri="{FF2B5EF4-FFF2-40B4-BE49-F238E27FC236}">
                <a16:creationId xmlns:a16="http://schemas.microsoft.com/office/drawing/2014/main" id="{93FBA676-AED3-5BE3-8DCA-C7D33605989E}"/>
              </a:ext>
            </a:extLst>
          </p:cNvPr>
          <p:cNvSpPr txBox="1"/>
          <p:nvPr/>
        </p:nvSpPr>
        <p:spPr>
          <a:xfrm>
            <a:off x="136470" y="6381731"/>
            <a:ext cx="8829875" cy="400110"/>
          </a:xfrm>
          <a:prstGeom prst="rect">
            <a:avLst/>
          </a:prstGeom>
          <a:noFill/>
        </p:spPr>
        <p:txBody>
          <a:bodyPr wrap="square" lIns="91440" tIns="45720" rIns="91440" bIns="45720" rtlCol="0" anchor="t">
            <a:spAutoFit/>
          </a:bodyPr>
          <a:lstStyle/>
          <a:p>
            <a:r>
              <a:rPr lang="en-US" sz="2000" b="1" i="1" dirty="0">
                <a:solidFill>
                  <a:srgbClr val="FFC700"/>
                </a:solidFill>
                <a:latin typeface="Trade Gothic Next HvyCd"/>
                <a:cs typeface="Arial"/>
              </a:rPr>
              <a:t>August 17, 2023</a:t>
            </a:r>
          </a:p>
        </p:txBody>
      </p:sp>
      <p:pic>
        <p:nvPicPr>
          <p:cNvPr id="12" name="Picture 11" descr="A picture containing symbol, logo, font, screenshot&#10;&#10;Description automatically generated">
            <a:extLst>
              <a:ext uri="{FF2B5EF4-FFF2-40B4-BE49-F238E27FC236}">
                <a16:creationId xmlns:a16="http://schemas.microsoft.com/office/drawing/2014/main" id="{E332E05E-66FE-312C-D4E3-25A2BDBB1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97" y="431248"/>
            <a:ext cx="5518406" cy="1513669"/>
          </a:xfrm>
          <a:prstGeom prst="rect">
            <a:avLst/>
          </a:prstGeom>
        </p:spPr>
      </p:pic>
      <p:cxnSp>
        <p:nvCxnSpPr>
          <p:cNvPr id="8" name="Straight Connector 7">
            <a:extLst>
              <a:ext uri="{FF2B5EF4-FFF2-40B4-BE49-F238E27FC236}">
                <a16:creationId xmlns:a16="http://schemas.microsoft.com/office/drawing/2014/main" id="{2D2FAECE-1C38-2009-7B3C-27CF527D05E3}"/>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935E7E76-500D-A175-A82E-5274744EDA2C}"/>
              </a:ext>
            </a:extLst>
          </p:cNvPr>
          <p:cNvPicPr>
            <a:picLocks noChangeAspect="1"/>
          </p:cNvPicPr>
          <p:nvPr/>
        </p:nvPicPr>
        <p:blipFill rotWithShape="1">
          <a:blip r:embed="rId3">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2" name="Slide Number Placeholder 1">
            <a:extLst>
              <a:ext uri="{FF2B5EF4-FFF2-40B4-BE49-F238E27FC236}">
                <a16:creationId xmlns:a16="http://schemas.microsoft.com/office/drawing/2014/main" id="{693735AF-3855-6D2A-E124-A1538740E875}"/>
              </a:ext>
            </a:extLst>
          </p:cNvPr>
          <p:cNvSpPr>
            <a:spLocks noGrp="1"/>
          </p:cNvSpPr>
          <p:nvPr>
            <p:ph type="sldNum" sz="quarter" idx="12"/>
          </p:nvPr>
        </p:nvSpPr>
        <p:spPr/>
        <p:txBody>
          <a:bodyPr/>
          <a:lstStyle/>
          <a:p>
            <a:fld id="{28E6F07D-F62F-4C3B-A21E-2367E9A39921}" type="slidenum">
              <a:rPr lang="en-US" smtClean="0"/>
              <a:t>1</a:t>
            </a:fld>
            <a:endParaRPr lang="en-US"/>
          </a:p>
        </p:txBody>
      </p:sp>
    </p:spTree>
    <p:extLst>
      <p:ext uri="{BB962C8B-B14F-4D97-AF65-F5344CB8AC3E}">
        <p14:creationId xmlns:p14="http://schemas.microsoft.com/office/powerpoint/2010/main" val="255439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0B71CA19-0839-A738-32AB-2A71A3299E43}"/>
              </a:ext>
            </a:extLst>
          </p:cNvPr>
          <p:cNvSpPr txBox="1"/>
          <p:nvPr/>
        </p:nvSpPr>
        <p:spPr>
          <a:xfrm>
            <a:off x="2432304" y="2361373"/>
            <a:ext cx="8074152"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Financial Statements (Tentative)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All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a:ea typeface="+mn-ea"/>
                <a:cs typeface="Arial"/>
              </a:rPr>
              <a:t>For the Twelve Months Ending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30, 2023</a:t>
            </a:r>
          </a:p>
        </p:txBody>
      </p:sp>
      <p:sp>
        <p:nvSpPr>
          <p:cNvPr id="2" name="Slide Number Placeholder 1">
            <a:extLst>
              <a:ext uri="{FF2B5EF4-FFF2-40B4-BE49-F238E27FC236}">
                <a16:creationId xmlns:a16="http://schemas.microsoft.com/office/drawing/2014/main" id="{0A045171-BC37-2853-84A5-4919892FA7D9}"/>
              </a:ext>
            </a:extLst>
          </p:cNvPr>
          <p:cNvSpPr>
            <a:spLocks noGrp="1"/>
          </p:cNvSpPr>
          <p:nvPr>
            <p:ph type="sldNum" sz="quarter" idx="12"/>
          </p:nvPr>
        </p:nvSpPr>
        <p:spPr/>
        <p:txBody>
          <a:bodyPr/>
          <a:lstStyle/>
          <a:p>
            <a:fld id="{28E6F07D-F62F-4C3B-A21E-2367E9A39921}" type="slidenum">
              <a:rPr lang="en-US" smtClean="0"/>
              <a:t>10</a:t>
            </a:fld>
            <a:endParaRPr lang="en-US"/>
          </a:p>
        </p:txBody>
      </p:sp>
    </p:spTree>
    <p:extLst>
      <p:ext uri="{BB962C8B-B14F-4D97-AF65-F5344CB8AC3E}">
        <p14:creationId xmlns:p14="http://schemas.microsoft.com/office/powerpoint/2010/main" val="296925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11008" y="245237"/>
            <a:ext cx="10627939" cy="584775"/>
          </a:xfrm>
          <a:prstGeom prst="rect">
            <a:avLst/>
          </a:prstGeom>
          <a:noFill/>
        </p:spPr>
        <p:txBody>
          <a:bodyPr wrap="square" rtlCol="0">
            <a:spAutoFit/>
          </a:bodyPr>
          <a:lstStyle/>
          <a:p>
            <a:r>
              <a:rPr lang="en-US" sz="3200">
                <a:solidFill>
                  <a:schemeClr val="bg1"/>
                </a:solidFill>
                <a:effectLst>
                  <a:outerShdw blurRad="38100" dist="38100" dir="2700000" algn="tl">
                    <a:srgbClr val="000000">
                      <a:alpha val="43137"/>
                    </a:srgbClr>
                  </a:outerShdw>
                </a:effectLst>
                <a:latin typeface="Trade Gothic Next HvyCd" panose="020B0906040303020004" pitchFamily="34" charset="0"/>
              </a:rPr>
              <a:t>Balance Sheet – All Fund as of June 30, 2023</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0FA0EBA0-FDAB-97C5-C4DE-12F592062419}"/>
              </a:ext>
            </a:extLst>
          </p:cNvPr>
          <p:cNvPicPr>
            <a:picLocks noChangeAspect="1"/>
          </p:cNvPicPr>
          <p:nvPr/>
        </p:nvPicPr>
        <p:blipFill>
          <a:blip r:embed="rId4"/>
          <a:stretch>
            <a:fillRect/>
          </a:stretch>
        </p:blipFill>
        <p:spPr>
          <a:xfrm>
            <a:off x="214633" y="1008434"/>
            <a:ext cx="11784752" cy="5795533"/>
          </a:xfrm>
          <a:prstGeom prst="rect">
            <a:avLst/>
          </a:prstGeom>
        </p:spPr>
      </p:pic>
      <p:sp>
        <p:nvSpPr>
          <p:cNvPr id="6" name="Slide Number Placeholder 5">
            <a:extLst>
              <a:ext uri="{FF2B5EF4-FFF2-40B4-BE49-F238E27FC236}">
                <a16:creationId xmlns:a16="http://schemas.microsoft.com/office/drawing/2014/main" id="{9A214A51-7633-2AFF-065A-20536FB0EF3C}"/>
              </a:ext>
            </a:extLst>
          </p:cNvPr>
          <p:cNvSpPr>
            <a:spLocks noGrp="1"/>
          </p:cNvSpPr>
          <p:nvPr>
            <p:ph type="sldNum" sz="quarter" idx="12"/>
          </p:nvPr>
        </p:nvSpPr>
        <p:spPr/>
        <p:txBody>
          <a:bodyPr/>
          <a:lstStyle/>
          <a:p>
            <a:fld id="{28E6F07D-F62F-4C3B-A21E-2367E9A39921}" type="slidenum">
              <a:rPr lang="en-US" smtClean="0"/>
              <a:t>11</a:t>
            </a:fld>
            <a:endParaRPr lang="en-US"/>
          </a:p>
        </p:txBody>
      </p:sp>
    </p:spTree>
    <p:extLst>
      <p:ext uri="{BB962C8B-B14F-4D97-AF65-F5344CB8AC3E}">
        <p14:creationId xmlns:p14="http://schemas.microsoft.com/office/powerpoint/2010/main" val="80638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53232" y="115701"/>
            <a:ext cx="1062793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Cash and Investments on Hand</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All Funds as of June 30, 2023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728D64EE-6620-7EE6-66C6-7ABC75ED6AAA}"/>
              </a:ext>
            </a:extLst>
          </p:cNvPr>
          <p:cNvPicPr>
            <a:picLocks noChangeAspect="1"/>
          </p:cNvPicPr>
          <p:nvPr/>
        </p:nvPicPr>
        <p:blipFill>
          <a:blip r:embed="rId4"/>
          <a:stretch>
            <a:fillRect/>
          </a:stretch>
        </p:blipFill>
        <p:spPr>
          <a:xfrm>
            <a:off x="912461" y="1005840"/>
            <a:ext cx="10210933" cy="5736459"/>
          </a:xfrm>
          <a:prstGeom prst="rect">
            <a:avLst/>
          </a:prstGeom>
        </p:spPr>
      </p:pic>
      <p:sp>
        <p:nvSpPr>
          <p:cNvPr id="5" name="Slide Number Placeholder 4">
            <a:extLst>
              <a:ext uri="{FF2B5EF4-FFF2-40B4-BE49-F238E27FC236}">
                <a16:creationId xmlns:a16="http://schemas.microsoft.com/office/drawing/2014/main" id="{2F6EE820-46B8-5FB4-6C68-BE0471894BA7}"/>
              </a:ext>
            </a:extLst>
          </p:cNvPr>
          <p:cNvSpPr>
            <a:spLocks noGrp="1"/>
          </p:cNvSpPr>
          <p:nvPr>
            <p:ph type="sldNum" sz="quarter" idx="12"/>
          </p:nvPr>
        </p:nvSpPr>
        <p:spPr/>
        <p:txBody>
          <a:bodyPr/>
          <a:lstStyle/>
          <a:p>
            <a:fld id="{28E6F07D-F62F-4C3B-A21E-2367E9A39921}" type="slidenum">
              <a:rPr lang="en-US" smtClean="0"/>
              <a:t>12</a:t>
            </a:fld>
            <a:endParaRPr lang="en-US"/>
          </a:p>
        </p:txBody>
      </p:sp>
    </p:spTree>
    <p:extLst>
      <p:ext uri="{BB962C8B-B14F-4D97-AF65-F5344CB8AC3E}">
        <p14:creationId xmlns:p14="http://schemas.microsoft.com/office/powerpoint/2010/main" val="257921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97243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Total Assets for All Funds Combined</a:t>
            </a:r>
            <a:endParaRPr lang="en-US" sz="3200" b="1">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9F15CDB0-15A5-AA29-3569-8740FD36BC8C}"/>
              </a:ext>
            </a:extLst>
          </p:cNvPr>
          <p:cNvPicPr>
            <a:picLocks noChangeAspect="1"/>
          </p:cNvPicPr>
          <p:nvPr/>
        </p:nvPicPr>
        <p:blipFill>
          <a:blip r:embed="rId4"/>
          <a:stretch>
            <a:fillRect/>
          </a:stretch>
        </p:blipFill>
        <p:spPr>
          <a:xfrm>
            <a:off x="475488" y="1280169"/>
            <a:ext cx="11027663" cy="5276079"/>
          </a:xfrm>
          <a:prstGeom prst="rect">
            <a:avLst/>
          </a:prstGeom>
        </p:spPr>
      </p:pic>
      <p:sp>
        <p:nvSpPr>
          <p:cNvPr id="4" name="Slide Number Placeholder 3">
            <a:extLst>
              <a:ext uri="{FF2B5EF4-FFF2-40B4-BE49-F238E27FC236}">
                <a16:creationId xmlns:a16="http://schemas.microsoft.com/office/drawing/2014/main" id="{1D3B4007-F3A7-AF74-07E3-B839EE513BAC}"/>
              </a:ext>
            </a:extLst>
          </p:cNvPr>
          <p:cNvSpPr>
            <a:spLocks noGrp="1"/>
          </p:cNvSpPr>
          <p:nvPr>
            <p:ph type="sldNum" sz="quarter" idx="12"/>
          </p:nvPr>
        </p:nvSpPr>
        <p:spPr>
          <a:xfrm>
            <a:off x="8759951" y="6468676"/>
            <a:ext cx="2743200" cy="365125"/>
          </a:xfrm>
        </p:spPr>
        <p:txBody>
          <a:bodyPr/>
          <a:lstStyle/>
          <a:p>
            <a:fld id="{28E6F07D-F62F-4C3B-A21E-2367E9A39921}" type="slidenum">
              <a:rPr lang="en-US" smtClean="0"/>
              <a:t>13</a:t>
            </a:fld>
            <a:endParaRPr lang="en-US" dirty="0"/>
          </a:p>
        </p:txBody>
      </p:sp>
    </p:spTree>
    <p:extLst>
      <p:ext uri="{BB962C8B-B14F-4D97-AF65-F5344CB8AC3E}">
        <p14:creationId xmlns:p14="http://schemas.microsoft.com/office/powerpoint/2010/main" val="242360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53232" y="115701"/>
            <a:ext cx="1062793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Statement of Revenues and Expenditures for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All Funds – Twelve Months Ending June 30, 2023</a:t>
            </a: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69CD82B9-1C6F-E739-2177-94C6E483789B}"/>
              </a:ext>
            </a:extLst>
          </p:cNvPr>
          <p:cNvPicPr>
            <a:picLocks noChangeAspect="1"/>
          </p:cNvPicPr>
          <p:nvPr/>
        </p:nvPicPr>
        <p:blipFill>
          <a:blip r:embed="rId4"/>
          <a:stretch>
            <a:fillRect/>
          </a:stretch>
        </p:blipFill>
        <p:spPr>
          <a:xfrm>
            <a:off x="52648" y="1035695"/>
            <a:ext cx="12086704" cy="5526646"/>
          </a:xfrm>
          <a:prstGeom prst="rect">
            <a:avLst/>
          </a:prstGeom>
        </p:spPr>
      </p:pic>
      <p:sp>
        <p:nvSpPr>
          <p:cNvPr id="6" name="Slide Number Placeholder 5">
            <a:extLst>
              <a:ext uri="{FF2B5EF4-FFF2-40B4-BE49-F238E27FC236}">
                <a16:creationId xmlns:a16="http://schemas.microsoft.com/office/drawing/2014/main" id="{D905D6A6-5360-1872-E078-07C773D20C93}"/>
              </a:ext>
            </a:extLst>
          </p:cNvPr>
          <p:cNvSpPr>
            <a:spLocks noGrp="1"/>
          </p:cNvSpPr>
          <p:nvPr>
            <p:ph type="sldNum" sz="quarter" idx="12"/>
          </p:nvPr>
        </p:nvSpPr>
        <p:spPr>
          <a:xfrm>
            <a:off x="8918171" y="6559736"/>
            <a:ext cx="2743200" cy="365125"/>
          </a:xfrm>
        </p:spPr>
        <p:txBody>
          <a:bodyPr/>
          <a:lstStyle/>
          <a:p>
            <a:fld id="{28E6F07D-F62F-4C3B-A21E-2367E9A39921}" type="slidenum">
              <a:rPr lang="en-US" smtClean="0"/>
              <a:t>14</a:t>
            </a:fld>
            <a:endParaRPr lang="en-US" dirty="0"/>
          </a:p>
        </p:txBody>
      </p:sp>
    </p:spTree>
    <p:extLst>
      <p:ext uri="{BB962C8B-B14F-4D97-AF65-F5344CB8AC3E}">
        <p14:creationId xmlns:p14="http://schemas.microsoft.com/office/powerpoint/2010/main" val="8642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0B71CA19-0839-A738-32AB-2A71A3299E43}"/>
              </a:ext>
            </a:extLst>
          </p:cNvPr>
          <p:cNvSpPr txBox="1"/>
          <p:nvPr/>
        </p:nvSpPr>
        <p:spPr>
          <a:xfrm>
            <a:off x="2432304" y="2361373"/>
            <a:ext cx="8074152" cy="1938992"/>
          </a:xfrm>
          <a:prstGeom prst="rect">
            <a:avLst/>
          </a:prstGeom>
          <a:noFill/>
        </p:spPr>
        <p:txBody>
          <a:bodyPr wrap="square">
            <a:spAutoFit/>
          </a:bodyPr>
          <a:lstStyle/>
          <a:p>
            <a:pPr algn="ctr"/>
            <a:r>
              <a:rPr lang="en-US" sz="4000">
                <a:latin typeface="Arial" panose="020B0604020202020204" pitchFamily="34" charset="0"/>
                <a:cs typeface="Arial" panose="020B0604020202020204" pitchFamily="34" charset="0"/>
              </a:rPr>
              <a:t>Update on ESSER Funds – </a:t>
            </a:r>
          </a:p>
          <a:p>
            <a:pPr algn="ctr"/>
            <a:r>
              <a:rPr lang="en-US" sz="4000">
                <a:latin typeface="Arial" panose="020B0604020202020204" pitchFamily="34" charset="0"/>
                <a:cs typeface="Arial" panose="020B0604020202020204" pitchFamily="34" charset="0"/>
              </a:rPr>
              <a:t>CARES and ARP </a:t>
            </a:r>
          </a:p>
          <a:p>
            <a:pPr algn="ctr"/>
            <a:r>
              <a:rPr lang="en-US" sz="4000">
                <a:latin typeface="Arial" panose="020B0604020202020204" pitchFamily="34" charset="0"/>
                <a:cs typeface="Arial" panose="020B0604020202020204" pitchFamily="34" charset="0"/>
              </a:rPr>
              <a:t>Remaining Balances to Spend</a:t>
            </a:r>
          </a:p>
        </p:txBody>
      </p:sp>
      <p:sp>
        <p:nvSpPr>
          <p:cNvPr id="2" name="Slide Number Placeholder 1">
            <a:extLst>
              <a:ext uri="{FF2B5EF4-FFF2-40B4-BE49-F238E27FC236}">
                <a16:creationId xmlns:a16="http://schemas.microsoft.com/office/drawing/2014/main" id="{0656C927-904E-6905-DC9E-D7762DF64858}"/>
              </a:ext>
            </a:extLst>
          </p:cNvPr>
          <p:cNvSpPr>
            <a:spLocks noGrp="1"/>
          </p:cNvSpPr>
          <p:nvPr>
            <p:ph type="sldNum" sz="quarter" idx="12"/>
          </p:nvPr>
        </p:nvSpPr>
        <p:spPr/>
        <p:txBody>
          <a:bodyPr/>
          <a:lstStyle/>
          <a:p>
            <a:fld id="{28E6F07D-F62F-4C3B-A21E-2367E9A39921}" type="slidenum">
              <a:rPr lang="en-US" smtClean="0"/>
              <a:t>15</a:t>
            </a:fld>
            <a:endParaRPr lang="en-US"/>
          </a:p>
        </p:txBody>
      </p:sp>
    </p:spTree>
    <p:extLst>
      <p:ext uri="{BB962C8B-B14F-4D97-AF65-F5344CB8AC3E}">
        <p14:creationId xmlns:p14="http://schemas.microsoft.com/office/powerpoint/2010/main" val="291146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95410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53232" y="115701"/>
            <a:ext cx="10627939"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Arial" panose="020B0604020202020204" pitchFamily="34" charset="0"/>
                <a:cs typeface="Arial" panose="020B0604020202020204" pitchFamily="34" charset="0"/>
              </a:rPr>
              <a:t>Update on ESSER Balances</a:t>
            </a:r>
            <a:endPar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46F5CC4E-2A51-7445-A737-027FA70D18D5}"/>
              </a:ext>
            </a:extLst>
          </p:cNvPr>
          <p:cNvPicPr>
            <a:picLocks noChangeAspect="1"/>
          </p:cNvPicPr>
          <p:nvPr/>
        </p:nvPicPr>
        <p:blipFill>
          <a:blip r:embed="rId4"/>
          <a:stretch>
            <a:fillRect/>
          </a:stretch>
        </p:blipFill>
        <p:spPr>
          <a:xfrm>
            <a:off x="86617" y="1270116"/>
            <a:ext cx="12040783" cy="5480458"/>
          </a:xfrm>
          <a:prstGeom prst="rect">
            <a:avLst/>
          </a:prstGeom>
        </p:spPr>
      </p:pic>
      <p:sp>
        <p:nvSpPr>
          <p:cNvPr id="5" name="Slide Number Placeholder 4">
            <a:extLst>
              <a:ext uri="{FF2B5EF4-FFF2-40B4-BE49-F238E27FC236}">
                <a16:creationId xmlns:a16="http://schemas.microsoft.com/office/drawing/2014/main" id="{1B60F88B-CA1C-FC79-DD9C-D0FBA4BE2595}"/>
              </a:ext>
            </a:extLst>
          </p:cNvPr>
          <p:cNvSpPr>
            <a:spLocks noGrp="1"/>
          </p:cNvSpPr>
          <p:nvPr>
            <p:ph type="sldNum" sz="quarter" idx="12"/>
          </p:nvPr>
        </p:nvSpPr>
        <p:spPr/>
        <p:txBody>
          <a:bodyPr/>
          <a:lstStyle/>
          <a:p>
            <a:fld id="{28E6F07D-F62F-4C3B-A21E-2367E9A39921}" type="slidenum">
              <a:rPr lang="en-US" smtClean="0"/>
              <a:t>16</a:t>
            </a:fld>
            <a:endParaRPr lang="en-US"/>
          </a:p>
        </p:txBody>
      </p:sp>
    </p:spTree>
    <p:extLst>
      <p:ext uri="{BB962C8B-B14F-4D97-AF65-F5344CB8AC3E}">
        <p14:creationId xmlns:p14="http://schemas.microsoft.com/office/powerpoint/2010/main" val="61408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0B71CA19-0839-A738-32AB-2A71A3299E43}"/>
              </a:ext>
            </a:extLst>
          </p:cNvPr>
          <p:cNvSpPr txBox="1"/>
          <p:nvPr/>
        </p:nvSpPr>
        <p:spPr>
          <a:xfrm>
            <a:off x="2432304" y="2361373"/>
            <a:ext cx="8074152"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Update on 2021 ESPLOST,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2016 ESPLOST,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Bonds of 2020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Arial" panose="020B0604020202020204" pitchFamily="34" charset="0"/>
                <a:cs typeface="Arial" panose="020B0604020202020204" pitchFamily="34" charset="0"/>
              </a:rPr>
              <a:t>And Debt Service Trust Account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9A68ECA5-F920-2CD9-DEA8-FBBE82E26A00}"/>
              </a:ext>
            </a:extLst>
          </p:cNvPr>
          <p:cNvSpPr>
            <a:spLocks noGrp="1"/>
          </p:cNvSpPr>
          <p:nvPr>
            <p:ph type="sldNum" sz="quarter" idx="12"/>
          </p:nvPr>
        </p:nvSpPr>
        <p:spPr/>
        <p:txBody>
          <a:bodyPr/>
          <a:lstStyle/>
          <a:p>
            <a:fld id="{28E6F07D-F62F-4C3B-A21E-2367E9A39921}" type="slidenum">
              <a:rPr lang="en-US" smtClean="0"/>
              <a:t>17</a:t>
            </a:fld>
            <a:endParaRPr lang="en-US"/>
          </a:p>
        </p:txBody>
      </p:sp>
    </p:spTree>
    <p:extLst>
      <p:ext uri="{BB962C8B-B14F-4D97-AF65-F5344CB8AC3E}">
        <p14:creationId xmlns:p14="http://schemas.microsoft.com/office/powerpoint/2010/main" val="335073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53232" y="115701"/>
            <a:ext cx="10627939"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Update on 2016 ESPLOST and 2021 ESPLOST</a:t>
            </a: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6AB09C53-4C17-CB45-F44C-48D09A5A01AA}"/>
              </a:ext>
            </a:extLst>
          </p:cNvPr>
          <p:cNvPicPr>
            <a:picLocks noChangeAspect="1"/>
          </p:cNvPicPr>
          <p:nvPr/>
        </p:nvPicPr>
        <p:blipFill>
          <a:blip r:embed="rId4"/>
          <a:stretch>
            <a:fillRect/>
          </a:stretch>
        </p:blipFill>
        <p:spPr>
          <a:xfrm>
            <a:off x="638175" y="1501875"/>
            <a:ext cx="10915650" cy="4304565"/>
          </a:xfrm>
          <a:prstGeom prst="rect">
            <a:avLst/>
          </a:prstGeom>
        </p:spPr>
      </p:pic>
      <p:sp>
        <p:nvSpPr>
          <p:cNvPr id="5" name="Slide Number Placeholder 4">
            <a:extLst>
              <a:ext uri="{FF2B5EF4-FFF2-40B4-BE49-F238E27FC236}">
                <a16:creationId xmlns:a16="http://schemas.microsoft.com/office/drawing/2014/main" id="{33393045-2EB8-7185-5A05-8408997141C7}"/>
              </a:ext>
            </a:extLst>
          </p:cNvPr>
          <p:cNvSpPr>
            <a:spLocks noGrp="1"/>
          </p:cNvSpPr>
          <p:nvPr>
            <p:ph type="sldNum" sz="quarter" idx="12"/>
          </p:nvPr>
        </p:nvSpPr>
        <p:spPr/>
        <p:txBody>
          <a:bodyPr/>
          <a:lstStyle/>
          <a:p>
            <a:fld id="{28E6F07D-F62F-4C3B-A21E-2367E9A39921}" type="slidenum">
              <a:rPr lang="en-US" smtClean="0"/>
              <a:t>18</a:t>
            </a:fld>
            <a:endParaRPr lang="en-US"/>
          </a:p>
        </p:txBody>
      </p:sp>
    </p:spTree>
    <p:extLst>
      <p:ext uri="{BB962C8B-B14F-4D97-AF65-F5344CB8AC3E}">
        <p14:creationId xmlns:p14="http://schemas.microsoft.com/office/powerpoint/2010/main" val="367740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53232" y="115701"/>
            <a:ext cx="1062793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Update on Bonds of 2020 Technology Project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and Debt Service Account for Payoff on Bonds of 2020</a:t>
            </a: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63C437AE-9E6C-CC6B-98EA-53953C285E7C}"/>
              </a:ext>
            </a:extLst>
          </p:cNvPr>
          <p:cNvPicPr>
            <a:picLocks noChangeAspect="1"/>
          </p:cNvPicPr>
          <p:nvPr/>
        </p:nvPicPr>
        <p:blipFill>
          <a:blip r:embed="rId4"/>
          <a:stretch>
            <a:fillRect/>
          </a:stretch>
        </p:blipFill>
        <p:spPr>
          <a:xfrm>
            <a:off x="402860" y="1148931"/>
            <a:ext cx="11226645" cy="5362146"/>
          </a:xfrm>
          <a:prstGeom prst="rect">
            <a:avLst/>
          </a:prstGeom>
        </p:spPr>
      </p:pic>
      <p:sp>
        <p:nvSpPr>
          <p:cNvPr id="6" name="Slide Number Placeholder 5">
            <a:extLst>
              <a:ext uri="{FF2B5EF4-FFF2-40B4-BE49-F238E27FC236}">
                <a16:creationId xmlns:a16="http://schemas.microsoft.com/office/drawing/2014/main" id="{97C9B14E-F8D2-7906-816F-F15342B68E49}"/>
              </a:ext>
            </a:extLst>
          </p:cNvPr>
          <p:cNvSpPr>
            <a:spLocks noGrp="1"/>
          </p:cNvSpPr>
          <p:nvPr>
            <p:ph type="sldNum" sz="quarter" idx="12"/>
          </p:nvPr>
        </p:nvSpPr>
        <p:spPr>
          <a:xfrm>
            <a:off x="8660476" y="6460301"/>
            <a:ext cx="2743200" cy="365125"/>
          </a:xfrm>
        </p:spPr>
        <p:txBody>
          <a:bodyPr/>
          <a:lstStyle/>
          <a:p>
            <a:fld id="{28E6F07D-F62F-4C3B-A21E-2367E9A39921}" type="slidenum">
              <a:rPr lang="en-US" smtClean="0"/>
              <a:t>19</a:t>
            </a:fld>
            <a:endParaRPr lang="en-US" dirty="0"/>
          </a:p>
        </p:txBody>
      </p:sp>
    </p:spTree>
    <p:extLst>
      <p:ext uri="{BB962C8B-B14F-4D97-AF65-F5344CB8AC3E}">
        <p14:creationId xmlns:p14="http://schemas.microsoft.com/office/powerpoint/2010/main" val="7440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4"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54332C-48EC-680F-0865-B0BE603180D9}"/>
              </a:ext>
            </a:extLst>
          </p:cNvPr>
          <p:cNvSpPr>
            <a:spLocks noGrp="1"/>
          </p:cNvSpPr>
          <p:nvPr>
            <p:ph type="title"/>
          </p:nvPr>
        </p:nvSpPr>
        <p:spPr>
          <a:xfrm>
            <a:off x="561528" y="472805"/>
            <a:ext cx="4470847" cy="862966"/>
          </a:xfrm>
        </p:spPr>
        <p:txBody>
          <a:bodyPr anchor="b">
            <a:normAutofit/>
            <a:scene3d>
              <a:camera prst="orthographicFront"/>
              <a:lightRig rig="soft" dir="t">
                <a:rot lat="0" lon="0" rev="15600000"/>
              </a:lightRig>
            </a:scene3d>
            <a:sp3d extrusionH="57150" prstMaterial="softEdge">
              <a:bevelT w="25400" h="38100"/>
            </a:sp3d>
          </a:bodyPr>
          <a:lstStyle/>
          <a:p>
            <a:r>
              <a:rPr lang="en-US" b="1" dirty="0">
                <a:ln/>
                <a:solidFill>
                  <a:schemeClr val="accent4"/>
                </a:solidFill>
                <a:latin typeface="Trade Gothic Next HvyCd" panose="020B0906040303020004" pitchFamily="34" charset="0"/>
              </a:rPr>
              <a:t>OUR VISION</a:t>
            </a:r>
          </a:p>
        </p:txBody>
      </p:sp>
      <p:sp>
        <p:nvSpPr>
          <p:cNvPr id="17" name="Rectangle 16"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2011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1439107"/>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B5C0C93-51DD-8393-5512-3732610D5427}"/>
              </a:ext>
            </a:extLst>
          </p:cNvPr>
          <p:cNvSpPr txBox="1">
            <a:spLocks/>
          </p:cNvSpPr>
          <p:nvPr/>
        </p:nvSpPr>
        <p:spPr>
          <a:xfrm>
            <a:off x="561529" y="3543976"/>
            <a:ext cx="4470847" cy="862966"/>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solidFill>
                  <a:srgbClr val="FFC000"/>
                </a:solidFill>
                <a:effectLst/>
                <a:uLnTx/>
                <a:uFillTx/>
                <a:latin typeface="Trade Gothic Next HvyCd" panose="020B0906040303020004" pitchFamily="34" charset="0"/>
                <a:ea typeface="+mj-ea"/>
                <a:cs typeface="+mj-cs"/>
              </a:rPr>
              <a:t>OUR MISSION</a:t>
            </a:r>
          </a:p>
        </p:txBody>
      </p:sp>
      <p:sp>
        <p:nvSpPr>
          <p:cNvPr id="5" name="Content Placeholder 9">
            <a:extLst>
              <a:ext uri="{FF2B5EF4-FFF2-40B4-BE49-F238E27FC236}">
                <a16:creationId xmlns:a16="http://schemas.microsoft.com/office/drawing/2014/main" id="{F6EDBF64-1750-BB22-5A98-1869C8D1B4F3}"/>
              </a:ext>
            </a:extLst>
          </p:cNvPr>
          <p:cNvSpPr txBox="1">
            <a:spLocks/>
          </p:cNvSpPr>
          <p:nvPr/>
        </p:nvSpPr>
        <p:spPr>
          <a:xfrm>
            <a:off x="1047164" y="1643402"/>
            <a:ext cx="3436432" cy="1741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white"/>
                </a:solidFill>
                <a:effectLst/>
                <a:uLnTx/>
                <a:uFillTx/>
                <a:latin typeface="Trade Gothic Next HvyCd" panose="020B0906040303020004" pitchFamily="34" charset="0"/>
                <a:ea typeface="Calibri" panose="020F0502020204030204" pitchFamily="34" charset="0"/>
                <a:cs typeface="Arial" panose="020B0604020202020204" pitchFamily="34" charset="0"/>
              </a:rPr>
              <a:t>Students are empowered to learn, lead, innovate and serve as productive and caring citizens within their chosen paths of success.</a:t>
            </a:r>
            <a:endParaRPr kumimoji="0" lang="en-US" sz="2200" b="0" i="0" u="none" strike="noStrike" kern="1200" cap="none" spc="0" normalizeH="0" baseline="0" noProof="0" dirty="0">
              <a:ln>
                <a:noFill/>
              </a:ln>
              <a:solidFill>
                <a:prstClr val="white"/>
              </a:solidFill>
              <a:effectLst/>
              <a:uLnTx/>
              <a:uFillTx/>
              <a:latin typeface="Trade Gothic Next HvyCd" panose="020B0906040303020004" pitchFamily="34" charset="0"/>
              <a:ea typeface="+mn-ea"/>
              <a:cs typeface="+mn-cs"/>
            </a:endParaRPr>
          </a:p>
        </p:txBody>
      </p:sp>
      <p:sp>
        <p:nvSpPr>
          <p:cNvPr id="7" name="Rectangle 6">
            <a:extLst>
              <a:ext uri="{FF2B5EF4-FFF2-40B4-BE49-F238E27FC236}">
                <a16:creationId xmlns:a16="http://schemas.microsoft.com/office/drawing/2014/main" id="{7C913803-547A-1650-D6A9-7DBE29DF11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4533214"/>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oup of people in graduation gowns&#10;&#10;Description automatically generated with medium confidence" hidden="1">
            <a:extLst>
              <a:ext uri="{FF2B5EF4-FFF2-40B4-BE49-F238E27FC236}">
                <a16:creationId xmlns:a16="http://schemas.microsoft.com/office/drawing/2014/main" id="{B68F3E09-A201-F539-0F6C-5B40DA99C0B6}"/>
              </a:ext>
            </a:extLst>
          </p:cNvPr>
          <p:cNvPicPr>
            <a:picLocks noChangeAspect="1"/>
          </p:cNvPicPr>
          <p:nvPr/>
        </p:nvPicPr>
        <p:blipFill rotWithShape="1">
          <a:blip r:embed="rId2">
            <a:extLst>
              <a:ext uri="{28A0092B-C50C-407E-A947-70E740481C1C}">
                <a14:useLocalDpi xmlns:a14="http://schemas.microsoft.com/office/drawing/2010/main" val="0"/>
              </a:ext>
            </a:extLst>
          </a:blip>
          <a:srcRect l="15923" r="8058" b="3557"/>
          <a:stretch/>
        </p:blipFill>
        <p:spPr>
          <a:xfrm>
            <a:off x="5182729" y="524874"/>
            <a:ext cx="6858788" cy="5808252"/>
          </a:xfrm>
          <a:prstGeom prst="rect">
            <a:avLst/>
          </a:prstGeom>
          <a:ln>
            <a:noFill/>
          </a:ln>
          <a:effectLst>
            <a:softEdge rad="635000"/>
          </a:effectLst>
        </p:spPr>
      </p:pic>
      <p:pic>
        <p:nvPicPr>
          <p:cNvPr id="3" name="Picture 2">
            <a:extLst>
              <a:ext uri="{FF2B5EF4-FFF2-40B4-BE49-F238E27FC236}">
                <a16:creationId xmlns:a16="http://schemas.microsoft.com/office/drawing/2014/main" id="{BDAEDE1F-5FD6-4F08-2ACA-9BB74832B6AC}"/>
              </a:ext>
            </a:extLst>
          </p:cNvPr>
          <p:cNvPicPr>
            <a:picLocks noChangeAspect="1"/>
          </p:cNvPicPr>
          <p:nvPr/>
        </p:nvPicPr>
        <p:blipFill rotWithShape="1">
          <a:blip r:embed="rId3">
            <a:extLst>
              <a:ext uri="{28A0092B-C50C-407E-A947-70E740481C1C}">
                <a14:useLocalDpi xmlns:a14="http://schemas.microsoft.com/office/drawing/2010/main" val="0"/>
              </a:ext>
            </a:extLst>
          </a:blip>
          <a:srcRect l="9652" t="7323" r="5914" b="13530"/>
          <a:stretch/>
        </p:blipFill>
        <p:spPr>
          <a:xfrm>
            <a:off x="5737672" y="601093"/>
            <a:ext cx="6140352" cy="5755970"/>
          </a:xfrm>
          <a:prstGeom prst="rect">
            <a:avLst/>
          </a:prstGeom>
        </p:spPr>
      </p:pic>
      <p:sp>
        <p:nvSpPr>
          <p:cNvPr id="6" name="Content Placeholder 9">
            <a:extLst>
              <a:ext uri="{FF2B5EF4-FFF2-40B4-BE49-F238E27FC236}">
                <a16:creationId xmlns:a16="http://schemas.microsoft.com/office/drawing/2014/main" id="{5787B405-7BA7-D82A-4585-5F63B7101249}"/>
              </a:ext>
            </a:extLst>
          </p:cNvPr>
          <p:cNvSpPr txBox="1">
            <a:spLocks/>
          </p:cNvSpPr>
          <p:nvPr/>
        </p:nvSpPr>
        <p:spPr>
          <a:xfrm>
            <a:off x="1047164" y="4746645"/>
            <a:ext cx="4213672" cy="19188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white"/>
                </a:solidFill>
                <a:effectLst/>
                <a:uLnTx/>
                <a:uFillTx/>
                <a:latin typeface="Trade Gothic Next HvyCd" panose="020B0906040303020004" pitchFamily="34" charset="0"/>
                <a:ea typeface="Calibri" panose="020F0502020204030204" pitchFamily="34" charset="0"/>
                <a:cs typeface="Arial" panose="020B0604020202020204" pitchFamily="34" charset="0"/>
              </a:rPr>
              <a:t>The Bibb County School District maximizes student achievement and social-emotional well-being by building a sense of community in safe, equitable learning environments.</a:t>
            </a:r>
            <a:endParaRPr kumimoji="0" lang="en-US" sz="2200" b="0" i="0" u="none" strike="noStrike" kern="1200" cap="none" spc="0" normalizeH="0" baseline="0" noProof="0" dirty="0">
              <a:ln>
                <a:noFill/>
              </a:ln>
              <a:solidFill>
                <a:prstClr val="white"/>
              </a:solidFill>
              <a:effectLst/>
              <a:uLnTx/>
              <a:uFillTx/>
              <a:latin typeface="Trade Gothic Next HvyCd" panose="020B0906040303020004" pitchFamily="34" charset="0"/>
              <a:ea typeface="+mn-ea"/>
              <a:cs typeface="+mn-cs"/>
            </a:endParaRPr>
          </a:p>
        </p:txBody>
      </p:sp>
      <p:sp>
        <p:nvSpPr>
          <p:cNvPr id="8" name="Slide Number Placeholder 7">
            <a:extLst>
              <a:ext uri="{FF2B5EF4-FFF2-40B4-BE49-F238E27FC236}">
                <a16:creationId xmlns:a16="http://schemas.microsoft.com/office/drawing/2014/main" id="{E66F8BBC-BB33-0FEE-266C-88C215A7FA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60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Q&amp;A</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descr="A yellow question mark in a bubble&#10;&#10;Description automatically generated with low confidence">
            <a:extLst>
              <a:ext uri="{FF2B5EF4-FFF2-40B4-BE49-F238E27FC236}">
                <a16:creationId xmlns:a16="http://schemas.microsoft.com/office/drawing/2014/main" id="{33C66EF9-7B98-2577-311D-497AF00CBBCC}"/>
              </a:ext>
            </a:extLst>
          </p:cNvPr>
          <p:cNvPicPr>
            <a:picLocks noChangeAspect="1"/>
          </p:cNvPicPr>
          <p:nvPr/>
        </p:nvPicPr>
        <p:blipFill rotWithShape="1">
          <a:blip r:embed="rId4">
            <a:extLst>
              <a:ext uri="{28A0092B-C50C-407E-A947-70E740481C1C}">
                <a14:useLocalDpi xmlns:a14="http://schemas.microsoft.com/office/drawing/2010/main" val="0"/>
              </a:ext>
            </a:extLst>
          </a:blip>
          <a:srcRect l="14859" t="14088" r="17703" b="9357"/>
          <a:stretch/>
        </p:blipFill>
        <p:spPr>
          <a:xfrm>
            <a:off x="3049589" y="1624338"/>
            <a:ext cx="5688021" cy="4565178"/>
          </a:xfrm>
          <a:prstGeom prst="rect">
            <a:avLst/>
          </a:prstGeom>
        </p:spPr>
      </p:pic>
      <p:sp>
        <p:nvSpPr>
          <p:cNvPr id="5" name="Slide Number Placeholder 4">
            <a:extLst>
              <a:ext uri="{FF2B5EF4-FFF2-40B4-BE49-F238E27FC236}">
                <a16:creationId xmlns:a16="http://schemas.microsoft.com/office/drawing/2014/main" id="{8A0B895C-8529-3A18-412C-3F821DC02957}"/>
              </a:ext>
            </a:extLst>
          </p:cNvPr>
          <p:cNvSpPr>
            <a:spLocks noGrp="1"/>
          </p:cNvSpPr>
          <p:nvPr>
            <p:ph type="sldNum" sz="quarter" idx="12"/>
          </p:nvPr>
        </p:nvSpPr>
        <p:spPr/>
        <p:txBody>
          <a:bodyPr/>
          <a:lstStyle/>
          <a:p>
            <a:fld id="{28E6F07D-F62F-4C3B-A21E-2367E9A39921}" type="slidenum">
              <a:rPr lang="en-US" smtClean="0"/>
              <a:t>20</a:t>
            </a:fld>
            <a:endParaRPr lang="en-US"/>
          </a:p>
        </p:txBody>
      </p:sp>
    </p:spTree>
    <p:extLst>
      <p:ext uri="{BB962C8B-B14F-4D97-AF65-F5344CB8AC3E}">
        <p14:creationId xmlns:p14="http://schemas.microsoft.com/office/powerpoint/2010/main" val="220464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yellow logo with a graduation cap&#10;&#10;Description automatically generated with low confidence">
            <a:extLst>
              <a:ext uri="{FF2B5EF4-FFF2-40B4-BE49-F238E27FC236}">
                <a16:creationId xmlns:a16="http://schemas.microsoft.com/office/drawing/2014/main" id="{2C96D13A-50C8-7515-A4F4-A65DB3713D1A}"/>
              </a:ext>
            </a:extLst>
          </p:cNvPr>
          <p:cNvPicPr>
            <a:picLocks noChangeAspect="1"/>
          </p:cNvPicPr>
          <p:nvPr/>
        </p:nvPicPr>
        <p:blipFill rotWithShape="1">
          <a:blip r:embed="rId3">
            <a:extLst>
              <a:ext uri="{28A0092B-C50C-407E-A947-70E740481C1C}">
                <a14:useLocalDpi xmlns:a14="http://schemas.microsoft.com/office/drawing/2010/main" val="0"/>
              </a:ext>
            </a:extLst>
          </a:blip>
          <a:srcRect l="77" r="-128" b="-294"/>
          <a:stretch/>
        </p:blipFill>
        <p:spPr>
          <a:xfrm>
            <a:off x="2192393" y="809582"/>
            <a:ext cx="7866303" cy="3903232"/>
          </a:xfrm>
          <a:prstGeom prst="rect">
            <a:avLst/>
          </a:prstGeom>
        </p:spPr>
      </p:pic>
      <p:sp>
        <p:nvSpPr>
          <p:cNvPr id="2" name="Rectangle 1">
            <a:extLst>
              <a:ext uri="{FF2B5EF4-FFF2-40B4-BE49-F238E27FC236}">
                <a16:creationId xmlns:a16="http://schemas.microsoft.com/office/drawing/2014/main" id="{6E43ECD2-B840-6524-D696-42A5B7DD8535}"/>
              </a:ext>
            </a:extLst>
          </p:cNvPr>
          <p:cNvSpPr/>
          <p:nvPr/>
        </p:nvSpPr>
        <p:spPr>
          <a:xfrm>
            <a:off x="-10450" y="5540413"/>
            <a:ext cx="12197225"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E18203-ED93-24BE-9F57-00D0DD946266}"/>
              </a:ext>
            </a:extLst>
          </p:cNvPr>
          <p:cNvPicPr>
            <a:picLocks noChangeAspect="1"/>
          </p:cNvPicPr>
          <p:nvPr/>
        </p:nvPicPr>
        <p:blipFill>
          <a:blip r:embed="rId4"/>
          <a:stretch>
            <a:fillRect/>
          </a:stretch>
        </p:blipFill>
        <p:spPr>
          <a:xfrm>
            <a:off x="10795100" y="5540413"/>
            <a:ext cx="1391675" cy="1386174"/>
          </a:xfrm>
          <a:prstGeom prst="rect">
            <a:avLst/>
          </a:prstGeom>
        </p:spPr>
      </p:pic>
      <p:sp>
        <p:nvSpPr>
          <p:cNvPr id="5" name="Slide Number Placeholder 4">
            <a:extLst>
              <a:ext uri="{FF2B5EF4-FFF2-40B4-BE49-F238E27FC236}">
                <a16:creationId xmlns:a16="http://schemas.microsoft.com/office/drawing/2014/main" id="{BA417B90-40AB-E581-245F-091C1BE1A566}"/>
              </a:ext>
            </a:extLst>
          </p:cNvPr>
          <p:cNvSpPr>
            <a:spLocks noGrp="1"/>
          </p:cNvSpPr>
          <p:nvPr>
            <p:ph type="sldNum" sz="quarter" idx="12"/>
          </p:nvPr>
        </p:nvSpPr>
        <p:spPr/>
        <p:txBody>
          <a:bodyPr/>
          <a:lstStyle/>
          <a:p>
            <a:fld id="{28E6F07D-F62F-4C3B-A21E-2367E9A39921}" type="slidenum">
              <a:rPr lang="en-US" smtClean="0"/>
              <a:t>21</a:t>
            </a:fld>
            <a:endParaRPr lang="en-US"/>
          </a:p>
        </p:txBody>
      </p:sp>
    </p:spTree>
    <p:extLst>
      <p:ext uri="{BB962C8B-B14F-4D97-AF65-F5344CB8AC3E}">
        <p14:creationId xmlns:p14="http://schemas.microsoft.com/office/powerpoint/2010/main" val="333744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yellow sign with white text&#10;&#10;Description automatically generated">
            <a:extLst>
              <a:ext uri="{FF2B5EF4-FFF2-40B4-BE49-F238E27FC236}">
                <a16:creationId xmlns:a16="http://schemas.microsoft.com/office/drawing/2014/main" id="{836A6F51-24CE-541D-AC48-04DF5C135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2EC76C79-CE54-AE8B-63B8-E03D391AEE67}"/>
              </a:ext>
            </a:extLst>
          </p:cNvPr>
          <p:cNvSpPr>
            <a:spLocks noGrp="1"/>
          </p:cNvSpPr>
          <p:nvPr>
            <p:ph type="sldNum" sz="quarter" idx="12"/>
          </p:nvPr>
        </p:nvSpPr>
        <p:spPr/>
        <p:txBody>
          <a:bodyPr/>
          <a:lstStyle/>
          <a:p>
            <a:fld id="{28E6F07D-F62F-4C3B-A21E-2367E9A39921}" type="slidenum">
              <a:rPr lang="en-US" smtClean="0"/>
              <a:t>3</a:t>
            </a:fld>
            <a:endParaRPr lang="en-US"/>
          </a:p>
        </p:txBody>
      </p:sp>
    </p:spTree>
    <p:extLst>
      <p:ext uri="{BB962C8B-B14F-4D97-AF65-F5344CB8AC3E}">
        <p14:creationId xmlns:p14="http://schemas.microsoft.com/office/powerpoint/2010/main" val="10430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45A6C-CB48-C89C-3D8A-4CE1FC0E317F}"/>
              </a:ext>
            </a:extLst>
          </p:cNvPr>
          <p:cNvSpPr>
            <a:spLocks noGrp="1"/>
          </p:cNvSpPr>
          <p:nvPr>
            <p:ph idx="1"/>
          </p:nvPr>
        </p:nvSpPr>
        <p:spPr>
          <a:xfrm>
            <a:off x="543415" y="1241875"/>
            <a:ext cx="11145230" cy="5472118"/>
          </a:xfrm>
          <a:noFill/>
        </p:spPr>
        <p:txBody>
          <a:bodyPr vert="horz" lIns="91440" tIns="45720" rIns="91440" bIns="45720" rtlCol="0" anchor="t">
            <a:noAutofit/>
          </a:bodyPr>
          <a:lstStyle/>
          <a:p>
            <a:pPr marL="0" indent="0">
              <a:lnSpc>
                <a:spcPct val="100000"/>
              </a:lnSpc>
              <a:spcBef>
                <a:spcPts val="0"/>
              </a:spcBef>
              <a:buNone/>
            </a:pPr>
            <a:r>
              <a:rPr lang="en-US" sz="3000" cap="all" dirty="0">
                <a:effectLst>
                  <a:outerShdw blurRad="38100" dist="38100" dir="2700000" algn="tl">
                    <a:srgbClr val="000000">
                      <a:alpha val="43137"/>
                    </a:srgbClr>
                  </a:outerShdw>
                </a:effectLst>
                <a:latin typeface="Trade Gothic Next HvyCd" panose="020B0906040303020004" pitchFamily="34" charset="0"/>
              </a:rPr>
              <a:t>Overview</a:t>
            </a:r>
          </a:p>
          <a:p>
            <a:pPr marL="0" indent="0">
              <a:lnSpc>
                <a:spcPct val="100000"/>
              </a:lnSpc>
              <a:spcBef>
                <a:spcPts val="0"/>
              </a:spcBef>
              <a:buNone/>
            </a:pPr>
            <a:r>
              <a:rPr lang="en-US" sz="2200" dirty="0">
                <a:latin typeface="Arial Narrow"/>
              </a:rPr>
              <a:t>The purpose of this presentation is to present the tentative financial results for the period ending June 30, 2023.</a:t>
            </a:r>
          </a:p>
          <a:p>
            <a:pPr marL="0" indent="0">
              <a:lnSpc>
                <a:spcPct val="100000"/>
              </a:lnSpc>
              <a:spcBef>
                <a:spcPts val="0"/>
              </a:spcBef>
              <a:buNone/>
            </a:pPr>
            <a:endParaRPr lang="en-US" sz="2200" dirty="0">
              <a:latin typeface="Arial Narrow" panose="020B0606020202030204" pitchFamily="34" charset="0"/>
            </a:endParaRPr>
          </a:p>
          <a:p>
            <a:pPr marL="0" indent="0">
              <a:lnSpc>
                <a:spcPct val="100000"/>
              </a:lnSpc>
              <a:spcBef>
                <a:spcPts val="0"/>
              </a:spcBef>
              <a:buNone/>
            </a:pPr>
            <a:r>
              <a:rPr lang="en-US" sz="3000" cap="all" dirty="0">
                <a:effectLst>
                  <a:outerShdw blurRad="38100" dist="38100" dir="2700000" algn="tl">
                    <a:srgbClr val="000000">
                      <a:alpha val="43137"/>
                    </a:srgbClr>
                  </a:outerShdw>
                </a:effectLst>
                <a:latin typeface="Trade Gothic Next HvyCd" panose="020B0906040303020004" pitchFamily="34" charset="0"/>
              </a:rPr>
              <a:t>Roadmap</a:t>
            </a:r>
          </a:p>
          <a:p>
            <a:pPr marL="0" indent="0">
              <a:lnSpc>
                <a:spcPct val="100000"/>
              </a:lnSpc>
              <a:spcBef>
                <a:spcPts val="0"/>
              </a:spcBef>
              <a:buNone/>
            </a:pPr>
            <a:r>
              <a:rPr lang="en-US" sz="2200" dirty="0">
                <a:latin typeface="Arial Narrow" panose="020B0606020202030204" pitchFamily="34" charset="0"/>
              </a:rPr>
              <a:t>This presentation will cover the General Fund, all funds combined, ESPLOST, and Debt Service financial results for the period ending June 30, 2023.</a:t>
            </a:r>
          </a:p>
          <a:p>
            <a:pPr marL="0" indent="0">
              <a:lnSpc>
                <a:spcPct val="100000"/>
              </a:lnSpc>
              <a:spcBef>
                <a:spcPts val="0"/>
              </a:spcBef>
              <a:buNone/>
            </a:pPr>
            <a:endParaRPr lang="en-US" sz="2200" dirty="0">
              <a:latin typeface="Arial Narrow" panose="020B0606020202030204" pitchFamily="34" charset="0"/>
            </a:endParaRPr>
          </a:p>
          <a:p>
            <a:pPr marL="0" indent="0">
              <a:lnSpc>
                <a:spcPct val="100000"/>
              </a:lnSpc>
              <a:spcBef>
                <a:spcPts val="0"/>
              </a:spcBef>
              <a:buNone/>
            </a:pPr>
            <a:r>
              <a:rPr lang="en-US" sz="3000" b="1" cap="all" dirty="0">
                <a:effectLst>
                  <a:outerShdw blurRad="38100" dist="38100" dir="2700000" algn="tl">
                    <a:srgbClr val="000000">
                      <a:alpha val="43137"/>
                    </a:srgbClr>
                  </a:outerShdw>
                </a:effectLst>
                <a:latin typeface="Trade Gothic Next HvyCd" panose="020B0906040303020004" pitchFamily="34" charset="0"/>
              </a:rPr>
              <a:t>Takeaway</a:t>
            </a:r>
          </a:p>
          <a:p>
            <a:pPr marL="0" indent="0">
              <a:lnSpc>
                <a:spcPct val="100000"/>
              </a:lnSpc>
              <a:spcBef>
                <a:spcPts val="0"/>
              </a:spcBef>
              <a:buNone/>
            </a:pPr>
            <a:r>
              <a:rPr lang="en-US" sz="2200" dirty="0">
                <a:latin typeface="Arial Narrow" panose="020B0606020202030204" pitchFamily="34" charset="0"/>
              </a:rPr>
              <a:t>This is a tentative summary of the financial results of the fiscal year ending June 30, 2023.  The Annual Comprehensive Financial Report (ACFR) will be presented after the completion of the annual external audit.</a:t>
            </a:r>
          </a:p>
        </p:txBody>
      </p:sp>
      <p:sp>
        <p:nvSpPr>
          <p:cNvPr id="8" name="Rectangle 7">
            <a:extLst>
              <a:ext uri="{FF2B5EF4-FFF2-40B4-BE49-F238E27FC236}">
                <a16:creationId xmlns:a16="http://schemas.microsoft.com/office/drawing/2014/main" id="{2D70F42F-1BA5-2F35-D91F-26B4E1D5BC3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D26AB5F-2E5D-B4AC-1EB2-17846C0D548B}"/>
              </a:ext>
            </a:extLst>
          </p:cNvPr>
          <p:cNvSpPr txBox="1"/>
          <p:nvPr/>
        </p:nvSpPr>
        <p:spPr>
          <a:xfrm>
            <a:off x="225240" y="165515"/>
            <a:ext cx="1062793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ade Gothic Next HvyCd" panose="020B0906040303020004" pitchFamily="34" charset="0"/>
                <a:ea typeface="+mn-ea"/>
                <a:cs typeface="+mn-cs"/>
              </a:rPr>
              <a:t>AGENDA</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ade Gothic Next HvyCd" panose="020B0906040303020004" pitchFamily="34" charset="0"/>
              <a:ea typeface="+mn-ea"/>
              <a:cs typeface="+mn-cs"/>
            </a:endParaRPr>
          </a:p>
        </p:txBody>
      </p:sp>
      <p:pic>
        <p:nvPicPr>
          <p:cNvPr id="4" name="Picture 3">
            <a:extLst>
              <a:ext uri="{FF2B5EF4-FFF2-40B4-BE49-F238E27FC236}">
                <a16:creationId xmlns:a16="http://schemas.microsoft.com/office/drawing/2014/main" id="{5DC17A9B-5A54-4C2C-6BED-D6D27A812786}"/>
              </a:ext>
            </a:extLst>
          </p:cNvPr>
          <p:cNvPicPr>
            <a:picLocks noChangeAspect="1"/>
          </p:cNvPicPr>
          <p:nvPr/>
        </p:nvPicPr>
        <p:blipFill>
          <a:blip r:embed="rId3"/>
          <a:stretch>
            <a:fillRect/>
          </a:stretch>
        </p:blipFill>
        <p:spPr>
          <a:xfrm>
            <a:off x="10789320" y="-76332"/>
            <a:ext cx="1391675" cy="1386174"/>
          </a:xfrm>
          <a:prstGeom prst="rect">
            <a:avLst/>
          </a:prstGeom>
        </p:spPr>
      </p:pic>
      <p:sp>
        <p:nvSpPr>
          <p:cNvPr id="2" name="Slide Number Placeholder 1">
            <a:extLst>
              <a:ext uri="{FF2B5EF4-FFF2-40B4-BE49-F238E27FC236}">
                <a16:creationId xmlns:a16="http://schemas.microsoft.com/office/drawing/2014/main" id="{E1B8DBF2-6F2A-712D-489F-B181EFBAA8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75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0B71CA19-0839-A738-32AB-2A71A3299E43}"/>
              </a:ext>
            </a:extLst>
          </p:cNvPr>
          <p:cNvSpPr txBox="1"/>
          <p:nvPr/>
        </p:nvSpPr>
        <p:spPr>
          <a:xfrm>
            <a:off x="2432304" y="2361373"/>
            <a:ext cx="8074152"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Statements (Tentative)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General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a:ea typeface="+mn-ea"/>
                <a:cs typeface="Arial"/>
              </a:rPr>
              <a:t>For the Twelve Months Ending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June 30, 2023</a:t>
            </a:r>
          </a:p>
        </p:txBody>
      </p:sp>
      <p:sp>
        <p:nvSpPr>
          <p:cNvPr id="2" name="Slide Number Placeholder 1">
            <a:extLst>
              <a:ext uri="{FF2B5EF4-FFF2-40B4-BE49-F238E27FC236}">
                <a16:creationId xmlns:a16="http://schemas.microsoft.com/office/drawing/2014/main" id="{5B5CA4FC-290A-5BA6-3FDC-941D9B91ECCC}"/>
              </a:ext>
            </a:extLst>
          </p:cNvPr>
          <p:cNvSpPr>
            <a:spLocks noGrp="1"/>
          </p:cNvSpPr>
          <p:nvPr>
            <p:ph type="sldNum" sz="quarter" idx="12"/>
          </p:nvPr>
        </p:nvSpPr>
        <p:spPr/>
        <p:txBody>
          <a:bodyPr/>
          <a:lstStyle/>
          <a:p>
            <a:fld id="{28E6F07D-F62F-4C3B-A21E-2367E9A39921}" type="slidenum">
              <a:rPr lang="en-US" smtClean="0"/>
              <a:t>5</a:t>
            </a:fld>
            <a:endParaRPr lang="en-US"/>
          </a:p>
        </p:txBody>
      </p:sp>
    </p:spTree>
    <p:extLst>
      <p:ext uri="{BB962C8B-B14F-4D97-AF65-F5344CB8AC3E}">
        <p14:creationId xmlns:p14="http://schemas.microsoft.com/office/powerpoint/2010/main" val="192345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Balance Sheet – General Fund as of June 30, 2023</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graphicFrame>
        <p:nvGraphicFramePr>
          <p:cNvPr id="8" name="Table 7">
            <a:extLst>
              <a:ext uri="{FF2B5EF4-FFF2-40B4-BE49-F238E27FC236}">
                <a16:creationId xmlns:a16="http://schemas.microsoft.com/office/drawing/2014/main" id="{DFE3FAA6-13CC-9191-DD07-4F1EE04FD577}"/>
              </a:ext>
            </a:extLst>
          </p:cNvPr>
          <p:cNvGraphicFramePr>
            <a:graphicFrameLocks noGrp="1"/>
          </p:cNvGraphicFramePr>
          <p:nvPr>
            <p:extLst>
              <p:ext uri="{D42A27DB-BD31-4B8C-83A1-F6EECF244321}">
                <p14:modId xmlns:p14="http://schemas.microsoft.com/office/powerpoint/2010/main" val="267236768"/>
              </p:ext>
            </p:extLst>
          </p:nvPr>
        </p:nvGraphicFramePr>
        <p:xfrm>
          <a:off x="6668298" y="4483791"/>
          <a:ext cx="5512694" cy="2218763"/>
        </p:xfrm>
        <a:graphic>
          <a:graphicData uri="http://schemas.openxmlformats.org/drawingml/2006/table">
            <a:tbl>
              <a:tblPr/>
              <a:tblGrid>
                <a:gridCol w="2417578">
                  <a:extLst>
                    <a:ext uri="{9D8B030D-6E8A-4147-A177-3AD203B41FA5}">
                      <a16:colId xmlns:a16="http://schemas.microsoft.com/office/drawing/2014/main" val="2779032537"/>
                    </a:ext>
                  </a:extLst>
                </a:gridCol>
                <a:gridCol w="123188">
                  <a:extLst>
                    <a:ext uri="{9D8B030D-6E8A-4147-A177-3AD203B41FA5}">
                      <a16:colId xmlns:a16="http://schemas.microsoft.com/office/drawing/2014/main" val="451599053"/>
                    </a:ext>
                  </a:extLst>
                </a:gridCol>
                <a:gridCol w="1485964">
                  <a:extLst>
                    <a:ext uri="{9D8B030D-6E8A-4147-A177-3AD203B41FA5}">
                      <a16:colId xmlns:a16="http://schemas.microsoft.com/office/drawing/2014/main" val="1039624353"/>
                    </a:ext>
                  </a:extLst>
                </a:gridCol>
                <a:gridCol w="1485964">
                  <a:extLst>
                    <a:ext uri="{9D8B030D-6E8A-4147-A177-3AD203B41FA5}">
                      <a16:colId xmlns:a16="http://schemas.microsoft.com/office/drawing/2014/main" val="3262930370"/>
                    </a:ext>
                  </a:extLst>
                </a:gridCol>
              </a:tblGrid>
              <a:tr h="230642">
                <a:tc>
                  <a:txBody>
                    <a:bodyPr/>
                    <a:lstStyle/>
                    <a:p>
                      <a:pPr algn="l" fontAlgn="b"/>
                      <a:r>
                        <a:rPr lang="en-US" sz="14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b"/>
                      <a:r>
                        <a:rPr lang="en-US" sz="1400" b="1" i="0" u="none" strike="noStrike">
                          <a:solidFill>
                            <a:srgbClr val="000000"/>
                          </a:solidFill>
                          <a:effectLst/>
                          <a:latin typeface="Arial" panose="020B0604020202020204" pitchFamily="34" charset="0"/>
                        </a:rPr>
                        <a:t> Current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b"/>
                      <a:r>
                        <a:rPr lang="en-US" sz="1400" b="1" i="0" u="none" strike="noStrike">
                          <a:solidFill>
                            <a:srgbClr val="000000"/>
                          </a:solidFill>
                          <a:effectLst/>
                          <a:latin typeface="Arial" panose="020B0604020202020204" pitchFamily="34" charset="0"/>
                        </a:rPr>
                        <a:t> Budget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966"/>
                    </a:solidFill>
                  </a:tcPr>
                </a:tc>
                <a:extLst>
                  <a:ext uri="{0D108BD9-81ED-4DB2-BD59-A6C34878D82A}">
                    <a16:rowId xmlns:a16="http://schemas.microsoft.com/office/drawing/2014/main" val="1588017405"/>
                  </a:ext>
                </a:extLst>
              </a:tr>
              <a:tr h="662707">
                <a:tc>
                  <a:txBody>
                    <a:bodyPr/>
                    <a:lstStyle/>
                    <a:p>
                      <a:pPr algn="ctr" fontAlgn="b"/>
                      <a:r>
                        <a:rPr lang="en-US" sz="1400" b="1" i="0" u="none" strike="noStrike">
                          <a:solidFill>
                            <a:srgbClr val="000000"/>
                          </a:solidFill>
                          <a:effectLst/>
                          <a:latin typeface="Arial" panose="020B0604020202020204" pitchFamily="34" charset="0"/>
                        </a:rPr>
                        <a:t>Expenditures and Encumbrances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Arial"/>
                        </a:rPr>
                        <a:t> $     227,612,286 </a:t>
                      </a:r>
                      <a:endParaRPr lang="en-US"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Arial"/>
                        </a:rPr>
                        <a:t> $     230,513,728 </a:t>
                      </a:r>
                      <a:endParaRPr lang="en-US"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664240691"/>
                  </a:ext>
                </a:extLst>
              </a:tr>
              <a:tr h="662707">
                <a:tc>
                  <a:txBody>
                    <a:bodyPr/>
                    <a:lstStyle/>
                    <a:p>
                      <a:pPr algn="ctr" fontAlgn="b"/>
                      <a:r>
                        <a:rPr lang="en-US" sz="1400" b="1" i="0" u="none" strike="noStrike">
                          <a:solidFill>
                            <a:srgbClr val="000000"/>
                          </a:solidFill>
                          <a:effectLst/>
                          <a:latin typeface="Arial" panose="020B0604020202020204" pitchFamily="34" charset="0"/>
                        </a:rPr>
                        <a:t>Fund Balance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Arial"/>
                        </a:rPr>
                        <a:t> $       68,178,200 </a:t>
                      </a:r>
                      <a:endParaRPr lang="en-US"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D966"/>
                    </a:solidFill>
                  </a:tcPr>
                </a:tc>
                <a:tc>
                  <a:txBody>
                    <a:bodyPr/>
                    <a:lstStyle/>
                    <a:p>
                      <a:pPr algn="l" fontAlgn="b"/>
                      <a:r>
                        <a:rPr lang="en-US" sz="1400" b="0" i="0" u="none" strike="noStrike">
                          <a:solidFill>
                            <a:srgbClr val="000000"/>
                          </a:solidFill>
                          <a:effectLst/>
                          <a:latin typeface="Arial"/>
                        </a:rPr>
                        <a:t> $       58,835,582 </a:t>
                      </a:r>
                      <a:endParaRPr lang="en-US"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3335561529"/>
                  </a:ext>
                </a:extLst>
              </a:tr>
              <a:tr h="662707">
                <a:tc>
                  <a:txBody>
                    <a:bodyPr/>
                    <a:lstStyle/>
                    <a:p>
                      <a:pPr algn="ctr" fontAlgn="b"/>
                      <a:r>
                        <a:rPr lang="en-US" sz="1400" b="1" i="0" u="none" strike="noStrike">
                          <a:solidFill>
                            <a:srgbClr val="000000"/>
                          </a:solidFill>
                          <a:effectLst/>
                          <a:latin typeface="Arial" panose="020B0604020202020204" pitchFamily="34" charset="0"/>
                        </a:rPr>
                        <a:t>Ratio of Fund Balance to Commitments</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400" b="0"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400" b="0" i="0" u="none" strike="noStrike">
                          <a:solidFill>
                            <a:srgbClr val="000000"/>
                          </a:solidFill>
                          <a:effectLst/>
                          <a:latin typeface="Arial" panose="020B0604020202020204" pitchFamily="34" charset="0"/>
                        </a:rPr>
                        <a:t>26%</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730729026"/>
                  </a:ext>
                </a:extLst>
              </a:tr>
            </a:tbl>
          </a:graphicData>
        </a:graphic>
      </p:graphicFrame>
      <p:pic>
        <p:nvPicPr>
          <p:cNvPr id="4" name="Picture 3">
            <a:extLst>
              <a:ext uri="{FF2B5EF4-FFF2-40B4-BE49-F238E27FC236}">
                <a16:creationId xmlns:a16="http://schemas.microsoft.com/office/drawing/2014/main" id="{F0EE81CC-9E09-3F08-791A-9B0F6B836257}"/>
              </a:ext>
            </a:extLst>
          </p:cNvPr>
          <p:cNvPicPr>
            <a:picLocks noChangeAspect="1"/>
          </p:cNvPicPr>
          <p:nvPr/>
        </p:nvPicPr>
        <p:blipFill>
          <a:blip r:embed="rId4"/>
          <a:stretch>
            <a:fillRect/>
          </a:stretch>
        </p:blipFill>
        <p:spPr>
          <a:xfrm>
            <a:off x="11008" y="934956"/>
            <a:ext cx="6657290" cy="5807344"/>
          </a:xfrm>
          <a:prstGeom prst="rect">
            <a:avLst/>
          </a:prstGeom>
        </p:spPr>
      </p:pic>
      <p:pic>
        <p:nvPicPr>
          <p:cNvPr id="9" name="Picture 8">
            <a:extLst>
              <a:ext uri="{FF2B5EF4-FFF2-40B4-BE49-F238E27FC236}">
                <a16:creationId xmlns:a16="http://schemas.microsoft.com/office/drawing/2014/main" id="{4809AC19-404F-EA74-E416-6060A0C8DA40}"/>
              </a:ext>
            </a:extLst>
          </p:cNvPr>
          <p:cNvPicPr>
            <a:picLocks noChangeAspect="1"/>
          </p:cNvPicPr>
          <p:nvPr/>
        </p:nvPicPr>
        <p:blipFill>
          <a:blip r:embed="rId5"/>
          <a:stretch>
            <a:fillRect/>
          </a:stretch>
        </p:blipFill>
        <p:spPr>
          <a:xfrm>
            <a:off x="6668298" y="984771"/>
            <a:ext cx="5523702" cy="3499020"/>
          </a:xfrm>
          <a:prstGeom prst="rect">
            <a:avLst/>
          </a:prstGeom>
        </p:spPr>
      </p:pic>
      <p:sp>
        <p:nvSpPr>
          <p:cNvPr id="5" name="Slide Number Placeholder 4">
            <a:extLst>
              <a:ext uri="{FF2B5EF4-FFF2-40B4-BE49-F238E27FC236}">
                <a16:creationId xmlns:a16="http://schemas.microsoft.com/office/drawing/2014/main" id="{5A126178-8C26-A3AC-5DBD-C867C762801C}"/>
              </a:ext>
            </a:extLst>
          </p:cNvPr>
          <p:cNvSpPr>
            <a:spLocks noGrp="1"/>
          </p:cNvSpPr>
          <p:nvPr>
            <p:ph type="sldNum" sz="quarter" idx="12"/>
          </p:nvPr>
        </p:nvSpPr>
        <p:spPr/>
        <p:txBody>
          <a:bodyPr/>
          <a:lstStyle/>
          <a:p>
            <a:fld id="{28E6F07D-F62F-4C3B-A21E-2367E9A39921}" type="slidenum">
              <a:rPr lang="en-US" smtClean="0"/>
              <a:t>6</a:t>
            </a:fld>
            <a:endParaRPr lang="en-US"/>
          </a:p>
        </p:txBody>
      </p:sp>
    </p:spTree>
    <p:extLst>
      <p:ext uri="{BB962C8B-B14F-4D97-AF65-F5344CB8AC3E}">
        <p14:creationId xmlns:p14="http://schemas.microsoft.com/office/powerpoint/2010/main" val="415720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161377" y="115701"/>
            <a:ext cx="10627939"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Statement of Revenues and Expenditures for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General Fund – Twelve Months Ending June 30, 2023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022D472E-AF57-815E-73A9-E4903ECC10D6}"/>
              </a:ext>
            </a:extLst>
          </p:cNvPr>
          <p:cNvPicPr>
            <a:picLocks noChangeAspect="1"/>
          </p:cNvPicPr>
          <p:nvPr/>
        </p:nvPicPr>
        <p:blipFill>
          <a:blip r:embed="rId4"/>
          <a:stretch>
            <a:fillRect/>
          </a:stretch>
        </p:blipFill>
        <p:spPr>
          <a:xfrm>
            <a:off x="29343" y="934956"/>
            <a:ext cx="12001280" cy="5639393"/>
          </a:xfrm>
          <a:prstGeom prst="rect">
            <a:avLst/>
          </a:prstGeom>
        </p:spPr>
      </p:pic>
      <p:sp>
        <p:nvSpPr>
          <p:cNvPr id="7" name="Slide Number Placeholder 6">
            <a:extLst>
              <a:ext uri="{FF2B5EF4-FFF2-40B4-BE49-F238E27FC236}">
                <a16:creationId xmlns:a16="http://schemas.microsoft.com/office/drawing/2014/main" id="{DC57C803-BFF9-DA1B-8E6D-804AB65C415C}"/>
              </a:ext>
            </a:extLst>
          </p:cNvPr>
          <p:cNvSpPr>
            <a:spLocks noGrp="1"/>
          </p:cNvSpPr>
          <p:nvPr>
            <p:ph type="sldNum" sz="quarter" idx="12"/>
          </p:nvPr>
        </p:nvSpPr>
        <p:spPr>
          <a:xfrm>
            <a:off x="9051174" y="6492875"/>
            <a:ext cx="2743200" cy="365125"/>
          </a:xfrm>
        </p:spPr>
        <p:txBody>
          <a:bodyPr/>
          <a:lstStyle/>
          <a:p>
            <a:fld id="{28E6F07D-F62F-4C3B-A21E-2367E9A39921}" type="slidenum">
              <a:rPr lang="en-US" smtClean="0"/>
              <a:t>7</a:t>
            </a:fld>
            <a:endParaRPr lang="en-US"/>
          </a:p>
        </p:txBody>
      </p:sp>
    </p:spTree>
    <p:extLst>
      <p:ext uri="{BB962C8B-B14F-4D97-AF65-F5344CB8AC3E}">
        <p14:creationId xmlns:p14="http://schemas.microsoft.com/office/powerpoint/2010/main" val="276460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97243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121298" y="165515"/>
            <a:ext cx="1073188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Arial" panose="020B0604020202020204" pitchFamily="34" charset="0"/>
                <a:cs typeface="Arial" panose="020B0604020202020204" pitchFamily="34" charset="0"/>
              </a:rPr>
              <a:t>General Fund Revenues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E06A2889-568E-1A79-A86A-B8BC39D33F62}"/>
              </a:ext>
            </a:extLst>
          </p:cNvPr>
          <p:cNvPicPr>
            <a:picLocks noChangeAspect="1"/>
          </p:cNvPicPr>
          <p:nvPr/>
        </p:nvPicPr>
        <p:blipFill>
          <a:blip r:embed="rId4"/>
          <a:stretch>
            <a:fillRect/>
          </a:stretch>
        </p:blipFill>
        <p:spPr>
          <a:xfrm>
            <a:off x="199505" y="1309842"/>
            <a:ext cx="11871197" cy="5432457"/>
          </a:xfrm>
          <a:prstGeom prst="rect">
            <a:avLst/>
          </a:prstGeom>
        </p:spPr>
      </p:pic>
      <p:sp>
        <p:nvSpPr>
          <p:cNvPr id="6" name="Slide Number Placeholder 5">
            <a:extLst>
              <a:ext uri="{FF2B5EF4-FFF2-40B4-BE49-F238E27FC236}">
                <a16:creationId xmlns:a16="http://schemas.microsoft.com/office/drawing/2014/main" id="{953554D1-02E1-F35F-00B1-6E52D4BB6B2D}"/>
              </a:ext>
            </a:extLst>
          </p:cNvPr>
          <p:cNvSpPr>
            <a:spLocks noGrp="1"/>
          </p:cNvSpPr>
          <p:nvPr>
            <p:ph type="sldNum" sz="quarter" idx="12"/>
          </p:nvPr>
        </p:nvSpPr>
        <p:spPr/>
        <p:txBody>
          <a:bodyPr/>
          <a:lstStyle/>
          <a:p>
            <a:fld id="{28E6F07D-F62F-4C3B-A21E-2367E9A39921}" type="slidenum">
              <a:rPr lang="en-US" smtClean="0"/>
              <a:t>8</a:t>
            </a:fld>
            <a:endParaRPr lang="en-US"/>
          </a:p>
        </p:txBody>
      </p:sp>
    </p:spTree>
    <p:extLst>
      <p:ext uri="{BB962C8B-B14F-4D97-AF65-F5344CB8AC3E}">
        <p14:creationId xmlns:p14="http://schemas.microsoft.com/office/powerpoint/2010/main" val="242977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0" y="115701"/>
            <a:ext cx="12203009" cy="97207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General Fund Expenditures by Function</a:t>
            </a:r>
            <a:endParaRPr lang="en-US" sz="3200" b="1">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2B1DA3EF-F8E4-B090-B419-B385298E792B}"/>
              </a:ext>
            </a:extLst>
          </p:cNvPr>
          <p:cNvPicPr>
            <a:picLocks noChangeAspect="1"/>
          </p:cNvPicPr>
          <p:nvPr/>
        </p:nvPicPr>
        <p:blipFill>
          <a:blip r:embed="rId4"/>
          <a:stretch>
            <a:fillRect/>
          </a:stretch>
        </p:blipFill>
        <p:spPr>
          <a:xfrm>
            <a:off x="547652" y="1198631"/>
            <a:ext cx="11096695" cy="5543668"/>
          </a:xfrm>
          <a:prstGeom prst="rect">
            <a:avLst/>
          </a:prstGeom>
        </p:spPr>
      </p:pic>
      <p:sp>
        <p:nvSpPr>
          <p:cNvPr id="5" name="TextBox 4">
            <a:extLst>
              <a:ext uri="{FF2B5EF4-FFF2-40B4-BE49-F238E27FC236}">
                <a16:creationId xmlns:a16="http://schemas.microsoft.com/office/drawing/2014/main" id="{B141E008-D3BB-5817-7F31-C0DEDA36D683}"/>
              </a:ext>
            </a:extLst>
          </p:cNvPr>
          <p:cNvSpPr txBox="1"/>
          <p:nvPr/>
        </p:nvSpPr>
        <p:spPr>
          <a:xfrm>
            <a:off x="8436988" y="2466777"/>
            <a:ext cx="2704124" cy="3539430"/>
          </a:xfrm>
          <a:prstGeom prst="rect">
            <a:avLst/>
          </a:prstGeom>
          <a:solidFill>
            <a:schemeClr val="accent5">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r>
              <a:rPr lang="en-US" sz="2800" b="1" dirty="0">
                <a:latin typeface="Arial" panose="020B0604020202020204" pitchFamily="34" charset="0"/>
                <a:cs typeface="Arial" panose="020B0604020202020204" pitchFamily="34" charset="0"/>
              </a:rPr>
              <a:t>Instruction + Pupil Services + Improvement of Instructional Services </a:t>
            </a:r>
          </a:p>
          <a:p>
            <a:pPr algn="ctr"/>
            <a:r>
              <a:rPr lang="en-US" sz="2800" b="1" dirty="0">
                <a:latin typeface="Arial" panose="020B0604020202020204" pitchFamily="34" charset="0"/>
                <a:cs typeface="Arial" panose="020B0604020202020204" pitchFamily="34" charset="0"/>
              </a:rPr>
              <a:t>= 68%</a:t>
            </a:r>
          </a:p>
        </p:txBody>
      </p:sp>
      <p:sp>
        <p:nvSpPr>
          <p:cNvPr id="7" name="Slide Number Placeholder 6">
            <a:extLst>
              <a:ext uri="{FF2B5EF4-FFF2-40B4-BE49-F238E27FC236}">
                <a16:creationId xmlns:a16="http://schemas.microsoft.com/office/drawing/2014/main" id="{44A13D0D-F376-2F02-B1A1-BEDA39CCD404}"/>
              </a:ext>
            </a:extLst>
          </p:cNvPr>
          <p:cNvSpPr>
            <a:spLocks noGrp="1"/>
          </p:cNvSpPr>
          <p:nvPr>
            <p:ph type="sldNum" sz="quarter" idx="12"/>
          </p:nvPr>
        </p:nvSpPr>
        <p:spPr/>
        <p:txBody>
          <a:bodyPr/>
          <a:lstStyle/>
          <a:p>
            <a:fld id="{28E6F07D-F62F-4C3B-A21E-2367E9A39921}" type="slidenum">
              <a:rPr lang="en-US" smtClean="0"/>
              <a:t>9</a:t>
            </a:fld>
            <a:endParaRPr lang="en-US"/>
          </a:p>
        </p:txBody>
      </p:sp>
    </p:spTree>
    <p:extLst>
      <p:ext uri="{BB962C8B-B14F-4D97-AF65-F5344CB8AC3E}">
        <p14:creationId xmlns:p14="http://schemas.microsoft.com/office/powerpoint/2010/main" val="1899288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471</Words>
  <Application>Microsoft Office PowerPoint</Application>
  <PresentationFormat>Widescreen</PresentationFormat>
  <Paragraphs>123</Paragraphs>
  <Slides>21</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Narrow</vt:lpstr>
      <vt:lpstr>Calibri</vt:lpstr>
      <vt:lpstr>Calibri Light</vt:lpstr>
      <vt:lpstr>Trade Gothic Next Cond</vt:lpstr>
      <vt:lpstr>Trade Gothic Next HvyCd</vt:lpstr>
      <vt:lpstr>Office Theme</vt:lpstr>
      <vt:lpstr>1_Office Theme</vt:lpstr>
      <vt:lpstr>PowerPoint Presentation</vt:lpstr>
      <vt:lpstr>OUR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Lovett, Katika</dc:creator>
  <cp:lastModifiedBy>Bailey, Daphne</cp:lastModifiedBy>
  <cp:revision>6</cp:revision>
  <cp:lastPrinted>2023-05-01T18:56:22Z</cp:lastPrinted>
  <dcterms:created xsi:type="dcterms:W3CDTF">2023-05-01T16:02:45Z</dcterms:created>
  <dcterms:modified xsi:type="dcterms:W3CDTF">2023-08-17T13:25:15Z</dcterms:modified>
</cp:coreProperties>
</file>