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</p:sldIdLst>
  <p:sldSz cx="12192000" cy="6858000"/>
  <p:notesSz cx="6858000" cy="9144000"/>
  <p:embeddedFontLs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Helvetica Neue" panose="020B0604020202020204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0" roundtripDataSignature="AMtx7mjdRtgoGnuL+vIE7NPW0q9+rKbV0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8F11678-FCF9-4D1C-B2EE-E5A6D5C8F9EE}">
  <a:tblStyle styleId="{68F11678-FCF9-4D1C-B2EE-E5A6D5C8F9EE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698" y="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customschemas.google.com/relationships/presentationmetadata" Target="metadata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s Robbins" userId="2a2c6b74727e6a50" providerId="LiveId" clId="{B276A204-920E-4E8B-8142-49596F5FF309}"/>
    <pc:docChg chg="custSel delSld modSld">
      <pc:chgData name="Charles Robbins" userId="2a2c6b74727e6a50" providerId="LiveId" clId="{B276A204-920E-4E8B-8142-49596F5FF309}" dt="2023-12-01T12:44:18.500" v="18" actId="1076"/>
      <pc:docMkLst>
        <pc:docMk/>
      </pc:docMkLst>
      <pc:sldChg chg="delSp modSp mod">
        <pc:chgData name="Charles Robbins" userId="2a2c6b74727e6a50" providerId="LiveId" clId="{B276A204-920E-4E8B-8142-49596F5FF309}" dt="2023-12-01T12:41:19.047" v="10" actId="20577"/>
        <pc:sldMkLst>
          <pc:docMk/>
          <pc:sldMk cId="0" sldId="256"/>
        </pc:sldMkLst>
        <pc:spChg chg="mod">
          <ac:chgData name="Charles Robbins" userId="2a2c6b74727e6a50" providerId="LiveId" clId="{B276A204-920E-4E8B-8142-49596F5FF309}" dt="2023-12-01T12:38:56.795" v="0" actId="6549"/>
          <ac:spMkLst>
            <pc:docMk/>
            <pc:sldMk cId="0" sldId="256"/>
            <ac:spMk id="96" creationId="{00000000-0000-0000-0000-000000000000}"/>
          </ac:spMkLst>
        </pc:spChg>
        <pc:spChg chg="mod">
          <ac:chgData name="Charles Robbins" userId="2a2c6b74727e6a50" providerId="LiveId" clId="{B276A204-920E-4E8B-8142-49596F5FF309}" dt="2023-12-01T12:41:19.047" v="10" actId="20577"/>
          <ac:spMkLst>
            <pc:docMk/>
            <pc:sldMk cId="0" sldId="256"/>
            <ac:spMk id="97" creationId="{00000000-0000-0000-0000-000000000000}"/>
          </ac:spMkLst>
        </pc:spChg>
        <pc:spChg chg="del mod">
          <ac:chgData name="Charles Robbins" userId="2a2c6b74727e6a50" providerId="LiveId" clId="{B276A204-920E-4E8B-8142-49596F5FF309}" dt="2023-12-01T12:39:47.346" v="3"/>
          <ac:spMkLst>
            <pc:docMk/>
            <pc:sldMk cId="0" sldId="256"/>
            <ac:spMk id="99" creationId="{00000000-0000-0000-0000-000000000000}"/>
          </ac:spMkLst>
        </pc:spChg>
        <pc:picChg chg="del">
          <ac:chgData name="Charles Robbins" userId="2a2c6b74727e6a50" providerId="LiveId" clId="{B276A204-920E-4E8B-8142-49596F5FF309}" dt="2023-12-01T12:39:52.375" v="4" actId="478"/>
          <ac:picMkLst>
            <pc:docMk/>
            <pc:sldMk cId="0" sldId="256"/>
            <ac:picMk id="98" creationId="{00000000-0000-0000-0000-000000000000}"/>
          </ac:picMkLst>
        </pc:picChg>
      </pc:sldChg>
      <pc:sldChg chg="delSp mod">
        <pc:chgData name="Charles Robbins" userId="2a2c6b74727e6a50" providerId="LiveId" clId="{B276A204-920E-4E8B-8142-49596F5FF309}" dt="2023-12-01T12:39:57.024" v="5" actId="478"/>
        <pc:sldMkLst>
          <pc:docMk/>
          <pc:sldMk cId="0" sldId="257"/>
        </pc:sldMkLst>
        <pc:picChg chg="del">
          <ac:chgData name="Charles Robbins" userId="2a2c6b74727e6a50" providerId="LiveId" clId="{B276A204-920E-4E8B-8142-49596F5FF309}" dt="2023-12-01T12:39:57.024" v="5" actId="478"/>
          <ac:picMkLst>
            <pc:docMk/>
            <pc:sldMk cId="0" sldId="257"/>
            <ac:picMk id="109" creationId="{00000000-0000-0000-0000-000000000000}"/>
          </ac:picMkLst>
        </pc:picChg>
      </pc:sldChg>
      <pc:sldChg chg="delSp del mod">
        <pc:chgData name="Charles Robbins" userId="2a2c6b74727e6a50" providerId="LiveId" clId="{B276A204-920E-4E8B-8142-49596F5FF309}" dt="2023-12-01T12:40:09.921" v="7" actId="47"/>
        <pc:sldMkLst>
          <pc:docMk/>
          <pc:sldMk cId="0" sldId="258"/>
        </pc:sldMkLst>
        <pc:spChg chg="del">
          <ac:chgData name="Charles Robbins" userId="2a2c6b74727e6a50" providerId="LiveId" clId="{B276A204-920E-4E8B-8142-49596F5FF309}" dt="2023-12-01T12:40:03.596" v="6" actId="478"/>
          <ac:spMkLst>
            <pc:docMk/>
            <pc:sldMk cId="0" sldId="258"/>
            <ac:spMk id="118" creationId="{00000000-0000-0000-0000-000000000000}"/>
          </ac:spMkLst>
        </pc:spChg>
      </pc:sldChg>
      <pc:sldChg chg="modSp mod">
        <pc:chgData name="Charles Robbins" userId="2a2c6b74727e6a50" providerId="LiveId" clId="{B276A204-920E-4E8B-8142-49596F5FF309}" dt="2023-12-01T12:42:06.254" v="12" actId="20577"/>
        <pc:sldMkLst>
          <pc:docMk/>
          <pc:sldMk cId="0" sldId="261"/>
        </pc:sldMkLst>
        <pc:spChg chg="mod">
          <ac:chgData name="Charles Robbins" userId="2a2c6b74727e6a50" providerId="LiveId" clId="{B276A204-920E-4E8B-8142-49596F5FF309}" dt="2023-12-01T12:42:02.850" v="11" actId="20577"/>
          <ac:spMkLst>
            <pc:docMk/>
            <pc:sldMk cId="0" sldId="261"/>
            <ac:spMk id="145" creationId="{00000000-0000-0000-0000-000000000000}"/>
          </ac:spMkLst>
        </pc:spChg>
        <pc:spChg chg="mod">
          <ac:chgData name="Charles Robbins" userId="2a2c6b74727e6a50" providerId="LiveId" clId="{B276A204-920E-4E8B-8142-49596F5FF309}" dt="2023-12-01T12:42:06.254" v="12" actId="20577"/>
          <ac:spMkLst>
            <pc:docMk/>
            <pc:sldMk cId="0" sldId="261"/>
            <ac:spMk id="146" creationId="{00000000-0000-0000-0000-000000000000}"/>
          </ac:spMkLst>
        </pc:spChg>
      </pc:sldChg>
      <pc:sldChg chg="delSp modSp mod">
        <pc:chgData name="Charles Robbins" userId="2a2c6b74727e6a50" providerId="LiveId" clId="{B276A204-920E-4E8B-8142-49596F5FF309}" dt="2023-12-01T12:42:41.120" v="14" actId="478"/>
        <pc:sldMkLst>
          <pc:docMk/>
          <pc:sldMk cId="0" sldId="270"/>
        </pc:sldMkLst>
        <pc:spChg chg="del mod">
          <ac:chgData name="Charles Robbins" userId="2a2c6b74727e6a50" providerId="LiveId" clId="{B276A204-920E-4E8B-8142-49596F5FF309}" dt="2023-12-01T12:42:41.120" v="14" actId="478"/>
          <ac:spMkLst>
            <pc:docMk/>
            <pc:sldMk cId="0" sldId="270"/>
            <ac:spMk id="236" creationId="{00000000-0000-0000-0000-000000000000}"/>
          </ac:spMkLst>
        </pc:spChg>
      </pc:sldChg>
      <pc:sldChg chg="addSp delSp modSp mod">
        <pc:chgData name="Charles Robbins" userId="2a2c6b74727e6a50" providerId="LiveId" clId="{B276A204-920E-4E8B-8142-49596F5FF309}" dt="2023-12-01T12:44:18.500" v="18" actId="1076"/>
        <pc:sldMkLst>
          <pc:docMk/>
          <pc:sldMk cId="0" sldId="277"/>
        </pc:sldMkLst>
        <pc:picChg chg="add mod">
          <ac:chgData name="Charles Robbins" userId="2a2c6b74727e6a50" providerId="LiveId" clId="{B276A204-920E-4E8B-8142-49596F5FF309}" dt="2023-12-01T12:44:18.500" v="18" actId="1076"/>
          <ac:picMkLst>
            <pc:docMk/>
            <pc:sldMk cId="0" sldId="277"/>
            <ac:picMk id="3" creationId="{B91C2B88-8D4C-34FE-4007-27F206C15FAD}"/>
          </ac:picMkLst>
        </pc:picChg>
        <pc:picChg chg="del">
          <ac:chgData name="Charles Robbins" userId="2a2c6b74727e6a50" providerId="LiveId" clId="{B276A204-920E-4E8B-8142-49596F5FF309}" dt="2023-12-01T12:44:01.669" v="15" actId="478"/>
          <ac:picMkLst>
            <pc:docMk/>
            <pc:sldMk cId="0" sldId="277"/>
            <ac:picMk id="309" creationId="{00000000-0000-0000-0000-000000000000}"/>
          </ac:picMkLst>
        </pc:picChg>
      </pc:sldChg>
    </pc:docChg>
  </pc:docChgLst>
  <pc:docChgLst>
    <pc:chgData name="Charles Robbins" userId="2a2c6b74727e6a50" providerId="LiveId" clId="{58CF745E-B9CA-4339-9445-46CE361B697A}"/>
    <pc:docChg chg="delSld">
      <pc:chgData name="Charles Robbins" userId="2a2c6b74727e6a50" providerId="LiveId" clId="{58CF745E-B9CA-4339-9445-46CE361B697A}" dt="2023-11-26T15:49:59.133" v="0" actId="47"/>
      <pc:docMkLst>
        <pc:docMk/>
      </pc:docMkLst>
      <pc:sldChg chg="del">
        <pc:chgData name="Charles Robbins" userId="2a2c6b74727e6a50" providerId="LiveId" clId="{58CF745E-B9CA-4339-9445-46CE361B697A}" dt="2023-11-26T15:49:59.133" v="0" actId="47"/>
        <pc:sldMkLst>
          <pc:docMk/>
          <pc:sldMk cId="0" sldId="26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drive/folders/1uUauj0W38ej6o4TeyQXXIGwXrEUH0w4E?usp=sharing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presentation/d/1Hp6sEtuRTtBO4JPYkKK2U7NO2ZfUQe2A/edit?usp=sharing&amp;ouid=101270315344174808612&amp;rtpof=true&amp;sd=true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XbQXx2ZOoaoiy0Z-ptX1Mv8FKhXhBcoT/edit#gid=596893925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homelandsecurity.ohio.gov/resources/resources-sa/critical-infrastructure-unit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ema.co.delaware.oh.us/" TargetMode="External"/><Relationship Id="rId4" Type="http://schemas.openxmlformats.org/officeDocument/2006/relationships/hyperlink" Target="https://homelandsecurity.ohio.gov/our-programs/ohio-cyber-program/ohio-cyber-program" TargetMode="Externa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1f1b02dcee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1f1b02dcee_0_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g21f1b02dcee_0_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Jen</a:t>
            </a:r>
            <a:endParaRPr/>
          </a:p>
        </p:txBody>
      </p:sp>
      <p:sp>
        <p:nvSpPr>
          <p:cNvPr id="193" name="Google Shape;19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3" name="Google Shape;203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Charles</a:t>
            </a:r>
            <a:endParaRPr/>
          </a:p>
        </p:txBody>
      </p:sp>
      <p:sp>
        <p:nvSpPr>
          <p:cNvPr id="204" name="Google Shape;204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21f1b02dcee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Make a copy of the Vulnerability  Management Plan document for your district.  You will use Find and Replace “District Name” and replace with your district name.</a:t>
            </a:r>
            <a:endParaRPr/>
          </a:p>
        </p:txBody>
      </p:sp>
      <p:sp>
        <p:nvSpPr>
          <p:cNvPr id="233" name="Google Shape;233;g21f1b02dce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Talk about page 1- Overview, Purpose and Scope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Purpose:  Explains what this plan is for-  It is to set out the procedures and controls to implement and maintain a vulnerability management program.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Explains why- so we can proactively mitigate security risks.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Scope:  Tells us who this applies to- all systems, people and processes in our school system, with a few exceptions.</a:t>
            </a:r>
            <a:endParaRPr/>
          </a:p>
        </p:txBody>
      </p:sp>
      <p:sp>
        <p:nvSpPr>
          <p:cNvPr id="253" name="Google Shape;25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Jen- explain what a Vulnerability and Patch Management Plan contains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Eric- explain some details from ours</a:t>
            </a:r>
            <a:endParaRPr/>
          </a:p>
        </p:txBody>
      </p:sp>
      <p:sp>
        <p:nvSpPr>
          <p:cNvPr id="264" name="Google Shape;26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Jen- talk about DCS Incident Response Guide and our inventory lists for hardware and software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We update in July</a:t>
            </a:r>
            <a:endParaRPr/>
          </a:p>
        </p:txBody>
      </p:sp>
      <p:sp>
        <p:nvSpPr>
          <p:cNvPr id="275" name="Google Shape;27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Jen and Eric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Ways we monitor- </a:t>
            </a:r>
            <a:r>
              <a:rPr lang="en-US" sz="1050"/>
              <a:t>MS-ISAC alerts are sent to team for remediation from CTO.</a:t>
            </a:r>
            <a:endParaRPr sz="1050"/>
          </a:p>
          <a:p>
            <a:pPr marL="0" lvl="0" indent="0" algn="l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050"/>
              <a:t>Patch updates from products:  Mostly Microsoft and Papercut, some CPSI.</a:t>
            </a:r>
            <a:endParaRPr sz="1050"/>
          </a:p>
          <a:p>
            <a:pPr marL="0" lvl="0" indent="0" algn="l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50"/>
              <a:t>PTRG alerts-Jamie summer work to develop more</a:t>
            </a:r>
            <a:endParaRPr sz="105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Ask Matt T to talk about Albert reports</a:t>
            </a:r>
            <a:endParaRPr/>
          </a:p>
        </p:txBody>
      </p:sp>
      <p:sp>
        <p:nvSpPr>
          <p:cNvPr id="297" name="Google Shape;29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All Vulnerability Management Planning Resources</a:t>
            </a:r>
            <a:r>
              <a:rPr lang="en-US"/>
              <a:t>  META Cybersecurity Workshop 5.4.23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Charles</a:t>
            </a:r>
            <a:endParaRPr/>
          </a:p>
        </p:txBody>
      </p:sp>
      <p:sp>
        <p:nvSpPr>
          <p:cNvPr id="102" name="Google Shape;10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21f1b02dce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21f1b02dcee_0_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Blue is META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Vulnerability Management Flow Diagram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7" name="Google Shape;307;g21f1b02dcee_0_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Eric-</a:t>
            </a:r>
            <a:endParaRPr/>
          </a:p>
          <a:p>
            <a:pPr marL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4.4- not on slide-DCS will assign our risk ratings to correspond with our </a:t>
            </a:r>
            <a:r>
              <a:rPr lang="en-US" u="sng">
                <a:solidFill>
                  <a:srgbClr val="1155CC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DCS Risk Assessment</a:t>
            </a:r>
            <a:r>
              <a:rPr lang="en-US"/>
              <a:t>  Items with a higher risk score on Risk Assessment will take higher priority than items with lower score on Risk Assessment. </a:t>
            </a:r>
            <a:endParaRPr/>
          </a:p>
          <a:p>
            <a:pPr marL="0" lvl="0" indent="0" algn="l" rtl="0">
              <a:lnSpc>
                <a:spcPct val="107916"/>
              </a:lnSpc>
              <a:spcBef>
                <a:spcPts val="1150"/>
              </a:spcBef>
              <a:spcAft>
                <a:spcPts val="0"/>
              </a:spcAft>
              <a:buNone/>
            </a:pPr>
            <a:r>
              <a:rPr lang="en-US"/>
              <a:t>4.5  DCS HelpDesk ticketing system</a:t>
            </a:r>
            <a:endParaRPr/>
          </a:p>
          <a:p>
            <a:pPr marL="0" lvl="0" indent="0" algn="l" rtl="0">
              <a:lnSpc>
                <a:spcPct val="107916"/>
              </a:lnSpc>
              <a:spcBef>
                <a:spcPts val="1150"/>
              </a:spcBef>
              <a:spcAft>
                <a:spcPts val="0"/>
              </a:spcAft>
              <a:buNone/>
            </a:pPr>
            <a:r>
              <a:rPr lang="en-US"/>
              <a:t>4.6 DCS System Admin will document in our ticketing system</a:t>
            </a:r>
            <a:endParaRPr/>
          </a:p>
          <a:p>
            <a:pPr marL="0" lvl="0" indent="0" algn="l" rtl="0">
              <a:lnSpc>
                <a:spcPct val="107916"/>
              </a:lnSpc>
              <a:spcBef>
                <a:spcPts val="1150"/>
              </a:spcBef>
              <a:spcAft>
                <a:spcPts val="0"/>
              </a:spcAft>
              <a:buNone/>
            </a:pPr>
            <a:r>
              <a:rPr lang="en-US"/>
              <a:t>4.7  DCS CTO will determine proper communication channels</a:t>
            </a:r>
            <a:endParaRPr/>
          </a:p>
          <a:p>
            <a:pPr marL="0" lvl="0" indent="0" algn="l" rtl="0">
              <a:lnSpc>
                <a:spcPct val="107916"/>
              </a:lnSpc>
              <a:spcBef>
                <a:spcPts val="1150"/>
              </a:spcBef>
              <a:spcAft>
                <a:spcPts val="0"/>
              </a:spcAft>
              <a:buNone/>
            </a:pPr>
            <a:r>
              <a:rPr lang="en-US"/>
              <a:t>4.8  DCS- this is built into the DCS Vulnerability and Patch Management Plan- see 4.1</a:t>
            </a:r>
            <a:endParaRPr/>
          </a:p>
          <a:p>
            <a:pPr marL="0" lvl="0" indent="0" algn="l" rtl="0">
              <a:lnSpc>
                <a:spcPct val="107916"/>
              </a:lnSpc>
              <a:spcBef>
                <a:spcPts val="1150"/>
              </a:spcBef>
              <a:spcAft>
                <a:spcPts val="115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313" name="Google Shape;31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Jen- DCS HelpDesk ticketing system</a:t>
            </a:r>
            <a:endParaRPr/>
          </a:p>
        </p:txBody>
      </p:sp>
      <p:sp>
        <p:nvSpPr>
          <p:cNvPr id="324" name="Google Shape;324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Jen-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4.9 working toward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4.10- working toward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4.11- </a:t>
            </a:r>
            <a:r>
              <a:rPr lang="en-US">
                <a:highlight>
                  <a:srgbClr val="EA9999"/>
                </a:highlight>
              </a:rPr>
              <a:t>DCS- Documented in DCS Vulnerability Management Plan and linked to DCS System Admin Techteamipedia-Eric</a:t>
            </a:r>
            <a:endParaRPr>
              <a:highlight>
                <a:srgbClr val="EA9999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4.12-DCS will utilize Vulnerability Management Plan from 4.1 and 4.6 Conduct Testing of Remediation to show the metrics of the effectiveness of the Vulnerability and Patch Management Program.</a:t>
            </a:r>
            <a:endParaRPr>
              <a:highlight>
                <a:srgbClr val="EA9999"/>
              </a:highlight>
            </a:endParaRPr>
          </a:p>
        </p:txBody>
      </p:sp>
      <p:sp>
        <p:nvSpPr>
          <p:cNvPr id="334" name="Google Shape;334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" name="Google Shape;345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356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Ohio Critical Infrastructure: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https://homelandsecurity.ohio.gov/resources/resources-sa/critical-infrastructure-unit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Cyber Protection: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https://homelandsecurity.ohio.gov/our-programs/ohio-cyber-program/ohio-cyber-program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Delaware County EMA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5"/>
              </a:rPr>
              <a:t>https://ema.co.delaware.oh.us/</a:t>
            </a:r>
            <a:endParaRPr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50">
                <a:latin typeface="Arial"/>
                <a:ea typeface="Arial"/>
                <a:cs typeface="Arial"/>
                <a:sym typeface="Arial"/>
              </a:rPr>
              <a:t>10 Court Street</a:t>
            </a:r>
            <a:br>
              <a:rPr lang="en-US" sz="1050">
                <a:latin typeface="Arial"/>
                <a:ea typeface="Arial"/>
                <a:cs typeface="Arial"/>
                <a:sym typeface="Arial"/>
              </a:rPr>
            </a:br>
            <a:r>
              <a:rPr lang="en-US" sz="1050">
                <a:latin typeface="Arial"/>
                <a:ea typeface="Arial"/>
                <a:cs typeface="Arial"/>
                <a:sym typeface="Arial"/>
              </a:rPr>
              <a:t>Delaware, Ohio 43015</a:t>
            </a:r>
            <a:endParaRPr sz="105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50">
                <a:latin typeface="Arial"/>
                <a:ea typeface="Arial"/>
                <a:cs typeface="Arial"/>
                <a:sym typeface="Arial"/>
              </a:rPr>
              <a:t>Phone: (740) 833-2180</a:t>
            </a:r>
            <a:endParaRPr sz="105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Google Shape;37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Jen</a:t>
            </a:r>
            <a:endParaRPr/>
          </a:p>
        </p:txBody>
      </p:sp>
      <p:sp>
        <p:nvSpPr>
          <p:cNvPr id="124" name="Google Shape;12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Charles</a:t>
            </a:r>
            <a:endParaRPr/>
          </a:p>
        </p:txBody>
      </p:sp>
      <p:sp>
        <p:nvSpPr>
          <p:cNvPr id="133" name="Google Shape;13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Charles</a:t>
            </a:r>
            <a:endParaRPr/>
          </a:p>
        </p:txBody>
      </p:sp>
      <p:sp>
        <p:nvSpPr>
          <p:cNvPr id="143" name="Google Shape;14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Charles</a:t>
            </a:r>
            <a:endParaRPr/>
          </a:p>
        </p:txBody>
      </p:sp>
      <p:sp>
        <p:nvSpPr>
          <p:cNvPr id="153" name="Google Shape;15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Charles</a:t>
            </a:r>
            <a:endParaRPr/>
          </a:p>
        </p:txBody>
      </p:sp>
      <p:sp>
        <p:nvSpPr>
          <p:cNvPr id="163" name="Google Shape;16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Charles</a:t>
            </a:r>
            <a:endParaRPr/>
          </a:p>
        </p:txBody>
      </p:sp>
      <p:sp>
        <p:nvSpPr>
          <p:cNvPr id="173" name="Google Shape;17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Jen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If you complete all 5 you will be at 85% compliance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Tim Snyder has the recordings of the first 2</a:t>
            </a:r>
            <a:endParaRPr/>
          </a:p>
        </p:txBody>
      </p:sp>
      <p:sp>
        <p:nvSpPr>
          <p:cNvPr id="184" name="Google Shape;18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p3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5" name="Google Shape;75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3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3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 type="tx">
  <p:cSld name="TITLE_AND_BOD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3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3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3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1" name="Google Shape;51;p3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7" name="Google Shape;67;p3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8" name="Google Shape;68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ist.gov/cyberframework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4.jpg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4.jp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presentation/d/1Hp6sEtuRTtBO4JPYkKK2U7NO2ZfUQe2A/edit?usp=sharing&amp;ouid=101270315344174808612&amp;rtpof=true&amp;sd=true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nagementcouncil.org/connect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4.jp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ducation.ohio.gov/Topics/Learning-in-Ohio/Computer-Science/Resources-for-Computer-Science/Cyber-Club-Toolkit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4.jp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g21f1b02dcee_0_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7550" y="365125"/>
            <a:ext cx="11153024" cy="2399349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g21f1b02dcee_0_27"/>
          <p:cNvSpPr txBox="1"/>
          <p:nvPr/>
        </p:nvSpPr>
        <p:spPr>
          <a:xfrm>
            <a:off x="956925" y="824025"/>
            <a:ext cx="10260600" cy="78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00" b="1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Cybersecurity Workshop Series</a:t>
            </a:r>
            <a:endParaRPr sz="1300" dirty="0"/>
          </a:p>
        </p:txBody>
      </p:sp>
      <p:sp>
        <p:nvSpPr>
          <p:cNvPr id="97" name="Google Shape;97;g21f1b02dcee_0_27"/>
          <p:cNvSpPr txBox="1"/>
          <p:nvPr/>
        </p:nvSpPr>
        <p:spPr>
          <a:xfrm flipH="1">
            <a:off x="567525" y="2998500"/>
            <a:ext cx="11153100" cy="1466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7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Cybersecurity Vulnerability Scanning and Analysis Plan</a:t>
            </a:r>
            <a:endParaRPr sz="37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7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and Take Workshop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Risk and Compliance – Challenges</a:t>
            </a:r>
            <a:endParaRPr sz="4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</a:pPr>
            <a:r>
              <a:rPr lang="en-US" sz="2600" b="1">
                <a:latin typeface="Calibri"/>
                <a:ea typeface="Calibri"/>
                <a:cs typeface="Calibri"/>
                <a:sym typeface="Calibri"/>
              </a:rPr>
              <a:t>Overall Cybersecurity Framework (CSF)</a:t>
            </a:r>
            <a:endParaRPr sz="14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97" name="Google Shape;197;p9"/>
          <p:cNvGraphicFramePr/>
          <p:nvPr/>
        </p:nvGraphicFramePr>
        <p:xfrm>
          <a:off x="838200" y="2329218"/>
          <a:ext cx="10515625" cy="3708340"/>
        </p:xfrm>
        <a:graphic>
          <a:graphicData uri="http://schemas.openxmlformats.org/drawingml/2006/table">
            <a:tbl>
              <a:tblPr firstRow="1" bandRow="1">
                <a:noFill/>
                <a:tableStyleId>{68F11678-FCF9-4D1C-B2EE-E5A6D5C8F9EE}</a:tableStyleId>
              </a:tblPr>
              <a:tblGrid>
                <a:gridCol w="3674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8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09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954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741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Identify</a:t>
                      </a:r>
                      <a:endParaRPr/>
                    </a:p>
                  </a:txBody>
                  <a:tcPr marL="91450" marR="91450" marT="45725" marB="45725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Protect</a:t>
                      </a:r>
                      <a:endParaRPr/>
                    </a:p>
                  </a:txBody>
                  <a:tcPr marL="91450" marR="91450" marT="45725" marB="45725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Detect</a:t>
                      </a:r>
                      <a:endParaRPr/>
                    </a:p>
                  </a:txBody>
                  <a:tcPr marL="91450" marR="91450" marT="45725" marB="45725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Respond</a:t>
                      </a:r>
                      <a:endParaRPr/>
                    </a:p>
                  </a:txBody>
                  <a:tcPr marL="91450" marR="91450" marT="45725" marB="45725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Recover</a:t>
                      </a:r>
                      <a:endParaRPr/>
                    </a:p>
                  </a:txBody>
                  <a:tcPr marL="91450" marR="91450" marT="45725" marB="45725" anchor="b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41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Controls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29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39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18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16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11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IR Guide and IR Tabletop Exercise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13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44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Risk Management Guide and Risk Management Worksheet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14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44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Vulnerability Management Guide, Tools and Analysis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 u="none" strike="noStrike" cap="none">
                        <a:solidFill>
                          <a:srgbClr val="C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17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44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Organization, Third Party Access Control, and Training Exercise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16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4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Network Systems Control Exercise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98" name="Google Shape;198;p9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9183" y="6176963"/>
            <a:ext cx="588617" cy="573747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9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200" name="Google Shape;200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88800" y="603145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1310938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Vulnerability Management Controls</a:t>
            </a:r>
            <a:endParaRPr/>
          </a:p>
        </p:txBody>
      </p:sp>
      <p:sp>
        <p:nvSpPr>
          <p:cNvPr id="207" name="Google Shape;207;p10"/>
          <p:cNvSpPr txBox="1">
            <a:spLocks noGrp="1"/>
          </p:cNvSpPr>
          <p:nvPr>
            <p:ph type="body" idx="1"/>
          </p:nvPr>
        </p:nvSpPr>
        <p:spPr>
          <a:xfrm>
            <a:off x="838200" y="1452880"/>
            <a:ext cx="10515600" cy="4724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en-US" sz="1800" b="0" i="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lang="en-US" sz="1800" b="0" i="0" u="sng" strike="noStrike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NIST Framework</a:t>
            </a:r>
            <a:r>
              <a:rPr lang="en-US" sz="1800" b="0" i="0" u="sng" strike="noStrike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(National Institute of Standards of Technology) outlines the need for an Risk Management Plan in the following areas:</a:t>
            </a:r>
            <a:endParaRPr/>
          </a:p>
          <a:p>
            <a:pPr marL="341313" lvl="0" indent="-3413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Calibri"/>
              <a:buAutoNum type="arabicPeriod"/>
            </a:pPr>
            <a:r>
              <a:rPr lang="en-US" sz="16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Protect PR.IP-12: 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A vulnerability management plan is developed and implemented</a:t>
            </a:r>
            <a:endParaRPr/>
          </a:p>
          <a:p>
            <a:pPr marL="341313" lvl="0" indent="-3413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5A11"/>
              </a:buClr>
              <a:buSzPct val="100000"/>
              <a:buFont typeface="Calibri"/>
              <a:buAutoNum type="arabicPeriod"/>
            </a:pPr>
            <a:r>
              <a:rPr lang="en-US" sz="1600">
                <a:solidFill>
                  <a:srgbClr val="C55A11"/>
                </a:solidFill>
                <a:latin typeface="Arial"/>
                <a:ea typeface="Arial"/>
                <a:cs typeface="Arial"/>
                <a:sym typeface="Arial"/>
              </a:rPr>
              <a:t>Detect DE.AE-1: 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A baseline of network operations and expected data flows for users and systems is established and managed</a:t>
            </a:r>
            <a:endParaRPr/>
          </a:p>
          <a:p>
            <a:pPr marL="341313" lvl="0" indent="-3413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5A11"/>
              </a:buClr>
              <a:buSzPct val="100000"/>
              <a:buFont typeface="Calibri"/>
              <a:buAutoNum type="arabicPeriod"/>
            </a:pPr>
            <a:r>
              <a:rPr lang="en-US" sz="1600">
                <a:solidFill>
                  <a:srgbClr val="C55A11"/>
                </a:solidFill>
                <a:latin typeface="Arial"/>
                <a:ea typeface="Arial"/>
                <a:cs typeface="Arial"/>
                <a:sym typeface="Arial"/>
              </a:rPr>
              <a:t>Detect DE.AE-2: 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Detected events are analyzed to understand attack targets and methods</a:t>
            </a:r>
            <a:endParaRPr/>
          </a:p>
          <a:p>
            <a:pPr marL="341313" lvl="0" indent="-3413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5A11"/>
              </a:buClr>
              <a:buSzPct val="100000"/>
              <a:buFont typeface="Calibri"/>
              <a:buAutoNum type="arabicPeriod"/>
            </a:pPr>
            <a:r>
              <a:rPr lang="en-US" sz="1600">
                <a:solidFill>
                  <a:srgbClr val="C55A11"/>
                </a:solidFill>
                <a:latin typeface="Arial"/>
                <a:ea typeface="Arial"/>
                <a:cs typeface="Arial"/>
                <a:sym typeface="Arial"/>
              </a:rPr>
              <a:t>Detect DE.AE-3: 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Event data are collected and correlated from multiple sources and sensors</a:t>
            </a:r>
            <a:endParaRPr/>
          </a:p>
          <a:p>
            <a:pPr marL="341313" lvl="0" indent="-3413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5A11"/>
              </a:buClr>
              <a:buSzPct val="100000"/>
              <a:buFont typeface="Calibri"/>
              <a:buAutoNum type="arabicPeriod"/>
            </a:pPr>
            <a:r>
              <a:rPr lang="en-US" sz="1600">
                <a:solidFill>
                  <a:srgbClr val="C55A11"/>
                </a:solidFill>
                <a:latin typeface="Arial"/>
                <a:ea typeface="Arial"/>
                <a:cs typeface="Arial"/>
                <a:sym typeface="Arial"/>
              </a:rPr>
              <a:t>Detect DE.AE-4: 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Impact of events is determined</a:t>
            </a:r>
            <a:endParaRPr/>
          </a:p>
          <a:p>
            <a:pPr marL="341313" lvl="0" indent="-3413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5A11"/>
              </a:buClr>
              <a:buSzPct val="100000"/>
              <a:buFont typeface="Calibri"/>
              <a:buAutoNum type="arabicPeriod"/>
            </a:pPr>
            <a:r>
              <a:rPr lang="en-US" sz="1600">
                <a:solidFill>
                  <a:srgbClr val="C55A11"/>
                </a:solidFill>
                <a:latin typeface="Arial"/>
                <a:ea typeface="Arial"/>
                <a:cs typeface="Arial"/>
                <a:sym typeface="Arial"/>
              </a:rPr>
              <a:t>Detect DE.AE-5: 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Incident alert thresholds are established</a:t>
            </a:r>
            <a:endParaRPr/>
          </a:p>
          <a:p>
            <a:pPr marL="341313" lvl="0" indent="-3413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5A11"/>
              </a:buClr>
              <a:buSzPct val="100000"/>
              <a:buFont typeface="Calibri"/>
              <a:buAutoNum type="arabicPeriod"/>
            </a:pPr>
            <a:r>
              <a:rPr lang="en-US" sz="1600" b="0" i="0" u="none" strike="noStrike">
                <a:solidFill>
                  <a:srgbClr val="C55A11"/>
                </a:solidFill>
                <a:latin typeface="Arial"/>
                <a:ea typeface="Arial"/>
                <a:cs typeface="Arial"/>
                <a:sym typeface="Arial"/>
              </a:rPr>
              <a:t>Detect DE.CM-1: 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The network is monitored to detect potential cybersecurity events</a:t>
            </a:r>
            <a:endParaRPr/>
          </a:p>
          <a:p>
            <a:pPr marL="341313" lvl="0" indent="-3413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5A11"/>
              </a:buClr>
              <a:buSzPct val="100000"/>
              <a:buFont typeface="Calibri"/>
              <a:buAutoNum type="arabicPeriod"/>
            </a:pPr>
            <a:r>
              <a:rPr lang="en-US" sz="1600" b="0" i="0" u="none" strike="noStrike">
                <a:solidFill>
                  <a:srgbClr val="C55A11"/>
                </a:solidFill>
                <a:latin typeface="Arial"/>
                <a:ea typeface="Arial"/>
                <a:cs typeface="Arial"/>
                <a:sym typeface="Arial"/>
              </a:rPr>
              <a:t>Detect DE.CM-3: 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Personnel activity is monitored to detect potential cybersecurity events</a:t>
            </a:r>
            <a:endParaRPr/>
          </a:p>
          <a:p>
            <a:pPr marL="341313" lvl="0" indent="-3413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5A11"/>
              </a:buClr>
              <a:buSzPct val="100000"/>
              <a:buFont typeface="Calibri"/>
              <a:buAutoNum type="arabicPeriod"/>
            </a:pPr>
            <a:r>
              <a:rPr lang="en-US" sz="1600" b="0" i="0" u="none" strike="noStrike">
                <a:solidFill>
                  <a:srgbClr val="C55A11"/>
                </a:solidFill>
                <a:latin typeface="Arial"/>
                <a:ea typeface="Arial"/>
                <a:cs typeface="Arial"/>
                <a:sym typeface="Arial"/>
              </a:rPr>
              <a:t>Detect DE.CM-4: 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Malicious code is detected</a:t>
            </a:r>
            <a:endParaRPr/>
          </a:p>
          <a:p>
            <a:pPr marL="341313" lvl="0" indent="-3413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5A11"/>
              </a:buClr>
              <a:buSzPct val="100000"/>
              <a:buFont typeface="Calibri"/>
              <a:buAutoNum type="arabicPeriod"/>
            </a:pPr>
            <a:r>
              <a:rPr lang="en-US" sz="1600" b="0" i="0" u="none" strike="noStrike">
                <a:solidFill>
                  <a:srgbClr val="C55A11"/>
                </a:solidFill>
                <a:latin typeface="Arial"/>
                <a:ea typeface="Arial"/>
                <a:cs typeface="Arial"/>
                <a:sym typeface="Arial"/>
              </a:rPr>
              <a:t>Detect DE.CM-5: 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Unauthorized mobile code is detected</a:t>
            </a:r>
            <a:endParaRPr/>
          </a:p>
          <a:p>
            <a:pPr marL="341313" lvl="0" indent="-3413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5A11"/>
              </a:buClr>
              <a:buSzPct val="100000"/>
              <a:buFont typeface="Calibri"/>
              <a:buAutoNum type="arabicPeriod"/>
            </a:pPr>
            <a:r>
              <a:rPr lang="en-US" sz="1600" b="0" i="0" u="none" strike="noStrike">
                <a:solidFill>
                  <a:srgbClr val="C55A11"/>
                </a:solidFill>
                <a:latin typeface="Arial"/>
                <a:ea typeface="Arial"/>
                <a:cs typeface="Arial"/>
                <a:sym typeface="Arial"/>
              </a:rPr>
              <a:t>Detect DE.CM-6: 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External service provider activity is monitored to detect potential cybersecurity events</a:t>
            </a:r>
            <a:endParaRPr/>
          </a:p>
          <a:p>
            <a:pPr marL="341313" lvl="0" indent="-3413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5A11"/>
              </a:buClr>
              <a:buSzPct val="100000"/>
              <a:buFont typeface="Calibri"/>
              <a:buAutoNum type="arabicPeriod"/>
            </a:pPr>
            <a:r>
              <a:rPr lang="en-US" sz="1600" b="0" i="0" u="none" strike="noStrike">
                <a:solidFill>
                  <a:srgbClr val="C55A11"/>
                </a:solidFill>
                <a:latin typeface="Arial"/>
                <a:ea typeface="Arial"/>
                <a:cs typeface="Arial"/>
                <a:sym typeface="Arial"/>
              </a:rPr>
              <a:t>Detect DE.CM-7:: 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Monitoring for unauthorized personnel, connections, devices, and software is performed</a:t>
            </a:r>
            <a:endParaRPr/>
          </a:p>
          <a:p>
            <a:pPr marL="341313" lvl="0" indent="-3413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5A11"/>
              </a:buClr>
              <a:buSzPct val="100000"/>
              <a:buFont typeface="Calibri"/>
              <a:buAutoNum type="arabicPeriod"/>
            </a:pPr>
            <a:r>
              <a:rPr lang="en-US" sz="1600" b="0" i="0" u="none" strike="noStrike">
                <a:solidFill>
                  <a:srgbClr val="C55A11"/>
                </a:solidFill>
                <a:latin typeface="Arial"/>
                <a:ea typeface="Arial"/>
                <a:cs typeface="Arial"/>
                <a:sym typeface="Arial"/>
              </a:rPr>
              <a:t>Detect DE.CM-8:: 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Vulnerability scans are performed</a:t>
            </a:r>
            <a:endParaRPr/>
          </a:p>
          <a:p>
            <a:pPr marL="341313" lvl="0" indent="-3413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5A11"/>
              </a:buClr>
              <a:buSzPct val="100000"/>
              <a:buFont typeface="Calibri"/>
              <a:buAutoNum type="arabicPeriod"/>
            </a:pPr>
            <a:r>
              <a:rPr lang="en-US" sz="1600" b="0" i="0" u="none" strike="noStrike">
                <a:solidFill>
                  <a:srgbClr val="C55A11"/>
                </a:solidFill>
                <a:latin typeface="Arial"/>
                <a:ea typeface="Arial"/>
                <a:cs typeface="Arial"/>
                <a:sym typeface="Arial"/>
              </a:rPr>
              <a:t>Detect DE.DP-1:: 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Roles and responsibilities for detection are well defined to ensure accountability</a:t>
            </a:r>
            <a:endParaRPr/>
          </a:p>
          <a:p>
            <a:pPr marL="341313" lvl="0" indent="-3413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5A11"/>
              </a:buClr>
              <a:buSzPct val="100000"/>
              <a:buFont typeface="Calibri"/>
              <a:buAutoNum type="arabicPeriod"/>
            </a:pPr>
            <a:r>
              <a:rPr lang="en-US" sz="1600" b="0" i="0" u="none" strike="noStrike">
                <a:solidFill>
                  <a:srgbClr val="C55A11"/>
                </a:solidFill>
                <a:latin typeface="Arial"/>
                <a:ea typeface="Arial"/>
                <a:cs typeface="Arial"/>
                <a:sym typeface="Arial"/>
              </a:rPr>
              <a:t>Detect DE.DP-2:: 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Detection activities comply with all applicable requirements</a:t>
            </a:r>
            <a:endParaRPr/>
          </a:p>
          <a:p>
            <a:pPr marL="341313" lvl="0" indent="-3413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5A11"/>
              </a:buClr>
              <a:buSzPct val="100000"/>
              <a:buFont typeface="Calibri"/>
              <a:buAutoNum type="arabicPeriod"/>
            </a:pPr>
            <a:r>
              <a:rPr lang="en-US" sz="1600" b="0" i="0" u="none" strike="noStrike">
                <a:solidFill>
                  <a:srgbClr val="C55A11"/>
                </a:solidFill>
                <a:latin typeface="Arial"/>
                <a:ea typeface="Arial"/>
                <a:cs typeface="Arial"/>
                <a:sym typeface="Arial"/>
              </a:rPr>
              <a:t>Detect DE.DP-3:: 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Detection processes are tested</a:t>
            </a:r>
            <a:endParaRPr/>
          </a:p>
          <a:p>
            <a:pPr marL="341313" lvl="0" indent="-3413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5A11"/>
              </a:buClr>
              <a:buSzPct val="100000"/>
              <a:buFont typeface="Calibri"/>
              <a:buAutoNum type="arabicPeriod"/>
            </a:pPr>
            <a:r>
              <a:rPr lang="en-US" sz="1600" b="0" i="0" u="none" strike="noStrike">
                <a:solidFill>
                  <a:srgbClr val="C55A11"/>
                </a:solidFill>
                <a:latin typeface="Arial"/>
                <a:ea typeface="Arial"/>
                <a:cs typeface="Arial"/>
                <a:sym typeface="Arial"/>
              </a:rPr>
              <a:t>Detect DE.DP-4:: 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Event detection information is communicated</a:t>
            </a:r>
            <a:endParaRPr/>
          </a:p>
          <a:p>
            <a:pPr marL="341313" lvl="0" indent="-3413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55A11"/>
              </a:buClr>
              <a:buSzPct val="100000"/>
              <a:buFont typeface="Calibri"/>
              <a:buAutoNum type="arabicPeriod"/>
            </a:pPr>
            <a:r>
              <a:rPr lang="en-US" sz="1600" b="0" i="0" u="none" strike="noStrike">
                <a:solidFill>
                  <a:srgbClr val="C55A11"/>
                </a:solidFill>
                <a:latin typeface="Arial"/>
                <a:ea typeface="Arial"/>
                <a:cs typeface="Arial"/>
                <a:sym typeface="Arial"/>
              </a:rPr>
              <a:t>Detect DE.DP-5:: 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Detection processes are continuously improved</a:t>
            </a:r>
            <a:endParaRPr/>
          </a:p>
          <a:p>
            <a:pPr marL="341313" lvl="0" indent="-3413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Calibri"/>
              <a:buAutoNum type="arabicPeriod"/>
            </a:pPr>
            <a:r>
              <a:rPr lang="en-US" sz="1600" b="0" i="0" u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Respond RS.AN-1: </a:t>
            </a:r>
            <a:r>
              <a:rPr lang="en-US" sz="1600" i="0" u="none" strike="noStrike">
                <a:latin typeface="Arial"/>
                <a:ea typeface="Arial"/>
                <a:cs typeface="Arial"/>
                <a:sym typeface="Arial"/>
              </a:rPr>
              <a:t>Notifications from detection systems are investigated </a:t>
            </a:r>
            <a:endParaRPr/>
          </a:p>
          <a:p>
            <a:pPr marL="341313" lvl="0" indent="-3413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Calibri"/>
              <a:buAutoNum type="arabicPeriod"/>
            </a:pPr>
            <a:r>
              <a:rPr lang="en-US" sz="1600" b="0" i="0" u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Respond RS.AN-2: 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The impact of the incident is understood</a:t>
            </a:r>
            <a:endParaRPr/>
          </a:p>
          <a:p>
            <a:pPr marL="341313" lvl="0" indent="-3413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Calibri"/>
              <a:buAutoNum type="arabicPeriod"/>
            </a:pPr>
            <a:r>
              <a:rPr lang="en-US" sz="16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Respond RA.AN-5: 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Processes are established to receive, analyze and respond to vulnerabilities disclosed to the organization from internal and external sources (e.g. internal testing, security bulletins, or security researchers)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1600">
              <a:solidFill>
                <a:srgbClr val="00B05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1800" b="0" i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/>
          </a:p>
        </p:txBody>
      </p:sp>
      <p:pic>
        <p:nvPicPr>
          <p:cNvPr id="208" name="Google Shape;208;p10" descr="Logo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9183" y="6176963"/>
            <a:ext cx="588617" cy="573747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10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210" name="Google Shape;210;p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969800" y="592450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sp>
        <p:nvSpPr>
          <p:cNvPr id="216" name="Google Shape;216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979646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Questions</a:t>
            </a:r>
            <a:endParaRPr/>
          </a:p>
        </p:txBody>
      </p:sp>
      <p:pic>
        <p:nvPicPr>
          <p:cNvPr id="217" name="Google Shape;217;p1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920331" y="1825625"/>
            <a:ext cx="4351338" cy="4351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11" descr="Logo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61511" y="155656"/>
            <a:ext cx="1036320" cy="1010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11" descr="Logo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9183" y="6176963"/>
            <a:ext cx="588617" cy="573747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11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221" name="Google Shape;221;p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588800" y="592450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21f1b02dcee_0_0"/>
          <p:cNvSpPr txBox="1">
            <a:spLocks noGrp="1"/>
          </p:cNvSpPr>
          <p:nvPr>
            <p:ph type="ctrTitle"/>
          </p:nvPr>
        </p:nvSpPr>
        <p:spPr>
          <a:xfrm>
            <a:off x="1524000" y="1930628"/>
            <a:ext cx="9144000" cy="169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 sz="6200" dirty="0"/>
              <a:t>Cybersecurity Vulnerability Scanning and Analysis Plan</a:t>
            </a:r>
            <a:endParaRPr dirty="0"/>
          </a:p>
        </p:txBody>
      </p:sp>
      <p:pic>
        <p:nvPicPr>
          <p:cNvPr id="237" name="Google Shape;237;g21f1b02dcee_0_0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000" y="779172"/>
            <a:ext cx="1036320" cy="1010139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g21f1b02dcee_0_0"/>
          <p:cNvSpPr txBox="1"/>
          <p:nvPr/>
        </p:nvSpPr>
        <p:spPr>
          <a:xfrm>
            <a:off x="4724400" y="6491235"/>
            <a:ext cx="27852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UNCLASS//CUI</a:t>
            </a:r>
            <a:endParaRPr/>
          </a:p>
        </p:txBody>
      </p:sp>
      <p:pic>
        <p:nvPicPr>
          <p:cNvPr id="239" name="Google Shape;239;g21f1b02dcee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874550" y="592450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Google Shape;24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85021" y="1825625"/>
            <a:ext cx="3081626" cy="3720408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45" name="Google Shape;245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Vulnerability Management</a:t>
            </a:r>
            <a:endParaRPr/>
          </a:p>
        </p:txBody>
      </p:sp>
      <p:sp>
        <p:nvSpPr>
          <p:cNvPr id="246" name="Google Shape;246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4675094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 sz="2000"/>
              <a:t>There are 21 NIST Data Security controls that cover Vulnerability Assessment and Scanning. NIST 800-92 and NIST 800-115 give us a deeper look at testing, assessment and log management. </a:t>
            </a:r>
            <a:endParaRPr/>
          </a:p>
        </p:txBody>
      </p:sp>
      <p:pic>
        <p:nvPicPr>
          <p:cNvPr id="247" name="Google Shape;247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28534" y="2947774"/>
            <a:ext cx="3081626" cy="322918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48" name="Google Shape;248;p13" descr="Logo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9183" y="6176963"/>
            <a:ext cx="588617" cy="573747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13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250" name="Google Shape;25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950750" y="365125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Vulnerability Management Outline</a:t>
            </a:r>
            <a:endParaRPr/>
          </a:p>
        </p:txBody>
      </p:sp>
      <p:sp>
        <p:nvSpPr>
          <p:cNvPr id="256" name="Google Shape;256;p14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37222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342900" marR="0" lvl="0" indent="-34293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1500" b="1"/>
              <a:t>Overview</a:t>
            </a:r>
            <a:endParaRPr/>
          </a:p>
          <a:p>
            <a:pPr marL="342900" marR="0" lvl="0" indent="-34293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1500" b="1"/>
              <a:t>Purpose</a:t>
            </a:r>
            <a:endParaRPr/>
          </a:p>
          <a:p>
            <a:pPr marL="342900" marR="0" lvl="0" indent="-34293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1500" b="1"/>
              <a:t>Scope</a:t>
            </a:r>
            <a:endParaRPr/>
          </a:p>
          <a:p>
            <a:pPr marL="342900" marR="0" lvl="0" indent="-34293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1500" b="1"/>
              <a:t>Plan</a:t>
            </a:r>
            <a:endParaRPr/>
          </a:p>
          <a:p>
            <a:pPr marL="742950" marR="1324610" lvl="1" indent="-28578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1500" b="1"/>
              <a:t>Vulnerability and Patch Management Plan</a:t>
            </a:r>
            <a:endParaRPr/>
          </a:p>
          <a:p>
            <a:pPr marL="742950" marR="1324610" lvl="1" indent="-28578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1500" b="1"/>
              <a:t>Create/Update a System Inventory </a:t>
            </a:r>
            <a:endParaRPr/>
          </a:p>
          <a:p>
            <a:pPr marL="742950" marR="1324610" lvl="1" indent="-28578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1500" b="1"/>
              <a:t>Monitor for Vulnerabilities, Remediations, and Threats</a:t>
            </a:r>
            <a:endParaRPr/>
          </a:p>
          <a:p>
            <a:pPr marL="742950" marR="1324610" lvl="1" indent="-28578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1500" b="1"/>
              <a:t>Prioritize Vulnerability Remediation </a:t>
            </a:r>
            <a:endParaRPr/>
          </a:p>
          <a:p>
            <a:pPr marL="742950" marR="1324610" lvl="1" indent="-28578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1500" b="1"/>
              <a:t>Create/Maintain Vulnerability Database</a:t>
            </a:r>
            <a:endParaRPr/>
          </a:p>
          <a:p>
            <a:pPr marL="742950" marR="1324610" lvl="1" indent="-28578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1500" b="1"/>
              <a:t>Conduct Testing of Remediations </a:t>
            </a:r>
            <a:endParaRPr/>
          </a:p>
          <a:p>
            <a:pPr marL="742950" marR="1324610" lvl="1" indent="-28578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1500" b="1"/>
              <a:t>Inform System Administrators and System Owners </a:t>
            </a:r>
            <a:endParaRPr/>
          </a:p>
          <a:p>
            <a:pPr marL="742950" marR="1324610" lvl="1" indent="-28578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1500" b="1"/>
              <a:t>Deploy Vulnerability Remediations</a:t>
            </a:r>
            <a:endParaRPr/>
          </a:p>
          <a:p>
            <a:pPr marL="742950" marR="1324610" lvl="1" indent="-28578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1500" b="1"/>
              <a:t>Verify Vulnerability Remediation </a:t>
            </a:r>
            <a:endParaRPr/>
          </a:p>
          <a:p>
            <a:pPr marL="742950" marR="1324610" lvl="1" indent="-28578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1500" b="1"/>
              <a:t>Cloud Service Providers/ Third Parties </a:t>
            </a:r>
            <a:endParaRPr/>
          </a:p>
          <a:p>
            <a:pPr marL="742950" marR="1324610" lvl="1" indent="-28578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1500" b="1"/>
              <a:t>Vulnerability Management Training </a:t>
            </a:r>
            <a:endParaRPr/>
          </a:p>
          <a:p>
            <a:pPr marL="742950" marR="1324610" lvl="1" indent="-28578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1500" b="1"/>
              <a:t>Vulnerability and Patch Management Metrics </a:t>
            </a:r>
            <a:endParaRPr sz="1500" b="1"/>
          </a:p>
          <a:p>
            <a:pPr marL="342900" marR="0" lvl="0" indent="-34293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1500" b="1"/>
              <a:t>Policy Compliance</a:t>
            </a:r>
            <a:endParaRPr/>
          </a:p>
          <a:p>
            <a:pPr marL="342900" marR="0" lvl="0" indent="-34293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1500" b="1"/>
              <a:t>Related Standards, Policies and Processes</a:t>
            </a:r>
            <a:endParaRPr/>
          </a:p>
          <a:p>
            <a:pPr marL="342900" marR="0" lvl="0" indent="-34293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1500" b="1"/>
              <a:t>Definitions and Terms</a:t>
            </a:r>
            <a:endParaRPr/>
          </a:p>
          <a:p>
            <a:pPr marL="342900" marR="0" lvl="0" indent="-34293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1500" b="1"/>
              <a:t>Revision History</a:t>
            </a:r>
            <a:endParaRPr/>
          </a:p>
        </p:txBody>
      </p:sp>
      <p:sp>
        <p:nvSpPr>
          <p:cNvPr id="257" name="Google Shape;257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  <p:pic>
        <p:nvPicPr>
          <p:cNvPr id="258" name="Google Shape;258;p14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9183" y="6176963"/>
            <a:ext cx="588617" cy="573747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14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260" name="Google Shape;260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67368" y="1690688"/>
            <a:ext cx="4078062" cy="4949598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61" name="Google Shape;261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945425" y="22855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Vulnerability and Patch Management Plan</a:t>
            </a:r>
            <a:endParaRPr/>
          </a:p>
        </p:txBody>
      </p:sp>
      <p:sp>
        <p:nvSpPr>
          <p:cNvPr id="267" name="Google Shape;267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01534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6075" lvl="0" indent="-3460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800"/>
              <a:buChar char="•"/>
            </a:pPr>
            <a:r>
              <a:rPr lang="en-US" sz="1800" b="1">
                <a:solidFill>
                  <a:srgbClr val="0000FF"/>
                </a:solidFill>
              </a:rPr>
              <a:t>Created, implemented, maintained, and enforced</a:t>
            </a:r>
            <a:endParaRPr b="1">
              <a:solidFill>
                <a:srgbClr val="0000FF"/>
              </a:solidFill>
            </a:endParaRPr>
          </a:p>
          <a:p>
            <a:pPr marL="346075" marR="17780" lvl="0" indent="-3460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Mechanisms to timely </a:t>
            </a:r>
            <a:r>
              <a:rPr lang="en-US" sz="1800" b="1">
                <a:solidFill>
                  <a:srgbClr val="0000FF"/>
                </a:solidFill>
              </a:rPr>
              <a:t>obtain information</a:t>
            </a:r>
            <a:r>
              <a:rPr lang="en-US" sz="1800"/>
              <a:t> about technical vulnerabilities of information systems</a:t>
            </a:r>
            <a:endParaRPr/>
          </a:p>
          <a:p>
            <a:pPr marL="346075" marR="17780" lvl="0" indent="-3460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 b="1">
                <a:solidFill>
                  <a:srgbClr val="0000FF"/>
                </a:solidFill>
              </a:rPr>
              <a:t>Evaluation</a:t>
            </a:r>
            <a:r>
              <a:rPr lang="en-US" sz="1800"/>
              <a:t> of the organization’s exposure to such vulnerabilities</a:t>
            </a:r>
            <a:endParaRPr/>
          </a:p>
          <a:p>
            <a:pPr marL="346075" marR="17780" lvl="0" indent="-3460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 Implementation of appropriate safeguards to address the associated risk. </a:t>
            </a:r>
            <a:endParaRPr/>
          </a:p>
          <a:p>
            <a:pPr marL="346075" marR="0" lvl="0" indent="-3460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 b="1">
                <a:solidFill>
                  <a:srgbClr val="0000FF"/>
                </a:solidFill>
              </a:rPr>
              <a:t>Training</a:t>
            </a:r>
            <a:r>
              <a:rPr lang="en-US" sz="1800">
                <a:solidFill>
                  <a:srgbClr val="0000FF"/>
                </a:solidFill>
              </a:rPr>
              <a:t> </a:t>
            </a:r>
            <a:r>
              <a:rPr lang="en-US" sz="1800"/>
              <a:t>and reporting metrics for effective implementation of the vulnerability and patch management program. </a:t>
            </a:r>
            <a:endParaRPr/>
          </a:p>
          <a:p>
            <a:pPr marL="346075" marR="0" lvl="0" indent="-3460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 b="1">
                <a:solidFill>
                  <a:srgbClr val="0000FF"/>
                </a:solidFill>
              </a:rPr>
              <a:t>Roles and responsibilities</a:t>
            </a:r>
            <a:r>
              <a:rPr lang="en-US" sz="1800"/>
              <a:t> of teams/roles for accomplishing all the activities</a:t>
            </a:r>
            <a:endParaRPr/>
          </a:p>
        </p:txBody>
      </p:sp>
      <p:sp>
        <p:nvSpPr>
          <p:cNvPr id="268" name="Google Shape;2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  <p:pic>
        <p:nvPicPr>
          <p:cNvPr id="269" name="Google Shape;269;p15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9183" y="6176963"/>
            <a:ext cx="588617" cy="573747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15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271" name="Google Shape;271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1" y="1825624"/>
            <a:ext cx="5257800" cy="2903263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72" name="Google Shape;272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007900" y="20950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Create /Update a System Inventory</a:t>
            </a:r>
            <a:endParaRPr/>
          </a:p>
        </p:txBody>
      </p:sp>
      <p:sp>
        <p:nvSpPr>
          <p:cNvPr id="278" name="Google Shape;278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92486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84163" marR="0" lvl="0" indent="-2841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Create a system inventory of IT resources in scope for the vulnerability management program </a:t>
            </a:r>
            <a:endParaRPr/>
          </a:p>
          <a:p>
            <a:pPr marL="741363" lvl="1" indent="-2841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Hardware equipment (Firewall, Switches, Transceiver for fiber to Ethernet)</a:t>
            </a:r>
            <a:endParaRPr/>
          </a:p>
          <a:p>
            <a:pPr marL="741363" lvl="1" indent="-2841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Domain Controller (DC), File server, VEEAM backup server and possible HVAC and SQL server. Optional application servers such as phone, camera, transportation.</a:t>
            </a:r>
            <a:endParaRPr/>
          </a:p>
          <a:p>
            <a:pPr marL="741363" lvl="1" indent="-2841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Operating systems (Windows Server 2019)</a:t>
            </a:r>
            <a:endParaRPr/>
          </a:p>
          <a:p>
            <a:pPr marL="741363" lvl="1" indent="-2841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Database (SQL)</a:t>
            </a:r>
            <a:endParaRPr/>
          </a:p>
          <a:p>
            <a:pPr marL="741363" lvl="1" indent="-2841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Software applications (Server or Windows Professional)</a:t>
            </a:r>
            <a:endParaRPr/>
          </a:p>
          <a:p>
            <a:pPr marL="284163" marR="0" lvl="0" indent="-2841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System inventory must be updated on an annual basis or whenever changes occur to these IT resources</a:t>
            </a:r>
            <a:endParaRPr/>
          </a:p>
        </p:txBody>
      </p:sp>
      <p:sp>
        <p:nvSpPr>
          <p:cNvPr id="279" name="Google Shape;279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  <p:pic>
        <p:nvPicPr>
          <p:cNvPr id="280" name="Google Shape;280;p16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9183" y="6176963"/>
            <a:ext cx="588617" cy="573747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16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282" name="Google Shape;282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0" y="1825625"/>
            <a:ext cx="5257800" cy="164944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83" name="Google Shape;283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588800" y="579115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Monitor for Vulnerabilities, Remediation and Threats</a:t>
            </a:r>
            <a:endParaRPr/>
          </a:p>
        </p:txBody>
      </p:sp>
      <p:sp>
        <p:nvSpPr>
          <p:cNvPr id="289" name="Google Shape;289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21623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288925" marR="0" lvl="0" indent="-28892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1800" b="1">
                <a:solidFill>
                  <a:srgbClr val="0000FF"/>
                </a:solidFill>
              </a:rPr>
              <a:t>Monitor security sources</a:t>
            </a:r>
            <a:r>
              <a:rPr lang="en-US" sz="1800"/>
              <a:t> for vulnerability announcements, patch, and non-patch remediations, and emerging threats</a:t>
            </a:r>
            <a:endParaRPr/>
          </a:p>
          <a:p>
            <a:pPr marL="288925" marR="0" lvl="0" indent="-28892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1800" b="1">
                <a:solidFill>
                  <a:srgbClr val="0000FF"/>
                </a:solidFill>
              </a:rPr>
              <a:t>Establish procedures</a:t>
            </a:r>
            <a:r>
              <a:rPr lang="en-US" sz="1800"/>
              <a:t> to obtain copies of the software updates electronically when they are issued by the vendor.</a:t>
            </a:r>
            <a:endParaRPr/>
          </a:p>
          <a:p>
            <a:pPr marL="288925" marR="0" lvl="0" indent="-28892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1800" b="1">
                <a:solidFill>
                  <a:srgbClr val="0000FF"/>
                </a:solidFill>
              </a:rPr>
              <a:t>Utilize authorized resources</a:t>
            </a:r>
            <a:r>
              <a:rPr lang="en-US" sz="1800"/>
              <a:t> such as system vendor websites, third-party mailing lists and newsgroups, vulnerability management databases, and different tools for tracking the latest vulnerabilities. </a:t>
            </a:r>
            <a:endParaRPr/>
          </a:p>
          <a:p>
            <a:pPr marL="288925" marR="0" lvl="0" indent="-28892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1800" b="1">
                <a:solidFill>
                  <a:srgbClr val="0000FF"/>
                </a:solidFill>
              </a:rPr>
              <a:t>Conduct regular vulnerability scans</a:t>
            </a:r>
            <a:r>
              <a:rPr lang="en-US" sz="1800"/>
              <a:t> at least monthly, and a penetration test assessment on critical infrastructure and systems at least annually. </a:t>
            </a:r>
            <a:endParaRPr/>
          </a:p>
          <a:p>
            <a:pPr marL="288925" marR="0" lvl="0" indent="-28892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1800"/>
              <a:t>The monthly vulnerability scans may be carried out in-house or by an external company or a combination of both. Those vulnerability scans should cover all the internal and external facing assets on the production network. </a:t>
            </a:r>
            <a:endParaRPr/>
          </a:p>
        </p:txBody>
      </p:sp>
      <p:sp>
        <p:nvSpPr>
          <p:cNvPr id="290" name="Google Shape;290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  <p:pic>
        <p:nvPicPr>
          <p:cNvPr id="291" name="Google Shape;291;p17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9183" y="6176963"/>
            <a:ext cx="588617" cy="573747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17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293" name="Google Shape;293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35874" y="1825625"/>
            <a:ext cx="5217926" cy="393836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94" name="Google Shape;294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588800" y="592450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Vulnerability Management</a:t>
            </a:r>
            <a:endParaRPr/>
          </a:p>
        </p:txBody>
      </p:sp>
      <p:sp>
        <p:nvSpPr>
          <p:cNvPr id="300" name="Google Shape;300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0673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Tickets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Logs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CISA Albert Reports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SIEM Software Reports</a:t>
            </a:r>
            <a:endParaRPr/>
          </a:p>
        </p:txBody>
      </p:sp>
      <p:pic>
        <p:nvPicPr>
          <p:cNvPr id="301" name="Google Shape;301;p18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9183" y="6176963"/>
            <a:ext cx="588617" cy="573747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18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303" name="Google Shape;303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88800" y="592450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"/>
          <p:cNvSpPr txBox="1">
            <a:spLocks noGrp="1"/>
          </p:cNvSpPr>
          <p:nvPr>
            <p:ph type="ctrTitle"/>
          </p:nvPr>
        </p:nvSpPr>
        <p:spPr>
          <a:xfrm>
            <a:off x="2743200" y="1237175"/>
            <a:ext cx="7924800" cy="3967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200"/>
              <a:buFont typeface="Calibri"/>
              <a:buNone/>
            </a:pPr>
            <a:r>
              <a:rPr lang="en-US" sz="6200"/>
              <a:t>The OhCR</a:t>
            </a:r>
            <a:br>
              <a:rPr lang="en-US" sz="6200"/>
            </a:br>
            <a:r>
              <a:rPr lang="en-US" sz="2400" i="1"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br>
              <a:rPr lang="en-US" sz="2000" i="1">
                <a:latin typeface="Calibri"/>
                <a:ea typeface="Calibri"/>
                <a:cs typeface="Calibri"/>
                <a:sym typeface="Calibri"/>
              </a:rPr>
            </a:br>
            <a:br>
              <a:rPr lang="en-US" sz="6200"/>
            </a:br>
            <a:endParaRPr sz="6200"/>
          </a:p>
        </p:txBody>
      </p:sp>
      <p:sp>
        <p:nvSpPr>
          <p:cNvPr id="105" name="Google Shape;105;p1"/>
          <p:cNvSpPr txBox="1">
            <a:spLocks noGrp="1"/>
          </p:cNvSpPr>
          <p:nvPr>
            <p:ph type="subTitle" idx="1"/>
          </p:nvPr>
        </p:nvSpPr>
        <p:spPr>
          <a:xfrm>
            <a:off x="1524000" y="3840481"/>
            <a:ext cx="9652462" cy="1688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2027"/>
              </a:buClr>
              <a:buSzPts val="3600"/>
              <a:buNone/>
            </a:pPr>
            <a:r>
              <a:rPr lang="en-US" sz="3600">
                <a:solidFill>
                  <a:srgbClr val="CC2027"/>
                </a:solidFill>
                <a:latin typeface="Calibri"/>
                <a:ea typeface="Calibri"/>
                <a:cs typeface="Calibri"/>
                <a:sym typeface="Calibri"/>
              </a:rPr>
              <a:t>NIST Assessments and Training for School Districts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/>
              <a:t>May 4, 2023</a:t>
            </a:r>
            <a:endParaRPr sz="1800"/>
          </a:p>
        </p:txBody>
      </p:sp>
      <p:pic>
        <p:nvPicPr>
          <p:cNvPr id="106" name="Google Shape;106;p1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000" y="2418861"/>
            <a:ext cx="1036320" cy="1010139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sp>
        <p:nvSpPr>
          <p:cNvPr id="108" name="Google Shape;108;p1"/>
          <p:cNvSpPr txBox="1"/>
          <p:nvPr/>
        </p:nvSpPr>
        <p:spPr>
          <a:xfrm>
            <a:off x="4724400" y="6491235"/>
            <a:ext cx="278506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UNCLASS//CUI</a:t>
            </a:r>
            <a:endParaRPr/>
          </a:p>
        </p:txBody>
      </p:sp>
      <p:pic>
        <p:nvPicPr>
          <p:cNvPr id="110" name="Google Shape;110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88800" y="592450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21f1b02dcee_0_18"/>
          <p:cNvSpPr txBox="1"/>
          <p:nvPr/>
        </p:nvSpPr>
        <p:spPr>
          <a:xfrm>
            <a:off x="333500" y="6085350"/>
            <a:ext cx="116787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1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Vulnerability Management Flow Diagram</a:t>
            </a:r>
            <a:r>
              <a:rPr lang="en-US" sz="2300">
                <a:latin typeface="Calibri"/>
                <a:ea typeface="Calibri"/>
                <a:cs typeface="Calibri"/>
                <a:sym typeface="Calibri"/>
              </a:rPr>
              <a:t>-Make a copy and change to your organization’s name.  Update as appropriate.</a:t>
            </a:r>
            <a:endParaRPr sz="23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1C2B88-8D4C-34FE-4007-27F206C15F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648" y="0"/>
            <a:ext cx="10945677" cy="617476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Database, Testing, Inform, Remediate</a:t>
            </a:r>
            <a:endParaRPr/>
          </a:p>
        </p:txBody>
      </p:sp>
      <p:sp>
        <p:nvSpPr>
          <p:cNvPr id="316" name="Google Shape;316;p19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274893" cy="4711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132461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 sz="1400" b="1"/>
              <a:t>4.5  Create/Maintain Vulnerability Database (Ticketing System)</a:t>
            </a:r>
            <a:endParaRPr/>
          </a:p>
          <a:p>
            <a:pPr marL="571500" marR="0" lvl="0" indent="-3429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∙"/>
            </a:pPr>
            <a:r>
              <a:rPr lang="en-US" sz="1400"/>
              <a:t>Maintain a database of vulnerabilities gathered from multiple sources that need to be applied.</a:t>
            </a:r>
            <a:endParaRPr/>
          </a:p>
          <a:p>
            <a:pPr marL="571500" marR="0" lvl="0" indent="-3429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∙"/>
            </a:pPr>
            <a:r>
              <a:rPr lang="en-US" sz="1400"/>
              <a:t>The database must include vulnerability information, vulnerability analysis for prioritization, and vulnerability remediation plan. </a:t>
            </a:r>
            <a:endParaRPr/>
          </a:p>
          <a:p>
            <a:pPr marL="0" marR="132461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 sz="1400" b="1"/>
              <a:t>4.6  Conduct Testing of Remediations </a:t>
            </a:r>
            <a:endParaRPr/>
          </a:p>
          <a:p>
            <a:pPr marL="571500" marR="0" lvl="0" indent="-3429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∙"/>
            </a:pPr>
            <a:r>
              <a:rPr lang="en-US" sz="1400"/>
              <a:t>All the remediations must be tested before deploying the changes to the systems. </a:t>
            </a:r>
            <a:endParaRPr/>
          </a:p>
          <a:p>
            <a:pPr marL="571500" marR="0" lvl="0" indent="-3429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∙"/>
            </a:pPr>
            <a:r>
              <a:rPr lang="en-US" sz="1400"/>
              <a:t>Failed remediations must be further examined for resolution.</a:t>
            </a:r>
            <a:endParaRPr/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 sz="1400" b="1"/>
              <a:t>4.7  Inform System Administrators and System Owners </a:t>
            </a:r>
            <a:endParaRPr/>
          </a:p>
          <a:p>
            <a:pPr marL="571500" marR="0" lvl="0" indent="-3429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∙"/>
            </a:pPr>
            <a:r>
              <a:rPr lang="en-US" sz="1400"/>
              <a:t>All the vulnerabilities and respective remediation information must be informed to all the affected users, including system administrators, system owners, and end users.</a:t>
            </a:r>
            <a:endParaRPr/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 sz="1400" b="1"/>
              <a:t>4.8  Deploy Vulnerability Remediations</a:t>
            </a:r>
            <a:endParaRPr/>
          </a:p>
          <a:p>
            <a:pPr marL="571500" marR="0" lvl="0" indent="-3429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∙"/>
            </a:pPr>
            <a:r>
              <a:rPr lang="en-US" sz="1400"/>
              <a:t>Only successfully tested vulnerability remediations must be deployed into production.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  <p:pic>
        <p:nvPicPr>
          <p:cNvPr id="318" name="Google Shape;318;p19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9183" y="6176963"/>
            <a:ext cx="588617" cy="573747"/>
          </a:xfrm>
          <a:prstGeom prst="rect">
            <a:avLst/>
          </a:prstGeom>
          <a:noFill/>
          <a:ln>
            <a:noFill/>
          </a:ln>
        </p:spPr>
      </p:pic>
      <p:sp>
        <p:nvSpPr>
          <p:cNvPr id="319" name="Google Shape;319;p19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320" name="Google Shape;320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13092" y="1825625"/>
            <a:ext cx="5240708" cy="4174432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21" name="Google Shape;321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588800" y="603145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Vulnerability and Incident Tracking Process</a:t>
            </a:r>
            <a:endParaRPr/>
          </a:p>
        </p:txBody>
      </p:sp>
      <p:sp>
        <p:nvSpPr>
          <p:cNvPr id="327" name="Google Shape;327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76838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b="1">
                <a:latin typeface="Calibri"/>
                <a:ea typeface="Calibri"/>
                <a:cs typeface="Calibri"/>
                <a:sym typeface="Calibri"/>
              </a:rPr>
              <a:t>NIST 800-61 IR Process</a:t>
            </a:r>
            <a:endParaRPr/>
          </a:p>
          <a:p>
            <a:pPr marL="342900" marR="0" lvl="0" indent="-3429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 b="1">
                <a:latin typeface="Calibri"/>
                <a:ea typeface="Calibri"/>
                <a:cs typeface="Calibri"/>
                <a:sym typeface="Calibri"/>
              </a:rPr>
              <a:t>Detection</a:t>
            </a: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 – Any source that reports a problem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Receiver in the Technology Team puts the report into the Ticketing system – SolarWinds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 b="1">
                <a:latin typeface="Calibri"/>
                <a:ea typeface="Calibri"/>
                <a:cs typeface="Calibri"/>
                <a:sym typeface="Calibri"/>
              </a:rPr>
              <a:t>Analysis</a:t>
            </a: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 – Technician does analytics and describes the findings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 b="1">
                <a:latin typeface="Calibri"/>
                <a:ea typeface="Calibri"/>
                <a:cs typeface="Calibri"/>
                <a:sym typeface="Calibri"/>
              </a:rPr>
              <a:t>Containment</a:t>
            </a: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 – Action to stop the spread of the incident 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 b="1">
                <a:latin typeface="Calibri"/>
                <a:ea typeface="Calibri"/>
                <a:cs typeface="Calibri"/>
                <a:sym typeface="Calibri"/>
              </a:rPr>
              <a:t>Eradication</a:t>
            </a: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 – If apply, eradicate.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 b="1">
                <a:latin typeface="Calibri"/>
                <a:ea typeface="Calibri"/>
                <a:cs typeface="Calibri"/>
                <a:sym typeface="Calibri"/>
              </a:rPr>
              <a:t>Recovery </a:t>
            </a: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– Any action that eliminates the incident re-occurrence.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 b="1">
                <a:latin typeface="Calibri"/>
                <a:ea typeface="Calibri"/>
                <a:cs typeface="Calibri"/>
                <a:sym typeface="Calibri"/>
              </a:rPr>
              <a:t>Post incident Activity </a:t>
            </a: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– Closing the ticket and updating the plan if needed.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328" name="Google Shape;328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1" y="1825625"/>
            <a:ext cx="5257800" cy="2738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Google Shape;329;p20" descr="Logo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9183" y="6176963"/>
            <a:ext cx="588617" cy="573747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20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331" name="Google Shape;331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588800" y="592450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Vulnerability and Patch Management Plan</a:t>
            </a:r>
            <a:endParaRPr/>
          </a:p>
        </p:txBody>
      </p:sp>
      <p:sp>
        <p:nvSpPr>
          <p:cNvPr id="337" name="Google Shape;337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015345" cy="4113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132461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200" b="1"/>
              <a:t>4.9  Verify Vulnerability Remediation</a:t>
            </a:r>
            <a:endParaRPr/>
          </a:p>
          <a:p>
            <a:pPr marL="457200" marR="132461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US" sz="1200"/>
              <a:t>Verify systems for vulnerability remediations. </a:t>
            </a:r>
            <a:endParaRPr/>
          </a:p>
          <a:p>
            <a:pPr marL="0" marR="132461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200" b="1"/>
              <a:t>4.10  Cloud Service Providers (CSP) / Third Parties 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US" sz="1200"/>
              <a:t>CSP is responsible for vulnerability assessment and patching for some or all aspects of the service, depending on the cloud service model adopted.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US" sz="1200"/>
              <a:t>Ensure third parties comply with the requirements of our vulnerability management policy. 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US" sz="1200"/>
              <a:t>Whenever possible, vulnerability management responsibilities are included in contracts with third parties.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200" b="1"/>
              <a:t>4.11 Vulnerability Management Training 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US" sz="1200"/>
              <a:t>Implement a training program for all participating team members on how to apply vulnerability remediations and best practices for effectively implementing the vulnerability management program, based on their roles in this process</a:t>
            </a:r>
            <a:endParaRPr sz="12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200" b="1"/>
              <a:t>4.12 Vulnerability and Patch Management Metrics </a:t>
            </a:r>
            <a:endParaRPr sz="1200" b="1"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US" sz="1200"/>
              <a:t> Must consistently measure the effectiveness of its vulnerability and patch management program utilizing ‘vulnerability and patch management metrics’ and apply corrective actions as necessary.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US" sz="1200"/>
              <a:t>On a monthly basis, these security metrics must be presented to the Information Security Governance Committee. </a:t>
            </a:r>
            <a:endParaRPr/>
          </a:p>
        </p:txBody>
      </p:sp>
      <p:sp>
        <p:nvSpPr>
          <p:cNvPr id="338" name="Google Shape;338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  <p:pic>
        <p:nvPicPr>
          <p:cNvPr id="339" name="Google Shape;339;p21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9183" y="6176963"/>
            <a:ext cx="588617" cy="573747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21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341" name="Google Shape;341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0" y="1840882"/>
            <a:ext cx="4936671" cy="454012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42" name="Google Shape;342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55500" y="19045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  <p:sp>
        <p:nvSpPr>
          <p:cNvPr id="348" name="Google Shape;348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Questions</a:t>
            </a:r>
            <a:endParaRPr/>
          </a:p>
        </p:txBody>
      </p:sp>
      <p:pic>
        <p:nvPicPr>
          <p:cNvPr id="349" name="Google Shape;349;p2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183256" y="2291316"/>
            <a:ext cx="3825488" cy="3825488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22"/>
          <p:cNvSpPr txBox="1">
            <a:spLocks noGrp="1"/>
          </p:cNvSpPr>
          <p:nvPr>
            <p:ph type="body" idx="4294967295"/>
          </p:nvPr>
        </p:nvSpPr>
        <p:spPr>
          <a:xfrm>
            <a:off x="838200" y="1825625"/>
            <a:ext cx="10515600" cy="465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sz="2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351" name="Google Shape;351;p22" descr="Logo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9183" y="6176963"/>
            <a:ext cx="588617" cy="573747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22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353" name="Google Shape;353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588800" y="592450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23"/>
          <p:cNvSpPr txBox="1">
            <a:spLocks noGrp="1"/>
          </p:cNvSpPr>
          <p:nvPr>
            <p:ph type="ctrTitle"/>
          </p:nvPr>
        </p:nvSpPr>
        <p:spPr>
          <a:xfrm>
            <a:off x="1524000" y="3097524"/>
            <a:ext cx="9144000" cy="1091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200"/>
              <a:buFont typeface="Calibri"/>
              <a:buNone/>
            </a:pPr>
            <a:r>
              <a:rPr lang="en-US" sz="6200"/>
              <a:t>OhCR Incident Response</a:t>
            </a:r>
            <a:endParaRPr/>
          </a:p>
        </p:txBody>
      </p:sp>
      <p:sp>
        <p:nvSpPr>
          <p:cNvPr id="359" name="Google Shape;359;p23"/>
          <p:cNvSpPr txBox="1">
            <a:spLocks noGrp="1"/>
          </p:cNvSpPr>
          <p:nvPr>
            <p:ph type="subTitle" idx="1"/>
          </p:nvPr>
        </p:nvSpPr>
        <p:spPr>
          <a:xfrm>
            <a:off x="1524000" y="4371975"/>
            <a:ext cx="9144000" cy="895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 i="1">
                <a:latin typeface="Calibri"/>
                <a:ea typeface="Calibri"/>
                <a:cs typeface="Calibri"/>
                <a:sym typeface="Calibri"/>
              </a:rPr>
              <a:t>Building a More Cyber Secure Ohio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</a:pPr>
            <a:r>
              <a:rPr lang="en-US" sz="2500"/>
              <a:t>May 4</a:t>
            </a:r>
            <a:r>
              <a:rPr lang="en-US" sz="2500">
                <a:latin typeface="Calibri"/>
                <a:ea typeface="Calibri"/>
                <a:cs typeface="Calibri"/>
                <a:sym typeface="Calibri"/>
              </a:rPr>
              <a:t>, 2023</a:t>
            </a:r>
            <a:endParaRPr sz="25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60" name="Google Shape;360;p23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000" y="1408722"/>
            <a:ext cx="1036320" cy="1010139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Google Shape;361;p23"/>
          <p:cNvSpPr txBox="1"/>
          <p:nvPr/>
        </p:nvSpPr>
        <p:spPr>
          <a:xfrm>
            <a:off x="4724400" y="6491235"/>
            <a:ext cx="278506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UNCLASS//CUI</a:t>
            </a:r>
            <a:endParaRPr/>
          </a:p>
        </p:txBody>
      </p:sp>
      <p:pic>
        <p:nvPicPr>
          <p:cNvPr id="362" name="Google Shape;362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88800" y="592450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How to Request OhCR IR Support</a:t>
            </a:r>
            <a:endParaRPr/>
          </a:p>
        </p:txBody>
      </p:sp>
      <p:sp>
        <p:nvSpPr>
          <p:cNvPr id="368" name="Google Shape;368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6755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b="1">
                <a:latin typeface="Calibri"/>
                <a:ea typeface="Calibri"/>
                <a:cs typeface="Calibri"/>
                <a:sym typeface="Calibri"/>
              </a:rPr>
              <a:t>OhCR Alert Plan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Organization Technology Team communicates with Ohio Critical Infrastructure Organization Leadership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Ohio Critical Infrastructure Organization communicates with County EMA Director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County EMA Director communicates with Ohio EMA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Ohio EMA communicates with Ohio Adjutant General Department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Ohio Adjutant General Department communicates with Ohio Cyber Reserve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Ohio Cyber Reserve Responds</a:t>
            </a:r>
            <a:endParaRPr/>
          </a:p>
        </p:txBody>
      </p:sp>
      <p:sp>
        <p:nvSpPr>
          <p:cNvPr id="369" name="Google Shape;369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  <p:pic>
        <p:nvPicPr>
          <p:cNvPr id="370" name="Google Shape;370;p24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9183" y="6176963"/>
            <a:ext cx="588617" cy="573747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24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372" name="Google Shape;372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88800" y="592450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  <p:sp>
        <p:nvSpPr>
          <p:cNvPr id="378" name="Google Shape;378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Questions</a:t>
            </a:r>
            <a:endParaRPr/>
          </a:p>
        </p:txBody>
      </p:sp>
      <p:pic>
        <p:nvPicPr>
          <p:cNvPr id="379" name="Google Shape;379;p2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183256" y="2291316"/>
            <a:ext cx="3825488" cy="3825488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25"/>
          <p:cNvSpPr txBox="1">
            <a:spLocks noGrp="1"/>
          </p:cNvSpPr>
          <p:nvPr>
            <p:ph type="body" idx="4294967295"/>
          </p:nvPr>
        </p:nvSpPr>
        <p:spPr>
          <a:xfrm>
            <a:off x="838200" y="1825625"/>
            <a:ext cx="10515600" cy="465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sz="2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381" name="Google Shape;381;p25" descr="Logo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9183" y="6176963"/>
            <a:ext cx="588617" cy="573747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25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383" name="Google Shape;383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588800" y="592450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700+ Ohio School Districts </a:t>
            </a:r>
            <a:endParaRPr/>
          </a:p>
        </p:txBody>
      </p:sp>
      <p:sp>
        <p:nvSpPr>
          <p:cNvPr id="127" name="Google Shape;127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1313" marR="0" lvl="0" indent="-341313" algn="just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▪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Ohio School Districts are working to get NIST Core V1.1 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compliant</a:t>
            </a: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. Their vendors also need to be NIST Core V1.1 compliant.</a:t>
            </a:r>
            <a:endParaRPr/>
          </a:p>
          <a:p>
            <a:pPr marL="342900" marR="0" lvl="0" indent="-342900" algn="just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▪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There are 700 Ohio School Districts with almost 2 million students. Each student as an endpoint. </a:t>
            </a:r>
            <a:endParaRPr/>
          </a:p>
          <a:p>
            <a:pPr marL="342900" marR="0" lvl="0" indent="-342900" algn="just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▪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There are 700 Ohio School Districts with 260,000 staff and administrators. Each has an endpoint.</a:t>
            </a:r>
            <a:endParaRPr/>
          </a:p>
          <a:p>
            <a:pPr marL="228600" lvl="0" indent="-50800" algn="l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128" name="Google Shape;128;p2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9183" y="6176963"/>
            <a:ext cx="588617" cy="573747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130" name="Google Shape;130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88800" y="592450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OhCR – Assist, Educate and Respond Mission</a:t>
            </a:r>
            <a:endParaRPr/>
          </a:p>
        </p:txBody>
      </p:sp>
      <p:sp>
        <p:nvSpPr>
          <p:cNvPr id="136" name="Google Shape;136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356589" cy="4166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450 OhCR Personnel at Full Strength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b="0" i="0" u="none" strike="noStrike">
                <a:latin typeface="Calibri"/>
                <a:ea typeface="Calibri"/>
                <a:cs typeface="Calibri"/>
                <a:sym typeface="Calibri"/>
              </a:rPr>
              <a:t>Teaches Cybersecurity Framework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Assist Mission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b="0" i="0" u="none" strike="noStrike">
                <a:latin typeface="Calibri"/>
                <a:ea typeface="Calibri"/>
                <a:cs typeface="Calibri"/>
                <a:sym typeface="Calibri"/>
              </a:rPr>
              <a:t>Assessment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POAAM Support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Vulnerability Assessment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b="0" i="0" u="none" strike="noStrike">
                <a:latin typeface="Calibri"/>
                <a:ea typeface="Calibri"/>
                <a:cs typeface="Calibri"/>
                <a:sym typeface="Calibri"/>
              </a:rPr>
              <a:t>Educate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Incident Response</a:t>
            </a:r>
            <a:endParaRPr b="0" i="0" u="none" strike="noStrike">
              <a:latin typeface="Calibri"/>
              <a:ea typeface="Calibri"/>
              <a:cs typeface="Calibri"/>
              <a:sym typeface="Calibri"/>
            </a:endParaRPr>
          </a:p>
          <a:p>
            <a:pPr marL="685800" lvl="1" indent="-76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b="0" i="0" u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7" name="Google Shape;137;p3" descr="A person signing a document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94789" y="1825624"/>
            <a:ext cx="5159012" cy="33886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3" descr="Logo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9183" y="6176963"/>
            <a:ext cx="588617" cy="573747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3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140" name="Google Shape;140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588800" y="592450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 dirty="0">
                <a:latin typeface="Calibri"/>
                <a:ea typeface="Calibri"/>
                <a:cs typeface="Calibri"/>
                <a:sym typeface="Calibri"/>
              </a:rPr>
              <a:t>17 ITCs in Ohio</a:t>
            </a:r>
            <a:endParaRPr dirty="0"/>
          </a:p>
        </p:txBody>
      </p:sp>
      <p:sp>
        <p:nvSpPr>
          <p:cNvPr id="146" name="Google Shape;146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208594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just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 dirty="0">
                <a:latin typeface="Calibri"/>
                <a:ea typeface="Calibri"/>
                <a:cs typeface="Calibri"/>
                <a:sym typeface="Calibri"/>
              </a:rPr>
              <a:t>The Ohio School Districts are supported by 17 Information Technology Centers (ITC). See </a:t>
            </a:r>
            <a:r>
              <a:rPr lang="en-US" sz="1800" u="sng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Connect – The Management Council</a:t>
            </a:r>
            <a:r>
              <a:rPr lang="en-US" sz="1800" dirty="0">
                <a:latin typeface="Calibri"/>
                <a:ea typeface="Calibri"/>
                <a:cs typeface="Calibri"/>
                <a:sym typeface="Calibri"/>
              </a:rPr>
              <a:t> to get the ITCs names, addresses and contact information.</a:t>
            </a:r>
            <a:endParaRPr dirty="0"/>
          </a:p>
          <a:p>
            <a:pPr marL="0" marR="0" lvl="0" indent="0" algn="just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 dirty="0">
                <a:latin typeface="Calibri"/>
                <a:ea typeface="Calibri"/>
                <a:cs typeface="Calibri"/>
                <a:sym typeface="Calibri"/>
              </a:rPr>
              <a:t>ITC provides the dedicated fiber connection, vulnerability scanning, fiscal software, grading software, attendance, DNS filtering. IT services. VPN software, MFA, Last past.</a:t>
            </a:r>
            <a:endParaRPr dirty="0"/>
          </a:p>
          <a:p>
            <a:pPr marL="0" marR="0" lvl="0" indent="0" algn="just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 dirty="0">
                <a:latin typeface="Calibri"/>
                <a:ea typeface="Calibri"/>
                <a:cs typeface="Calibri"/>
                <a:sym typeface="Calibri"/>
              </a:rPr>
              <a:t>ITC can support the State’s efforts in several areas:</a:t>
            </a:r>
            <a:endParaRPr dirty="0"/>
          </a:p>
          <a:p>
            <a:pPr marL="457200" lvl="1" indent="-228600" algn="just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Help with Cybersecurity training distribution to their districts</a:t>
            </a:r>
            <a:endParaRPr dirty="0"/>
          </a:p>
          <a:p>
            <a:pPr marL="457200" lvl="1" indent="-228600" algn="just" rtl="0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Help with vendor cybersecurity compliance initiatives, so that each district does not have to collect this information individually</a:t>
            </a:r>
            <a:endParaRPr dirty="0"/>
          </a:p>
        </p:txBody>
      </p:sp>
      <p:pic>
        <p:nvPicPr>
          <p:cNvPr id="147" name="Google Shape;147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06101" y="1371599"/>
            <a:ext cx="4047698" cy="4280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4" descr="Logo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9183" y="6176963"/>
            <a:ext cx="588617" cy="573747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4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150" name="Google Shape;150;p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026950" y="592450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51 ESCs in Ohio</a:t>
            </a:r>
            <a:endParaRPr/>
          </a:p>
        </p:txBody>
      </p:sp>
      <p:sp>
        <p:nvSpPr>
          <p:cNvPr id="156" name="Google Shape;156;p5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32603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The 51 ESCs in Ohio offer special education staff, substitute teachers, professional development, technology services, Google training for staff, educational instructional courses and more.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The ESCs can assist districts with providing the following: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</a:pPr>
            <a:r>
              <a:rPr lang="en-US" sz="1400"/>
              <a:t>They want to assist the ITCs with the work</a:t>
            </a:r>
            <a:endParaRPr/>
          </a:p>
          <a:p>
            <a:pPr marL="685800" lvl="1" indent="-127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sz="1600"/>
          </a:p>
        </p:txBody>
      </p:sp>
      <p:pic>
        <p:nvPicPr>
          <p:cNvPr id="157" name="Google Shape;157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64238" y="1142368"/>
            <a:ext cx="5030339" cy="45732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5" descr="Logo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9183" y="6176963"/>
            <a:ext cx="588617" cy="573747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5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160" name="Google Shape;160;p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588800" y="592450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49119" y="1577975"/>
            <a:ext cx="7433483" cy="411071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66" name="Google Shape;166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OCRI and 18 Regional Programming Centers</a:t>
            </a:r>
            <a:endParaRPr/>
          </a:p>
        </p:txBody>
      </p:sp>
      <p:sp>
        <p:nvSpPr>
          <p:cNvPr id="167" name="Google Shape;167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2941583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/>
              <a:t>The Ohio Cyber Range Institute has 18 RPCs that include the primary UC and secondary U of Akron sites.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Train the School District in Incident Response</a:t>
            </a:r>
            <a:endParaRPr/>
          </a:p>
        </p:txBody>
      </p:sp>
      <p:pic>
        <p:nvPicPr>
          <p:cNvPr id="168" name="Google Shape;168;p6" descr="Logo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9183" y="6176963"/>
            <a:ext cx="588617" cy="573747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6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170" name="Google Shape;170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779300" y="593635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 i="0" u="none" strike="noStrike">
                <a:latin typeface="Calibri"/>
                <a:ea typeface="Calibri"/>
                <a:cs typeface="Calibri"/>
                <a:sym typeface="Calibri"/>
              </a:rPr>
              <a:t>Cyber Clubs</a:t>
            </a:r>
            <a:endParaRPr b="1" i="0" u="none" strike="noStrike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6" name="Google Shape;176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4457363" cy="3922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 b="0" i="0" u="none" strike="noStrike">
                <a:latin typeface="Calibri"/>
                <a:ea typeface="Calibri"/>
                <a:cs typeface="Calibri"/>
                <a:sym typeface="Calibri"/>
              </a:rPr>
              <a:t>Security Awareness at the User Level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 b="0" i="0" u="none" strike="noStrike">
                <a:latin typeface="Calibri"/>
                <a:ea typeface="Calibri"/>
                <a:cs typeface="Calibri"/>
                <a:sym typeface="Calibri"/>
              </a:rPr>
              <a:t>Workforce Development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 b="0" i="0" u="none" strike="noStrike">
                <a:latin typeface="Calibri"/>
                <a:ea typeface="Calibri"/>
                <a:cs typeface="Calibri"/>
                <a:sym typeface="Calibri"/>
              </a:rPr>
              <a:t>Ohio Cyber Range</a:t>
            </a:r>
            <a:endParaRPr sz="2400"/>
          </a:p>
        </p:txBody>
      </p:sp>
      <p:pic>
        <p:nvPicPr>
          <p:cNvPr id="177" name="Google Shape;177;p7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90396" y="1227488"/>
            <a:ext cx="5963415" cy="4403033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78" name="Google Shape;178;p7"/>
          <p:cNvSpPr txBox="1"/>
          <p:nvPr/>
        </p:nvSpPr>
        <p:spPr>
          <a:xfrm>
            <a:off x="5324100" y="5808248"/>
            <a:ext cx="6096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Cyber Club Toolkit | Ohio Department of Education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9" name="Google Shape;179;p7" descr="Logo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9183" y="6176963"/>
            <a:ext cx="588617" cy="573747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7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181" name="Google Shape;181;p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874550" y="592450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Make and Take to Compliance</a:t>
            </a:r>
            <a:endParaRPr/>
          </a:p>
        </p:txBody>
      </p:sp>
      <p:sp>
        <p:nvSpPr>
          <p:cNvPr id="187" name="Google Shape;187;p8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806923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2800"/>
              <a:t>This is one of 5 exercises that will enable your organization to have a very good working knowledge of the NIST Core V1.1 Cybersecurity Framework. </a:t>
            </a:r>
            <a:endParaRPr/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2800"/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2800"/>
              <a:t>The 5 NIST Training Exercises are:</a:t>
            </a:r>
            <a:endParaRPr/>
          </a:p>
          <a:p>
            <a:pPr marL="458788" marR="0" lvl="0" indent="-458788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/>
              <a:t>Incident Response Guide and Tabletop Exercise</a:t>
            </a:r>
            <a:endParaRPr/>
          </a:p>
          <a:p>
            <a:pPr marL="458788" marR="0" lvl="0" indent="-458788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/>
              <a:t>Risk Management Guide, Tools &amp; Assessment Exercise</a:t>
            </a:r>
            <a:endParaRPr/>
          </a:p>
          <a:p>
            <a:pPr marL="458788" lvl="0" indent="-458788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Calibri"/>
              <a:buAutoNum type="arabicPeriod"/>
            </a:pPr>
            <a:r>
              <a:rPr lang="en-US">
                <a:solidFill>
                  <a:srgbClr val="C00000"/>
                </a:solidFill>
              </a:rPr>
              <a:t>Vulnerability Management Detection &amp; Analysis Exercise</a:t>
            </a:r>
            <a:endParaRPr/>
          </a:p>
          <a:p>
            <a:pPr marL="458788" lvl="0" indent="-458788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/>
              <a:t>Organization, Third Party Access Control, and Training Exercise</a:t>
            </a:r>
            <a:endParaRPr/>
          </a:p>
          <a:p>
            <a:pPr marL="458788" marR="0" lvl="0" indent="-458788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/>
              <a:t>Network Systems Control Exercise</a:t>
            </a:r>
            <a:endParaRPr/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2800"/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2800"/>
              <a:t>At the end of this 3-hour exercise, you will be a very capable Vulnerability Management leader.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/>
          </a:p>
        </p:txBody>
      </p:sp>
      <p:pic>
        <p:nvPicPr>
          <p:cNvPr id="188" name="Google Shape;188;p8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9183" y="6176963"/>
            <a:ext cx="588617" cy="573747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8"/>
          <p:cNvSpPr txBox="1"/>
          <p:nvPr/>
        </p:nvSpPr>
        <p:spPr>
          <a:xfrm>
            <a:off x="1513114" y="6121299"/>
            <a:ext cx="2436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Ohio Cyber Reserve (OhCR)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4, 2023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‘Building a More Cyber Secure Ohio’</a:t>
            </a:r>
            <a:endParaRPr/>
          </a:p>
        </p:txBody>
      </p:sp>
      <p:pic>
        <p:nvPicPr>
          <p:cNvPr id="190" name="Google Shape;190;p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88800" y="5924500"/>
            <a:ext cx="764995" cy="8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2602</Words>
  <Application>Microsoft Office PowerPoint</Application>
  <PresentationFormat>Widescreen</PresentationFormat>
  <Paragraphs>337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Noto Sans Symbols</vt:lpstr>
      <vt:lpstr>Times New Roman</vt:lpstr>
      <vt:lpstr>Helvetica Neue</vt:lpstr>
      <vt:lpstr>Arial</vt:lpstr>
      <vt:lpstr>Calibri</vt:lpstr>
      <vt:lpstr>Office Theme</vt:lpstr>
      <vt:lpstr>PowerPoint Presentation</vt:lpstr>
      <vt:lpstr>The OhCR ‘Building a More Cyber Secure Ohio’  </vt:lpstr>
      <vt:lpstr>700+ Ohio School Districts </vt:lpstr>
      <vt:lpstr>OhCR – Assist, Educate and Respond Mission</vt:lpstr>
      <vt:lpstr>17 ITCs in Ohio</vt:lpstr>
      <vt:lpstr>51 ESCs in Ohio</vt:lpstr>
      <vt:lpstr>OCRI and 18 Regional Programming Centers</vt:lpstr>
      <vt:lpstr>Cyber Clubs</vt:lpstr>
      <vt:lpstr>Make and Take to Compliance</vt:lpstr>
      <vt:lpstr>Risk and Compliance – Challenges</vt:lpstr>
      <vt:lpstr>Vulnerability Management Controls</vt:lpstr>
      <vt:lpstr>Questions</vt:lpstr>
      <vt:lpstr>Cybersecurity Vulnerability Scanning and Analysis Plan</vt:lpstr>
      <vt:lpstr>Vulnerability Management</vt:lpstr>
      <vt:lpstr>Vulnerability Management Outline</vt:lpstr>
      <vt:lpstr>Vulnerability and Patch Management Plan</vt:lpstr>
      <vt:lpstr>Create /Update a System Inventory</vt:lpstr>
      <vt:lpstr>Monitor for Vulnerabilities, Remediation and Threats</vt:lpstr>
      <vt:lpstr>Vulnerability Management</vt:lpstr>
      <vt:lpstr>PowerPoint Presentation</vt:lpstr>
      <vt:lpstr>Database, Testing, Inform, Remediate</vt:lpstr>
      <vt:lpstr>Vulnerability and Incident Tracking Process</vt:lpstr>
      <vt:lpstr>Vulnerability and Patch Management Plan</vt:lpstr>
      <vt:lpstr>Questions</vt:lpstr>
      <vt:lpstr>OhCR Incident Response</vt:lpstr>
      <vt:lpstr>How to Request OhCR IR Support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Charles Robbins</dc:creator>
  <cp:lastModifiedBy>Charles Robbins</cp:lastModifiedBy>
  <cp:revision>1</cp:revision>
  <dcterms:created xsi:type="dcterms:W3CDTF">2022-02-21T00:03:01Z</dcterms:created>
  <dcterms:modified xsi:type="dcterms:W3CDTF">2023-12-01T12:44:29Z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0x010100FCE4D4F6109663479CEF4A36D3A042F7</vt:lpwstr>
  </property>
</Properties>
</file>