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7010400" cy="9296400"/>
  <p:embeddedFontLst>
    <p:embeddedFont>
      <p:font typeface="Josefi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2" roundtripDataSignature="AMtx7mgK8U4onP7IKHZNcuoGei3eep+I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JosefinSan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Josefi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JosefinSans-boldItalic.fntdata"/><Relationship Id="rId30" Type="http://schemas.openxmlformats.org/officeDocument/2006/relationships/font" Target="fonts/Josefi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Sarah</a:t>
            </a:r>
            <a:endParaRPr/>
          </a:p>
        </p:txBody>
      </p:sp>
      <p:sp>
        <p:nvSpPr>
          <p:cNvPr id="63" name="Google Shape;63;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f2a28bd15_0_9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10f2a28bd15_0_9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25" name="Google Shape;125;g10f2a28bd15_0_9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f2a28bd15_0_9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0f2a28bd15_0_97: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33" name="Google Shape;133;g10f2a28bd15_0_9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fc4e92ffe_0_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25fc4e92ffe_0_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42" name="Google Shape;142;g25fc4e92ffe_0_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f2a28bd15_0_10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10f2a28bd15_0_104: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51" name="Google Shape;151;g10f2a28bd15_0_10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f2a28bd15_0_11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10f2a28bd15_0_11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59" name="Google Shape;159;g10f2a28bd15_0_11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a6f04c602_0_1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5a6f04c602_0_17: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66" name="Google Shape;166;g15a6f04c602_0_1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a:t>Kent</a:t>
            </a:r>
            <a:endParaRPr/>
          </a:p>
          <a:p>
            <a:pPr indent="0" lvl="0" marL="0" rtl="0" algn="l">
              <a:lnSpc>
                <a:spcPct val="100000"/>
              </a:lnSpc>
              <a:spcBef>
                <a:spcPts val="0"/>
              </a:spcBef>
              <a:spcAft>
                <a:spcPts val="0"/>
              </a:spcAft>
              <a:buSzPts val="1400"/>
              <a:buNone/>
            </a:pPr>
            <a:r>
              <a:t/>
            </a:r>
            <a:endParaRPr/>
          </a:p>
        </p:txBody>
      </p:sp>
      <p:sp>
        <p:nvSpPr>
          <p:cNvPr id="173" name="Google Shape;173;p1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5a6f04c602_0_2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15a6f04c602_0_2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80" name="Google Shape;180;g15a6f04c602_0_2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ae6732985_0_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6ae6732985_0_1: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87" name="Google Shape;187;g6ae6732985_0_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Pamela</a:t>
            </a:r>
            <a:endParaRPr/>
          </a:p>
        </p:txBody>
      </p:sp>
      <p:sp>
        <p:nvSpPr>
          <p:cNvPr id="194" name="Google Shape;194;p1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9" name="Google Shape;69;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a6f04c602_0_4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5a6f04c602_0_49: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01" name="Google Shape;201;g15a6f04c602_0_49: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f2a28bd15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10f2a28bd15_0_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09" name="Google Shape;209;g10f2a28bd15_0_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a6f04c602_0_3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15a6f04c602_0_37: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6" name="Google Shape;216;g15a6f04c602_0_3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75" name="Google Shape;75;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1" name="Google Shape;81;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a:t>Amy or Chad</a:t>
            </a:r>
            <a:endParaRPr/>
          </a:p>
          <a:p>
            <a:pPr indent="0" lvl="0" marL="0" rtl="0" algn="l">
              <a:lnSpc>
                <a:spcPct val="100000"/>
              </a:lnSpc>
              <a:spcBef>
                <a:spcPts val="0"/>
              </a:spcBef>
              <a:spcAft>
                <a:spcPts val="0"/>
              </a:spcAft>
              <a:buSzPts val="1400"/>
              <a:buNone/>
            </a:pPr>
            <a:r>
              <a:t/>
            </a:r>
            <a:endParaRPr/>
          </a:p>
        </p:txBody>
      </p:sp>
      <p:sp>
        <p:nvSpPr>
          <p:cNvPr id="90" name="Google Shape;90;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f2a28bd15_0_8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0f2a28bd15_0_84: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7" name="Google Shape;97;g10f2a28bd15_0_8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200"/>
              <a:buFont typeface="Calibri"/>
              <a:buNone/>
            </a:pPr>
            <a:r>
              <a:rPr lang="en-US"/>
              <a:t>Amy or Chad</a:t>
            </a:r>
            <a:endParaRPr/>
          </a:p>
          <a:p>
            <a:pPr indent="0" lvl="0" marL="0" rtl="0" algn="l">
              <a:lnSpc>
                <a:spcPct val="100000"/>
              </a:lnSpc>
              <a:spcBef>
                <a:spcPts val="0"/>
              </a:spcBef>
              <a:spcAft>
                <a:spcPts val="0"/>
              </a:spcAft>
              <a:buSzPts val="1400"/>
              <a:buNone/>
            </a:pPr>
            <a:r>
              <a:t/>
            </a:r>
            <a:endParaRPr/>
          </a:p>
        </p:txBody>
      </p:sp>
      <p:sp>
        <p:nvSpPr>
          <p:cNvPr id="104" name="Google Shape;104;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f2a28bd15_0_7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10f2a28bd15_0_77: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1" name="Google Shape;111;g10f2a28bd15_0_7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0f2a28bd15_0_14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0f2a28bd15_0_148: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8" name="Google Shape;118;g10f2a28bd15_0_148: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g632aa75b75_0_4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g632aa75b75_0_3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632aa75b75_0_30"/>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g632aa75b75_0_30"/>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g632aa75b75_0_30"/>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g632aa75b75_0_3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g632aa75b75_0_36"/>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5" name="Google Shape;55;g632aa75b75_0_3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g632aa75b75_0_39"/>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g632aa75b75_0_39"/>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g632aa75b75_0_3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g632aa75b75_0_45"/>
          <p:cNvSpPr/>
          <p:nvPr/>
        </p:nvSpPr>
        <p:spPr>
          <a:xfrm>
            <a:off x="0" y="0"/>
            <a:ext cx="9144000" cy="1524000"/>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g632aa75b75_0_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g632aa75b75_0_45"/>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rgbClr val="595959"/>
              </a:buClr>
              <a:buSzPts val="1800"/>
              <a:buChar char="●"/>
              <a:defRPr/>
            </a:lvl1pPr>
            <a:lvl2pPr indent="-342900" lvl="1" marL="914400" algn="l">
              <a:lnSpc>
                <a:spcPct val="115000"/>
              </a:lnSpc>
              <a:spcBef>
                <a:spcPts val="1600"/>
              </a:spcBef>
              <a:spcAft>
                <a:spcPts val="0"/>
              </a:spcAft>
              <a:buClr>
                <a:srgbClr val="595959"/>
              </a:buClr>
              <a:buSzPts val="1800"/>
              <a:buChar char="○"/>
              <a:defRPr/>
            </a:lvl2pPr>
            <a:lvl3pPr indent="-342900" lvl="2" marL="1371600" algn="l">
              <a:lnSpc>
                <a:spcPct val="115000"/>
              </a:lnSpc>
              <a:spcBef>
                <a:spcPts val="1600"/>
              </a:spcBef>
              <a:spcAft>
                <a:spcPts val="0"/>
              </a:spcAft>
              <a:buClr>
                <a:srgbClr val="595959"/>
              </a:buClr>
              <a:buSzPts val="1800"/>
              <a:buChar char="■"/>
              <a:defRPr/>
            </a:lvl3pPr>
            <a:lvl4pPr indent="-342900" lvl="3" marL="1828800" algn="l">
              <a:lnSpc>
                <a:spcPct val="115000"/>
              </a:lnSpc>
              <a:spcBef>
                <a:spcPts val="1600"/>
              </a:spcBef>
              <a:spcAft>
                <a:spcPts val="0"/>
              </a:spcAft>
              <a:buClr>
                <a:srgbClr val="595959"/>
              </a:buClr>
              <a:buSzPts val="1800"/>
              <a:buChar char="●"/>
              <a:defRPr/>
            </a:lvl4pPr>
            <a:lvl5pPr indent="-342900" lvl="4" marL="2286000" algn="l">
              <a:lnSpc>
                <a:spcPct val="115000"/>
              </a:lnSpc>
              <a:spcBef>
                <a:spcPts val="1600"/>
              </a:spcBef>
              <a:spcAft>
                <a:spcPts val="0"/>
              </a:spcAft>
              <a:buClr>
                <a:srgbClr val="595959"/>
              </a:buClr>
              <a:buSzPts val="1800"/>
              <a:buChar char="○"/>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
        <p:nvSpPr>
          <p:cNvPr id="19" name="Google Shape;19;g632aa75b75_0_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t/>
            </a:r>
            <a:endParaRPr/>
          </a:p>
        </p:txBody>
      </p:sp>
      <p:pic>
        <p:nvPicPr>
          <p:cNvPr id="20" name="Google Shape;20;g632aa75b75_0_45"/>
          <p:cNvPicPr preferRelativeResize="0"/>
          <p:nvPr/>
        </p:nvPicPr>
        <p:blipFill>
          <a:blip r:embed="rId2">
            <a:alphaModFix/>
          </a:blip>
          <a:stretch>
            <a:fillRect/>
          </a:stretch>
        </p:blipFill>
        <p:spPr>
          <a:xfrm>
            <a:off x="7595975" y="352694"/>
            <a:ext cx="1090826" cy="986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632aa75b75_0_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g632aa75b75_0_1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g632aa75b75_0_1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g632aa75b75_0_1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g632aa75b75_0_23"/>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 name="Google Shape;28;g632aa75b75_0_23"/>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g632aa75b75_0_2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g632aa75b75_0_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g632aa75b75_0_2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g632aa75b75_0_4"/>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5" name="Google Shape;35;g632aa75b75_0_4"/>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6" name="Google Shape;36;g632aa75b75_0_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g632aa75b75_0_8"/>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9" name="Google Shape;39;g632aa75b75_0_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g632aa75b75_0_1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g632aa75b75_0_1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3" name="Google Shape;43;g632aa75b75_0_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g632aa75b75_0_27"/>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g632aa75b75_0_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632aa75b75_0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g632aa75b75_0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g632aa75b75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2.ed.gov/programs/innovation/index.html" TargetMode="External"/><Relationship Id="rId4" Type="http://schemas.openxmlformats.org/officeDocument/2006/relationships/hyperlink" Target="http://www2.ed.gov/programs/promiseneighborhoods/index.html" TargetMode="External"/><Relationship Id="rId5" Type="http://schemas.openxmlformats.org/officeDocument/2006/relationships/hyperlink" Target="http://www.ed.gov/early-learn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screportcard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nvSpPr>
        <p:spPr>
          <a:xfrm>
            <a:off x="762000" y="3505200"/>
            <a:ext cx="7162800" cy="187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Josefin Sans"/>
                <a:ea typeface="Josefin Sans"/>
                <a:cs typeface="Josefin Sans"/>
                <a:sym typeface="Josefin Sans"/>
              </a:rPr>
              <a:t>Annual Title 1 Meeting</a:t>
            </a:r>
            <a:endParaRPr i="0" sz="1400" u="none" cap="none" strike="noStrike">
              <a:solidFill>
                <a:srgbClr val="000000"/>
              </a:solidFill>
              <a:latin typeface="Josefin Sans"/>
              <a:ea typeface="Josefin Sans"/>
              <a:cs typeface="Josefin Sans"/>
              <a:sym typeface="Josefin Sans"/>
            </a:endParaRPr>
          </a:p>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Josefin Sans"/>
                <a:ea typeface="Josefin Sans"/>
                <a:cs typeface="Josefin Sans"/>
                <a:sym typeface="Josefin Sans"/>
              </a:rPr>
              <a:t>August 8, 2023</a:t>
            </a:r>
            <a:endParaRPr i="0" sz="1400" u="none" cap="none" strike="noStrike">
              <a:solidFill>
                <a:srgbClr val="000000"/>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p:txBody>
      </p:sp>
      <p:pic>
        <p:nvPicPr>
          <p:cNvPr id="66" name="Google Shape;66;p1"/>
          <p:cNvPicPr preferRelativeResize="0"/>
          <p:nvPr/>
        </p:nvPicPr>
        <p:blipFill>
          <a:blip r:embed="rId3">
            <a:alphaModFix/>
          </a:blip>
          <a:stretch>
            <a:fillRect/>
          </a:stretch>
        </p:blipFill>
        <p:spPr>
          <a:xfrm>
            <a:off x="762000" y="228600"/>
            <a:ext cx="3537453" cy="320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0f2a28bd15_0_90"/>
          <p:cNvSpPr txBox="1"/>
          <p:nvPr>
            <p:ph idx="1" type="body"/>
          </p:nvPr>
        </p:nvSpPr>
        <p:spPr>
          <a:xfrm>
            <a:off x="457200" y="1600201"/>
            <a:ext cx="8229600" cy="4343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g10f2a28bd15_0_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MAP Reading &amp; Math Data</a:t>
            </a:r>
            <a:endParaRPr>
              <a:latin typeface="Josefin Sans"/>
              <a:ea typeface="Josefin Sans"/>
              <a:cs typeface="Josefin Sans"/>
              <a:sym typeface="Josefin Sans"/>
            </a:endParaRPr>
          </a:p>
        </p:txBody>
      </p:sp>
      <p:pic>
        <p:nvPicPr>
          <p:cNvPr id="129" name="Google Shape;129;g10f2a28bd15_0_90"/>
          <p:cNvPicPr preferRelativeResize="0"/>
          <p:nvPr/>
        </p:nvPicPr>
        <p:blipFill>
          <a:blip r:embed="rId3">
            <a:alphaModFix/>
          </a:blip>
          <a:stretch>
            <a:fillRect/>
          </a:stretch>
        </p:blipFill>
        <p:spPr>
          <a:xfrm>
            <a:off x="116225" y="1556325"/>
            <a:ext cx="8836226" cy="515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0f2a28bd15_0_97"/>
          <p:cNvSpPr txBox="1"/>
          <p:nvPr>
            <p:ph idx="1" type="body"/>
          </p:nvPr>
        </p:nvSpPr>
        <p:spPr>
          <a:xfrm>
            <a:off x="457200" y="1600201"/>
            <a:ext cx="8229600" cy="4343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g10f2a28bd15_0_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SC READY Data - ELA</a:t>
            </a:r>
            <a:endParaRPr>
              <a:latin typeface="Josefin Sans"/>
              <a:ea typeface="Josefin Sans"/>
              <a:cs typeface="Josefin Sans"/>
              <a:sym typeface="Josefin Sans"/>
            </a:endParaRPr>
          </a:p>
        </p:txBody>
      </p:sp>
      <p:pic>
        <p:nvPicPr>
          <p:cNvPr id="137" name="Google Shape;137;g10f2a28bd15_0_97"/>
          <p:cNvPicPr preferRelativeResize="0"/>
          <p:nvPr/>
        </p:nvPicPr>
        <p:blipFill>
          <a:blip r:embed="rId3">
            <a:alphaModFix/>
          </a:blip>
          <a:stretch>
            <a:fillRect/>
          </a:stretch>
        </p:blipFill>
        <p:spPr>
          <a:xfrm>
            <a:off x="157750" y="1600200"/>
            <a:ext cx="8828499" cy="5157200"/>
          </a:xfrm>
          <a:prstGeom prst="rect">
            <a:avLst/>
          </a:prstGeom>
          <a:noFill/>
          <a:ln>
            <a:noFill/>
          </a:ln>
        </p:spPr>
      </p:pic>
      <p:sp>
        <p:nvSpPr>
          <p:cNvPr id="138" name="Google Shape;138;g10f2a28bd15_0_97"/>
          <p:cNvSpPr/>
          <p:nvPr/>
        </p:nvSpPr>
        <p:spPr>
          <a:xfrm>
            <a:off x="4572000" y="2034300"/>
            <a:ext cx="4414200" cy="45498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5fc4e92ffe_0_3"/>
          <p:cNvSpPr txBox="1"/>
          <p:nvPr>
            <p:ph idx="1" type="body"/>
          </p:nvPr>
        </p:nvSpPr>
        <p:spPr>
          <a:xfrm>
            <a:off x="457200" y="1600201"/>
            <a:ext cx="8229600" cy="4343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5" name="Google Shape;145;g25fc4e92ffe_0_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SC READY Data - Math</a:t>
            </a:r>
            <a:endParaRPr>
              <a:latin typeface="Josefin Sans"/>
              <a:ea typeface="Josefin Sans"/>
              <a:cs typeface="Josefin Sans"/>
              <a:sym typeface="Josefin Sans"/>
            </a:endParaRPr>
          </a:p>
        </p:txBody>
      </p:sp>
      <p:pic>
        <p:nvPicPr>
          <p:cNvPr id="146" name="Google Shape;146;g25fc4e92ffe_0_3"/>
          <p:cNvPicPr preferRelativeResize="0"/>
          <p:nvPr/>
        </p:nvPicPr>
        <p:blipFill>
          <a:blip r:embed="rId3">
            <a:alphaModFix/>
          </a:blip>
          <a:stretch>
            <a:fillRect/>
          </a:stretch>
        </p:blipFill>
        <p:spPr>
          <a:xfrm>
            <a:off x="163525" y="1600200"/>
            <a:ext cx="8816951" cy="5014101"/>
          </a:xfrm>
          <a:prstGeom prst="rect">
            <a:avLst/>
          </a:prstGeom>
          <a:noFill/>
          <a:ln>
            <a:noFill/>
          </a:ln>
        </p:spPr>
      </p:pic>
      <p:sp>
        <p:nvSpPr>
          <p:cNvPr id="147" name="Google Shape;147;g25fc4e92ffe_0_3"/>
          <p:cNvSpPr/>
          <p:nvPr/>
        </p:nvSpPr>
        <p:spPr>
          <a:xfrm>
            <a:off x="4572000" y="2034300"/>
            <a:ext cx="4414200" cy="45498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g10f2a28bd15_0_104"/>
          <p:cNvPicPr preferRelativeResize="0"/>
          <p:nvPr/>
        </p:nvPicPr>
        <p:blipFill rotWithShape="1">
          <a:blip r:embed="rId3">
            <a:alphaModFix/>
          </a:blip>
          <a:srcRect b="0" l="0" r="0" t="0"/>
          <a:stretch/>
        </p:blipFill>
        <p:spPr>
          <a:xfrm>
            <a:off x="4321425" y="333375"/>
            <a:ext cx="4610100" cy="6191250"/>
          </a:xfrm>
          <a:prstGeom prst="rect">
            <a:avLst/>
          </a:prstGeom>
          <a:noFill/>
          <a:ln>
            <a:noFill/>
          </a:ln>
        </p:spPr>
      </p:pic>
      <p:sp>
        <p:nvSpPr>
          <p:cNvPr id="154" name="Google Shape;154;g10f2a28bd15_0_104"/>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latin typeface="Josefin Sans"/>
                <a:ea typeface="Josefin Sans"/>
                <a:cs typeface="Josefin Sans"/>
                <a:sym typeface="Josefin Sans"/>
              </a:rPr>
              <a:t>Policy KB</a:t>
            </a:r>
            <a:endParaRPr>
              <a:latin typeface="Josefin Sans"/>
              <a:ea typeface="Josefin Sans"/>
              <a:cs typeface="Josefin Sans"/>
              <a:sym typeface="Josefin Sans"/>
            </a:endParaRPr>
          </a:p>
        </p:txBody>
      </p:sp>
      <p:sp>
        <p:nvSpPr>
          <p:cNvPr id="155" name="Google Shape;155;g10f2a28bd15_0_104"/>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US">
                <a:latin typeface="Josefin Sans"/>
                <a:ea typeface="Josefin Sans"/>
                <a:cs typeface="Josefin Sans"/>
                <a:sym typeface="Josefin Sans"/>
              </a:rPr>
              <a:t>Parent &amp; Family Engagement in Education</a:t>
            </a:r>
            <a:endParaRPr>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0f2a28bd15_0_113"/>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latin typeface="Josefin Sans"/>
                <a:ea typeface="Josefin Sans"/>
                <a:cs typeface="Josefin Sans"/>
                <a:sym typeface="Josefin Sans"/>
              </a:rPr>
              <a:t>Parent &amp; Family Engagement Policy</a:t>
            </a:r>
            <a:endParaRPr>
              <a:latin typeface="Josefin Sans"/>
              <a:ea typeface="Josefin Sans"/>
              <a:cs typeface="Josefin Sans"/>
              <a:sym typeface="Josefin Sans"/>
            </a:endParaRPr>
          </a:p>
        </p:txBody>
      </p:sp>
      <p:sp>
        <p:nvSpPr>
          <p:cNvPr id="162" name="Google Shape;162;g10f2a28bd15_0_113"/>
          <p:cNvSpPr txBox="1"/>
          <p:nvPr>
            <p:ph idx="1" type="body"/>
          </p:nvPr>
        </p:nvSpPr>
        <p:spPr>
          <a:xfrm>
            <a:off x="457200" y="1600201"/>
            <a:ext cx="8229600" cy="434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200"/>
              <a:buNone/>
            </a:pPr>
            <a:r>
              <a:rPr b="1" lang="en-US" sz="3500"/>
              <a:t>Printed and provided in English &amp; Spanish.</a:t>
            </a:r>
            <a:endParaRPr b="1" sz="3500"/>
          </a:p>
          <a:p>
            <a:pPr indent="0" lvl="0" marL="0" rtl="0" algn="ctr">
              <a:lnSpc>
                <a:spcPct val="115000"/>
              </a:lnSpc>
              <a:spcBef>
                <a:spcPts val="0"/>
              </a:spcBef>
              <a:spcAft>
                <a:spcPts val="0"/>
              </a:spcAft>
              <a:buSzPts val="1200"/>
              <a:buNone/>
            </a:pPr>
            <a:r>
              <a:t/>
            </a:r>
            <a:endParaRPr b="1" sz="3500"/>
          </a:p>
          <a:p>
            <a:pPr indent="0" lvl="0" marL="0" rtl="0" algn="ctr">
              <a:lnSpc>
                <a:spcPct val="115000"/>
              </a:lnSpc>
              <a:spcBef>
                <a:spcPts val="0"/>
              </a:spcBef>
              <a:spcAft>
                <a:spcPts val="0"/>
              </a:spcAft>
              <a:buSzPts val="1200"/>
              <a:buNone/>
            </a:pPr>
            <a:r>
              <a:rPr b="1" lang="en-US" sz="3500"/>
              <a:t>Located in our Front Office.</a:t>
            </a:r>
            <a:endParaRPr b="1" sz="3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5a6f04c602_0_17"/>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latin typeface="Josefin Sans"/>
                <a:ea typeface="Josefin Sans"/>
                <a:cs typeface="Josefin Sans"/>
                <a:sym typeface="Josefin Sans"/>
              </a:rPr>
              <a:t>Home School Compact</a:t>
            </a:r>
            <a:endParaRPr>
              <a:latin typeface="Josefin Sans"/>
              <a:ea typeface="Josefin Sans"/>
              <a:cs typeface="Josefin Sans"/>
              <a:sym typeface="Josefin Sans"/>
            </a:endParaRPr>
          </a:p>
        </p:txBody>
      </p:sp>
      <p:sp>
        <p:nvSpPr>
          <p:cNvPr id="169" name="Google Shape;169;g15a6f04c602_0_17"/>
          <p:cNvSpPr txBox="1"/>
          <p:nvPr>
            <p:ph idx="1" type="body"/>
          </p:nvPr>
        </p:nvSpPr>
        <p:spPr>
          <a:xfrm>
            <a:off x="457200" y="1600201"/>
            <a:ext cx="8229600" cy="43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b="1" lang="en-US" sz="3500"/>
              <a:t>Printed and provided in English &amp; Spanish.</a:t>
            </a:r>
            <a:endParaRPr b="1" sz="3500"/>
          </a:p>
          <a:p>
            <a:pPr indent="0" lvl="0" marL="0" rtl="0" algn="ctr">
              <a:spcBef>
                <a:spcPts val="0"/>
              </a:spcBef>
              <a:spcAft>
                <a:spcPts val="0"/>
              </a:spcAft>
              <a:buClr>
                <a:schemeClr val="dk1"/>
              </a:buClr>
              <a:buSzPts val="1200"/>
              <a:buFont typeface="Arial"/>
              <a:buNone/>
            </a:pPr>
            <a:r>
              <a:t/>
            </a:r>
            <a:endParaRPr b="1" sz="3500"/>
          </a:p>
          <a:p>
            <a:pPr indent="0" lvl="0" marL="0" rtl="0" algn="ctr">
              <a:spcBef>
                <a:spcPts val="0"/>
              </a:spcBef>
              <a:spcAft>
                <a:spcPts val="0"/>
              </a:spcAft>
              <a:buClr>
                <a:schemeClr val="dk1"/>
              </a:buClr>
              <a:buSzPts val="1200"/>
              <a:buFont typeface="Arial"/>
              <a:buNone/>
            </a:pPr>
            <a:r>
              <a:rPr b="1" lang="en-US" sz="3500"/>
              <a:t>Located in our Front Office.</a:t>
            </a:r>
            <a:endParaRPr b="1" sz="3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latin typeface="Josefin Sans"/>
                <a:ea typeface="Josefin Sans"/>
                <a:cs typeface="Josefin Sans"/>
                <a:sym typeface="Josefin Sans"/>
              </a:rPr>
              <a:t>Path to Success Skills</a:t>
            </a:r>
            <a:endParaRPr>
              <a:latin typeface="Josefin Sans"/>
              <a:ea typeface="Josefin Sans"/>
              <a:cs typeface="Josefin Sans"/>
              <a:sym typeface="Josefin Sans"/>
            </a:endParaRPr>
          </a:p>
        </p:txBody>
      </p:sp>
      <p:pic>
        <p:nvPicPr>
          <p:cNvPr id="176" name="Google Shape;176;p13"/>
          <p:cNvPicPr preferRelativeResize="0"/>
          <p:nvPr/>
        </p:nvPicPr>
        <p:blipFill>
          <a:blip r:embed="rId3">
            <a:alphaModFix/>
          </a:blip>
          <a:stretch>
            <a:fillRect/>
          </a:stretch>
        </p:blipFill>
        <p:spPr>
          <a:xfrm>
            <a:off x="2588388" y="1625463"/>
            <a:ext cx="3967220" cy="51355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5a6f04c602_0_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t>MSS Graduate Profile</a:t>
            </a:r>
            <a:endParaRPr/>
          </a:p>
        </p:txBody>
      </p:sp>
      <p:pic>
        <p:nvPicPr>
          <p:cNvPr id="183" name="Google Shape;183;g15a6f04c602_0_23"/>
          <p:cNvPicPr preferRelativeResize="0"/>
          <p:nvPr/>
        </p:nvPicPr>
        <p:blipFill rotWithShape="1">
          <a:blip r:embed="rId3">
            <a:alphaModFix/>
          </a:blip>
          <a:srcRect b="0" l="0" r="0" t="0"/>
          <a:stretch/>
        </p:blipFill>
        <p:spPr>
          <a:xfrm>
            <a:off x="-250831" y="2280050"/>
            <a:ext cx="9645672" cy="3412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6ae6732985_0_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Student Support Services</a:t>
            </a:r>
            <a:endParaRPr>
              <a:latin typeface="Josefin Sans"/>
              <a:ea typeface="Josefin Sans"/>
              <a:cs typeface="Josefin Sans"/>
              <a:sym typeface="Josefin Sans"/>
            </a:endParaRPr>
          </a:p>
        </p:txBody>
      </p:sp>
      <p:sp>
        <p:nvSpPr>
          <p:cNvPr id="190" name="Google Shape;190;g6ae6732985_0_1"/>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2"/>
              </a:buClr>
              <a:buSzPts val="2700"/>
              <a:buFont typeface="Josefin Sans"/>
              <a:buChar char="•"/>
            </a:pPr>
            <a:r>
              <a:rPr lang="en-US" sz="2700">
                <a:latin typeface="Josefin Sans"/>
                <a:ea typeface="Josefin Sans"/>
                <a:cs typeface="Josefin Sans"/>
                <a:sym typeface="Josefin Sans"/>
              </a:rPr>
              <a:t>Behavior Intervention</a:t>
            </a:r>
            <a:endParaRPr sz="1400">
              <a:solidFill>
                <a:schemeClr val="dk1"/>
              </a:solidFill>
              <a:latin typeface="Josefin Sans"/>
              <a:ea typeface="Josefin Sans"/>
              <a:cs typeface="Josefin Sans"/>
              <a:sym typeface="Josefin Sans"/>
            </a:endParaRPr>
          </a:p>
          <a:p>
            <a:pPr indent="-342900" lvl="0" marL="342900" rtl="0" algn="l">
              <a:lnSpc>
                <a:spcPct val="80000"/>
              </a:lnSpc>
              <a:spcBef>
                <a:spcPts val="540"/>
              </a:spcBef>
              <a:spcAft>
                <a:spcPts val="0"/>
              </a:spcAft>
              <a:buClr>
                <a:schemeClr val="dk2"/>
              </a:buClr>
              <a:buSzPts val="2700"/>
              <a:buFont typeface="Josefin Sans"/>
              <a:buChar char="•"/>
            </a:pPr>
            <a:r>
              <a:rPr lang="en-US" sz="2700">
                <a:latin typeface="Josefin Sans"/>
                <a:ea typeface="Josefin Sans"/>
                <a:cs typeface="Josefin Sans"/>
                <a:sym typeface="Josefin Sans"/>
              </a:rPr>
              <a:t>Crisis Intervention</a:t>
            </a:r>
            <a:endParaRPr sz="1400">
              <a:solidFill>
                <a:schemeClr val="dk1"/>
              </a:solidFill>
              <a:latin typeface="Josefin Sans"/>
              <a:ea typeface="Josefin Sans"/>
              <a:cs typeface="Josefin Sans"/>
              <a:sym typeface="Josefin Sans"/>
            </a:endParaRPr>
          </a:p>
          <a:p>
            <a:pPr indent="-342900" lvl="0" marL="342900" rtl="0" algn="l">
              <a:lnSpc>
                <a:spcPct val="80000"/>
              </a:lnSpc>
              <a:spcBef>
                <a:spcPts val="540"/>
              </a:spcBef>
              <a:spcAft>
                <a:spcPts val="0"/>
              </a:spcAft>
              <a:buClr>
                <a:schemeClr val="dk2"/>
              </a:buClr>
              <a:buSzPts val="2700"/>
              <a:buFont typeface="Josefin Sans"/>
              <a:buChar char="•"/>
            </a:pPr>
            <a:r>
              <a:rPr lang="en-US" sz="2700">
                <a:latin typeface="Josefin Sans"/>
                <a:ea typeface="Josefin Sans"/>
                <a:cs typeface="Josefin Sans"/>
                <a:sym typeface="Josefin Sans"/>
              </a:rPr>
              <a:t>School counseling</a:t>
            </a:r>
            <a:endParaRPr sz="1400">
              <a:solidFill>
                <a:schemeClr val="dk1"/>
              </a:solidFill>
              <a:latin typeface="Josefin Sans"/>
              <a:ea typeface="Josefin Sans"/>
              <a:cs typeface="Josefin Sans"/>
              <a:sym typeface="Josefin Sans"/>
            </a:endParaRPr>
          </a:p>
          <a:p>
            <a:pPr indent="-285750" lvl="1" marL="742950" rtl="0" algn="l">
              <a:lnSpc>
                <a:spcPct val="80000"/>
              </a:lnSpc>
              <a:spcBef>
                <a:spcPts val="480"/>
              </a:spcBef>
              <a:spcAft>
                <a:spcPts val="0"/>
              </a:spcAft>
              <a:buClr>
                <a:schemeClr val="dk2"/>
              </a:buClr>
              <a:buSzPts val="2400"/>
              <a:buFont typeface="Josefin Sans"/>
              <a:buChar char="•"/>
            </a:pPr>
            <a:r>
              <a:rPr lang="en-US" sz="2400">
                <a:latin typeface="Josefin Sans"/>
                <a:ea typeface="Josefin Sans"/>
                <a:cs typeface="Josefin Sans"/>
                <a:sym typeface="Josefin Sans"/>
              </a:rPr>
              <a:t>Individual counseling</a:t>
            </a:r>
            <a:endParaRPr>
              <a:solidFill>
                <a:schemeClr val="dk1"/>
              </a:solidFill>
              <a:latin typeface="Josefin Sans"/>
              <a:ea typeface="Josefin Sans"/>
              <a:cs typeface="Josefin Sans"/>
              <a:sym typeface="Josefin Sans"/>
            </a:endParaRPr>
          </a:p>
          <a:p>
            <a:pPr indent="-285750" lvl="1" marL="742950" rtl="0" algn="l">
              <a:lnSpc>
                <a:spcPct val="80000"/>
              </a:lnSpc>
              <a:spcBef>
                <a:spcPts val="480"/>
              </a:spcBef>
              <a:spcAft>
                <a:spcPts val="0"/>
              </a:spcAft>
              <a:buClr>
                <a:schemeClr val="dk2"/>
              </a:buClr>
              <a:buSzPts val="2400"/>
              <a:buFont typeface="Josefin Sans"/>
              <a:buChar char="•"/>
            </a:pPr>
            <a:r>
              <a:rPr lang="en-US" sz="2400">
                <a:latin typeface="Josefin Sans"/>
                <a:ea typeface="Josefin Sans"/>
                <a:cs typeface="Josefin Sans"/>
                <a:sym typeface="Josefin Sans"/>
              </a:rPr>
              <a:t>Social skills groups</a:t>
            </a:r>
            <a:endParaRPr>
              <a:solidFill>
                <a:schemeClr val="dk1"/>
              </a:solidFill>
              <a:latin typeface="Josefin Sans"/>
              <a:ea typeface="Josefin Sans"/>
              <a:cs typeface="Josefin Sans"/>
              <a:sym typeface="Josefin Sans"/>
            </a:endParaRPr>
          </a:p>
          <a:p>
            <a:pPr indent="-342900" lvl="0" marL="342900" rtl="0" algn="l">
              <a:lnSpc>
                <a:spcPct val="80000"/>
              </a:lnSpc>
              <a:spcBef>
                <a:spcPts val="540"/>
              </a:spcBef>
              <a:spcAft>
                <a:spcPts val="0"/>
              </a:spcAft>
              <a:buClr>
                <a:schemeClr val="dk2"/>
              </a:buClr>
              <a:buSzPts val="2700"/>
              <a:buFont typeface="Josefin Sans"/>
              <a:buChar char="•"/>
            </a:pPr>
            <a:r>
              <a:rPr lang="en-US" sz="2700">
                <a:latin typeface="Josefin Sans"/>
                <a:ea typeface="Josefin Sans"/>
                <a:cs typeface="Josefin Sans"/>
                <a:sym typeface="Josefin Sans"/>
              </a:rPr>
              <a:t>Family resources</a:t>
            </a:r>
            <a:endParaRPr sz="1400">
              <a:solidFill>
                <a:schemeClr val="dk1"/>
              </a:solidFill>
              <a:latin typeface="Josefin Sans"/>
              <a:ea typeface="Josefin Sans"/>
              <a:cs typeface="Josefin Sans"/>
              <a:sym typeface="Josefin Sans"/>
            </a:endParaRPr>
          </a:p>
          <a:p>
            <a:pPr indent="-285750" lvl="1" marL="742950" rtl="0" algn="l">
              <a:lnSpc>
                <a:spcPct val="80000"/>
              </a:lnSpc>
              <a:spcBef>
                <a:spcPts val="480"/>
              </a:spcBef>
              <a:spcAft>
                <a:spcPts val="0"/>
              </a:spcAft>
              <a:buClr>
                <a:schemeClr val="dk2"/>
              </a:buClr>
              <a:buSzPts val="2400"/>
              <a:buFont typeface="Josefin Sans"/>
              <a:buChar char="•"/>
            </a:pPr>
            <a:r>
              <a:rPr lang="en-US" sz="2400">
                <a:latin typeface="Josefin Sans"/>
                <a:ea typeface="Josefin Sans"/>
                <a:cs typeface="Josefin Sans"/>
                <a:sym typeface="Josefin Sans"/>
              </a:rPr>
              <a:t>Backpack Buddy</a:t>
            </a:r>
            <a:endParaRPr>
              <a:solidFill>
                <a:schemeClr val="dk1"/>
              </a:solidFill>
              <a:latin typeface="Josefin Sans"/>
              <a:ea typeface="Josefin Sans"/>
              <a:cs typeface="Josefin Sans"/>
              <a:sym typeface="Josefin Sans"/>
            </a:endParaRPr>
          </a:p>
          <a:p>
            <a:pPr indent="-285750" lvl="1" marL="742950" rtl="0" algn="l">
              <a:lnSpc>
                <a:spcPct val="80000"/>
              </a:lnSpc>
              <a:spcBef>
                <a:spcPts val="480"/>
              </a:spcBef>
              <a:spcAft>
                <a:spcPts val="0"/>
              </a:spcAft>
              <a:buClr>
                <a:schemeClr val="dk2"/>
              </a:buClr>
              <a:buSzPts val="2400"/>
              <a:buFont typeface="Josefin Sans"/>
              <a:buChar char="•"/>
            </a:pPr>
            <a:r>
              <a:rPr lang="en-US" sz="2400">
                <a:latin typeface="Josefin Sans"/>
                <a:ea typeface="Josefin Sans"/>
                <a:cs typeface="Josefin Sans"/>
                <a:sym typeface="Josefin Sans"/>
              </a:rPr>
              <a:t>Food Pantry</a:t>
            </a:r>
            <a:endParaRPr>
              <a:solidFill>
                <a:schemeClr val="dk1"/>
              </a:solidFill>
              <a:latin typeface="Josefin Sans"/>
              <a:ea typeface="Josefin Sans"/>
              <a:cs typeface="Josefin Sans"/>
              <a:sym typeface="Josefin Sans"/>
            </a:endParaRPr>
          </a:p>
          <a:p>
            <a:pPr indent="-285750" lvl="1" marL="742950" rtl="0" algn="l">
              <a:lnSpc>
                <a:spcPct val="80000"/>
              </a:lnSpc>
              <a:spcBef>
                <a:spcPts val="480"/>
              </a:spcBef>
              <a:spcAft>
                <a:spcPts val="0"/>
              </a:spcAft>
              <a:buClr>
                <a:schemeClr val="dk2"/>
              </a:buClr>
              <a:buSzPts val="2400"/>
              <a:buFont typeface="Josefin Sans"/>
              <a:buChar char="•"/>
            </a:pPr>
            <a:r>
              <a:rPr lang="en-US" sz="2400">
                <a:latin typeface="Josefin Sans"/>
                <a:ea typeface="Josefin Sans"/>
                <a:cs typeface="Josefin Sans"/>
                <a:sym typeface="Josefin Sans"/>
              </a:rPr>
              <a:t>Flashlight Foundation </a:t>
            </a:r>
            <a:endParaRPr>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latin typeface="Josefin Sans"/>
                <a:ea typeface="Josefin Sans"/>
                <a:cs typeface="Josefin Sans"/>
                <a:sym typeface="Josefin Sans"/>
              </a:rPr>
              <a:t>Parent &amp; Community Connections</a:t>
            </a:r>
            <a:endParaRPr>
              <a:latin typeface="Josefin Sans"/>
              <a:ea typeface="Josefin Sans"/>
              <a:cs typeface="Josefin Sans"/>
              <a:sym typeface="Josefin Sans"/>
            </a:endParaRPr>
          </a:p>
        </p:txBody>
      </p:sp>
      <p:sp>
        <p:nvSpPr>
          <p:cNvPr id="197" name="Google Shape;197;p15"/>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Teacher / Parent Communication</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Monthly Flashlight Foundation meetings (every 2nd Tuesday)</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Parents as co-teachers</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Monthly Flashlight Foundation Events</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Quarterly Report Card Conferences</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Beginning of Year Celebrations</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End of Year Celebrations</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Parent/Community Volunteers</a:t>
            </a:r>
            <a:endParaRPr>
              <a:latin typeface="Josefin Sans"/>
              <a:ea typeface="Josefin Sans"/>
              <a:cs typeface="Josefin Sans"/>
              <a:sym typeface="Josefin Sans"/>
            </a:endParaRPr>
          </a:p>
          <a:p>
            <a:pPr indent="-139700" lvl="0" marL="342900" rtl="0" algn="l">
              <a:lnSpc>
                <a:spcPct val="115000"/>
              </a:lnSpc>
              <a:spcBef>
                <a:spcPts val="640"/>
              </a:spcBef>
              <a:spcAft>
                <a:spcPts val="1600"/>
              </a:spcAft>
              <a:buClr>
                <a:srgbClr val="595959"/>
              </a:buClr>
              <a:buSzPts val="3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latin typeface="Josefin Sans"/>
                <a:ea typeface="Josefin Sans"/>
                <a:cs typeface="Josefin Sans"/>
                <a:sym typeface="Josefin Sans"/>
              </a:rPr>
              <a:t>Purpose</a:t>
            </a:r>
            <a:endParaRPr>
              <a:latin typeface="Josefin Sans"/>
              <a:ea typeface="Josefin Sans"/>
              <a:cs typeface="Josefin Sans"/>
              <a:sym typeface="Josefin Sans"/>
            </a:endParaRPr>
          </a:p>
        </p:txBody>
      </p:sp>
      <p:sp>
        <p:nvSpPr>
          <p:cNvPr id="72" name="Google Shape;72;p2"/>
          <p:cNvSpPr txBox="1"/>
          <p:nvPr>
            <p:ph idx="1" type="body"/>
          </p:nvPr>
        </p:nvSpPr>
        <p:spPr>
          <a:xfrm>
            <a:off x="457200" y="1600201"/>
            <a:ext cx="8229600" cy="4343399"/>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rgbClr val="595959"/>
              </a:buClr>
              <a:buSzPts val="3200"/>
              <a:buNone/>
            </a:pPr>
            <a:r>
              <a:rPr lang="en-US" sz="3000">
                <a:latin typeface="Josefin Sans"/>
                <a:ea typeface="Josefin Sans"/>
                <a:cs typeface="Josefin Sans"/>
                <a:sym typeface="Josefin Sans"/>
              </a:rPr>
              <a:t>The purpose of the Title I annual parent info session is to provide information to parents of participating children about the Title I program and their right to be involved in their child’s education. [Section 1118(c)(1), ESEA].</a:t>
            </a:r>
            <a:endParaRPr sz="3000">
              <a:latin typeface="Josefin Sans"/>
              <a:ea typeface="Josefin Sans"/>
              <a:cs typeface="Josefin Sans"/>
              <a:sym typeface="Josefin Sans"/>
            </a:endParaRPr>
          </a:p>
          <a:p>
            <a:pPr indent="-139700" lvl="0" marL="342900" rtl="0" algn="l">
              <a:lnSpc>
                <a:spcPct val="115000"/>
              </a:lnSpc>
              <a:spcBef>
                <a:spcPts val="640"/>
              </a:spcBef>
              <a:spcAft>
                <a:spcPts val="1600"/>
              </a:spcAft>
              <a:buClr>
                <a:srgbClr val="595959"/>
              </a:buClr>
              <a:buSzPts val="32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5a6f04c602_0_49"/>
          <p:cNvSpPr txBox="1"/>
          <p:nvPr>
            <p:ph type="title"/>
          </p:nvPr>
        </p:nvSpPr>
        <p:spPr>
          <a:xfrm>
            <a:off x="311700" y="593367"/>
            <a:ext cx="8520600" cy="763500"/>
          </a:xfrm>
          <a:prstGeom prst="rect">
            <a:avLst/>
          </a:prstGeom>
          <a:solidFill>
            <a:srgbClr val="0000FF"/>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a:solidFill>
                  <a:schemeClr val="lt1"/>
                </a:solidFill>
                <a:latin typeface="Josefin Sans"/>
                <a:ea typeface="Josefin Sans"/>
                <a:cs typeface="Josefin Sans"/>
                <a:sym typeface="Josefin Sans"/>
              </a:rPr>
              <a:t>Extended Learning Opportunities</a:t>
            </a:r>
            <a:endParaRPr>
              <a:solidFill>
                <a:schemeClr val="lt1"/>
              </a:solidFill>
              <a:latin typeface="Josefin Sans"/>
              <a:ea typeface="Josefin Sans"/>
              <a:cs typeface="Josefin Sans"/>
              <a:sym typeface="Josefin Sans"/>
            </a:endParaRPr>
          </a:p>
        </p:txBody>
      </p:sp>
      <p:sp>
        <p:nvSpPr>
          <p:cNvPr id="204" name="Google Shape;204;g15a6f04c602_0_49"/>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latin typeface="Josefin Sans"/>
                <a:ea typeface="Josefin Sans"/>
                <a:cs typeface="Josefin Sans"/>
                <a:sym typeface="Josefin Sans"/>
              </a:rPr>
              <a:t>Boys and Girls Club	</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Monday – Friday</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3:00-6:30* </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Academics, Enrichment Clubs, Supper</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Interested people should apply using the link on the Meeting Street - Burns website &amp; fliers sent home</a:t>
            </a:r>
            <a:endParaRPr>
              <a:latin typeface="Josefin Sans"/>
              <a:ea typeface="Josefin Sans"/>
              <a:cs typeface="Josefin Sans"/>
              <a:sym typeface="Josefin Sans"/>
            </a:endParaRPr>
          </a:p>
        </p:txBody>
      </p:sp>
      <p:sp>
        <p:nvSpPr>
          <p:cNvPr id="205" name="Google Shape;205;g15a6f04c602_0_49"/>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latin typeface="Josefin Sans"/>
                <a:ea typeface="Josefin Sans"/>
                <a:cs typeface="Josefin Sans"/>
                <a:sym typeface="Josefin Sans"/>
              </a:rPr>
              <a:t>After School Electives</a:t>
            </a:r>
            <a:endParaRPr>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Youth Baseball</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Book Club</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Cooking Club</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Math Study Groups</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Music Club </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Art Club</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DIY Crafts</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Step </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Cheerleading</a:t>
            </a:r>
            <a:endParaRPr sz="1250">
              <a:solidFill>
                <a:srgbClr val="3C4043"/>
              </a:solidFill>
              <a:highlight>
                <a:srgbClr val="FFFFFF"/>
              </a:highlight>
              <a:latin typeface="Josefin Sans"/>
              <a:ea typeface="Josefin Sans"/>
              <a:cs typeface="Josefin Sans"/>
              <a:sym typeface="Josefin Sans"/>
            </a:endParaRPr>
          </a:p>
          <a:p>
            <a:pPr indent="-307975" lvl="0" marL="457200" rtl="0" algn="l">
              <a:lnSpc>
                <a:spcPct val="115000"/>
              </a:lnSpc>
              <a:spcBef>
                <a:spcPts val="0"/>
              </a:spcBef>
              <a:spcAft>
                <a:spcPts val="0"/>
              </a:spcAft>
              <a:buClr>
                <a:srgbClr val="3C4043"/>
              </a:buClr>
              <a:buSzPts val="1250"/>
              <a:buFont typeface="Josefin Sans"/>
              <a:buChar char="●"/>
            </a:pPr>
            <a:r>
              <a:rPr lang="en-US" sz="1250">
                <a:solidFill>
                  <a:srgbClr val="3C4043"/>
                </a:solidFill>
                <a:highlight>
                  <a:srgbClr val="FFFFFF"/>
                </a:highlight>
                <a:latin typeface="Josefin Sans"/>
                <a:ea typeface="Josefin Sans"/>
                <a:cs typeface="Josefin Sans"/>
                <a:sym typeface="Josefin Sans"/>
              </a:rPr>
              <a:t>Football</a:t>
            </a:r>
            <a:endParaRPr sz="1600">
              <a:latin typeface="Josefin Sans"/>
              <a:ea typeface="Josefin Sans"/>
              <a:cs typeface="Josefin Sans"/>
              <a:sym typeface="Josefin Sans"/>
            </a:endParaRPr>
          </a:p>
          <a:p>
            <a:pPr indent="0" lvl="0" marL="0" rtl="0" algn="l">
              <a:lnSpc>
                <a:spcPct val="115000"/>
              </a:lnSpc>
              <a:spcBef>
                <a:spcPts val="0"/>
              </a:spcBef>
              <a:spcAft>
                <a:spcPts val="0"/>
              </a:spcAft>
              <a:buSzPts val="1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0f2a28bd15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Monthly Heritage Celebrations</a:t>
            </a:r>
            <a:endParaRPr>
              <a:latin typeface="Josefin Sans"/>
              <a:ea typeface="Josefin Sans"/>
              <a:cs typeface="Josefin Sans"/>
              <a:sym typeface="Josefin Sans"/>
            </a:endParaRPr>
          </a:p>
        </p:txBody>
      </p:sp>
      <p:sp>
        <p:nvSpPr>
          <p:cNvPr id="212" name="Google Shape;212;g10f2a28bd15_0_0"/>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360"/>
              </a:spcBef>
              <a:spcAft>
                <a:spcPts val="0"/>
              </a:spcAft>
              <a:buSzPts val="1800"/>
              <a:buFont typeface="Josefin Sans"/>
              <a:buChar char="●"/>
            </a:pPr>
            <a:r>
              <a:rPr lang="en-US">
                <a:latin typeface="Josefin Sans"/>
                <a:ea typeface="Josefin Sans"/>
                <a:cs typeface="Josefin Sans"/>
                <a:sym typeface="Josefin Sans"/>
              </a:rPr>
              <a:t>Black History</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Hispanic Heritage</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Native American</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Women’s History</a:t>
            </a:r>
            <a:endParaRPr>
              <a:latin typeface="Josefin Sans"/>
              <a:ea typeface="Josefin Sans"/>
              <a:cs typeface="Josefin Sans"/>
              <a:sym typeface="Josefin Sans"/>
            </a:endParaRPr>
          </a:p>
          <a:p>
            <a:pPr indent="-342900" lvl="0" marL="457200" rtl="0" algn="l">
              <a:lnSpc>
                <a:spcPct val="115000"/>
              </a:lnSpc>
              <a:spcBef>
                <a:spcPts val="0"/>
              </a:spcBef>
              <a:spcAft>
                <a:spcPts val="0"/>
              </a:spcAft>
              <a:buSzPts val="1800"/>
              <a:buFont typeface="Josefin Sans"/>
              <a:buChar char="●"/>
            </a:pPr>
            <a:r>
              <a:rPr lang="en-US">
                <a:latin typeface="Josefin Sans"/>
                <a:ea typeface="Josefin Sans"/>
                <a:cs typeface="Josefin Sans"/>
                <a:sym typeface="Josefin Sans"/>
              </a:rPr>
              <a:t>Asian-American/Pacific Island Heritage</a:t>
            </a:r>
            <a:endParaRPr>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5a6f04c602_0_37"/>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n-US">
                <a:latin typeface="Josefin Sans"/>
                <a:ea typeface="Josefin Sans"/>
                <a:cs typeface="Josefin Sans"/>
                <a:sym typeface="Josefin Sans"/>
              </a:rPr>
              <a:t>Calendar of Parent Events</a:t>
            </a:r>
            <a:endParaRPr>
              <a:latin typeface="Josefin Sans"/>
              <a:ea typeface="Josefin Sans"/>
              <a:cs typeface="Josefin Sans"/>
              <a:sym typeface="Josefin Sans"/>
            </a:endParaRPr>
          </a:p>
        </p:txBody>
      </p:sp>
      <p:sp>
        <p:nvSpPr>
          <p:cNvPr id="219" name="Google Shape;219;g15a6f04c602_0_37"/>
          <p:cNvSpPr txBox="1"/>
          <p:nvPr>
            <p:ph idx="1" type="body"/>
          </p:nvPr>
        </p:nvSpPr>
        <p:spPr>
          <a:xfrm>
            <a:off x="457200" y="1600201"/>
            <a:ext cx="8229600" cy="434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200"/>
              <a:buFont typeface="Arial"/>
              <a:buNone/>
            </a:pPr>
            <a:r>
              <a:rPr b="1" lang="en-US" sz="3500"/>
              <a:t>Printed and provided in English &amp; Spanish.</a:t>
            </a:r>
            <a:endParaRPr b="1" sz="3500"/>
          </a:p>
          <a:p>
            <a:pPr indent="0" lvl="0" marL="0" rtl="0" algn="ctr">
              <a:spcBef>
                <a:spcPts val="0"/>
              </a:spcBef>
              <a:spcAft>
                <a:spcPts val="0"/>
              </a:spcAft>
              <a:buClr>
                <a:schemeClr val="dk1"/>
              </a:buClr>
              <a:buSzPts val="1200"/>
              <a:buFont typeface="Arial"/>
              <a:buNone/>
            </a:pPr>
            <a:r>
              <a:t/>
            </a:r>
            <a:endParaRPr b="1" sz="3500"/>
          </a:p>
          <a:p>
            <a:pPr indent="0" lvl="0" marL="0" rtl="0" algn="ctr">
              <a:spcBef>
                <a:spcPts val="0"/>
              </a:spcBef>
              <a:spcAft>
                <a:spcPts val="0"/>
              </a:spcAft>
              <a:buSzPts val="1200"/>
              <a:buNone/>
            </a:pPr>
            <a:r>
              <a:rPr b="1" lang="en-US" sz="3500"/>
              <a:t>Located in our Front Office.</a:t>
            </a:r>
            <a:endParaRPr b="1" sz="3500"/>
          </a:p>
          <a:p>
            <a:pPr indent="0" lvl="0" marL="0" rtl="0" algn="ctr">
              <a:spcBef>
                <a:spcPts val="0"/>
              </a:spcBef>
              <a:spcAft>
                <a:spcPts val="0"/>
              </a:spcAft>
              <a:buSzPts val="1200"/>
              <a:buNone/>
            </a:pPr>
            <a:r>
              <a:t/>
            </a:r>
            <a:endParaRPr b="1" sz="3500"/>
          </a:p>
          <a:p>
            <a:pPr indent="0" lvl="0" marL="0" rtl="0" algn="ctr">
              <a:spcBef>
                <a:spcPts val="0"/>
              </a:spcBef>
              <a:spcAft>
                <a:spcPts val="0"/>
              </a:spcAft>
              <a:buClr>
                <a:schemeClr val="dk1"/>
              </a:buClr>
              <a:buSzPts val="1200"/>
              <a:buFont typeface="Arial"/>
              <a:buNone/>
            </a:pPr>
            <a:r>
              <a:rPr b="1" lang="en-US" sz="3500"/>
              <a:t>Available August 14, 2023</a:t>
            </a:r>
            <a:endParaRPr b="1" sz="3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latin typeface="Josefin Sans"/>
                <a:ea typeface="Josefin Sans"/>
                <a:cs typeface="Josefin Sans"/>
                <a:sym typeface="Josefin Sans"/>
              </a:rPr>
              <a:t>Title 1 Requirements</a:t>
            </a:r>
            <a:endParaRPr>
              <a:latin typeface="Josefin Sans"/>
              <a:ea typeface="Josefin Sans"/>
              <a:cs typeface="Josefin Sans"/>
              <a:sym typeface="Josefin Sans"/>
            </a:endParaRPr>
          </a:p>
        </p:txBody>
      </p:sp>
      <p:sp>
        <p:nvSpPr>
          <p:cNvPr id="78" name="Google Shape;78;p3"/>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rmAutofit/>
          </a:bodyPr>
          <a:lstStyle/>
          <a:p>
            <a:pPr indent="-322580" lvl="0" marL="342900" rtl="0" algn="l">
              <a:lnSpc>
                <a:spcPct val="115000"/>
              </a:lnSpc>
              <a:spcBef>
                <a:spcPts val="0"/>
              </a:spcBef>
              <a:spcAft>
                <a:spcPts val="0"/>
              </a:spcAft>
              <a:buClr>
                <a:srgbClr val="595959"/>
              </a:buClr>
              <a:buSzPts val="1900"/>
              <a:buFont typeface="Josefin Sans"/>
              <a:buChar char="●"/>
            </a:pPr>
            <a:r>
              <a:rPr lang="en-US" sz="1900">
                <a:latin typeface="Josefin Sans"/>
                <a:ea typeface="Josefin Sans"/>
                <a:cs typeface="Josefin Sans"/>
                <a:sym typeface="Josefin Sans"/>
              </a:rPr>
              <a:t>Title I, also known as the Elementary and Secondary Education Act (ESEA), requires districts and schools to provide parents with relevant information and useful resources to support them as full partners in the education of their children and offering them important insight into their children’s education. </a:t>
            </a:r>
            <a:endParaRPr sz="1900">
              <a:latin typeface="Josefin Sans"/>
              <a:ea typeface="Josefin Sans"/>
              <a:cs typeface="Josefin Sans"/>
              <a:sym typeface="Josefin Sans"/>
            </a:endParaRPr>
          </a:p>
          <a:p>
            <a:pPr indent="-322580" lvl="0" marL="342900" rtl="0" algn="l">
              <a:lnSpc>
                <a:spcPct val="115000"/>
              </a:lnSpc>
              <a:spcBef>
                <a:spcPts val="444"/>
              </a:spcBef>
              <a:spcAft>
                <a:spcPts val="0"/>
              </a:spcAft>
              <a:buClr>
                <a:srgbClr val="595959"/>
              </a:buClr>
              <a:buSzPts val="1900"/>
              <a:buFont typeface="Josefin Sans"/>
              <a:buChar char="●"/>
            </a:pPr>
            <a:r>
              <a:rPr lang="en-US" sz="1900">
                <a:latin typeface="Josefin Sans"/>
                <a:ea typeface="Josefin Sans"/>
                <a:cs typeface="Josefin Sans"/>
                <a:sym typeface="Josefin Sans"/>
              </a:rPr>
              <a:t>Parents must be informed about the professional qualifications of their children’s teachers and the quality of the schools their children attend. </a:t>
            </a:r>
            <a:endParaRPr sz="1900">
              <a:latin typeface="Josefin Sans"/>
              <a:ea typeface="Josefin Sans"/>
              <a:cs typeface="Josefin Sans"/>
              <a:sym typeface="Josefin Sans"/>
            </a:endParaRPr>
          </a:p>
          <a:p>
            <a:pPr indent="-322580" lvl="0" marL="342900" rtl="0" algn="l">
              <a:lnSpc>
                <a:spcPct val="115000"/>
              </a:lnSpc>
              <a:spcBef>
                <a:spcPts val="444"/>
              </a:spcBef>
              <a:spcAft>
                <a:spcPts val="0"/>
              </a:spcAft>
              <a:buClr>
                <a:srgbClr val="595959"/>
              </a:buClr>
              <a:buSzPts val="1900"/>
              <a:buFont typeface="Josefin Sans"/>
              <a:buChar char="●"/>
            </a:pPr>
            <a:r>
              <a:rPr lang="en-US" sz="1900">
                <a:latin typeface="Josefin Sans"/>
                <a:ea typeface="Josefin Sans"/>
                <a:cs typeface="Josefin Sans"/>
                <a:sym typeface="Josefin Sans"/>
              </a:rPr>
              <a:t>Title I recognizes that parents must share the responsibility for student achievement. </a:t>
            </a:r>
            <a:endParaRPr sz="1900">
              <a:latin typeface="Josefin Sans"/>
              <a:ea typeface="Josefin Sans"/>
              <a:cs typeface="Josefin Sans"/>
              <a:sym typeface="Josefin Sans"/>
            </a:endParaRPr>
          </a:p>
          <a:p>
            <a:pPr indent="-322580" lvl="0" marL="342900" rtl="0" algn="l">
              <a:lnSpc>
                <a:spcPct val="115000"/>
              </a:lnSpc>
              <a:spcBef>
                <a:spcPts val="444"/>
              </a:spcBef>
              <a:spcAft>
                <a:spcPts val="1600"/>
              </a:spcAft>
              <a:buClr>
                <a:srgbClr val="595959"/>
              </a:buClr>
              <a:buSzPts val="1900"/>
              <a:buFont typeface="Josefin Sans"/>
              <a:buChar char="●"/>
            </a:pPr>
            <a:r>
              <a:rPr lang="en-US" sz="1900">
                <a:latin typeface="Josefin Sans"/>
                <a:ea typeface="Josefin Sans"/>
                <a:cs typeface="Josefin Sans"/>
                <a:sym typeface="Josefin Sans"/>
              </a:rPr>
              <a:t>Any questions, comments or concerns about Title 1 are always welcomed! </a:t>
            </a:r>
            <a:endParaRPr sz="1900">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457200" y="274638"/>
            <a:ext cx="8229600" cy="1143000"/>
          </a:xfrm>
          <a:prstGeom prst="rect">
            <a:avLst/>
          </a:prstGeom>
          <a:solidFill>
            <a:srgbClr val="0000FF"/>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solidFill>
                  <a:schemeClr val="lt1"/>
                </a:solidFill>
                <a:latin typeface="Josefin Sans"/>
                <a:ea typeface="Josefin Sans"/>
                <a:cs typeface="Josefin Sans"/>
                <a:sym typeface="Josefin Sans"/>
              </a:rPr>
              <a:t>MSEB Funds</a:t>
            </a:r>
            <a:endParaRPr>
              <a:solidFill>
                <a:schemeClr val="lt1"/>
              </a:solidFill>
              <a:latin typeface="Josefin Sans"/>
              <a:ea typeface="Josefin Sans"/>
              <a:cs typeface="Josefin Sans"/>
              <a:sym typeface="Josefin Sans"/>
            </a:endParaRPr>
          </a:p>
        </p:txBody>
      </p:sp>
      <p:sp>
        <p:nvSpPr>
          <p:cNvPr id="84" name="Google Shape;84;p4"/>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640"/>
              </a:spcBef>
              <a:spcAft>
                <a:spcPts val="0"/>
              </a:spcAft>
              <a:buClr>
                <a:srgbClr val="595959"/>
              </a:buClr>
              <a:buSzPts val="3200"/>
              <a:buNone/>
            </a:pPr>
            <a:r>
              <a:rPr lang="en-US">
                <a:latin typeface="Josefin Sans"/>
                <a:ea typeface="Josefin Sans"/>
                <a:cs typeface="Josefin Sans"/>
                <a:sym typeface="Josefin Sans"/>
              </a:rPr>
              <a:t>FY23	</a:t>
            </a:r>
            <a:endParaRPr>
              <a:latin typeface="Josefin Sans"/>
              <a:ea typeface="Josefin Sans"/>
              <a:cs typeface="Josefin Sans"/>
              <a:sym typeface="Josefin Sans"/>
            </a:endParaRPr>
          </a:p>
          <a:p>
            <a:pPr indent="-317500" lvl="0" marL="457200" rtl="0" algn="l">
              <a:spcBef>
                <a:spcPts val="0"/>
              </a:spcBef>
              <a:spcAft>
                <a:spcPts val="0"/>
              </a:spcAft>
              <a:buClr>
                <a:schemeClr val="dk2"/>
              </a:buClr>
              <a:buSzPts val="1400"/>
              <a:buFont typeface="Josefin Sans"/>
              <a:buChar char="●"/>
            </a:pPr>
            <a:r>
              <a:rPr lang="en-US">
                <a:latin typeface="Josefin Sans"/>
                <a:ea typeface="Josefin Sans"/>
                <a:cs typeface="Josefin Sans"/>
                <a:sym typeface="Josefin Sans"/>
              </a:rPr>
              <a:t>Behavior Interventionists</a:t>
            </a:r>
            <a:endParaRPr>
              <a:latin typeface="Josefin Sans"/>
              <a:ea typeface="Josefin Sans"/>
              <a:cs typeface="Josefin Sans"/>
              <a:sym typeface="Josefin Sans"/>
            </a:endParaRPr>
          </a:p>
          <a:p>
            <a:pPr indent="-317500" lvl="0" marL="457200" rtl="0" algn="l">
              <a:spcBef>
                <a:spcPts val="0"/>
              </a:spcBef>
              <a:spcAft>
                <a:spcPts val="0"/>
              </a:spcAft>
              <a:buClr>
                <a:schemeClr val="dk2"/>
              </a:buClr>
              <a:buSzPts val="1400"/>
              <a:buFont typeface="Josefin Sans"/>
              <a:buChar char="●"/>
            </a:pPr>
            <a:r>
              <a:rPr lang="en-US">
                <a:latin typeface="Josefin Sans"/>
                <a:ea typeface="Josefin Sans"/>
                <a:cs typeface="Josefin Sans"/>
                <a:sym typeface="Josefin Sans"/>
              </a:rPr>
              <a:t>Academic Interventionists</a:t>
            </a:r>
            <a:endParaRPr>
              <a:latin typeface="Josefin Sans"/>
              <a:ea typeface="Josefin Sans"/>
              <a:cs typeface="Josefin Sans"/>
              <a:sym typeface="Josefin Sans"/>
            </a:endParaRPr>
          </a:p>
          <a:p>
            <a:pPr indent="-317500" lvl="0" marL="457200" rtl="0" algn="l">
              <a:spcBef>
                <a:spcPts val="0"/>
              </a:spcBef>
              <a:spcAft>
                <a:spcPts val="0"/>
              </a:spcAft>
              <a:buClr>
                <a:schemeClr val="dk2"/>
              </a:buClr>
              <a:buSzPts val="1400"/>
              <a:buFont typeface="Josefin Sans"/>
              <a:buChar char="●"/>
            </a:pPr>
            <a:r>
              <a:rPr lang="en-US">
                <a:latin typeface="Josefin Sans"/>
                <a:ea typeface="Josefin Sans"/>
                <a:cs typeface="Josefin Sans"/>
                <a:sym typeface="Josefin Sans"/>
              </a:rPr>
              <a:t>School Supplies</a:t>
            </a:r>
            <a:endParaRPr>
              <a:latin typeface="Josefin Sans"/>
              <a:ea typeface="Josefin Sans"/>
              <a:cs typeface="Josefin Sans"/>
              <a:sym typeface="Josefin Sans"/>
            </a:endParaRPr>
          </a:p>
        </p:txBody>
      </p:sp>
      <p:sp>
        <p:nvSpPr>
          <p:cNvPr id="85" name="Google Shape;85;p4"/>
          <p:cNvSpPr txBox="1"/>
          <p:nvPr>
            <p:ph idx="4294967295"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a:latin typeface="Josefin Sans"/>
                <a:ea typeface="Josefin Sans"/>
                <a:cs typeface="Josefin Sans"/>
                <a:sym typeface="Josefin Sans"/>
              </a:rPr>
              <a:t>FY24</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Reading &amp; Academic Interventionists</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Behavior Interventionists</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School Counselors</a:t>
            </a:r>
            <a:endParaRPr>
              <a:latin typeface="Josefin Sans"/>
              <a:ea typeface="Josefin Sans"/>
              <a:cs typeface="Josefin Sans"/>
              <a:sym typeface="Josefin Sans"/>
            </a:endParaRPr>
          </a:p>
          <a:p>
            <a:pPr indent="-317500" lvl="0" marL="457200" rtl="0" algn="l">
              <a:lnSpc>
                <a:spcPct val="115000"/>
              </a:lnSpc>
              <a:spcBef>
                <a:spcPts val="0"/>
              </a:spcBef>
              <a:spcAft>
                <a:spcPts val="0"/>
              </a:spcAft>
              <a:buSzPts val="1400"/>
              <a:buFont typeface="Josefin Sans"/>
              <a:buChar char="●"/>
            </a:pPr>
            <a:r>
              <a:rPr lang="en-US">
                <a:latin typeface="Josefin Sans"/>
                <a:ea typeface="Josefin Sans"/>
                <a:cs typeface="Josefin Sans"/>
                <a:sym typeface="Josefin Sans"/>
              </a:rPr>
              <a:t>Alumni Transition Coordinator</a:t>
            </a:r>
            <a:endParaRPr>
              <a:latin typeface="Josefin Sans"/>
              <a:ea typeface="Josefin Sans"/>
              <a:cs typeface="Josefin Sans"/>
              <a:sym typeface="Josefin Sans"/>
            </a:endParaRPr>
          </a:p>
          <a:p>
            <a:pPr indent="0" lvl="0" marL="0" rtl="0" algn="l">
              <a:lnSpc>
                <a:spcPct val="115000"/>
              </a:lnSpc>
              <a:spcBef>
                <a:spcPts val="0"/>
              </a:spcBef>
              <a:spcAft>
                <a:spcPts val="0"/>
              </a:spcAft>
              <a:buSzPts val="1400"/>
              <a:buNone/>
            </a:pPr>
            <a:r>
              <a:t/>
            </a:r>
            <a:endParaRPr/>
          </a:p>
        </p:txBody>
      </p:sp>
      <p:pic>
        <p:nvPicPr>
          <p:cNvPr id="86" name="Google Shape;86;p4"/>
          <p:cNvPicPr preferRelativeResize="0"/>
          <p:nvPr/>
        </p:nvPicPr>
        <p:blipFill>
          <a:blip r:embed="rId3">
            <a:alphaModFix/>
          </a:blip>
          <a:stretch>
            <a:fillRect/>
          </a:stretch>
        </p:blipFill>
        <p:spPr>
          <a:xfrm>
            <a:off x="7538426" y="274650"/>
            <a:ext cx="1148375" cy="1038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latin typeface="Josefin Sans"/>
                <a:ea typeface="Josefin Sans"/>
                <a:cs typeface="Josefin Sans"/>
                <a:sym typeface="Josefin Sans"/>
              </a:rPr>
              <a:t>Our School Model</a:t>
            </a:r>
            <a:endParaRPr>
              <a:latin typeface="Josefin Sans"/>
              <a:ea typeface="Josefin Sans"/>
              <a:cs typeface="Josefin Sans"/>
              <a:sym typeface="Josefin Sans"/>
            </a:endParaRPr>
          </a:p>
        </p:txBody>
      </p:sp>
      <p:sp>
        <p:nvSpPr>
          <p:cNvPr id="93" name="Google Shape;93;p10"/>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rmAutofit/>
          </a:bodyPr>
          <a:lstStyle/>
          <a:p>
            <a:pPr indent="-514350" lvl="0" marL="514350" rtl="0" algn="l">
              <a:lnSpc>
                <a:spcPct val="115000"/>
              </a:lnSpc>
              <a:spcBef>
                <a:spcPts val="0"/>
              </a:spcBef>
              <a:spcAft>
                <a:spcPts val="0"/>
              </a:spcAft>
              <a:buClr>
                <a:srgbClr val="595959"/>
              </a:buClr>
              <a:buSzPts val="3000"/>
              <a:buFont typeface="Josefin Sans"/>
              <a:buAutoNum type="arabicPeriod"/>
            </a:pPr>
            <a:r>
              <a:rPr lang="en-US" sz="3000">
                <a:latin typeface="Josefin Sans"/>
                <a:ea typeface="Josefin Sans"/>
                <a:cs typeface="Josefin Sans"/>
                <a:sym typeface="Josefin Sans"/>
              </a:rPr>
              <a:t>Extended Time &amp; School Year</a:t>
            </a:r>
            <a:endParaRPr>
              <a:latin typeface="Josefin Sans"/>
              <a:ea typeface="Josefin Sans"/>
              <a:cs typeface="Josefin Sans"/>
              <a:sym typeface="Josefin Sans"/>
            </a:endParaRPr>
          </a:p>
          <a:p>
            <a:pPr indent="-514350" lvl="0" marL="514350" rtl="0" algn="l">
              <a:lnSpc>
                <a:spcPct val="115000"/>
              </a:lnSpc>
              <a:spcBef>
                <a:spcPts val="600"/>
              </a:spcBef>
              <a:spcAft>
                <a:spcPts val="0"/>
              </a:spcAft>
              <a:buClr>
                <a:srgbClr val="595959"/>
              </a:buClr>
              <a:buSzPts val="3000"/>
              <a:buFont typeface="Josefin Sans"/>
              <a:buAutoNum type="arabicPeriod"/>
            </a:pPr>
            <a:r>
              <a:rPr lang="en-US" sz="3000">
                <a:latin typeface="Josefin Sans"/>
                <a:ea typeface="Josefin Sans"/>
                <a:cs typeface="Josefin Sans"/>
                <a:sym typeface="Josefin Sans"/>
              </a:rPr>
              <a:t>High-Quality Teachers &amp; Staff</a:t>
            </a:r>
            <a:endParaRPr sz="3000">
              <a:latin typeface="Josefin Sans"/>
              <a:ea typeface="Josefin Sans"/>
              <a:cs typeface="Josefin Sans"/>
              <a:sym typeface="Josefin Sans"/>
            </a:endParaRPr>
          </a:p>
          <a:p>
            <a:pPr indent="-419100" lvl="1" marL="914400" rtl="0" algn="l">
              <a:lnSpc>
                <a:spcPct val="115000"/>
              </a:lnSpc>
              <a:spcBef>
                <a:spcPts val="600"/>
              </a:spcBef>
              <a:spcAft>
                <a:spcPts val="0"/>
              </a:spcAft>
              <a:buSzPts val="3000"/>
              <a:buFont typeface="Josefin Sans"/>
              <a:buChar char="○"/>
            </a:pPr>
            <a:r>
              <a:rPr lang="en-US" sz="3000">
                <a:latin typeface="Josefin Sans"/>
                <a:ea typeface="Josefin Sans"/>
                <a:cs typeface="Josefin Sans"/>
                <a:sym typeface="Josefin Sans"/>
              </a:rPr>
              <a:t>In-house Professional Development</a:t>
            </a:r>
            <a:endParaRPr sz="3000">
              <a:latin typeface="Josefin Sans"/>
              <a:ea typeface="Josefin Sans"/>
              <a:cs typeface="Josefin Sans"/>
              <a:sym typeface="Josefin Sans"/>
            </a:endParaRPr>
          </a:p>
          <a:p>
            <a:pPr indent="-419100" lvl="1" marL="914400" rtl="0" algn="l">
              <a:lnSpc>
                <a:spcPct val="115000"/>
              </a:lnSpc>
              <a:spcBef>
                <a:spcPts val="600"/>
              </a:spcBef>
              <a:spcAft>
                <a:spcPts val="0"/>
              </a:spcAft>
              <a:buSzPts val="3000"/>
              <a:buFont typeface="Josefin Sans"/>
              <a:buChar char="○"/>
            </a:pPr>
            <a:r>
              <a:rPr lang="en-US" sz="3000">
                <a:latin typeface="Josefin Sans"/>
                <a:ea typeface="Josefin Sans"/>
                <a:cs typeface="Josefin Sans"/>
                <a:sym typeface="Josefin Sans"/>
              </a:rPr>
              <a:t>Real-time feedback and implementation</a:t>
            </a:r>
            <a:endParaRPr sz="3000">
              <a:latin typeface="Josefin Sans"/>
              <a:ea typeface="Josefin Sans"/>
              <a:cs typeface="Josefin Sans"/>
              <a:sym typeface="Josefin Sans"/>
            </a:endParaRPr>
          </a:p>
          <a:p>
            <a:pPr indent="-514350" lvl="0" marL="514350" rtl="0" algn="l">
              <a:lnSpc>
                <a:spcPct val="115000"/>
              </a:lnSpc>
              <a:spcBef>
                <a:spcPts val="600"/>
              </a:spcBef>
              <a:spcAft>
                <a:spcPts val="0"/>
              </a:spcAft>
              <a:buClr>
                <a:srgbClr val="595959"/>
              </a:buClr>
              <a:buSzPts val="3000"/>
              <a:buFont typeface="Josefin Sans"/>
              <a:buAutoNum type="arabicPeriod"/>
            </a:pPr>
            <a:r>
              <a:rPr lang="en-US" sz="3000">
                <a:latin typeface="Josefin Sans"/>
                <a:ea typeface="Josefin Sans"/>
                <a:cs typeface="Josefin Sans"/>
                <a:sym typeface="Josefin Sans"/>
              </a:rPr>
              <a:t>Whole Child Focus</a:t>
            </a:r>
            <a:endParaRPr>
              <a:latin typeface="Josefin Sans"/>
              <a:ea typeface="Josefin Sans"/>
              <a:cs typeface="Josefin Sans"/>
              <a:sym typeface="Josefin Sans"/>
            </a:endParaRPr>
          </a:p>
          <a:p>
            <a:pPr indent="-514350" lvl="0" marL="514350" rtl="0" algn="l">
              <a:lnSpc>
                <a:spcPct val="115000"/>
              </a:lnSpc>
              <a:spcBef>
                <a:spcPts val="600"/>
              </a:spcBef>
              <a:spcAft>
                <a:spcPts val="0"/>
              </a:spcAft>
              <a:buClr>
                <a:srgbClr val="595959"/>
              </a:buClr>
              <a:buSzPts val="3000"/>
              <a:buFont typeface="Calibri"/>
              <a:buAutoNum type="arabicPeriod"/>
            </a:pPr>
            <a:r>
              <a:rPr lang="en-US" sz="3000">
                <a:latin typeface="Josefin Sans"/>
                <a:ea typeface="Josefin Sans"/>
                <a:cs typeface="Josefin Sans"/>
                <a:sym typeface="Josefin Sans"/>
              </a:rPr>
              <a:t>Family and Community Partnerships</a:t>
            </a:r>
            <a:r>
              <a:rPr lang="en-US" sz="3000"/>
              <a:t> </a:t>
            </a:r>
            <a:endParaRPr/>
          </a:p>
          <a:p>
            <a:pPr indent="0" lvl="0" marL="0" rtl="0" algn="l">
              <a:lnSpc>
                <a:spcPct val="115000"/>
              </a:lnSpc>
              <a:spcBef>
                <a:spcPts val="600"/>
              </a:spcBef>
              <a:spcAft>
                <a:spcPts val="1600"/>
              </a:spcAft>
              <a:buClr>
                <a:srgbClr val="595959"/>
              </a:buClr>
              <a:buSzPts val="3000"/>
              <a:buNone/>
            </a:pPr>
            <a:r>
              <a:rPr lang="en-US" sz="3000"/>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10f2a28bd15_0_84"/>
          <p:cNvSpPr txBox="1"/>
          <p:nvPr>
            <p:ph type="title"/>
          </p:nvPr>
        </p:nvSpPr>
        <p:spPr>
          <a:xfrm>
            <a:off x="457200" y="586497"/>
            <a:ext cx="6973500" cy="831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Family Involvement in School Meetings/Programs</a:t>
            </a:r>
            <a:endParaRPr>
              <a:latin typeface="Josefin Sans"/>
              <a:ea typeface="Josefin Sans"/>
              <a:cs typeface="Josefin Sans"/>
              <a:sym typeface="Josefin Sans"/>
            </a:endParaRPr>
          </a:p>
        </p:txBody>
      </p:sp>
      <p:sp>
        <p:nvSpPr>
          <p:cNvPr id="100" name="Google Shape;100;g10f2a28bd15_0_84"/>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Autofit/>
          </a:bodyPr>
          <a:lstStyle/>
          <a:p>
            <a:pPr indent="-393700" lvl="0" marL="457200" rtl="0" algn="l">
              <a:lnSpc>
                <a:spcPct val="115000"/>
              </a:lnSpc>
              <a:spcBef>
                <a:spcPts val="360"/>
              </a:spcBef>
              <a:spcAft>
                <a:spcPts val="0"/>
              </a:spcAft>
              <a:buSzPts val="2600"/>
              <a:buFont typeface="Josefin Sans"/>
              <a:buChar char="●"/>
            </a:pPr>
            <a:r>
              <a:rPr lang="en-US" sz="2600">
                <a:latin typeface="Josefin Sans"/>
                <a:ea typeface="Josefin Sans"/>
                <a:cs typeface="Josefin Sans"/>
                <a:sym typeface="Josefin Sans"/>
              </a:rPr>
              <a:t>In-person scheduled meetings</a:t>
            </a:r>
            <a:endParaRPr sz="2600">
              <a:latin typeface="Josefin Sans"/>
              <a:ea typeface="Josefin Sans"/>
              <a:cs typeface="Josefin Sans"/>
              <a:sym typeface="Josefin Sans"/>
            </a:endParaRPr>
          </a:p>
          <a:p>
            <a:pPr indent="-393700" lvl="0" marL="457200" rtl="0" algn="l">
              <a:lnSpc>
                <a:spcPct val="115000"/>
              </a:lnSpc>
              <a:spcBef>
                <a:spcPts val="0"/>
              </a:spcBef>
              <a:spcAft>
                <a:spcPts val="0"/>
              </a:spcAft>
              <a:buSzPts val="2600"/>
              <a:buFont typeface="Josefin Sans"/>
              <a:buChar char="●"/>
            </a:pPr>
            <a:r>
              <a:rPr lang="en-US" sz="2600">
                <a:latin typeface="Josefin Sans"/>
                <a:ea typeface="Josefin Sans"/>
                <a:cs typeface="Josefin Sans"/>
                <a:sym typeface="Josefin Sans"/>
              </a:rPr>
              <a:t>Pop-in Observations</a:t>
            </a:r>
            <a:endParaRPr sz="2600">
              <a:latin typeface="Josefin Sans"/>
              <a:ea typeface="Josefin Sans"/>
              <a:cs typeface="Josefin Sans"/>
              <a:sym typeface="Josefin Sans"/>
            </a:endParaRPr>
          </a:p>
          <a:p>
            <a:pPr indent="-393700" lvl="1" marL="914400" rtl="0" algn="l">
              <a:lnSpc>
                <a:spcPct val="115000"/>
              </a:lnSpc>
              <a:spcBef>
                <a:spcPts val="0"/>
              </a:spcBef>
              <a:spcAft>
                <a:spcPts val="0"/>
              </a:spcAft>
              <a:buSzPts val="2600"/>
              <a:buFont typeface="Josefin Sans"/>
              <a:buChar char="○"/>
            </a:pPr>
            <a:r>
              <a:rPr lang="en-US" sz="2200">
                <a:latin typeface="Josefin Sans"/>
                <a:ea typeface="Josefin Sans"/>
                <a:cs typeface="Josefin Sans"/>
                <a:sym typeface="Josefin Sans"/>
              </a:rPr>
              <a:t>Academic or behavioral</a:t>
            </a:r>
            <a:endParaRPr sz="2200">
              <a:latin typeface="Josefin Sans"/>
              <a:ea typeface="Josefin Sans"/>
              <a:cs typeface="Josefin Sans"/>
              <a:sym typeface="Josefin Sans"/>
            </a:endParaRPr>
          </a:p>
          <a:p>
            <a:pPr indent="-393700" lvl="0" marL="457200" rtl="0" algn="l">
              <a:lnSpc>
                <a:spcPct val="115000"/>
              </a:lnSpc>
              <a:spcBef>
                <a:spcPts val="0"/>
              </a:spcBef>
              <a:spcAft>
                <a:spcPts val="0"/>
              </a:spcAft>
              <a:buSzPts val="2600"/>
              <a:buFont typeface="Josefin Sans"/>
              <a:buChar char="●"/>
            </a:pPr>
            <a:r>
              <a:rPr lang="en-US" sz="2600">
                <a:latin typeface="Josefin Sans"/>
                <a:ea typeface="Josefin Sans"/>
                <a:cs typeface="Josefin Sans"/>
                <a:sym typeface="Josefin Sans"/>
              </a:rPr>
              <a:t>Scheduled Zoom meetings</a:t>
            </a:r>
            <a:endParaRPr sz="2600">
              <a:latin typeface="Josefin Sans"/>
              <a:ea typeface="Josefin Sans"/>
              <a:cs typeface="Josefin Sans"/>
              <a:sym typeface="Josefin Sans"/>
            </a:endParaRPr>
          </a:p>
          <a:p>
            <a:pPr indent="-393700" lvl="0" marL="457200" rtl="0" algn="l">
              <a:lnSpc>
                <a:spcPct val="115000"/>
              </a:lnSpc>
              <a:spcBef>
                <a:spcPts val="0"/>
              </a:spcBef>
              <a:spcAft>
                <a:spcPts val="0"/>
              </a:spcAft>
              <a:buSzPts val="2600"/>
              <a:buFont typeface="Josefin Sans"/>
              <a:buChar char="●"/>
            </a:pPr>
            <a:r>
              <a:rPr lang="en-US" sz="2600">
                <a:latin typeface="Josefin Sans"/>
                <a:ea typeface="Josefin Sans"/>
                <a:cs typeface="Josefin Sans"/>
                <a:sym typeface="Josefin Sans"/>
              </a:rPr>
              <a:t>Scheduled Phone-in meetings</a:t>
            </a:r>
            <a:endParaRPr sz="2600">
              <a:latin typeface="Josefin Sans"/>
              <a:ea typeface="Josefin Sans"/>
              <a:cs typeface="Josefin Sans"/>
              <a:sym typeface="Josefin Sans"/>
            </a:endParaRPr>
          </a:p>
          <a:p>
            <a:pPr indent="-393700" lvl="0" marL="457200" rtl="0" algn="l">
              <a:lnSpc>
                <a:spcPct val="115000"/>
              </a:lnSpc>
              <a:spcBef>
                <a:spcPts val="0"/>
              </a:spcBef>
              <a:spcAft>
                <a:spcPts val="0"/>
              </a:spcAft>
              <a:buSzPts val="2600"/>
              <a:buFont typeface="Josefin Sans"/>
              <a:buChar char="●"/>
            </a:pPr>
            <a:r>
              <a:rPr lang="en-US" sz="2600">
                <a:latin typeface="Josefin Sans"/>
                <a:ea typeface="Josefin Sans"/>
                <a:cs typeface="Josefin Sans"/>
                <a:sym typeface="Josefin Sans"/>
              </a:rPr>
              <a:t>Attend Flashlight Foundation events</a:t>
            </a:r>
            <a:endParaRPr sz="2600">
              <a:latin typeface="Josefin Sans"/>
              <a:ea typeface="Josefin Sans"/>
              <a:cs typeface="Josefin Sans"/>
              <a:sym typeface="Josefin Sans"/>
            </a:endParaRPr>
          </a:p>
          <a:p>
            <a:pPr indent="-393700" lvl="0" marL="457200" rtl="0" algn="l">
              <a:lnSpc>
                <a:spcPct val="115000"/>
              </a:lnSpc>
              <a:spcBef>
                <a:spcPts val="0"/>
              </a:spcBef>
              <a:spcAft>
                <a:spcPts val="0"/>
              </a:spcAft>
              <a:buSzPts val="2600"/>
              <a:buFont typeface="Josefin Sans"/>
              <a:buChar char="●"/>
            </a:pPr>
            <a:r>
              <a:rPr lang="en-US" sz="2600">
                <a:latin typeface="Josefin Sans"/>
                <a:ea typeface="Josefin Sans"/>
                <a:cs typeface="Josefin Sans"/>
                <a:sym typeface="Josefin Sans"/>
              </a:rPr>
              <a:t>Attend school wide celebrations</a:t>
            </a:r>
            <a:endParaRPr sz="2600">
              <a:latin typeface="Josefin Sans"/>
              <a:ea typeface="Josefin Sans"/>
              <a:cs typeface="Josefin Sans"/>
              <a:sym typeface="Josefin Sans"/>
            </a:endParaRPr>
          </a:p>
          <a:p>
            <a:pPr indent="-393700" lvl="0" marL="457200" rtl="0" algn="l">
              <a:lnSpc>
                <a:spcPct val="115000"/>
              </a:lnSpc>
              <a:spcBef>
                <a:spcPts val="0"/>
              </a:spcBef>
              <a:spcAft>
                <a:spcPts val="0"/>
              </a:spcAft>
              <a:buSzPts val="2600"/>
              <a:buFont typeface="Josefin Sans"/>
              <a:buChar char="●"/>
            </a:pPr>
            <a:r>
              <a:rPr lang="en-US" sz="2600">
                <a:latin typeface="Josefin Sans"/>
                <a:ea typeface="Josefin Sans"/>
                <a:cs typeface="Josefin Sans"/>
                <a:sym typeface="Josefin Sans"/>
              </a:rPr>
              <a:t>TNTP Family Insight Survey</a:t>
            </a:r>
            <a:endParaRPr sz="2600">
              <a:latin typeface="Josefin Sans"/>
              <a:ea typeface="Josefin Sans"/>
              <a:cs typeface="Josefin Sans"/>
              <a:sym typeface="Josefi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US">
                <a:latin typeface="Josefin Sans"/>
                <a:ea typeface="Josefin Sans"/>
                <a:cs typeface="Josefin Sans"/>
                <a:sym typeface="Josefin Sans"/>
              </a:rPr>
              <a:t>Our Curriculum: Researched Based</a:t>
            </a:r>
            <a:endParaRPr>
              <a:latin typeface="Josefin Sans"/>
              <a:ea typeface="Josefin Sans"/>
              <a:cs typeface="Josefin Sans"/>
              <a:sym typeface="Josefin Sans"/>
            </a:endParaRPr>
          </a:p>
        </p:txBody>
      </p:sp>
      <p:sp>
        <p:nvSpPr>
          <p:cNvPr id="107" name="Google Shape;107;p11"/>
          <p:cNvSpPr txBox="1"/>
          <p:nvPr>
            <p:ph idx="1" type="body"/>
          </p:nvPr>
        </p:nvSpPr>
        <p:spPr>
          <a:xfrm>
            <a:off x="457200" y="1600201"/>
            <a:ext cx="8229600" cy="4343399"/>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Clr>
                <a:srgbClr val="595959"/>
              </a:buClr>
              <a:buSzPts val="3000"/>
              <a:buFont typeface="Josefin Sans"/>
              <a:buChar char="●"/>
            </a:pPr>
            <a:r>
              <a:rPr lang="en-US" sz="3000">
                <a:latin typeface="Josefin Sans"/>
                <a:ea typeface="Josefin Sans"/>
                <a:cs typeface="Josefin Sans"/>
                <a:sym typeface="Josefin Sans"/>
              </a:rPr>
              <a:t>More time on literacy and math</a:t>
            </a:r>
            <a:endParaRPr sz="3000">
              <a:latin typeface="Josefin Sans"/>
              <a:ea typeface="Josefin Sans"/>
              <a:cs typeface="Josefin Sans"/>
              <a:sym typeface="Josefin Sans"/>
            </a:endParaRPr>
          </a:p>
          <a:p>
            <a:pPr indent="-419100" lvl="1" marL="914400" rtl="0" algn="l">
              <a:lnSpc>
                <a:spcPct val="115000"/>
              </a:lnSpc>
              <a:spcBef>
                <a:spcPts val="0"/>
              </a:spcBef>
              <a:spcAft>
                <a:spcPts val="0"/>
              </a:spcAft>
              <a:buSzPts val="3000"/>
              <a:buFont typeface="Josefin Sans"/>
              <a:buChar char="○"/>
            </a:pPr>
            <a:r>
              <a:rPr lang="en-US" sz="3000">
                <a:latin typeface="Josefin Sans"/>
                <a:ea typeface="Josefin Sans"/>
                <a:cs typeface="Josefin Sans"/>
                <a:sym typeface="Josefin Sans"/>
              </a:rPr>
              <a:t>Wit &amp; Wisdom</a:t>
            </a:r>
            <a:endParaRPr sz="3000">
              <a:latin typeface="Josefin Sans"/>
              <a:ea typeface="Josefin Sans"/>
              <a:cs typeface="Josefin Sans"/>
              <a:sym typeface="Josefin Sans"/>
            </a:endParaRPr>
          </a:p>
          <a:p>
            <a:pPr indent="-419100" lvl="1" marL="914400" rtl="0" algn="l">
              <a:lnSpc>
                <a:spcPct val="115000"/>
              </a:lnSpc>
              <a:spcBef>
                <a:spcPts val="0"/>
              </a:spcBef>
              <a:spcAft>
                <a:spcPts val="0"/>
              </a:spcAft>
              <a:buSzPts val="3000"/>
              <a:buFont typeface="Josefin Sans"/>
              <a:buChar char="○"/>
            </a:pPr>
            <a:r>
              <a:rPr lang="en-US" sz="3000">
                <a:latin typeface="Josefin Sans"/>
                <a:ea typeface="Josefin Sans"/>
                <a:cs typeface="Josefin Sans"/>
                <a:sym typeface="Josefin Sans"/>
              </a:rPr>
              <a:t>Eureka</a:t>
            </a:r>
            <a:r>
              <a:rPr baseline="30000" lang="en-US" sz="3000">
                <a:latin typeface="Josefin Sans"/>
                <a:ea typeface="Josefin Sans"/>
                <a:cs typeface="Josefin Sans"/>
                <a:sym typeface="Josefin Sans"/>
              </a:rPr>
              <a:t>2</a:t>
            </a:r>
            <a:endParaRPr baseline="30000" sz="3000">
              <a:latin typeface="Josefin Sans"/>
              <a:ea typeface="Josefin Sans"/>
              <a:cs typeface="Josefin Sans"/>
              <a:sym typeface="Josefin Sans"/>
            </a:endParaRPr>
          </a:p>
          <a:p>
            <a:pPr indent="-342900" lvl="0" marL="342900" rtl="0" algn="l">
              <a:lnSpc>
                <a:spcPct val="115000"/>
              </a:lnSpc>
              <a:spcBef>
                <a:spcPts val="600"/>
              </a:spcBef>
              <a:spcAft>
                <a:spcPts val="0"/>
              </a:spcAft>
              <a:buClr>
                <a:srgbClr val="595959"/>
              </a:buClr>
              <a:buSzPts val="3000"/>
              <a:buFont typeface="Josefin Sans"/>
              <a:buChar char="●"/>
            </a:pPr>
            <a:r>
              <a:rPr lang="en-US" sz="3000">
                <a:latin typeface="Josefin Sans"/>
                <a:ea typeface="Josefin Sans"/>
                <a:cs typeface="Josefin Sans"/>
                <a:sym typeface="Josefin Sans"/>
              </a:rPr>
              <a:t>Differentiated to meet all students needs</a:t>
            </a:r>
            <a:endParaRPr>
              <a:latin typeface="Josefin Sans"/>
              <a:ea typeface="Josefin Sans"/>
              <a:cs typeface="Josefin Sans"/>
              <a:sym typeface="Josefin Sans"/>
            </a:endParaRPr>
          </a:p>
          <a:p>
            <a:pPr indent="-342900" lvl="0" marL="342900" rtl="0" algn="l">
              <a:lnSpc>
                <a:spcPct val="115000"/>
              </a:lnSpc>
              <a:spcBef>
                <a:spcPts val="600"/>
              </a:spcBef>
              <a:spcAft>
                <a:spcPts val="0"/>
              </a:spcAft>
              <a:buClr>
                <a:srgbClr val="595959"/>
              </a:buClr>
              <a:buSzPts val="3000"/>
              <a:buFont typeface="Josefin Sans"/>
              <a:buChar char="●"/>
            </a:pPr>
            <a:r>
              <a:rPr lang="en-US" sz="3000">
                <a:latin typeface="Josefin Sans"/>
                <a:ea typeface="Josefin Sans"/>
                <a:cs typeface="Josefin Sans"/>
                <a:sym typeface="Josefin Sans"/>
              </a:rPr>
              <a:t>Not just academic skills, but social/emotional skills too (life skills!)</a:t>
            </a:r>
            <a:endParaRPr>
              <a:latin typeface="Josefin Sans"/>
              <a:ea typeface="Josefin Sans"/>
              <a:cs typeface="Josefin Sans"/>
              <a:sym typeface="Josefin Sans"/>
            </a:endParaRPr>
          </a:p>
          <a:p>
            <a:pPr indent="-342900" lvl="0" marL="342900" rtl="0" algn="l">
              <a:lnSpc>
                <a:spcPct val="115000"/>
              </a:lnSpc>
              <a:spcBef>
                <a:spcPts val="600"/>
              </a:spcBef>
              <a:spcAft>
                <a:spcPts val="0"/>
              </a:spcAft>
              <a:buClr>
                <a:srgbClr val="595959"/>
              </a:buClr>
              <a:buSzPts val="3000"/>
              <a:buFont typeface="Josefin Sans"/>
              <a:buChar char="●"/>
            </a:pPr>
            <a:r>
              <a:rPr lang="en-US" sz="3000">
                <a:latin typeface="Josefin Sans"/>
                <a:ea typeface="Josefin Sans"/>
                <a:cs typeface="Josefin Sans"/>
                <a:sym typeface="Josefin Sans"/>
              </a:rPr>
              <a:t>Rigorous college ready aligned assessments </a:t>
            </a:r>
            <a:endParaRPr>
              <a:latin typeface="Josefin Sans"/>
              <a:ea typeface="Josefin Sans"/>
              <a:cs typeface="Josefin Sans"/>
              <a:sym typeface="Josefin Sans"/>
            </a:endParaRPr>
          </a:p>
          <a:p>
            <a:pPr indent="-342900" lvl="0" marL="342900" rtl="0" algn="l">
              <a:lnSpc>
                <a:spcPct val="115000"/>
              </a:lnSpc>
              <a:spcBef>
                <a:spcPts val="600"/>
              </a:spcBef>
              <a:spcAft>
                <a:spcPts val="1600"/>
              </a:spcAft>
              <a:buClr>
                <a:srgbClr val="595959"/>
              </a:buClr>
              <a:buSzPts val="3000"/>
              <a:buFont typeface="Josefin Sans"/>
              <a:buChar char="●"/>
            </a:pPr>
            <a:r>
              <a:rPr lang="en-US" sz="3000">
                <a:latin typeface="Josefin Sans"/>
                <a:ea typeface="Josefin Sans"/>
                <a:cs typeface="Josefin Sans"/>
                <a:sym typeface="Josefin Sans"/>
              </a:rPr>
              <a:t>Hard work but fun work!</a:t>
            </a:r>
            <a:endParaRPr>
              <a:latin typeface="Josefin Sans"/>
              <a:ea typeface="Josefin Sans"/>
              <a:cs typeface="Josefin Sans"/>
              <a:sym typeface="Josefi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0f2a28bd15_0_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ESSA</a:t>
            </a:r>
            <a:endParaRPr>
              <a:latin typeface="Josefin Sans"/>
              <a:ea typeface="Josefin Sans"/>
              <a:cs typeface="Josefin Sans"/>
              <a:sym typeface="Josefin Sans"/>
            </a:endParaRPr>
          </a:p>
        </p:txBody>
      </p:sp>
      <p:sp>
        <p:nvSpPr>
          <p:cNvPr id="114" name="Google Shape;114;g10f2a28bd15_0_77"/>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1500"/>
              </a:spcBef>
              <a:spcAft>
                <a:spcPts val="0"/>
              </a:spcAft>
              <a:buClr>
                <a:schemeClr val="dk1"/>
              </a:buClr>
              <a:buSzPts val="1100"/>
              <a:buFont typeface="Arial"/>
              <a:buNone/>
            </a:pPr>
            <a:r>
              <a:rPr lang="en-US" sz="2000">
                <a:solidFill>
                  <a:srgbClr val="004285"/>
                </a:solidFill>
                <a:latin typeface="Josefin Sans"/>
                <a:ea typeface="Josefin Sans"/>
                <a:cs typeface="Josefin Sans"/>
                <a:sym typeface="Josefin Sans"/>
              </a:rPr>
              <a:t>ESSA Highlights</a:t>
            </a:r>
            <a:endParaRPr sz="1250">
              <a:solidFill>
                <a:srgbClr val="030A13"/>
              </a:solidFill>
              <a:latin typeface="Josefin Sans"/>
              <a:ea typeface="Josefin Sans"/>
              <a:cs typeface="Josefin Sans"/>
              <a:sym typeface="Josefin Sans"/>
            </a:endParaRPr>
          </a:p>
          <a:p>
            <a:pPr indent="0" lvl="0" marL="0" rtl="0" algn="l">
              <a:lnSpc>
                <a:spcPct val="115000"/>
              </a:lnSpc>
              <a:spcBef>
                <a:spcPts val="800"/>
              </a:spcBef>
              <a:spcAft>
                <a:spcPts val="0"/>
              </a:spcAft>
              <a:buClr>
                <a:schemeClr val="dk1"/>
              </a:buClr>
              <a:buSzPts val="1100"/>
              <a:buFont typeface="Arial"/>
              <a:buNone/>
            </a:pPr>
            <a:r>
              <a:rPr lang="en-US" sz="1250">
                <a:solidFill>
                  <a:srgbClr val="030A13"/>
                </a:solidFill>
                <a:latin typeface="Josefin Sans"/>
                <a:ea typeface="Josefin Sans"/>
                <a:cs typeface="Josefin Sans"/>
                <a:sym typeface="Josefin Sans"/>
              </a:rPr>
              <a:t>ESSA includes provisions that will help to ensure success for students and schools. Below are just a few. The law:</a:t>
            </a:r>
            <a:endParaRPr sz="1250">
              <a:solidFill>
                <a:srgbClr val="030A13"/>
              </a:solidFill>
              <a:latin typeface="Josefin Sans"/>
              <a:ea typeface="Josefin Sans"/>
              <a:cs typeface="Josefin Sans"/>
              <a:sym typeface="Josefin Sans"/>
            </a:endParaRPr>
          </a:p>
          <a:p>
            <a:pPr indent="-307975" lvl="0" marL="457200" rtl="0" algn="l">
              <a:lnSpc>
                <a:spcPct val="115000"/>
              </a:lnSpc>
              <a:spcBef>
                <a:spcPts val="800"/>
              </a:spcBef>
              <a:spcAft>
                <a:spcPts val="0"/>
              </a:spcAft>
              <a:buClr>
                <a:srgbClr val="030A13"/>
              </a:buClr>
              <a:buSzPts val="1250"/>
              <a:buFont typeface="Josefin Sans"/>
              <a:buChar char="●"/>
            </a:pPr>
            <a:r>
              <a:rPr lang="en-US" sz="1250">
                <a:solidFill>
                  <a:srgbClr val="030A13"/>
                </a:solidFill>
                <a:latin typeface="Josefin Sans"/>
                <a:ea typeface="Josefin Sans"/>
                <a:cs typeface="Josefin Sans"/>
                <a:sym typeface="Josefin Sans"/>
              </a:rPr>
              <a:t>Advances equity by upholding critical protections for America's disadvantaged and high-need students.</a:t>
            </a:r>
            <a:endParaRPr sz="1250">
              <a:solidFill>
                <a:srgbClr val="030A13"/>
              </a:solidFill>
              <a:latin typeface="Josefin Sans"/>
              <a:ea typeface="Josefin Sans"/>
              <a:cs typeface="Josefin Sans"/>
              <a:sym typeface="Josefin Sans"/>
            </a:endParaRPr>
          </a:p>
          <a:p>
            <a:pPr indent="-307975" lvl="0" marL="457200" rtl="0" algn="l">
              <a:lnSpc>
                <a:spcPct val="115000"/>
              </a:lnSpc>
              <a:spcBef>
                <a:spcPts val="0"/>
              </a:spcBef>
              <a:spcAft>
                <a:spcPts val="0"/>
              </a:spcAft>
              <a:buClr>
                <a:srgbClr val="030A13"/>
              </a:buClr>
              <a:buSzPts val="1250"/>
              <a:buFont typeface="Josefin Sans"/>
              <a:buChar char="●"/>
            </a:pPr>
            <a:r>
              <a:rPr lang="en-US" sz="1250">
                <a:solidFill>
                  <a:srgbClr val="030A13"/>
                </a:solidFill>
                <a:latin typeface="Josefin Sans"/>
                <a:ea typeface="Josefin Sans"/>
                <a:cs typeface="Josefin Sans"/>
                <a:sym typeface="Josefin Sans"/>
              </a:rPr>
              <a:t>Requires—for the first time—that all students in America be taught to high academic standards that will prepare them to succeed in college and careers.</a:t>
            </a:r>
            <a:endParaRPr sz="1250">
              <a:solidFill>
                <a:srgbClr val="030A13"/>
              </a:solidFill>
              <a:latin typeface="Josefin Sans"/>
              <a:ea typeface="Josefin Sans"/>
              <a:cs typeface="Josefin Sans"/>
              <a:sym typeface="Josefin Sans"/>
            </a:endParaRPr>
          </a:p>
          <a:p>
            <a:pPr indent="-307975" lvl="0" marL="457200" rtl="0" algn="l">
              <a:lnSpc>
                <a:spcPct val="115000"/>
              </a:lnSpc>
              <a:spcBef>
                <a:spcPts val="0"/>
              </a:spcBef>
              <a:spcAft>
                <a:spcPts val="0"/>
              </a:spcAft>
              <a:buClr>
                <a:srgbClr val="030A13"/>
              </a:buClr>
              <a:buSzPts val="1250"/>
              <a:buFont typeface="Josefin Sans"/>
              <a:buChar char="●"/>
            </a:pPr>
            <a:r>
              <a:rPr lang="en-US" sz="1250">
                <a:solidFill>
                  <a:srgbClr val="030A13"/>
                </a:solidFill>
                <a:latin typeface="Josefin Sans"/>
                <a:ea typeface="Josefin Sans"/>
                <a:cs typeface="Josefin Sans"/>
                <a:sym typeface="Josefin Sans"/>
              </a:rPr>
              <a:t>Ensures that vital information is provided to educators, families, students, and communities through annual statewide assessments that measure students' progress toward those high standards.</a:t>
            </a:r>
            <a:endParaRPr sz="1250">
              <a:solidFill>
                <a:srgbClr val="030A13"/>
              </a:solidFill>
              <a:latin typeface="Josefin Sans"/>
              <a:ea typeface="Josefin Sans"/>
              <a:cs typeface="Josefin Sans"/>
              <a:sym typeface="Josefin Sans"/>
            </a:endParaRPr>
          </a:p>
          <a:p>
            <a:pPr indent="-307975" lvl="0" marL="457200" rtl="0" algn="l">
              <a:lnSpc>
                <a:spcPct val="115000"/>
              </a:lnSpc>
              <a:spcBef>
                <a:spcPts val="0"/>
              </a:spcBef>
              <a:spcAft>
                <a:spcPts val="0"/>
              </a:spcAft>
              <a:buClr>
                <a:srgbClr val="030A13"/>
              </a:buClr>
              <a:buSzPts val="1250"/>
              <a:buFont typeface="Josefin Sans"/>
              <a:buChar char="●"/>
            </a:pPr>
            <a:r>
              <a:rPr lang="en-US" sz="1250">
                <a:solidFill>
                  <a:srgbClr val="030A13"/>
                </a:solidFill>
                <a:latin typeface="Josefin Sans"/>
                <a:ea typeface="Josefin Sans"/>
                <a:cs typeface="Josefin Sans"/>
                <a:sym typeface="Josefin Sans"/>
              </a:rPr>
              <a:t>Helps to support and grow local innovations—including evidence-based and place-based interventions developed by local leaders and educators—consistent with our </a:t>
            </a:r>
            <a:r>
              <a:rPr lang="en-US" sz="1250" u="sng">
                <a:solidFill>
                  <a:srgbClr val="7E5D8E"/>
                </a:solidFill>
                <a:latin typeface="Josefin Sans"/>
                <a:ea typeface="Josefin Sans"/>
                <a:cs typeface="Josefin Sans"/>
                <a:sym typeface="Josefin Sans"/>
                <a:hlinkClick r:id="rId3">
                  <a:extLst>
                    <a:ext uri="{A12FA001-AC4F-418D-AE19-62706E023703}">
                      <ahyp:hlinkClr val="tx"/>
                    </a:ext>
                  </a:extLst>
                </a:hlinkClick>
              </a:rPr>
              <a:t>Investing in Innovation</a:t>
            </a:r>
            <a:r>
              <a:rPr lang="en-US" sz="1250">
                <a:solidFill>
                  <a:srgbClr val="030A13"/>
                </a:solidFill>
                <a:latin typeface="Josefin Sans"/>
                <a:ea typeface="Josefin Sans"/>
                <a:cs typeface="Josefin Sans"/>
                <a:sym typeface="Josefin Sans"/>
              </a:rPr>
              <a:t> and </a:t>
            </a:r>
            <a:r>
              <a:rPr lang="en-US" sz="1250" u="sng">
                <a:solidFill>
                  <a:srgbClr val="7E5D8E"/>
                </a:solidFill>
                <a:latin typeface="Josefin Sans"/>
                <a:ea typeface="Josefin Sans"/>
                <a:cs typeface="Josefin Sans"/>
                <a:sym typeface="Josefin Sans"/>
                <a:hlinkClick r:id="rId4">
                  <a:extLst>
                    <a:ext uri="{A12FA001-AC4F-418D-AE19-62706E023703}">
                      <ahyp:hlinkClr val="tx"/>
                    </a:ext>
                  </a:extLst>
                </a:hlinkClick>
              </a:rPr>
              <a:t>Promise Neighborhoods</a:t>
            </a:r>
            <a:endParaRPr sz="1250" u="sng">
              <a:solidFill>
                <a:srgbClr val="7E5D8E"/>
              </a:solidFill>
              <a:latin typeface="Josefin Sans"/>
              <a:ea typeface="Josefin Sans"/>
              <a:cs typeface="Josefin Sans"/>
              <a:sym typeface="Josefin Sans"/>
            </a:endParaRPr>
          </a:p>
          <a:p>
            <a:pPr indent="-307975" lvl="0" marL="457200" rtl="0" algn="l">
              <a:lnSpc>
                <a:spcPct val="115000"/>
              </a:lnSpc>
              <a:spcBef>
                <a:spcPts val="0"/>
              </a:spcBef>
              <a:spcAft>
                <a:spcPts val="0"/>
              </a:spcAft>
              <a:buClr>
                <a:srgbClr val="030A13"/>
              </a:buClr>
              <a:buSzPts val="1250"/>
              <a:buFont typeface="Josefin Sans"/>
              <a:buChar char="●"/>
            </a:pPr>
            <a:r>
              <a:rPr lang="en-US" sz="1250">
                <a:solidFill>
                  <a:srgbClr val="030A13"/>
                </a:solidFill>
                <a:latin typeface="Josefin Sans"/>
                <a:ea typeface="Josefin Sans"/>
                <a:cs typeface="Josefin Sans"/>
                <a:sym typeface="Josefin Sans"/>
              </a:rPr>
              <a:t>Sustains and expands this administration's historic investments in increasing access to high-quality </a:t>
            </a:r>
            <a:r>
              <a:rPr lang="en-US" sz="1250" u="sng">
                <a:solidFill>
                  <a:srgbClr val="7E5D8E"/>
                </a:solidFill>
                <a:latin typeface="Josefin Sans"/>
                <a:ea typeface="Josefin Sans"/>
                <a:cs typeface="Josefin Sans"/>
                <a:sym typeface="Josefin Sans"/>
                <a:hlinkClick r:id="rId5">
                  <a:extLst>
                    <a:ext uri="{A12FA001-AC4F-418D-AE19-62706E023703}">
                      <ahyp:hlinkClr val="tx"/>
                    </a:ext>
                  </a:extLst>
                </a:hlinkClick>
              </a:rPr>
              <a:t>preschool</a:t>
            </a:r>
            <a:r>
              <a:rPr lang="en-US" sz="1250">
                <a:solidFill>
                  <a:srgbClr val="030A13"/>
                </a:solidFill>
                <a:latin typeface="Josefin Sans"/>
                <a:ea typeface="Josefin Sans"/>
                <a:cs typeface="Josefin Sans"/>
                <a:sym typeface="Josefin Sans"/>
              </a:rPr>
              <a:t>.</a:t>
            </a:r>
            <a:endParaRPr sz="1250">
              <a:solidFill>
                <a:srgbClr val="030A13"/>
              </a:solidFill>
              <a:latin typeface="Josefin Sans"/>
              <a:ea typeface="Josefin Sans"/>
              <a:cs typeface="Josefin Sans"/>
              <a:sym typeface="Josefin Sans"/>
            </a:endParaRPr>
          </a:p>
          <a:p>
            <a:pPr indent="-307975" lvl="0" marL="457200" rtl="0" algn="l">
              <a:lnSpc>
                <a:spcPct val="115000"/>
              </a:lnSpc>
              <a:spcBef>
                <a:spcPts val="0"/>
              </a:spcBef>
              <a:spcAft>
                <a:spcPts val="0"/>
              </a:spcAft>
              <a:buClr>
                <a:srgbClr val="030A13"/>
              </a:buClr>
              <a:buSzPts val="1250"/>
              <a:buFont typeface="Josefin Sans"/>
              <a:buChar char="●"/>
            </a:pPr>
            <a:r>
              <a:rPr lang="en-US" sz="1250">
                <a:solidFill>
                  <a:srgbClr val="030A13"/>
                </a:solidFill>
                <a:latin typeface="Josefin Sans"/>
                <a:ea typeface="Josefin Sans"/>
                <a:cs typeface="Josefin Sans"/>
                <a:sym typeface="Josefin Sans"/>
              </a:rPr>
              <a:t>Maintains an expectation that there will be accountability and action to effect positive change in our lowest-performing schools, where groups of students are not making progress, and where graduation rates are low over extended periods of time.</a:t>
            </a:r>
            <a:endParaRPr sz="1250">
              <a:solidFill>
                <a:srgbClr val="030A13"/>
              </a:solidFill>
              <a:latin typeface="Josefin Sans"/>
              <a:ea typeface="Josefin Sans"/>
              <a:cs typeface="Josefin Sans"/>
              <a:sym typeface="Josefin Sans"/>
            </a:endParaRPr>
          </a:p>
          <a:p>
            <a:pPr indent="0" lvl="0" marL="0" rtl="0" algn="l">
              <a:lnSpc>
                <a:spcPct val="115000"/>
              </a:lnSpc>
              <a:spcBef>
                <a:spcPts val="80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0f2a28bd15_0_1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en-US">
                <a:latin typeface="Josefin Sans"/>
                <a:ea typeface="Josefin Sans"/>
                <a:cs typeface="Josefin Sans"/>
                <a:sym typeface="Josefin Sans"/>
              </a:rPr>
              <a:t>SC Report Card Data</a:t>
            </a:r>
            <a:endParaRPr>
              <a:latin typeface="Josefin Sans"/>
              <a:ea typeface="Josefin Sans"/>
              <a:cs typeface="Josefin Sans"/>
              <a:sym typeface="Josefin Sans"/>
            </a:endParaRPr>
          </a:p>
        </p:txBody>
      </p:sp>
      <p:sp>
        <p:nvSpPr>
          <p:cNvPr id="121" name="Google Shape;121;g10f2a28bd15_0_148"/>
          <p:cNvSpPr txBox="1"/>
          <p:nvPr>
            <p:ph idx="1" type="body"/>
          </p:nvPr>
        </p:nvSpPr>
        <p:spPr>
          <a:xfrm>
            <a:off x="457200" y="1600201"/>
            <a:ext cx="8229600" cy="434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360"/>
              </a:spcBef>
              <a:spcAft>
                <a:spcPts val="0"/>
              </a:spcAft>
              <a:buSzPts val="1800"/>
              <a:buNone/>
            </a:pPr>
            <a:r>
              <a:rPr lang="en-US" sz="2500">
                <a:latin typeface="Josefin Sans"/>
                <a:ea typeface="Josefin Sans"/>
                <a:cs typeface="Josefin Sans"/>
                <a:sym typeface="Josefin Sans"/>
              </a:rPr>
              <a:t>SC Report Card Data* can be viewed at </a:t>
            </a:r>
            <a:r>
              <a:rPr lang="en-US" sz="2500" u="sng">
                <a:solidFill>
                  <a:schemeClr val="hlink"/>
                </a:solidFill>
                <a:latin typeface="Josefin Sans"/>
                <a:ea typeface="Josefin Sans"/>
                <a:cs typeface="Josefin Sans"/>
                <a:sym typeface="Josefin Sans"/>
                <a:hlinkClick r:id="rId3"/>
              </a:rPr>
              <a:t>https://www.screportcards.com</a:t>
            </a:r>
            <a:r>
              <a:rPr lang="en-US" sz="2500">
                <a:latin typeface="Josefin Sans"/>
                <a:ea typeface="Josefin Sans"/>
                <a:cs typeface="Josefin Sans"/>
                <a:sym typeface="Josefin Sans"/>
              </a:rPr>
              <a:t>.</a:t>
            </a:r>
            <a:endParaRPr sz="2500">
              <a:latin typeface="Josefin Sans"/>
              <a:ea typeface="Josefin Sans"/>
              <a:cs typeface="Josefin Sans"/>
              <a:sym typeface="Josefin Sans"/>
            </a:endParaRPr>
          </a:p>
          <a:p>
            <a:pPr indent="0" lvl="0" marL="0" rtl="0" algn="l">
              <a:lnSpc>
                <a:spcPct val="115000"/>
              </a:lnSpc>
              <a:spcBef>
                <a:spcPts val="360"/>
              </a:spcBef>
              <a:spcAft>
                <a:spcPts val="0"/>
              </a:spcAft>
              <a:buSzPts val="1800"/>
              <a:buNone/>
            </a:pPr>
            <a:r>
              <a:t/>
            </a:r>
            <a:endParaRPr sz="2500">
              <a:latin typeface="Josefin Sans"/>
              <a:ea typeface="Josefin Sans"/>
              <a:cs typeface="Josefin Sans"/>
              <a:sym typeface="Josefin Sans"/>
            </a:endParaRPr>
          </a:p>
          <a:p>
            <a:pPr indent="0" lvl="0" marL="0" rtl="0" algn="l">
              <a:lnSpc>
                <a:spcPct val="115000"/>
              </a:lnSpc>
              <a:spcBef>
                <a:spcPts val="360"/>
              </a:spcBef>
              <a:spcAft>
                <a:spcPts val="0"/>
              </a:spcAft>
              <a:buSzPts val="1800"/>
              <a:buNone/>
            </a:pPr>
            <a:r>
              <a:rPr lang="en-US" sz="2500">
                <a:latin typeface="Josefin Sans"/>
                <a:ea typeface="Josefin Sans"/>
                <a:cs typeface="Josefin Sans"/>
                <a:sym typeface="Josefin Sans"/>
              </a:rPr>
              <a:t>Current ESSA Rating:  Pending SC Dept. of Education release of ratings.</a:t>
            </a:r>
            <a:endParaRPr sz="2500">
              <a:latin typeface="Josefin Sans"/>
              <a:ea typeface="Josefin Sans"/>
              <a:cs typeface="Josefin Sans"/>
              <a:sym typeface="Josefin Sans"/>
            </a:endParaRPr>
          </a:p>
          <a:p>
            <a:pPr indent="0" lvl="0" marL="0" rtl="0" algn="l">
              <a:lnSpc>
                <a:spcPct val="115000"/>
              </a:lnSpc>
              <a:spcBef>
                <a:spcPts val="360"/>
              </a:spcBef>
              <a:spcAft>
                <a:spcPts val="0"/>
              </a:spcAft>
              <a:buSzPts val="1800"/>
              <a:buNone/>
            </a:pPr>
            <a:r>
              <a:t/>
            </a:r>
            <a:endParaRPr sz="2500">
              <a:latin typeface="Josefin Sans"/>
              <a:ea typeface="Josefin Sans"/>
              <a:cs typeface="Josefin Sans"/>
              <a:sym typeface="Josefin Sans"/>
            </a:endParaRPr>
          </a:p>
          <a:p>
            <a:pPr indent="0" lvl="0" marL="0" rtl="0" algn="l">
              <a:lnSpc>
                <a:spcPct val="115000"/>
              </a:lnSpc>
              <a:spcBef>
                <a:spcPts val="360"/>
              </a:spcBef>
              <a:spcAft>
                <a:spcPts val="0"/>
              </a:spcAft>
              <a:buSzPts val="1800"/>
              <a:buNone/>
            </a:pPr>
            <a:r>
              <a:rPr lang="en-US" sz="2500">
                <a:latin typeface="Josefin Sans"/>
                <a:ea typeface="Josefin Sans"/>
                <a:cs typeface="Josefin Sans"/>
                <a:sym typeface="Josefin Sans"/>
              </a:rPr>
              <a:t>*Meeting Street - Brentwood and Meeting Street - Burns share the same report card.  The data is not strictly representative of Meeting Street - Burns data.</a:t>
            </a:r>
            <a:endParaRPr sz="2500">
              <a:latin typeface="Josefin Sans"/>
              <a:ea typeface="Josefin Sans"/>
              <a:cs typeface="Josefin Sans"/>
              <a:sym typeface="Josefi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2014-07-05T21:05:14Z</dcterms:created>
  <dc:creator>Sarah Campbell</dc:creator>
</cp:coreProperties>
</file>