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9" r:id="rId11"/>
    <p:sldId id="271" r:id="rId12"/>
    <p:sldId id="270" r:id="rId13"/>
    <p:sldId id="272" r:id="rId14"/>
    <p:sldId id="268" r:id="rId15"/>
    <p:sldId id="298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3" r:id="rId25"/>
    <p:sldId id="281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2" r:id="rId34"/>
    <p:sldId id="291" r:id="rId35"/>
    <p:sldId id="293" r:id="rId36"/>
    <p:sldId id="294" r:id="rId37"/>
    <p:sldId id="295" r:id="rId38"/>
    <p:sldId id="296" r:id="rId39"/>
    <p:sldId id="297" r:id="rId4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FF642D-7C64-47D8-BC38-35DC64D62A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8FFAE8-530E-4B4C-A2C0-BAF84D1B08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40768-EB67-4787-9A47-8016108FC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35F358B-CA7B-4DE5-ADBE-232B65B442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3CE19-88D5-4E98-A5E7-82F096F46C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66300-1F05-48EB-8E89-EBC50394DB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17D71-DA30-48CC-98A6-DB70735A66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4EA9F-E7E0-4DA7-9126-2F9A9A3D95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B92C5-C0C1-4DAC-B5E6-EC665332BA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439A7-3515-4046-B263-BD6CA5121D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69E87-8326-44CB-BCB2-D178E4C74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2227-0912-46A8-84FB-33E1755F7C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EC4D7C4-1450-4C6D-860E-92126E15258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4191000"/>
          </a:xfrm>
        </p:spPr>
        <p:txBody>
          <a:bodyPr/>
          <a:lstStyle/>
          <a:p>
            <a:r>
              <a:rPr lang="en-US" sz="4800"/>
              <a:t>Unraveling the Mysteries of the EFC</a:t>
            </a:r>
            <a:br>
              <a:rPr lang="en-US" sz="4800"/>
            </a:br>
            <a:r>
              <a:rPr lang="en-US" sz="4800"/>
              <a:t>or</a:t>
            </a:r>
            <a:br>
              <a:rPr lang="en-US" sz="4800"/>
            </a:br>
            <a:r>
              <a:rPr lang="en-US" sz="4800"/>
              <a:t>“What do you mean I can contribute $15,000 toward her education!”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r>
              <a:rPr lang="en-US"/>
              <a:t>By Kent McGowan</a:t>
            </a:r>
          </a:p>
          <a:p>
            <a:r>
              <a:rPr lang="en-US"/>
              <a:t>Director, Financial Aid</a:t>
            </a:r>
          </a:p>
          <a:p>
            <a:r>
              <a:rPr lang="en-US"/>
              <a:t>Buffalo State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 Zero EFC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Dependent students</a:t>
            </a:r>
          </a:p>
          <a:p>
            <a:pPr lvl="1">
              <a:buFontTx/>
              <a:buChar char="•"/>
            </a:pPr>
            <a:r>
              <a:rPr lang="en-US"/>
              <a:t>Parental AGI $20,000 or less</a:t>
            </a:r>
          </a:p>
          <a:p>
            <a:pPr lvl="1">
              <a:buFontTx/>
              <a:buChar char="•"/>
            </a:pPr>
            <a:r>
              <a:rPr lang="en-US"/>
              <a:t>Parents able to file 1040A, 1040EZ or not required to file, or parent or student received a “means tested federal benefit program” in prior calendar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Means Tested Federal Benefit Program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Includes:</a:t>
            </a:r>
          </a:p>
          <a:p>
            <a:pPr lvl="1">
              <a:buFontTx/>
              <a:buChar char="•"/>
            </a:pPr>
            <a:r>
              <a:rPr lang="en-US"/>
              <a:t>SSI</a:t>
            </a:r>
          </a:p>
          <a:p>
            <a:pPr lvl="1">
              <a:buFontTx/>
              <a:buChar char="•"/>
            </a:pPr>
            <a:r>
              <a:rPr lang="en-US"/>
              <a:t>Food Stamps</a:t>
            </a:r>
          </a:p>
          <a:p>
            <a:pPr lvl="1">
              <a:buFontTx/>
              <a:buChar char="•"/>
            </a:pPr>
            <a:r>
              <a:rPr lang="en-US"/>
              <a:t>Free or reduced school lunches</a:t>
            </a:r>
          </a:p>
          <a:p>
            <a:pPr lvl="1">
              <a:buFontTx/>
              <a:buChar char="•"/>
            </a:pPr>
            <a:r>
              <a:rPr lang="en-US"/>
              <a:t>Temporary Assistance for Needy Families (TANF)</a:t>
            </a:r>
          </a:p>
          <a:p>
            <a:pPr lvl="1">
              <a:buFontTx/>
              <a:buChar char="•"/>
            </a:pPr>
            <a:r>
              <a:rPr lang="en-US"/>
              <a:t>Special supplemental nutrition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 Zero EFC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Independent students with dependents other than spouse (have kids)</a:t>
            </a:r>
          </a:p>
          <a:p>
            <a:pPr lvl="1">
              <a:buFontTx/>
              <a:buChar char="•"/>
            </a:pPr>
            <a:r>
              <a:rPr lang="en-US"/>
              <a:t>Student/Spouse AGI $20,000 or less</a:t>
            </a:r>
          </a:p>
          <a:p>
            <a:pPr lvl="1">
              <a:buFontTx/>
              <a:buChar char="•"/>
            </a:pPr>
            <a:r>
              <a:rPr lang="en-US"/>
              <a:t>Student/Spouse able to file 1040A, 1040EZ or not required to file or student/spouse received a “means tested federal benefit program” in prior calendar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 Zero EFC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Independent students without dependents other than spouse (no kids)</a:t>
            </a:r>
          </a:p>
          <a:p>
            <a:pPr lvl="1">
              <a:buFontTx/>
              <a:buChar char="•"/>
            </a:pPr>
            <a:r>
              <a:rPr lang="en-US"/>
              <a:t>Do not qualify for auto zero EFC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the EFC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Dependent student EFC is made up of three components:</a:t>
            </a:r>
          </a:p>
          <a:p>
            <a:pPr lvl="1">
              <a:buFontTx/>
              <a:buChar char="•"/>
            </a:pPr>
            <a:r>
              <a:rPr lang="en-US"/>
              <a:t>Parent Contribution</a:t>
            </a:r>
          </a:p>
          <a:p>
            <a:pPr lvl="2">
              <a:buFontTx/>
              <a:buChar char="•"/>
            </a:pPr>
            <a:r>
              <a:rPr lang="en-US"/>
              <a:t>Available Income</a:t>
            </a:r>
          </a:p>
          <a:p>
            <a:pPr lvl="2">
              <a:buFontTx/>
              <a:buChar char="•"/>
            </a:pPr>
            <a:r>
              <a:rPr lang="en-US"/>
              <a:t>Contribution from Assets</a:t>
            </a:r>
          </a:p>
          <a:p>
            <a:pPr lvl="1">
              <a:buFontTx/>
              <a:buChar char="•"/>
            </a:pPr>
            <a:r>
              <a:rPr lang="en-US"/>
              <a:t>Student Income Contribution</a:t>
            </a:r>
          </a:p>
          <a:p>
            <a:pPr lvl="1">
              <a:buFontTx/>
              <a:buChar char="•"/>
            </a:pPr>
            <a:r>
              <a:rPr lang="en-US"/>
              <a:t>Student Contribution from Assets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Dependent Student Formula</a:t>
            </a:r>
          </a:p>
        </p:txBody>
      </p:sp>
      <p:pic>
        <p:nvPicPr>
          <p:cNvPr id="64519" name="Picture 7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8988" y="1600200"/>
            <a:ext cx="3373437" cy="4495800"/>
          </a:xfrm>
          <a:noFill/>
          <a:ln/>
        </p:spPr>
      </p:pic>
      <p:pic>
        <p:nvPicPr>
          <p:cNvPr id="64520" name="Picture 8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32375" y="1600200"/>
            <a:ext cx="3270250" cy="4495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Parents' Available Income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Total Income</a:t>
            </a:r>
          </a:p>
          <a:p>
            <a:pPr algn="ctr">
              <a:buFont typeface="Wingdings" pitchFamily="2" charset="2"/>
              <a:buNone/>
            </a:pPr>
            <a:r>
              <a:rPr lang="en-US" u="sng"/>
              <a:t>– Total Allowances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Available Income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Parents' Total Income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endParaRPr lang="en-US"/>
          </a:p>
          <a:p>
            <a:pPr lvl="1">
              <a:buFontTx/>
              <a:buNone/>
            </a:pPr>
            <a:r>
              <a:rPr lang="en-US"/>
              <a:t>		Adjusted Gross Income (AGI)</a:t>
            </a:r>
          </a:p>
          <a:p>
            <a:pPr lvl="1">
              <a:buFontTx/>
              <a:buNone/>
            </a:pPr>
            <a:r>
              <a:rPr lang="en-US"/>
              <a:t>+  Untaxed Income (from Worksheets A &amp; B)</a:t>
            </a:r>
          </a:p>
          <a:p>
            <a:pPr lvl="1">
              <a:buFontTx/>
              <a:buChar char="-"/>
            </a:pPr>
            <a:r>
              <a:rPr lang="en-US"/>
              <a:t>  Income Reductions (Worksheet C)</a:t>
            </a:r>
          </a:p>
          <a:p>
            <a:pPr lvl="1">
              <a:buFontTx/>
              <a:buChar char="-"/>
            </a:pPr>
            <a:endParaRPr lang="en-US"/>
          </a:p>
          <a:p>
            <a:pPr lvl="1">
              <a:buFontTx/>
              <a:buNone/>
            </a:pPr>
            <a:r>
              <a:rPr lang="en-US"/>
              <a:t>If not required to file taxes total income earned from work is used in place of AGI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Parents' Total Allowances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 lvl="1">
              <a:buFontTx/>
              <a:buNone/>
            </a:pPr>
            <a:r>
              <a:rPr lang="en-US"/>
              <a:t>		US Income Tax Paid (from 1040)</a:t>
            </a:r>
          </a:p>
          <a:p>
            <a:pPr lvl="1">
              <a:buFontTx/>
              <a:buNone/>
            </a:pPr>
            <a:r>
              <a:rPr lang="en-US"/>
              <a:t>+ State &amp; other tax allowance (see table)</a:t>
            </a:r>
          </a:p>
          <a:p>
            <a:pPr lvl="1">
              <a:buFontTx/>
              <a:buNone/>
            </a:pPr>
            <a:r>
              <a:rPr lang="en-US"/>
              <a:t>+ Father’s FICA allowance (see table)</a:t>
            </a:r>
          </a:p>
          <a:p>
            <a:pPr lvl="1">
              <a:buFontTx/>
              <a:buNone/>
            </a:pPr>
            <a:r>
              <a:rPr lang="en-US"/>
              <a:t>+ Mother’s FICA allowance (see table)</a:t>
            </a:r>
          </a:p>
          <a:p>
            <a:pPr lvl="1">
              <a:buFontTx/>
              <a:buNone/>
            </a:pPr>
            <a:r>
              <a:rPr lang="en-US"/>
              <a:t>+ Income Protection allowance (see table)</a:t>
            </a:r>
          </a:p>
          <a:p>
            <a:pPr lvl="1">
              <a:buFontTx/>
              <a:buNone/>
            </a:pPr>
            <a:r>
              <a:rPr lang="en-US"/>
              <a:t>+ Employment Expense allowance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5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731838"/>
            <a:ext cx="8229600" cy="49069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 F What?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400"/>
              <a:t>EFC stands for</a:t>
            </a:r>
          </a:p>
          <a:p>
            <a:pPr>
              <a:buFont typeface="Wingdings" pitchFamily="2" charset="2"/>
              <a:buNone/>
            </a:pPr>
            <a:r>
              <a:rPr lang="en-US" sz="4400"/>
              <a:t>		Expected</a:t>
            </a:r>
          </a:p>
          <a:p>
            <a:pPr>
              <a:buFont typeface="Wingdings" pitchFamily="2" charset="2"/>
              <a:buNone/>
            </a:pPr>
            <a:r>
              <a:rPr lang="en-US" sz="4400"/>
              <a:t>			Family</a:t>
            </a:r>
          </a:p>
          <a:p>
            <a:pPr>
              <a:buFont typeface="Wingdings" pitchFamily="2" charset="2"/>
              <a:buNone/>
            </a:pPr>
            <a:r>
              <a:rPr lang="en-US" sz="4400"/>
              <a:t>				Contribution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1" name="Picture 5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135063"/>
            <a:ext cx="8229600" cy="41005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9" name="Picture 5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771525"/>
            <a:ext cx="8229600" cy="48275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Employment Expense Allowance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working parents: 35% of the lesser of the earned income, or $3,100, whichever is less.</a:t>
            </a:r>
          </a:p>
          <a:p>
            <a:r>
              <a:rPr lang="en-US"/>
              <a:t>One-parent families: 35% of earned income, or $3,100, whichever is less.</a:t>
            </a:r>
          </a:p>
          <a:p>
            <a:r>
              <a:rPr lang="en-US"/>
              <a:t>Two-parent families, one working parent, allowance is zero.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Parents' Available Income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Total Income</a:t>
            </a:r>
          </a:p>
          <a:p>
            <a:pPr algn="ctr">
              <a:buFont typeface="Wingdings" pitchFamily="2" charset="2"/>
              <a:buNone/>
            </a:pPr>
            <a:r>
              <a:rPr lang="en-US" u="sng"/>
              <a:t>– Total Allowances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Available Income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Parents' Contribution from Assets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Included: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/>
              <a:t>Value of most trust funds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/>
              <a:t>Value of educational savings plans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Not included: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/>
              <a:t>Primary residence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/>
              <a:t>Value of retirement plan or life insurance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/>
              <a:t>Family business with 100 or fewer employees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/>
              <a:t>Family farm if residence is on the farm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Parents' Contribution from Assets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endParaRPr lang="en-US" sz="2400"/>
          </a:p>
          <a:p>
            <a:pPr lvl="1">
              <a:buFontTx/>
              <a:buNone/>
            </a:pPr>
            <a:r>
              <a:rPr lang="en-US"/>
              <a:t>Discretionary Net Worth:</a:t>
            </a:r>
          </a:p>
          <a:p>
            <a:pPr lvl="2">
              <a:buFont typeface="Wingdings" pitchFamily="2" charset="2"/>
              <a:buNone/>
            </a:pPr>
            <a:r>
              <a:rPr lang="en-US" sz="2800"/>
              <a:t>   Cash, savings &amp; checking</a:t>
            </a:r>
          </a:p>
          <a:p>
            <a:pPr lvl="2">
              <a:buFont typeface="Wingdings" pitchFamily="2" charset="2"/>
              <a:buNone/>
            </a:pPr>
            <a:r>
              <a:rPr lang="en-US" sz="2800"/>
              <a:t>+ Net worth of investments</a:t>
            </a:r>
          </a:p>
          <a:p>
            <a:pPr lvl="2">
              <a:buFont typeface="Wingdings" pitchFamily="2" charset="2"/>
              <a:buNone/>
            </a:pPr>
            <a:r>
              <a:rPr lang="en-US" sz="2800"/>
              <a:t>+ Adjusted net worth of business/farm (see table)</a:t>
            </a:r>
          </a:p>
          <a:p>
            <a:pPr lvl="2">
              <a:buFontTx/>
              <a:buChar char="-"/>
            </a:pPr>
            <a:r>
              <a:rPr lang="en-US" sz="2800"/>
              <a:t>Education savings and asset protection allowance (see table)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5" name="Picture 5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241425"/>
            <a:ext cx="8229600" cy="3886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3" name="Picture 5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600" y="609600"/>
            <a:ext cx="7210425" cy="58213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Parents' Contribution from Assets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Discretionary Net Worth</a:t>
            </a:r>
          </a:p>
          <a:p>
            <a:pPr algn="ctr">
              <a:buFont typeface="Wingdings" pitchFamily="2" charset="2"/>
              <a:buNone/>
            </a:pPr>
            <a:r>
              <a:rPr lang="en-US" u="sng"/>
              <a:t>X .12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Contribution from Assets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Parents' Contribution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Available Income</a:t>
            </a:r>
          </a:p>
          <a:p>
            <a:pPr algn="ctr">
              <a:buFont typeface="Wingdings" pitchFamily="2" charset="2"/>
              <a:buNone/>
            </a:pPr>
            <a:r>
              <a:rPr lang="en-US" u="sng"/>
              <a:t>+ Contribution from Assets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Adjusted Available Income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 F What?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What it is theoretically:</a:t>
            </a:r>
          </a:p>
          <a:p>
            <a:pPr>
              <a:buFont typeface="Wingdings" pitchFamily="2" charset="2"/>
              <a:buNone/>
            </a:pPr>
            <a:r>
              <a:rPr lang="en-US"/>
              <a:t>	How much a family can contribute toward their son or daughter’s education that academic year.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An EFC of 5000 would mean the family can literally contribute $5000 toward their education that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3" name="Picture 5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681038"/>
            <a:ext cx="8229600" cy="50069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Parents' Contribution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Adjusted AI Contribution (from table)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divided by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Number in College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=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Parent Contribution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Student’s Total Income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Adjusted Gross Income (AGI)</a:t>
            </a:r>
          </a:p>
          <a:p>
            <a:pPr lvl="1">
              <a:buFontTx/>
              <a:buNone/>
            </a:pPr>
            <a:r>
              <a:rPr lang="en-US"/>
              <a:t>+  Untaxed Income (from Worksheets A &amp; B)</a:t>
            </a:r>
          </a:p>
          <a:p>
            <a:pPr lvl="1">
              <a:buFontTx/>
              <a:buChar char="-"/>
            </a:pPr>
            <a:r>
              <a:rPr lang="en-US"/>
              <a:t>  Income Reductions (Worksheet C)</a:t>
            </a:r>
          </a:p>
          <a:p>
            <a:pPr lvl="1">
              <a:buFontTx/>
              <a:buChar char="-"/>
            </a:pPr>
            <a:endParaRPr lang="en-US"/>
          </a:p>
          <a:p>
            <a:pPr lvl="1">
              <a:buFontTx/>
              <a:buNone/>
            </a:pPr>
            <a:r>
              <a:rPr lang="en-US"/>
              <a:t>If not required to file taxes total income earned from work is used in place of AGI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Student’s Total Allowances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 lvl="1">
              <a:buFontTx/>
              <a:buNone/>
            </a:pPr>
            <a:r>
              <a:rPr lang="en-US"/>
              <a:t>		US Income Tax Paid</a:t>
            </a:r>
          </a:p>
          <a:p>
            <a:pPr lvl="1">
              <a:buFontTx/>
              <a:buNone/>
            </a:pPr>
            <a:r>
              <a:rPr lang="en-US"/>
              <a:t>+ State &amp; other tax allowance</a:t>
            </a:r>
          </a:p>
          <a:p>
            <a:pPr lvl="1">
              <a:buFontTx/>
              <a:buNone/>
            </a:pPr>
            <a:r>
              <a:rPr lang="en-US"/>
              <a:t>+ FICA allowance</a:t>
            </a:r>
          </a:p>
          <a:p>
            <a:pPr lvl="1">
              <a:buFontTx/>
              <a:buNone/>
            </a:pPr>
            <a:r>
              <a:rPr lang="en-US"/>
              <a:t>+ Income Protection allowance (2,550)</a:t>
            </a:r>
          </a:p>
          <a:p>
            <a:pPr lvl="1">
              <a:buFontTx/>
              <a:buNone/>
            </a:pPr>
            <a:r>
              <a:rPr lang="en-US"/>
              <a:t>+ Allowance for Parents' negative Adjusted Available Income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Student Income Contribution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ctr">
              <a:buFontTx/>
              <a:buNone/>
            </a:pPr>
            <a:endParaRPr lang="en-US"/>
          </a:p>
          <a:p>
            <a:pPr lvl="1" algn="ctr">
              <a:buFontTx/>
              <a:buNone/>
            </a:pPr>
            <a:r>
              <a:rPr lang="en-US"/>
              <a:t>Total Income</a:t>
            </a:r>
          </a:p>
          <a:p>
            <a:pPr lvl="1" algn="ctr">
              <a:buFontTx/>
              <a:buNone/>
            </a:pPr>
            <a:r>
              <a:rPr lang="en-US" u="sng"/>
              <a:t>- Total Allowances</a:t>
            </a:r>
          </a:p>
          <a:p>
            <a:pPr lvl="1" algn="ctr">
              <a:buFontTx/>
              <a:buNone/>
            </a:pPr>
            <a:r>
              <a:rPr lang="en-US"/>
              <a:t>Available Income</a:t>
            </a:r>
          </a:p>
          <a:p>
            <a:pPr lvl="1" algn="ctr">
              <a:buFontTx/>
              <a:buNone/>
            </a:pPr>
            <a:endParaRPr lang="en-US"/>
          </a:p>
          <a:p>
            <a:pPr lvl="1" algn="ctr">
              <a:buFontTx/>
              <a:buNone/>
            </a:pPr>
            <a:r>
              <a:rPr lang="en-US" u="sng"/>
              <a:t>X .50</a:t>
            </a:r>
          </a:p>
          <a:p>
            <a:pPr lvl="1" algn="ctr">
              <a:buFontTx/>
              <a:buNone/>
            </a:pPr>
            <a:r>
              <a:rPr lang="en-US"/>
              <a:t>Student Income Contribution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Student Contribution from Assets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endParaRPr lang="en-US" sz="3200"/>
          </a:p>
          <a:p>
            <a:pPr lvl="1">
              <a:buFontTx/>
              <a:buNone/>
            </a:pPr>
            <a:r>
              <a:rPr lang="en-US" sz="3200"/>
              <a:t>Net Worth:</a:t>
            </a:r>
          </a:p>
          <a:p>
            <a:pPr lvl="2">
              <a:buFont typeface="Wingdings" pitchFamily="2" charset="2"/>
              <a:buNone/>
            </a:pPr>
            <a:r>
              <a:rPr lang="en-US" sz="2800"/>
              <a:t>    Cash, savings &amp; checking</a:t>
            </a:r>
          </a:p>
          <a:p>
            <a:pPr lvl="2">
              <a:buFont typeface="Wingdings" pitchFamily="2" charset="2"/>
              <a:buNone/>
            </a:pPr>
            <a:r>
              <a:rPr lang="en-US" sz="2800"/>
              <a:t>+ Net worth of investments</a:t>
            </a:r>
          </a:p>
          <a:p>
            <a:pPr lvl="2">
              <a:buFont typeface="Wingdings" pitchFamily="2" charset="2"/>
              <a:buNone/>
            </a:pPr>
            <a:r>
              <a:rPr lang="en-US" sz="2800"/>
              <a:t>+ Net worth of business/farm (not adjusted)</a:t>
            </a:r>
          </a:p>
          <a:p>
            <a:pPr lvl="2">
              <a:buFont typeface="Wingdings" pitchFamily="2" charset="2"/>
              <a:buNone/>
            </a:pPr>
            <a:endParaRPr lang="en-US" sz="2800"/>
          </a:p>
          <a:p>
            <a:pPr lvl="2">
              <a:buFont typeface="Wingdings" pitchFamily="2" charset="2"/>
              <a:buNone/>
            </a:pPr>
            <a:endParaRPr lang="en-US" sz="2800"/>
          </a:p>
          <a:p>
            <a:pPr lvl="1">
              <a:buFontTx/>
              <a:buNone/>
            </a:pPr>
            <a:r>
              <a:rPr lang="en-US"/>
              <a:t>Note: there is no asset protection allowance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Student Contribution from Assets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endParaRPr lang="en-US" sz="3200"/>
          </a:p>
          <a:p>
            <a:pPr lvl="1">
              <a:buFontTx/>
              <a:buNone/>
            </a:pPr>
            <a:endParaRPr lang="en-US" sz="3200"/>
          </a:p>
          <a:p>
            <a:pPr lvl="1" algn="ctr">
              <a:buFontTx/>
              <a:buNone/>
            </a:pPr>
            <a:r>
              <a:rPr lang="en-US" sz="3200"/>
              <a:t>Net Worth</a:t>
            </a:r>
          </a:p>
          <a:p>
            <a:pPr lvl="1" algn="ctr">
              <a:buFontTx/>
              <a:buNone/>
            </a:pPr>
            <a:r>
              <a:rPr lang="en-US" sz="3200" u="sng"/>
              <a:t>X .35</a:t>
            </a:r>
          </a:p>
          <a:p>
            <a:pPr lvl="1" algn="ctr">
              <a:buFontTx/>
              <a:buNone/>
            </a:pPr>
            <a:r>
              <a:rPr lang="en-US" sz="3200"/>
              <a:t>Student Contribution from Assets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EFC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Parent Contribution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+ Student Income Contribution</a:t>
            </a:r>
          </a:p>
          <a:p>
            <a:pPr algn="ctr">
              <a:buFont typeface="Wingdings" pitchFamily="2" charset="2"/>
              <a:buNone/>
            </a:pPr>
            <a:r>
              <a:rPr lang="en-US" u="sng"/>
              <a:t>+ Student Contribution from Assets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Expected Family Contribution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Independent Student Formulas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With Kids - Calculation identical to parent of a dependent student.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No Kids – Similar to dependent student calculation except:</a:t>
            </a:r>
          </a:p>
          <a:p>
            <a:pPr lvl="1">
              <a:buFontTx/>
              <a:buChar char="•"/>
            </a:pPr>
            <a:r>
              <a:rPr lang="en-US" sz="2400"/>
              <a:t>Higher income protection allowance (5,790 or 9,260)</a:t>
            </a:r>
          </a:p>
          <a:p>
            <a:pPr lvl="1">
              <a:buFontTx/>
              <a:buChar char="•"/>
            </a:pPr>
            <a:r>
              <a:rPr lang="en-US" sz="2400"/>
              <a:t>Employment allowance expense included</a:t>
            </a:r>
          </a:p>
          <a:p>
            <a:pPr lvl="1">
              <a:buFontTx/>
              <a:buChar char="•"/>
            </a:pPr>
            <a:r>
              <a:rPr lang="en-US" sz="2400"/>
              <a:t>Net worth of business/farm is adjusted</a:t>
            </a:r>
          </a:p>
          <a:p>
            <a:pPr lvl="1">
              <a:buFontTx/>
              <a:buChar char="•"/>
            </a:pPr>
            <a:r>
              <a:rPr lang="en-US" sz="2400"/>
              <a:t>Asset protection allowance included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 sz="6600"/>
          </a:p>
          <a:p>
            <a:pPr algn="ctr">
              <a:buFont typeface="Wingdings" pitchFamily="2" charset="2"/>
              <a:buNone/>
            </a:pPr>
            <a:r>
              <a:rPr lang="en-US" sz="720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 F What?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What it is actually: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A way of comparing a family’s relative financial strength to that of other applicants based on certain resources presumed to be currently available to them.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It does not look at actual consumption habits, does not look at all resources, nor does it  account for shifting circumstances.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Establishing Aid Eligibility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Cost of Attendance</a:t>
            </a:r>
          </a:p>
          <a:p>
            <a:pPr algn="ctr">
              <a:buFont typeface="Wingdings" pitchFamily="2" charset="2"/>
              <a:buNone/>
            </a:pPr>
            <a:r>
              <a:rPr lang="en-US" u="sng"/>
              <a:t>- Expected Family Contribution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Documented Need</a:t>
            </a:r>
          </a:p>
          <a:p>
            <a:pPr algn="ctr">
              <a:buFont typeface="Wingdings" pitchFamily="2" charset="2"/>
              <a:buNone/>
            </a:pPr>
            <a:endParaRPr lang="en-US"/>
          </a:p>
          <a:p>
            <a:pPr algn="ctr">
              <a:buFont typeface="Wingdings" pitchFamily="2" charset="2"/>
              <a:buNone/>
            </a:pPr>
            <a:r>
              <a:rPr lang="en-US"/>
              <a:t>Pell eligible EFC range is 0 - 3850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Choosing the EFC Formula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There are actually seven EFC formulas:</a:t>
            </a:r>
          </a:p>
          <a:p>
            <a:pPr lvl="1">
              <a:buFontTx/>
              <a:buChar char="•"/>
            </a:pPr>
            <a:r>
              <a:rPr lang="en-US"/>
              <a:t>Dependent students</a:t>
            </a:r>
          </a:p>
          <a:p>
            <a:pPr lvl="2">
              <a:buFontTx/>
              <a:buChar char="•"/>
            </a:pPr>
            <a:r>
              <a:rPr lang="en-US"/>
              <a:t>who qualify for the simplified needs test</a:t>
            </a:r>
          </a:p>
          <a:p>
            <a:pPr lvl="2">
              <a:buFontTx/>
              <a:buChar char="•"/>
            </a:pPr>
            <a:r>
              <a:rPr lang="en-US"/>
              <a:t>who don’t qualify for the simplified needs test</a:t>
            </a:r>
          </a:p>
          <a:p>
            <a:pPr lvl="1">
              <a:buFontTx/>
              <a:buChar char="•"/>
            </a:pPr>
            <a:r>
              <a:rPr lang="en-US"/>
              <a:t>Independent students </a:t>
            </a:r>
            <a:r>
              <a:rPr lang="en-US" u="sng"/>
              <a:t>without</a:t>
            </a:r>
            <a:r>
              <a:rPr lang="en-US"/>
              <a:t> dependents other than a spouse (single or married no kids)</a:t>
            </a:r>
          </a:p>
          <a:p>
            <a:pPr lvl="2">
              <a:buFontTx/>
              <a:buChar char="•"/>
            </a:pPr>
            <a:r>
              <a:rPr lang="en-US"/>
              <a:t>who qualify for the simplified needs test</a:t>
            </a:r>
          </a:p>
          <a:p>
            <a:pPr lvl="2">
              <a:buFontTx/>
              <a:buChar char="•"/>
            </a:pPr>
            <a:r>
              <a:rPr lang="en-US"/>
              <a:t>who don’t qualify for the simplified needs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Choosing the EFC Formula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•"/>
            </a:pPr>
            <a:r>
              <a:rPr lang="en-US"/>
              <a:t>Independent students </a:t>
            </a:r>
            <a:r>
              <a:rPr lang="en-US" u="sng"/>
              <a:t>with</a:t>
            </a:r>
            <a:r>
              <a:rPr lang="en-US"/>
              <a:t> dependents other than a spouse (single or married, have kids)</a:t>
            </a:r>
          </a:p>
          <a:p>
            <a:pPr lvl="2">
              <a:buFontTx/>
              <a:buChar char="•"/>
            </a:pPr>
            <a:r>
              <a:rPr lang="en-US"/>
              <a:t>who qualify for the simplified needs test</a:t>
            </a:r>
          </a:p>
          <a:p>
            <a:pPr lvl="2">
              <a:buFontTx/>
              <a:buChar char="•"/>
            </a:pPr>
            <a:r>
              <a:rPr lang="en-US"/>
              <a:t>who don’t qualify for the simplified needs test</a:t>
            </a:r>
          </a:p>
          <a:p>
            <a:pPr lvl="2">
              <a:buFontTx/>
              <a:buNone/>
            </a:pPr>
            <a:endParaRPr lang="en-US"/>
          </a:p>
          <a:p>
            <a:pPr lvl="1">
              <a:buFontTx/>
              <a:buChar char="•"/>
            </a:pPr>
            <a:r>
              <a:rPr lang="en-US"/>
              <a:t>Those who qualify for an Auto Zero EFC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Simplified Needs Test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Used to determine whether assets are considered in the EFC calculation.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Dependent students</a:t>
            </a:r>
          </a:p>
          <a:p>
            <a:pPr lvl="1">
              <a:buFontTx/>
              <a:buChar char="•"/>
            </a:pPr>
            <a:r>
              <a:rPr lang="en-US" sz="2400"/>
              <a:t>Parental AGI less than $50,000 and</a:t>
            </a:r>
          </a:p>
          <a:p>
            <a:pPr lvl="1">
              <a:buFontTx/>
              <a:buChar char="•"/>
            </a:pPr>
            <a:r>
              <a:rPr lang="en-US" sz="2400"/>
              <a:t>Parents able to file 1040A, 1040EZ or not required to file</a:t>
            </a:r>
          </a:p>
          <a:p>
            <a:pPr>
              <a:buFontTx/>
              <a:buNone/>
            </a:pPr>
            <a:r>
              <a:rPr lang="en-US" sz="2800"/>
              <a:t>Independent students</a:t>
            </a:r>
          </a:p>
          <a:p>
            <a:pPr lvl="1">
              <a:buFontTx/>
              <a:buChar char="•"/>
            </a:pPr>
            <a:r>
              <a:rPr lang="en-US" sz="2400"/>
              <a:t>Student/Spouse AGI less than $50,000 and</a:t>
            </a:r>
          </a:p>
          <a:p>
            <a:pPr lvl="1">
              <a:buFontTx/>
              <a:buChar char="•"/>
            </a:pPr>
            <a:r>
              <a:rPr lang="en-US" sz="2400"/>
              <a:t>Student/Spouse able to file 1040A, 1040EZ or not required to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 Zero EFC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If certain criteria are met, student automatically assigned an EFC of 0 regardless of what the calculated EFC would be.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Accommodates situations where student working to provide income for support of household, or where family has already shown high level of need.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6">
      <a:dk1>
        <a:srgbClr val="0000AC"/>
      </a:dk1>
      <a:lt1>
        <a:srgbClr val="FFFFFF"/>
      </a:lt1>
      <a:dk2>
        <a:srgbClr val="000086"/>
      </a:dk2>
      <a:lt2>
        <a:srgbClr val="CCFFFF"/>
      </a:lt2>
      <a:accent1>
        <a:srgbClr val="0099FF"/>
      </a:accent1>
      <a:accent2>
        <a:srgbClr val="00B000"/>
      </a:accent2>
      <a:accent3>
        <a:srgbClr val="AAAAC3"/>
      </a:accent3>
      <a:accent4>
        <a:srgbClr val="DADADA"/>
      </a:accent4>
      <a:accent5>
        <a:srgbClr val="AACAFF"/>
      </a:accent5>
      <a:accent6>
        <a:srgbClr val="009F00"/>
      </a:accent6>
      <a:hlink>
        <a:srgbClr val="FFE701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1130</TotalTime>
  <Words>821</Words>
  <Application>Microsoft Office PowerPoint</Application>
  <PresentationFormat>On-screen Show (4:3)</PresentationFormat>
  <Paragraphs>195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Tahoma</vt:lpstr>
      <vt:lpstr>Times New Roman</vt:lpstr>
      <vt:lpstr>Wingdings</vt:lpstr>
      <vt:lpstr>Slit</vt:lpstr>
      <vt:lpstr>Unraveling the Mysteries of the EFC or “What do you mean I can contribute $15,000 toward her education!”</vt:lpstr>
      <vt:lpstr>E F What?</vt:lpstr>
      <vt:lpstr>E F What?</vt:lpstr>
      <vt:lpstr>E F What?</vt:lpstr>
      <vt:lpstr>Establishing Aid Eligibility</vt:lpstr>
      <vt:lpstr>Choosing the EFC Formula</vt:lpstr>
      <vt:lpstr>Choosing the EFC Formula</vt:lpstr>
      <vt:lpstr>Simplified Needs Test</vt:lpstr>
      <vt:lpstr>Auto Zero EFC</vt:lpstr>
      <vt:lpstr>Auto Zero EFC</vt:lpstr>
      <vt:lpstr>Means Tested Federal Benefit Program</vt:lpstr>
      <vt:lpstr>Auto Zero EFC</vt:lpstr>
      <vt:lpstr>Auto Zero EFC</vt:lpstr>
      <vt:lpstr>Components of the EFC</vt:lpstr>
      <vt:lpstr>Dependent Student Formula</vt:lpstr>
      <vt:lpstr>Parents' Available Income</vt:lpstr>
      <vt:lpstr>Parents' Total Income</vt:lpstr>
      <vt:lpstr>Parents' Total Allowances</vt:lpstr>
      <vt:lpstr>Slide 19</vt:lpstr>
      <vt:lpstr>Slide 20</vt:lpstr>
      <vt:lpstr>Slide 21</vt:lpstr>
      <vt:lpstr>Employment Expense Allowance</vt:lpstr>
      <vt:lpstr>Parents' Available Income</vt:lpstr>
      <vt:lpstr>Parents' Contribution from Assets</vt:lpstr>
      <vt:lpstr>Parents' Contribution from Assets</vt:lpstr>
      <vt:lpstr>Slide 26</vt:lpstr>
      <vt:lpstr>Slide 27</vt:lpstr>
      <vt:lpstr>Parents' Contribution from Assets</vt:lpstr>
      <vt:lpstr>Parents' Contribution</vt:lpstr>
      <vt:lpstr>Slide 30</vt:lpstr>
      <vt:lpstr>Parents' Contribution</vt:lpstr>
      <vt:lpstr>Student’s Total Income</vt:lpstr>
      <vt:lpstr>Student’s Total Allowances</vt:lpstr>
      <vt:lpstr>Student Income Contribution</vt:lpstr>
      <vt:lpstr>Student Contribution from Assets</vt:lpstr>
      <vt:lpstr>Student Contribution from Assets</vt:lpstr>
      <vt:lpstr>EFC</vt:lpstr>
      <vt:lpstr>Independent Student Formulas</vt:lpstr>
      <vt:lpstr>Slide 39</vt:lpstr>
    </vt:vector>
  </TitlesOfParts>
  <Company>Buffalo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Unraveling the Mysteries of the EFC or “What do you mean I can contribute $15,000 toward her education!”</dc:title>
  <dc:creator>Administrator</dc:creator>
  <cp:lastModifiedBy>BOCES</cp:lastModifiedBy>
  <cp:revision>21</cp:revision>
  <cp:lastPrinted>2008-01-08T18:28:11Z</cp:lastPrinted>
  <dcterms:created xsi:type="dcterms:W3CDTF">2006-04-18T21:18:18Z</dcterms:created>
  <dcterms:modified xsi:type="dcterms:W3CDTF">2013-06-26T17:16:20Z</dcterms:modified>
</cp:coreProperties>
</file>