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9296400" cy="6858000"/>
  <p:embeddedFontLst>
    <p:embeddedFont>
      <p:font typeface="Shadows Into Light Two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hadowsIntoLightTw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265737" y="0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9337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265737" y="6513512"/>
            <a:ext cx="4029075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x="2933700" y="514350"/>
            <a:ext cx="3429000" cy="25717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930275" y="3257550"/>
            <a:ext cx="7435800" cy="308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2933700" y="514350"/>
            <a:ext cx="3429000" cy="25716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hyperlink" Target="mailto:jrothsetein@tenafly.k12.nj.us" TargetMode="External"/><Relationship Id="rId5" Type="http://schemas.openxmlformats.org/officeDocument/2006/relationships/hyperlink" Target="mailto:mzanoria@tenafly.k12.nj.us" TargetMode="External"/><Relationship Id="rId6" Type="http://schemas.openxmlformats.org/officeDocument/2006/relationships/hyperlink" Target="mailto:asaudino@tenafly.k12.nj.us" TargetMode="External"/><Relationship Id="rId7" Type="http://schemas.openxmlformats.org/officeDocument/2006/relationships/hyperlink" Target="mailto:jmullen@tenafly.k12.nj.us" TargetMode="External"/><Relationship Id="rId8" Type="http://schemas.openxmlformats.org/officeDocument/2006/relationships/hyperlink" Target="mailto:lreyes@tenafly.k12.nj.u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study-skills-homework-website.hs.tenafly.k12.nj.us/modules/groups/integrated_home.phtml?gid=2341462&amp;sessionid=2dbfdb256d517024674552232f662c3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715350" y="1995850"/>
            <a:ext cx="7713300" cy="45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 sz="6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Tenafly High School </a:t>
            </a:r>
          </a:p>
          <a:p>
            <a:pPr lvl="0" algn="ctr">
              <a:spcBef>
                <a:spcPts val="0"/>
              </a:spcBef>
              <a:buNone/>
            </a:pPr>
            <a:r>
              <a:rPr b="1" lang="en-US" sz="6000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Special Education Program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232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81000" y="381000"/>
            <a:ext cx="8305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FOCUS FOR FRESHMEN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685800" y="1295400"/>
            <a:ext cx="7620000" cy="5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The focus for freshmen is to have a successful transition to the high school. </a:t>
            </a: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Freshmen will become familiar with: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extra time procedures at THS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making appointments with mainstream teachers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their accommodations and modifications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resources that are available to them at THS (case managers, study skills office, guidance counselors, CSI, after school help, study groups, etc)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idx="4294967295" type="title"/>
          </p:nvPr>
        </p:nvSpPr>
        <p:spPr>
          <a:xfrm>
            <a:off x="8382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FOCUS FOR SOPHOMORES</a:t>
            </a:r>
          </a:p>
        </p:txBody>
      </p:sp>
      <p:sp>
        <p:nvSpPr>
          <p:cNvPr id="175" name="Shape 175"/>
          <p:cNvSpPr txBox="1"/>
          <p:nvPr>
            <p:ph idx="4294967295" type="body"/>
          </p:nvPr>
        </p:nvSpPr>
        <p:spPr>
          <a:xfrm>
            <a:off x="762000" y="1676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Get involved (clubs, volunteer work, sports)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Start increasing vocab skills (PARCC/SAT/ACT)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Career inventories and questionnaires through Naviance to expose students to possible post-secondary options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idx="4294967295" type="title"/>
          </p:nvPr>
        </p:nvSpPr>
        <p:spPr>
          <a:xfrm>
            <a:off x="7620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FOCUS FOR JUNIORS</a:t>
            </a:r>
          </a:p>
        </p:txBody>
      </p:sp>
      <p:sp>
        <p:nvSpPr>
          <p:cNvPr id="186" name="Shape 186"/>
          <p:cNvSpPr txBox="1"/>
          <p:nvPr>
            <p:ph idx="4294967295" type="body"/>
          </p:nvPr>
        </p:nvSpPr>
        <p:spPr>
          <a:xfrm>
            <a:off x="762000" y="1447800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Students should keep grades up and show continued effort to teachers.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            (Spring Recommendations)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Sign up for the October PSAT</a:t>
            </a: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 ASAP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            (</a:t>
            </a: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Given on Saturday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10/</a:t>
            </a: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14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)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 the new year, sign up for the SATs and/or the ACTs.</a:t>
            </a:r>
          </a:p>
          <a:p>
            <a:pPr lv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Continue to utilize and be exposed to resources through Naviance for possible career and post-secondary options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3072000" y="1929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6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Thank You!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idx="4294967295" type="body"/>
          </p:nvPr>
        </p:nvSpPr>
        <p:spPr>
          <a:xfrm>
            <a:off x="609600" y="228600"/>
            <a:ext cx="80772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Study Skills/Academic Support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Goals, instructional objectives and expected outcomes are structured to meet the individual needs of the students as stated in their IEPs.</a:t>
            </a: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Some Topics Covered Include:</a:t>
            </a:r>
          </a:p>
          <a:p>
            <a:pPr indent="-285750" lvl="1" marL="74295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Organization</a:t>
            </a:r>
          </a:p>
          <a:p>
            <a:pPr indent="-285750" lvl="1" marL="74295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Study and Test Taking Strategies</a:t>
            </a:r>
          </a:p>
          <a:p>
            <a:pPr indent="-285750" lvl="1" marL="74295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Time Management</a:t>
            </a:r>
          </a:p>
          <a:p>
            <a:pPr indent="-285750" lvl="1" marL="742950" marR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Self- Advocacy and Transition</a:t>
            </a:r>
          </a:p>
          <a:p>
            <a:pPr indent="-285750" lvl="1" marL="742950" marR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i="0" sz="1800" u="none" cap="none" strike="noStrike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idx="4294967295" type="body"/>
          </p:nvPr>
        </p:nvSpPr>
        <p:spPr>
          <a:xfrm>
            <a:off x="381000" y="457200"/>
            <a:ext cx="8458200" cy="6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06400" lvl="2" marL="6350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Study Skills/Academic Support Classes</a:t>
            </a:r>
          </a:p>
          <a:p>
            <a:pPr indent="-406400" lvl="2" marL="635000" marR="0" rt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40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06400" lvl="2" marL="6350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Study Skills/Academic Support classes are divided into three teams:</a:t>
            </a:r>
          </a:p>
          <a:p>
            <a:pPr indent="-234950" lvl="3" marL="17081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▪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9</a:t>
            </a:r>
            <a:r>
              <a:rPr baseline="3000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Grade Team (Study Skills)</a:t>
            </a:r>
          </a:p>
          <a:p>
            <a:pPr indent="-234950" lvl="3" marL="17081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▪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10</a:t>
            </a:r>
            <a:r>
              <a:rPr baseline="3000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and 11</a:t>
            </a:r>
            <a:r>
              <a:rPr baseline="3000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Grade Team (Academic Support)</a:t>
            </a:r>
          </a:p>
          <a:p>
            <a:pPr indent="-234950" lvl="3" marL="17081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▪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12</a:t>
            </a:r>
            <a:r>
              <a:rPr baseline="3000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Grade Team (Academic Support)</a:t>
            </a:r>
          </a:p>
          <a:p>
            <a:pPr indent="-234950" lvl="3" marL="170815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406400" lvl="2" marL="6350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* Academic Support Classes for 10</a:t>
            </a:r>
            <a:r>
              <a:rPr baseline="3000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– 12</a:t>
            </a:r>
            <a:r>
              <a:rPr baseline="30000"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th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graders </a:t>
            </a: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are 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Pass/Fail. 	</a:t>
            </a:r>
          </a:p>
          <a:p>
            <a:pPr indent="-406400" lvl="2" marL="6350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idx="4294967295" type="title"/>
          </p:nvPr>
        </p:nvSpPr>
        <p:spPr>
          <a:xfrm>
            <a:off x="685800" y="3810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Grading System</a:t>
            </a:r>
          </a:p>
        </p:txBody>
      </p:sp>
      <p:sp>
        <p:nvSpPr>
          <p:cNvPr id="100" name="Shape 100"/>
          <p:cNvSpPr txBox="1"/>
          <p:nvPr>
            <p:ph idx="4294967295" type="body"/>
          </p:nvPr>
        </p:nvSpPr>
        <p:spPr>
          <a:xfrm>
            <a:off x="736600" y="15240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Class Preparation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Class Participation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Class Work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Daily Planner Checks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Notebook Checks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Class Projects/Activities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Monthly Goals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   Total Points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>
            <p:ph idx="4294967295" type="body"/>
          </p:nvPr>
        </p:nvSpPr>
        <p:spPr>
          <a:xfrm>
            <a:off x="609600" y="12700"/>
            <a:ext cx="8077200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In-Class Support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ctr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Certified special education teacher collaborates with the mainstream teacher.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Provided to eligible students who have been identified for support in the mainstream classroom. 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i="0" sz="28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Provides strategies and accommodations as indicated </a:t>
            </a: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 the </a:t>
            </a: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IEP.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idx="4294967295" type="title"/>
          </p:nvPr>
        </p:nvSpPr>
        <p:spPr>
          <a:xfrm>
            <a:off x="833725" y="-217637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Communication</a:t>
            </a:r>
          </a:p>
        </p:txBody>
      </p:sp>
      <p:sp>
        <p:nvSpPr>
          <p:cNvPr id="121" name="Shape 121"/>
          <p:cNvSpPr txBox="1"/>
          <p:nvPr>
            <p:ph idx="4294967295" type="body"/>
          </p:nvPr>
        </p:nvSpPr>
        <p:spPr>
          <a:xfrm>
            <a:off x="490825" y="401375"/>
            <a:ext cx="84582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4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indent="0" lvl="4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20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Parents can contact Study Skills teachers by calling the High School Special Education Office 	directly by phone at 201-816-6612 or by email:</a:t>
            </a:r>
          </a:p>
          <a:p>
            <a:pPr indent="38100" lvl="4" marL="457200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Ann-Marie Desplat (supervisor)	adesplat@tenafly.k12.nj.us</a:t>
            </a:r>
          </a:p>
          <a:p>
            <a:pPr indent="3810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Michelle Zanoria				</a:t>
            </a: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5"/>
              </a:rPr>
              <a:t>mzanoria@tenafly.k12.nj.us</a:t>
            </a:r>
          </a:p>
          <a:p>
            <a:pPr indent="3810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Megan Catanzariti				mcatanzariti@tenafly.k12.nj.us</a:t>
            </a:r>
          </a:p>
          <a:p>
            <a:pPr indent="3810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Caitlin Cranwell					ccranwell@tenafly.k12.nj.us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Chris DeVries 	 				devries@tenafly.k12.nj.us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Tara Haggerty					thaggerty@tenafly.k12.nj.us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Dinah Huh						dhuh@tenafly.k12.nj.us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Amanda Saudino				</a:t>
            </a:r>
            <a:r>
              <a:rPr b="1" i="0" lang="en-US" sz="1800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6"/>
              </a:rPr>
              <a:t>asaudino@tenafly.k12.nj.us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Rachel Lieberman				rlieberman@tenafly.k12.nj.us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Jack Mullen					</a:t>
            </a:r>
            <a:r>
              <a:rPr b="1" i="0" lang="en-US" sz="1800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7"/>
              </a:rPr>
              <a:t>jmullen@tenafly.k12.nj.us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Luz Reyes					</a:t>
            </a:r>
            <a:r>
              <a:rPr b="1" lang="en-US" sz="1800" u="sng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8"/>
              </a:rPr>
              <a:t>lreyes@tenafly.k12.nj.us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Jillian Rothstein					</a:t>
            </a:r>
            <a:r>
              <a:rPr b="1" lang="en-US" sz="1800" u="sng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  <a:hlinkClick r:id="rId9"/>
              </a:rPr>
              <a:t>jrothsetein@tenafly.k12.nj.us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lang="en-US" sz="1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Marissa Ruggiero				mruggiero@tenafly.k12.nj.us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Ingrid Scanlon 					iscanlon@tenafly.k12.nj.us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Dawn Signorile					dsignorile@tenafly.k12.nj.us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Alicia Sedlock					asedlock@tenafly.k12.nj.us</a:t>
            </a:r>
          </a:p>
          <a:p>
            <a:pPr indent="44450" lvl="4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Mimi Tang-Johnson 				mtangjohnson@tenafly.k12.nj.us</a:t>
            </a: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t/>
            </a:r>
            <a:endParaRPr b="1" i="0" sz="20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934775" y="347700"/>
            <a:ext cx="7391400" cy="61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Progress Checks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800" u="sng" cap="none" strike="noStrike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Both the Parent Portal and the Student Portal are open for viewing on Genesis. Please review these periodically with your child.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800" u="none" cap="none" strike="noStrike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Special education teachers periodically review progress with individual students, helping each student set both short and long term goals for academic success.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i="0" sz="900" u="none" cap="none" strike="noStrike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•"/>
            </a:pPr>
            <a:r>
              <a:rPr i="0" lang="en-US" sz="2800" u="none" cap="none" strike="noStrik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IEP Progress marks are sent quarterly via email.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idx="4294967295"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Materials for Success</a:t>
            </a:r>
          </a:p>
        </p:txBody>
      </p:sp>
      <p:sp>
        <p:nvSpPr>
          <p:cNvPr id="142" name="Shape 142"/>
          <p:cNvSpPr txBox="1"/>
          <p:nvPr>
            <p:ph idx="4294967295" type="body"/>
          </p:nvPr>
        </p:nvSpPr>
        <p:spPr>
          <a:xfrm>
            <a:off x="685800" y="11430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714"/>
              <a:buFont typeface="Shadows Into Light Two"/>
              <a:buChar char="•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Special Education teachers recommend the following: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200000"/>
              <a:buFont typeface="Shadows Into Light Two"/>
              <a:buChar char="✓"/>
            </a:pPr>
            <a:r>
              <a:rPr lang="en-US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</a:t>
            </a:r>
            <a:r>
              <a:rPr lang="en-US" sz="28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Planner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Calculator 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3-Ring Binder Notebooks &amp; Paper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Notebook Dividers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Assortment of Pens, Pencils, and White Out</a:t>
            </a:r>
          </a:p>
          <a:p>
            <a:pPr indent="-285750" lvl="1" marL="74295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Shadows Into Light Two"/>
              <a:buChar char="✓"/>
            </a:pPr>
            <a:r>
              <a:rPr i="0" lang="en-US" sz="28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Highlighters and Sticky Notes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0"/>
            <a:ext cx="817826" cy="81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6175" y="6040175"/>
            <a:ext cx="817826" cy="81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863600" y="533400"/>
            <a:ext cx="7391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3600" u="sng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Teacher Web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143000" y="1447800"/>
            <a:ext cx="69342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i="0" lang="en-US" sz="2800" u="none"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Assignments from supported classes are posted on the Special Education Department’s web site.  These assignments are updated daily. </a:t>
            </a:r>
            <a:br>
              <a:rPr i="0" lang="en-US" sz="3200" u="none">
                <a:latin typeface="Shadows Into Light Two"/>
                <a:ea typeface="Shadows Into Light Two"/>
                <a:cs typeface="Shadows Into Light Two"/>
                <a:sym typeface="Shadows Into Light Two"/>
              </a:rPr>
            </a:b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i="0" lang="en-US" sz="3200" u="sng">
                <a:highlight>
                  <a:srgbClr val="FF9900"/>
                </a:highlight>
                <a:latin typeface="Shadows Into Light Two"/>
                <a:ea typeface="Shadows Into Light Two"/>
                <a:cs typeface="Shadows Into Light Two"/>
                <a:sym typeface="Shadows Into Light Two"/>
                <a:hlinkClick r:id="rId5"/>
              </a:rPr>
              <a:t>Study Skills Homework Website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