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59"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p:cViewPr varScale="1">
        <p:scale>
          <a:sx n="125" d="100"/>
          <a:sy n="125" d="100"/>
        </p:scale>
        <p:origin x="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153110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DA473B-7A9B-1B4A-B298-1DC61DF93EB9}" type="datetimeFigureOut">
              <a:rPr lang="en-US" smtClean="0"/>
              <a:t>1/30/23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160523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734394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4552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4006872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3137523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128768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3637945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2445754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859665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4386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DA473B-7A9B-1B4A-B298-1DC61DF93EB9}" type="datetimeFigureOut">
              <a:rPr lang="en-US" smtClean="0"/>
              <a:t>1/30/23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1960505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DA473B-7A9B-1B4A-B298-1DC61DF93EB9}" type="datetimeFigureOut">
              <a:rPr lang="en-US" smtClean="0"/>
              <a:t>1/30/23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70839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89979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314877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8DA473B-7A9B-1B4A-B298-1DC61DF93EB9}" type="datetimeFigureOut">
              <a:rPr lang="en-US" smtClean="0"/>
              <a:t>1/30/23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380488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DA473B-7A9B-1B4A-B298-1DC61DF93EB9}" type="datetimeFigureOut">
              <a:rPr lang="en-US" smtClean="0"/>
              <a:t>1/30/23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498F4-0876-C649-8101-69757AA55AC6}" type="slidenum">
              <a:rPr lang="en-US" smtClean="0"/>
              <a:t>‹#›</a:t>
            </a:fld>
            <a:endParaRPr lang="en-US"/>
          </a:p>
        </p:txBody>
      </p:sp>
    </p:spTree>
    <p:extLst>
      <p:ext uri="{BB962C8B-B14F-4D97-AF65-F5344CB8AC3E}">
        <p14:creationId xmlns:p14="http://schemas.microsoft.com/office/powerpoint/2010/main" val="376567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8DA473B-7A9B-1B4A-B298-1DC61DF93EB9}" type="datetimeFigureOut">
              <a:rPr lang="en-US" smtClean="0"/>
              <a:t>1/30/23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C4498F4-0876-C649-8101-69757AA55AC6}" type="slidenum">
              <a:rPr lang="en-US" smtClean="0"/>
              <a:t>‹#›</a:t>
            </a:fld>
            <a:endParaRPr lang="en-US"/>
          </a:p>
        </p:txBody>
      </p:sp>
    </p:spTree>
    <p:extLst>
      <p:ext uri="{BB962C8B-B14F-4D97-AF65-F5344CB8AC3E}">
        <p14:creationId xmlns:p14="http://schemas.microsoft.com/office/powerpoint/2010/main" val="175021080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0539E-1D27-0B3D-7104-1FD6644B4A14}"/>
              </a:ext>
            </a:extLst>
          </p:cNvPr>
          <p:cNvSpPr>
            <a:spLocks noGrp="1"/>
          </p:cNvSpPr>
          <p:nvPr>
            <p:ph type="ctrTitle"/>
          </p:nvPr>
        </p:nvSpPr>
        <p:spPr/>
        <p:txBody>
          <a:bodyPr/>
          <a:lstStyle/>
          <a:p>
            <a:r>
              <a:rPr lang="en-US" dirty="0"/>
              <a:t>Off-Campus Programs</a:t>
            </a:r>
          </a:p>
        </p:txBody>
      </p:sp>
      <p:sp>
        <p:nvSpPr>
          <p:cNvPr id="3" name="Subtitle 2">
            <a:extLst>
              <a:ext uri="{FF2B5EF4-FFF2-40B4-BE49-F238E27FC236}">
                <a16:creationId xmlns:a16="http://schemas.microsoft.com/office/drawing/2014/main" id="{A22EA26D-5ADD-EC97-E339-F978F4B1BF9C}"/>
              </a:ext>
            </a:extLst>
          </p:cNvPr>
          <p:cNvSpPr>
            <a:spLocks noGrp="1"/>
          </p:cNvSpPr>
          <p:nvPr>
            <p:ph type="subTitle" idx="1"/>
          </p:nvPr>
        </p:nvSpPr>
        <p:spPr/>
        <p:txBody>
          <a:bodyPr/>
          <a:lstStyle/>
          <a:p>
            <a:r>
              <a:rPr lang="en-US" dirty="0"/>
              <a:t>CTEC, EDTEC, JCCC, KCKCC</a:t>
            </a:r>
          </a:p>
        </p:txBody>
      </p:sp>
    </p:spTree>
    <p:extLst>
      <p:ext uri="{BB962C8B-B14F-4D97-AF65-F5344CB8AC3E}">
        <p14:creationId xmlns:p14="http://schemas.microsoft.com/office/powerpoint/2010/main" val="4189629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6992-4D5B-F84F-014D-D59842BFFFD5}"/>
              </a:ext>
            </a:extLst>
          </p:cNvPr>
          <p:cNvSpPr>
            <a:spLocks noGrp="1"/>
          </p:cNvSpPr>
          <p:nvPr>
            <p:ph type="title"/>
          </p:nvPr>
        </p:nvSpPr>
        <p:spPr/>
        <p:txBody>
          <a:bodyPr/>
          <a:lstStyle/>
          <a:p>
            <a:r>
              <a:rPr lang="en-US" dirty="0"/>
              <a:t>Application Process for KCKCC</a:t>
            </a:r>
          </a:p>
        </p:txBody>
      </p:sp>
      <p:sp>
        <p:nvSpPr>
          <p:cNvPr id="3" name="Content Placeholder 2">
            <a:extLst>
              <a:ext uri="{FF2B5EF4-FFF2-40B4-BE49-F238E27FC236}">
                <a16:creationId xmlns:a16="http://schemas.microsoft.com/office/drawing/2014/main" id="{5DA32FE9-9BB8-B7CE-2700-5F529797526E}"/>
              </a:ext>
            </a:extLst>
          </p:cNvPr>
          <p:cNvSpPr>
            <a:spLocks noGrp="1"/>
          </p:cNvSpPr>
          <p:nvPr>
            <p:ph idx="1"/>
          </p:nvPr>
        </p:nvSpPr>
        <p:spPr/>
        <p:txBody>
          <a:bodyPr/>
          <a:lstStyle/>
          <a:p>
            <a:r>
              <a:rPr lang="en-US" dirty="0"/>
              <a:t>Complete the EDTEC, JCCC, KCKCC application</a:t>
            </a:r>
          </a:p>
          <a:p>
            <a:r>
              <a:rPr lang="en-US" dirty="0"/>
              <a:t>Those who are interested in KCKCC will then have to complete their applications and registration for KCKCC.  This due date will be in late March or early April.</a:t>
            </a:r>
          </a:p>
          <a:p>
            <a:r>
              <a:rPr lang="en-US" dirty="0"/>
              <a:t>KCKCC and Mr. Wallace will notify students who are selected for programs at KCKCC.</a:t>
            </a:r>
          </a:p>
          <a:p>
            <a:pPr lvl="1"/>
            <a:r>
              <a:rPr lang="en-US" dirty="0"/>
              <a:t>Those who are denied could look at programs at CTEC, JCCC, or EDTEC depending on space available and program availability.</a:t>
            </a:r>
          </a:p>
          <a:p>
            <a:r>
              <a:rPr lang="en-US" dirty="0"/>
              <a:t>You will need to check your KCKCC accounts for information regarding fees and program details.</a:t>
            </a:r>
          </a:p>
        </p:txBody>
      </p:sp>
    </p:spTree>
    <p:extLst>
      <p:ext uri="{BB962C8B-B14F-4D97-AF65-F5344CB8AC3E}">
        <p14:creationId xmlns:p14="http://schemas.microsoft.com/office/powerpoint/2010/main" val="170667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3F92-E506-CF9E-8999-05646CDEA2B8}"/>
              </a:ext>
            </a:extLst>
          </p:cNvPr>
          <p:cNvSpPr>
            <a:spLocks noGrp="1"/>
          </p:cNvSpPr>
          <p:nvPr>
            <p:ph type="title"/>
          </p:nvPr>
        </p:nvSpPr>
        <p:spPr/>
        <p:txBody>
          <a:bodyPr/>
          <a:lstStyle/>
          <a:p>
            <a:r>
              <a:rPr lang="en-US" dirty="0"/>
              <a:t>Why do an off-campus program?</a:t>
            </a:r>
          </a:p>
        </p:txBody>
      </p:sp>
      <p:sp>
        <p:nvSpPr>
          <p:cNvPr id="3" name="Content Placeholder 2">
            <a:extLst>
              <a:ext uri="{FF2B5EF4-FFF2-40B4-BE49-F238E27FC236}">
                <a16:creationId xmlns:a16="http://schemas.microsoft.com/office/drawing/2014/main" id="{91F0ECCF-5D12-604D-3A16-FC59E76953C4}"/>
              </a:ext>
            </a:extLst>
          </p:cNvPr>
          <p:cNvSpPr>
            <a:spLocks noGrp="1"/>
          </p:cNvSpPr>
          <p:nvPr>
            <p:ph idx="1"/>
          </p:nvPr>
        </p:nvSpPr>
        <p:spPr/>
        <p:txBody>
          <a:bodyPr/>
          <a:lstStyle/>
          <a:p>
            <a:r>
              <a:rPr lang="en-US" dirty="0"/>
              <a:t>Explore career pathways that are not offered at MVHS, or go further than the classes we offer at MVHS</a:t>
            </a:r>
          </a:p>
          <a:p>
            <a:r>
              <a:rPr lang="en-US" dirty="0"/>
              <a:t>Earn college credit for free or certificates to use towards future careers</a:t>
            </a:r>
          </a:p>
          <a:p>
            <a:r>
              <a:rPr lang="en-US" dirty="0"/>
              <a:t>Learn in new, state-of-the-art facilities</a:t>
            </a:r>
          </a:p>
          <a:p>
            <a:r>
              <a:rPr lang="en-US" dirty="0"/>
              <a:t>Network and interact with teachers who have years of experience in a variety of industries</a:t>
            </a:r>
          </a:p>
        </p:txBody>
      </p:sp>
    </p:spTree>
    <p:extLst>
      <p:ext uri="{BB962C8B-B14F-4D97-AF65-F5344CB8AC3E}">
        <p14:creationId xmlns:p14="http://schemas.microsoft.com/office/powerpoint/2010/main" val="314556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8FF5FB-55D6-DF0C-E39E-19FF289B3244}"/>
              </a:ext>
            </a:extLst>
          </p:cNvPr>
          <p:cNvSpPr>
            <a:spLocks noGrp="1"/>
          </p:cNvSpPr>
          <p:nvPr>
            <p:ph type="title"/>
          </p:nvPr>
        </p:nvSpPr>
        <p:spPr/>
        <p:txBody>
          <a:bodyPr/>
          <a:lstStyle/>
          <a:p>
            <a:r>
              <a:rPr lang="en-US" dirty="0"/>
              <a:t>CTEC</a:t>
            </a:r>
            <a:br>
              <a:rPr lang="en-US" dirty="0"/>
            </a:br>
            <a:r>
              <a:rPr lang="en-US" sz="2800" dirty="0"/>
              <a:t>Bioscience, Design, Emerging Technologies</a:t>
            </a:r>
          </a:p>
        </p:txBody>
      </p:sp>
      <p:sp>
        <p:nvSpPr>
          <p:cNvPr id="5" name="Content Placeholder 4">
            <a:extLst>
              <a:ext uri="{FF2B5EF4-FFF2-40B4-BE49-F238E27FC236}">
                <a16:creationId xmlns:a16="http://schemas.microsoft.com/office/drawing/2014/main" id="{75C0BAAD-EE7B-5543-2133-9F543282D96D}"/>
              </a:ext>
            </a:extLst>
          </p:cNvPr>
          <p:cNvSpPr>
            <a:spLocks noGrp="1"/>
          </p:cNvSpPr>
          <p:nvPr>
            <p:ph sz="half" idx="1"/>
          </p:nvPr>
        </p:nvSpPr>
        <p:spPr/>
        <p:txBody>
          <a:bodyPr>
            <a:normAutofit fontScale="92500" lnSpcReduction="10000"/>
          </a:bodyPr>
          <a:lstStyle/>
          <a:p>
            <a:r>
              <a:rPr lang="en-US" dirty="0"/>
              <a:t>Perks</a:t>
            </a:r>
          </a:p>
          <a:p>
            <a:pPr lvl="1"/>
            <a:r>
              <a:rPr lang="en-US" dirty="0"/>
              <a:t>Transportation is provided to and from MVHS, but you can also drive yourself</a:t>
            </a:r>
          </a:p>
          <a:p>
            <a:pPr lvl="1"/>
            <a:r>
              <a:rPr lang="en-US" dirty="0"/>
              <a:t>Multiple sections for most programs on both blue and silver days, which allows for a lot of scheduling flexibility</a:t>
            </a:r>
          </a:p>
          <a:p>
            <a:pPr lvl="1"/>
            <a:r>
              <a:rPr lang="en-US" dirty="0"/>
              <a:t>Taught by staff members in our district including several teachers who are also at MVHS</a:t>
            </a:r>
          </a:p>
          <a:p>
            <a:pPr lvl="1"/>
            <a:r>
              <a:rPr lang="en-US" dirty="0"/>
              <a:t>No tuition for classes and fees are manageable</a:t>
            </a:r>
          </a:p>
          <a:p>
            <a:pPr lvl="1"/>
            <a:r>
              <a:rPr lang="en-US" dirty="0"/>
              <a:t>Location is close by – next to Mill Creek Middle School</a:t>
            </a:r>
          </a:p>
          <a:p>
            <a:pPr lvl="1"/>
            <a:r>
              <a:rPr lang="en-US" dirty="0"/>
              <a:t>Some college credit opportunities through several classes</a:t>
            </a:r>
          </a:p>
          <a:p>
            <a:pPr lvl="1"/>
            <a:endParaRPr lang="en-US" dirty="0"/>
          </a:p>
        </p:txBody>
      </p:sp>
      <p:sp>
        <p:nvSpPr>
          <p:cNvPr id="6" name="Content Placeholder 5">
            <a:extLst>
              <a:ext uri="{FF2B5EF4-FFF2-40B4-BE49-F238E27FC236}">
                <a16:creationId xmlns:a16="http://schemas.microsoft.com/office/drawing/2014/main" id="{5E85D90B-FFAB-2C75-9277-C9EB910E0DBB}"/>
              </a:ext>
            </a:extLst>
          </p:cNvPr>
          <p:cNvSpPr>
            <a:spLocks noGrp="1"/>
          </p:cNvSpPr>
          <p:nvPr>
            <p:ph sz="half" idx="2"/>
          </p:nvPr>
        </p:nvSpPr>
        <p:spPr/>
        <p:txBody>
          <a:bodyPr>
            <a:normAutofit fontScale="92500" lnSpcReduction="10000"/>
          </a:bodyPr>
          <a:lstStyle/>
          <a:p>
            <a:r>
              <a:rPr lang="en-US" dirty="0"/>
              <a:t>Challenges</a:t>
            </a:r>
          </a:p>
          <a:p>
            <a:pPr lvl="1"/>
            <a:r>
              <a:rPr lang="en-US" dirty="0"/>
              <a:t>Space can be limited based on interest from students</a:t>
            </a:r>
          </a:p>
          <a:p>
            <a:pPr lvl="1"/>
            <a:r>
              <a:rPr lang="en-US" dirty="0"/>
              <a:t>Must have consecutive blocks and be there for a minimum of two blocks</a:t>
            </a:r>
          </a:p>
          <a:p>
            <a:pPr lvl="1"/>
            <a:r>
              <a:rPr lang="en-US" dirty="0"/>
              <a:t>No lunch on-site; if you go for an afternoon session you can eat early in the commons prior to going to CTEC</a:t>
            </a:r>
          </a:p>
          <a:p>
            <a:pPr lvl="1"/>
            <a:r>
              <a:rPr lang="en-US" dirty="0"/>
              <a:t>Yearlong commitment in each program</a:t>
            </a:r>
          </a:p>
        </p:txBody>
      </p:sp>
    </p:spTree>
    <p:extLst>
      <p:ext uri="{BB962C8B-B14F-4D97-AF65-F5344CB8AC3E}">
        <p14:creationId xmlns:p14="http://schemas.microsoft.com/office/powerpoint/2010/main" val="134090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04EC-A51B-7AB1-0499-6065CB8A11A4}"/>
              </a:ext>
            </a:extLst>
          </p:cNvPr>
          <p:cNvSpPr>
            <a:spLocks noGrp="1"/>
          </p:cNvSpPr>
          <p:nvPr>
            <p:ph type="title"/>
          </p:nvPr>
        </p:nvSpPr>
        <p:spPr/>
        <p:txBody>
          <a:bodyPr/>
          <a:lstStyle/>
          <a:p>
            <a:r>
              <a:rPr lang="en-US" dirty="0"/>
              <a:t>EDTEC at Eudora High School</a:t>
            </a:r>
            <a:br>
              <a:rPr lang="en-US" dirty="0"/>
            </a:br>
            <a:r>
              <a:rPr lang="en-US" sz="1800" dirty="0"/>
              <a:t>Agricultural Science, Restaurant &amp; Event Management (Culinary Arts), </a:t>
            </a:r>
            <a:br>
              <a:rPr lang="en-US" sz="1800" dirty="0"/>
            </a:br>
            <a:r>
              <a:rPr lang="en-US" sz="1800" dirty="0"/>
              <a:t>Health Careers, Mobile Equipment Maintenance (Auto Collision)</a:t>
            </a:r>
          </a:p>
        </p:txBody>
      </p:sp>
      <p:sp>
        <p:nvSpPr>
          <p:cNvPr id="3" name="Content Placeholder 2">
            <a:extLst>
              <a:ext uri="{FF2B5EF4-FFF2-40B4-BE49-F238E27FC236}">
                <a16:creationId xmlns:a16="http://schemas.microsoft.com/office/drawing/2014/main" id="{10296AA9-88F8-3624-2D50-D91FE0BBF485}"/>
              </a:ext>
            </a:extLst>
          </p:cNvPr>
          <p:cNvSpPr>
            <a:spLocks noGrp="1"/>
          </p:cNvSpPr>
          <p:nvPr>
            <p:ph sz="half" idx="1"/>
          </p:nvPr>
        </p:nvSpPr>
        <p:spPr/>
        <p:txBody>
          <a:bodyPr>
            <a:normAutofit fontScale="92500" lnSpcReduction="20000"/>
          </a:bodyPr>
          <a:lstStyle/>
          <a:p>
            <a:r>
              <a:rPr lang="en-US" dirty="0"/>
              <a:t>Perks</a:t>
            </a:r>
          </a:p>
          <a:p>
            <a:pPr lvl="1"/>
            <a:r>
              <a:rPr lang="en-US" dirty="0"/>
              <a:t>Transportation is provided to and from Eudora, but you can also drive yourself</a:t>
            </a:r>
          </a:p>
          <a:p>
            <a:pPr lvl="1"/>
            <a:r>
              <a:rPr lang="en-US" dirty="0"/>
              <a:t>Fees are manageable and no tuition for classes</a:t>
            </a:r>
          </a:p>
          <a:p>
            <a:pPr lvl="1"/>
            <a:r>
              <a:rPr lang="en-US" dirty="0"/>
              <a:t>Space is usually available for all of the programs with exception to Health Careers which can be competitive</a:t>
            </a:r>
          </a:p>
          <a:p>
            <a:pPr lvl="1"/>
            <a:r>
              <a:rPr lang="en-US" dirty="0"/>
              <a:t>Staff members have tons of connections to professionals in the field, so opportunities exist to get jobs and internships during the summer or after graduation</a:t>
            </a:r>
          </a:p>
          <a:p>
            <a:pPr lvl="1"/>
            <a:r>
              <a:rPr lang="en-US" dirty="0"/>
              <a:t>Opportunity to earn certificates in most of the pathways, which can jumpstart careers or bypass college requirements</a:t>
            </a:r>
          </a:p>
        </p:txBody>
      </p:sp>
      <p:sp>
        <p:nvSpPr>
          <p:cNvPr id="4" name="Content Placeholder 3">
            <a:extLst>
              <a:ext uri="{FF2B5EF4-FFF2-40B4-BE49-F238E27FC236}">
                <a16:creationId xmlns:a16="http://schemas.microsoft.com/office/drawing/2014/main" id="{7207D1A1-FED3-114B-AEC1-A8C201A5141F}"/>
              </a:ext>
            </a:extLst>
          </p:cNvPr>
          <p:cNvSpPr>
            <a:spLocks noGrp="1"/>
          </p:cNvSpPr>
          <p:nvPr>
            <p:ph sz="half" idx="2"/>
          </p:nvPr>
        </p:nvSpPr>
        <p:spPr/>
        <p:txBody>
          <a:bodyPr>
            <a:normAutofit fontScale="92500" lnSpcReduction="20000"/>
          </a:bodyPr>
          <a:lstStyle/>
          <a:p>
            <a:r>
              <a:rPr lang="en-US" dirty="0"/>
              <a:t>Challenges</a:t>
            </a:r>
          </a:p>
          <a:p>
            <a:pPr lvl="1"/>
            <a:r>
              <a:rPr lang="en-US" dirty="0"/>
              <a:t>Early mornings – bus departs MVHS at 6:45 and class starts at 7:10</a:t>
            </a:r>
          </a:p>
          <a:p>
            <a:pPr lvl="1"/>
            <a:r>
              <a:rPr lang="en-US" dirty="0"/>
              <a:t>Often will be a few minutes late to 2</a:t>
            </a:r>
            <a:r>
              <a:rPr lang="en-US" baseline="30000" dirty="0"/>
              <a:t>nd</a:t>
            </a:r>
            <a:r>
              <a:rPr lang="en-US" dirty="0"/>
              <a:t> block</a:t>
            </a:r>
          </a:p>
          <a:p>
            <a:pPr lvl="1"/>
            <a:r>
              <a:rPr lang="en-US" dirty="0"/>
              <a:t>Occasionally you have to go to Eudora on days we have off from school, but conversely there are days where Eudora is closed and you get a late start at MVHS</a:t>
            </a:r>
          </a:p>
          <a:p>
            <a:pPr lvl="1"/>
            <a:r>
              <a:rPr lang="en-US" dirty="0"/>
              <a:t>Yearlong commitment in each program</a:t>
            </a:r>
          </a:p>
          <a:p>
            <a:pPr lvl="1"/>
            <a:r>
              <a:rPr lang="en-US" dirty="0"/>
              <a:t>Uses PowerSchool to track grades and pay fees, so you have to get familiar with a new system</a:t>
            </a:r>
          </a:p>
          <a:p>
            <a:pPr lvl="1"/>
            <a:r>
              <a:rPr lang="en-US" dirty="0"/>
              <a:t>Must be vaccinated to participate in the Health Careers program</a:t>
            </a:r>
          </a:p>
          <a:p>
            <a:pPr lvl="1"/>
            <a:endParaRPr lang="en-US" dirty="0"/>
          </a:p>
        </p:txBody>
      </p:sp>
    </p:spTree>
    <p:extLst>
      <p:ext uri="{BB962C8B-B14F-4D97-AF65-F5344CB8AC3E}">
        <p14:creationId xmlns:p14="http://schemas.microsoft.com/office/powerpoint/2010/main" val="3884916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C07A5-A472-32AB-FCCF-8E874493FD67}"/>
              </a:ext>
            </a:extLst>
          </p:cNvPr>
          <p:cNvSpPr>
            <a:spLocks noGrp="1"/>
          </p:cNvSpPr>
          <p:nvPr>
            <p:ph type="title"/>
          </p:nvPr>
        </p:nvSpPr>
        <p:spPr/>
        <p:txBody>
          <a:bodyPr/>
          <a:lstStyle/>
          <a:p>
            <a:r>
              <a:rPr lang="en-US" dirty="0"/>
              <a:t>JCCC</a:t>
            </a:r>
          </a:p>
        </p:txBody>
      </p:sp>
      <p:sp>
        <p:nvSpPr>
          <p:cNvPr id="3" name="Content Placeholder 2">
            <a:extLst>
              <a:ext uri="{FF2B5EF4-FFF2-40B4-BE49-F238E27FC236}">
                <a16:creationId xmlns:a16="http://schemas.microsoft.com/office/drawing/2014/main" id="{FE4557D4-9279-0B81-3859-24E5E64DA508}"/>
              </a:ext>
            </a:extLst>
          </p:cNvPr>
          <p:cNvSpPr>
            <a:spLocks noGrp="1"/>
          </p:cNvSpPr>
          <p:nvPr>
            <p:ph sz="half" idx="1"/>
          </p:nvPr>
        </p:nvSpPr>
        <p:spPr/>
        <p:txBody>
          <a:bodyPr>
            <a:normAutofit fontScale="92500" lnSpcReduction="20000"/>
          </a:bodyPr>
          <a:lstStyle/>
          <a:p>
            <a:r>
              <a:rPr lang="en-US" dirty="0"/>
              <a:t>Perks</a:t>
            </a:r>
          </a:p>
          <a:p>
            <a:pPr lvl="1"/>
            <a:r>
              <a:rPr lang="en-US" dirty="0"/>
              <a:t>Tuition is paid for, you just have to pay some fees</a:t>
            </a:r>
          </a:p>
          <a:p>
            <a:pPr lvl="1"/>
            <a:r>
              <a:rPr lang="en-US" dirty="0"/>
              <a:t>Earn college credit for all of the programs offered there</a:t>
            </a:r>
          </a:p>
          <a:p>
            <a:pPr lvl="1"/>
            <a:r>
              <a:rPr lang="en-US" dirty="0"/>
              <a:t>Students can complete multiple certificates for the programs offered</a:t>
            </a:r>
          </a:p>
        </p:txBody>
      </p:sp>
      <p:sp>
        <p:nvSpPr>
          <p:cNvPr id="4" name="Content Placeholder 3">
            <a:extLst>
              <a:ext uri="{FF2B5EF4-FFF2-40B4-BE49-F238E27FC236}">
                <a16:creationId xmlns:a16="http://schemas.microsoft.com/office/drawing/2014/main" id="{3F6848D9-1E35-4E36-F016-7F28CD69F600}"/>
              </a:ext>
            </a:extLst>
          </p:cNvPr>
          <p:cNvSpPr>
            <a:spLocks noGrp="1"/>
          </p:cNvSpPr>
          <p:nvPr>
            <p:ph sz="half" idx="2"/>
          </p:nvPr>
        </p:nvSpPr>
        <p:spPr/>
        <p:txBody>
          <a:bodyPr>
            <a:normAutofit fontScale="92500" lnSpcReduction="20000"/>
          </a:bodyPr>
          <a:lstStyle/>
          <a:p>
            <a:r>
              <a:rPr lang="en-US" dirty="0"/>
              <a:t>Challenges</a:t>
            </a:r>
          </a:p>
          <a:p>
            <a:pPr lvl="1"/>
            <a:r>
              <a:rPr lang="en-US" dirty="0"/>
              <a:t>Separate account through JCCC, so communication and registration is through a different system than Skyward.</a:t>
            </a:r>
          </a:p>
          <a:p>
            <a:pPr lvl="1"/>
            <a:r>
              <a:rPr lang="en-US" dirty="0"/>
              <a:t>Transportation is not provided, so you must drive yourself</a:t>
            </a:r>
          </a:p>
          <a:p>
            <a:pPr lvl="1"/>
            <a:r>
              <a:rPr lang="en-US" dirty="0"/>
              <a:t>Space is limited in all of the programs and we share spots with DHS</a:t>
            </a:r>
          </a:p>
          <a:p>
            <a:pPr lvl="1"/>
            <a:r>
              <a:rPr lang="en-US" dirty="0"/>
              <a:t>Several programs have times that greatly impact student schedules at MVHS.  You must be in good shape academically and on track for graduation to make many of the programs work</a:t>
            </a:r>
          </a:p>
          <a:p>
            <a:pPr lvl="1"/>
            <a:r>
              <a:rPr lang="en-US" dirty="0"/>
              <a:t>Depending on the program, you might not have a seminar</a:t>
            </a:r>
          </a:p>
        </p:txBody>
      </p:sp>
    </p:spTree>
    <p:extLst>
      <p:ext uri="{BB962C8B-B14F-4D97-AF65-F5344CB8AC3E}">
        <p14:creationId xmlns:p14="http://schemas.microsoft.com/office/powerpoint/2010/main" val="136353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52ED-38BD-6282-B7F1-906442C7B07B}"/>
              </a:ext>
            </a:extLst>
          </p:cNvPr>
          <p:cNvSpPr>
            <a:spLocks noGrp="1"/>
          </p:cNvSpPr>
          <p:nvPr>
            <p:ph type="title"/>
          </p:nvPr>
        </p:nvSpPr>
        <p:spPr/>
        <p:txBody>
          <a:bodyPr/>
          <a:lstStyle/>
          <a:p>
            <a:r>
              <a:rPr lang="en-US" dirty="0"/>
              <a:t>KCKCC</a:t>
            </a:r>
          </a:p>
        </p:txBody>
      </p:sp>
      <p:sp>
        <p:nvSpPr>
          <p:cNvPr id="3" name="Content Placeholder 2">
            <a:extLst>
              <a:ext uri="{FF2B5EF4-FFF2-40B4-BE49-F238E27FC236}">
                <a16:creationId xmlns:a16="http://schemas.microsoft.com/office/drawing/2014/main" id="{29B20B51-52F4-B8F1-234C-50F08A349224}"/>
              </a:ext>
            </a:extLst>
          </p:cNvPr>
          <p:cNvSpPr>
            <a:spLocks noGrp="1"/>
          </p:cNvSpPr>
          <p:nvPr>
            <p:ph sz="half" idx="1"/>
          </p:nvPr>
        </p:nvSpPr>
        <p:spPr/>
        <p:txBody>
          <a:bodyPr>
            <a:normAutofit fontScale="92500" lnSpcReduction="10000"/>
          </a:bodyPr>
          <a:lstStyle/>
          <a:p>
            <a:r>
              <a:rPr lang="en-US" dirty="0"/>
              <a:t>Perks</a:t>
            </a:r>
          </a:p>
          <a:p>
            <a:pPr lvl="1"/>
            <a:r>
              <a:rPr lang="en-US" dirty="0"/>
              <a:t>Tuition is paid for, you just have to pay some fees.</a:t>
            </a:r>
          </a:p>
          <a:p>
            <a:pPr lvl="1"/>
            <a:r>
              <a:rPr lang="en-US" dirty="0"/>
              <a:t>Earn college credit for all of the programs offered there</a:t>
            </a:r>
          </a:p>
          <a:p>
            <a:pPr lvl="1"/>
            <a:r>
              <a:rPr lang="en-US" dirty="0"/>
              <a:t>Students can complete multiple certificates for the programs offered</a:t>
            </a:r>
          </a:p>
          <a:p>
            <a:pPr lvl="1"/>
            <a:endParaRPr lang="en-US" dirty="0"/>
          </a:p>
          <a:p>
            <a:pPr lvl="1"/>
            <a:endParaRPr lang="en-US" dirty="0"/>
          </a:p>
        </p:txBody>
      </p:sp>
      <p:sp>
        <p:nvSpPr>
          <p:cNvPr id="4" name="Content Placeholder 3">
            <a:extLst>
              <a:ext uri="{FF2B5EF4-FFF2-40B4-BE49-F238E27FC236}">
                <a16:creationId xmlns:a16="http://schemas.microsoft.com/office/drawing/2014/main" id="{C22C8FDB-D06B-1F88-0AEB-497E9BCCF519}"/>
              </a:ext>
            </a:extLst>
          </p:cNvPr>
          <p:cNvSpPr>
            <a:spLocks noGrp="1"/>
          </p:cNvSpPr>
          <p:nvPr>
            <p:ph sz="half" idx="2"/>
          </p:nvPr>
        </p:nvSpPr>
        <p:spPr/>
        <p:txBody>
          <a:bodyPr>
            <a:normAutofit fontScale="92500" lnSpcReduction="10000"/>
          </a:bodyPr>
          <a:lstStyle/>
          <a:p>
            <a:r>
              <a:rPr lang="en-US" dirty="0"/>
              <a:t>Challenges</a:t>
            </a:r>
          </a:p>
          <a:p>
            <a:pPr lvl="1"/>
            <a:r>
              <a:rPr lang="en-US" dirty="0"/>
              <a:t>Transportation is not provided, so you have to drive yourself</a:t>
            </a:r>
          </a:p>
          <a:p>
            <a:pPr lvl="1"/>
            <a:r>
              <a:rPr lang="en-US" dirty="0"/>
              <a:t>Space is shared with all schools who send students to KCKCC.  There are no limits in the numbers we can send from MVHS, but it can be competitive.</a:t>
            </a:r>
          </a:p>
          <a:p>
            <a:pPr lvl="1"/>
            <a:r>
              <a:rPr lang="en-US" dirty="0"/>
              <a:t>Most programs will take up either 2 blocks in the morning on both days or 2 in the afternoon on both days.</a:t>
            </a:r>
          </a:p>
          <a:p>
            <a:pPr lvl="1"/>
            <a:r>
              <a:rPr lang="en-US" dirty="0"/>
              <a:t>You will likely not have a choice in whether to attend the morning or afternoon sessions</a:t>
            </a:r>
          </a:p>
          <a:p>
            <a:pPr lvl="1"/>
            <a:r>
              <a:rPr lang="en-US" dirty="0"/>
              <a:t>You will not have a scheduled seminar</a:t>
            </a:r>
          </a:p>
          <a:p>
            <a:pPr lvl="1"/>
            <a:endParaRPr lang="en-US" dirty="0"/>
          </a:p>
        </p:txBody>
      </p:sp>
    </p:spTree>
    <p:extLst>
      <p:ext uri="{BB962C8B-B14F-4D97-AF65-F5344CB8AC3E}">
        <p14:creationId xmlns:p14="http://schemas.microsoft.com/office/powerpoint/2010/main" val="1485041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4B00A-B49A-6659-4ACF-BCBE682E54F5}"/>
              </a:ext>
            </a:extLst>
          </p:cNvPr>
          <p:cNvSpPr>
            <a:spLocks noGrp="1"/>
          </p:cNvSpPr>
          <p:nvPr>
            <p:ph type="title"/>
          </p:nvPr>
        </p:nvSpPr>
        <p:spPr/>
        <p:txBody>
          <a:bodyPr/>
          <a:lstStyle/>
          <a:p>
            <a:r>
              <a:rPr lang="en-US" dirty="0"/>
              <a:t>Application Process for CTEC</a:t>
            </a:r>
          </a:p>
        </p:txBody>
      </p:sp>
      <p:sp>
        <p:nvSpPr>
          <p:cNvPr id="3" name="Content Placeholder 2">
            <a:extLst>
              <a:ext uri="{FF2B5EF4-FFF2-40B4-BE49-F238E27FC236}">
                <a16:creationId xmlns:a16="http://schemas.microsoft.com/office/drawing/2014/main" id="{5B757A05-CFF0-F20F-F4D6-DA45A75D850F}"/>
              </a:ext>
            </a:extLst>
          </p:cNvPr>
          <p:cNvSpPr>
            <a:spLocks noGrp="1"/>
          </p:cNvSpPr>
          <p:nvPr>
            <p:ph idx="1"/>
          </p:nvPr>
        </p:nvSpPr>
        <p:spPr/>
        <p:txBody>
          <a:bodyPr/>
          <a:lstStyle/>
          <a:p>
            <a:r>
              <a:rPr lang="en-US" dirty="0"/>
              <a:t>Complete the CTEC application</a:t>
            </a:r>
          </a:p>
          <a:p>
            <a:r>
              <a:rPr lang="en-US" dirty="0"/>
              <a:t>Dr. Swartz, Mr. </a:t>
            </a:r>
            <a:r>
              <a:rPr lang="en-US" dirty="0" err="1"/>
              <a:t>Mispagel</a:t>
            </a:r>
            <a:r>
              <a:rPr lang="en-US" dirty="0"/>
              <a:t>, and the counselors will work to assign students to the correct sections based on space and logistics with other class choices.</a:t>
            </a:r>
          </a:p>
          <a:p>
            <a:r>
              <a:rPr lang="en-US" dirty="0"/>
              <a:t>Our goal is to get as many students in to CTEC as possible based on who applies.  We don’t typically turn students away unless we run out of space.</a:t>
            </a:r>
          </a:p>
        </p:txBody>
      </p:sp>
    </p:spTree>
    <p:extLst>
      <p:ext uri="{BB962C8B-B14F-4D97-AF65-F5344CB8AC3E}">
        <p14:creationId xmlns:p14="http://schemas.microsoft.com/office/powerpoint/2010/main" val="176174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0088F-C2DB-9CA1-5E85-7E8898BD5426}"/>
              </a:ext>
            </a:extLst>
          </p:cNvPr>
          <p:cNvSpPr>
            <a:spLocks noGrp="1"/>
          </p:cNvSpPr>
          <p:nvPr>
            <p:ph type="title"/>
          </p:nvPr>
        </p:nvSpPr>
        <p:spPr/>
        <p:txBody>
          <a:bodyPr/>
          <a:lstStyle/>
          <a:p>
            <a:r>
              <a:rPr lang="en-US" dirty="0"/>
              <a:t>Application Process for EDTEC</a:t>
            </a:r>
          </a:p>
        </p:txBody>
      </p:sp>
      <p:sp>
        <p:nvSpPr>
          <p:cNvPr id="3" name="Content Placeholder 2">
            <a:extLst>
              <a:ext uri="{FF2B5EF4-FFF2-40B4-BE49-F238E27FC236}">
                <a16:creationId xmlns:a16="http://schemas.microsoft.com/office/drawing/2014/main" id="{B0A2F5AB-B61C-DAA3-A659-5C86040DE36D}"/>
              </a:ext>
            </a:extLst>
          </p:cNvPr>
          <p:cNvSpPr>
            <a:spLocks noGrp="1"/>
          </p:cNvSpPr>
          <p:nvPr>
            <p:ph idx="1"/>
          </p:nvPr>
        </p:nvSpPr>
        <p:spPr/>
        <p:txBody>
          <a:bodyPr/>
          <a:lstStyle/>
          <a:p>
            <a:r>
              <a:rPr lang="en-US" dirty="0"/>
              <a:t>Complete the application (EDTEC, JCCC, KCKCC Application)</a:t>
            </a:r>
          </a:p>
          <a:p>
            <a:r>
              <a:rPr lang="en-US" dirty="0"/>
              <a:t>Attend the tour to EDTEC on February 14</a:t>
            </a:r>
            <a:r>
              <a:rPr lang="en-US" baseline="30000" dirty="0"/>
              <a:t>th</a:t>
            </a:r>
            <a:endParaRPr lang="en-US" dirty="0"/>
          </a:p>
          <a:p>
            <a:pPr lvl="1"/>
            <a:r>
              <a:rPr lang="en-US" dirty="0"/>
              <a:t>We will need you to complete a permission form once course selection is due on the 8</a:t>
            </a:r>
            <a:r>
              <a:rPr lang="en-US" baseline="30000" dirty="0"/>
              <a:t>th</a:t>
            </a:r>
            <a:endParaRPr lang="en-US" dirty="0"/>
          </a:p>
          <a:p>
            <a:pPr lvl="1"/>
            <a:r>
              <a:rPr lang="en-US" dirty="0"/>
              <a:t>Tour is from 8:00 AM to 9:30ish AM</a:t>
            </a:r>
          </a:p>
          <a:p>
            <a:r>
              <a:rPr lang="en-US" dirty="0"/>
              <a:t>Complete the registration with Eudora – Mr. Wallace will send out this information to confirm you are selected for a position</a:t>
            </a:r>
          </a:p>
          <a:p>
            <a:r>
              <a:rPr lang="en-US" dirty="0"/>
              <a:t>Pay fees for the programs over the summer</a:t>
            </a:r>
          </a:p>
        </p:txBody>
      </p:sp>
    </p:spTree>
    <p:extLst>
      <p:ext uri="{BB962C8B-B14F-4D97-AF65-F5344CB8AC3E}">
        <p14:creationId xmlns:p14="http://schemas.microsoft.com/office/powerpoint/2010/main" val="2623514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AE9C-D52F-C8FD-1DBD-7DF7AB4B1057}"/>
              </a:ext>
            </a:extLst>
          </p:cNvPr>
          <p:cNvSpPr>
            <a:spLocks noGrp="1"/>
          </p:cNvSpPr>
          <p:nvPr>
            <p:ph type="title"/>
          </p:nvPr>
        </p:nvSpPr>
        <p:spPr/>
        <p:txBody>
          <a:bodyPr/>
          <a:lstStyle/>
          <a:p>
            <a:r>
              <a:rPr lang="en-US" dirty="0"/>
              <a:t>Application Process for JCCC</a:t>
            </a:r>
          </a:p>
        </p:txBody>
      </p:sp>
      <p:sp>
        <p:nvSpPr>
          <p:cNvPr id="3" name="Content Placeholder 2">
            <a:extLst>
              <a:ext uri="{FF2B5EF4-FFF2-40B4-BE49-F238E27FC236}">
                <a16:creationId xmlns:a16="http://schemas.microsoft.com/office/drawing/2014/main" id="{E228C3CD-7C81-FE90-97CF-284B1CBA8C27}"/>
              </a:ext>
            </a:extLst>
          </p:cNvPr>
          <p:cNvSpPr>
            <a:spLocks noGrp="1"/>
          </p:cNvSpPr>
          <p:nvPr>
            <p:ph idx="1"/>
          </p:nvPr>
        </p:nvSpPr>
        <p:spPr/>
        <p:txBody>
          <a:bodyPr>
            <a:normAutofit lnSpcReduction="10000"/>
          </a:bodyPr>
          <a:lstStyle/>
          <a:p>
            <a:r>
              <a:rPr lang="en-US" dirty="0"/>
              <a:t>Complete the EDTEC, JCCC, KCKCC application</a:t>
            </a:r>
          </a:p>
          <a:p>
            <a:r>
              <a:rPr lang="en-US" dirty="0"/>
              <a:t>Dr. Swartz, Mr. Wallace, and Ms. Heller from DHS will work to make sure we have applicants selected for the correct programs.  Our spots in each program are reserved, so if we have two spots for a program and two students apply, they will be accepted.  </a:t>
            </a:r>
          </a:p>
          <a:p>
            <a:pPr lvl="1"/>
            <a:r>
              <a:rPr lang="en-US" dirty="0"/>
              <a:t>If we need to make decisions about who can receive a spot, things such as GPA, attendance, and discipline referrals will be factors in deciding who can receive a spot.</a:t>
            </a:r>
          </a:p>
          <a:p>
            <a:r>
              <a:rPr lang="en-US" dirty="0"/>
              <a:t>Students will then need to register with JCCC and communicate information with Mr. Wallace</a:t>
            </a:r>
          </a:p>
          <a:p>
            <a:r>
              <a:rPr lang="en-US" dirty="0"/>
              <a:t>During the summer, students must log in and check their JCCC accounts and JCCC Canvas pages for information about their programs.</a:t>
            </a:r>
          </a:p>
        </p:txBody>
      </p:sp>
    </p:spTree>
    <p:extLst>
      <p:ext uri="{BB962C8B-B14F-4D97-AF65-F5344CB8AC3E}">
        <p14:creationId xmlns:p14="http://schemas.microsoft.com/office/powerpoint/2010/main" val="664574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{D4D5B96B-3BEC-A44B-980C-7B1CCBC63219}tf10001062</Template>
  <TotalTime>2709</TotalTime>
  <Words>1029</Words>
  <Application>Microsoft Macintosh PowerPoint</Application>
  <PresentationFormat>Widescreen</PresentationFormat>
  <Paragraphs>79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Off-Campus Programs</vt:lpstr>
      <vt:lpstr>Why do an off-campus program?</vt:lpstr>
      <vt:lpstr>CTEC Bioscience, Design, Emerging Technologies</vt:lpstr>
      <vt:lpstr>EDTEC at Eudora High School Agricultural Science, Restaurant &amp; Event Management (Culinary Arts),  Health Careers, Mobile Equipment Maintenance (Auto Collision)</vt:lpstr>
      <vt:lpstr>JCCC</vt:lpstr>
      <vt:lpstr>KCKCC</vt:lpstr>
      <vt:lpstr>Application Process for CTEC</vt:lpstr>
      <vt:lpstr>Application Process for EDTEC</vt:lpstr>
      <vt:lpstr>Application Process for JCCC</vt:lpstr>
      <vt:lpstr>Application Process for KCKCC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Off-Campus Programs</dc:title>
  <dc:creator>Christopher J. Wallace</dc:creator>
  <cp:lastModifiedBy>Christopher J. Wallace</cp:lastModifiedBy>
  <cp:revision>1</cp:revision>
  <dcterms:created xsi:type="dcterms:W3CDTF">2023-01-30T19:50:38Z</dcterms:created>
  <dcterms:modified xsi:type="dcterms:W3CDTF">2023-02-01T16:59:48Z</dcterms:modified>
</cp:coreProperties>
</file>