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20"/>
  </p:notesMasterIdLst>
  <p:sldIdLst>
    <p:sldId id="258" r:id="rId2"/>
    <p:sldId id="264" r:id="rId3"/>
    <p:sldId id="266" r:id="rId4"/>
    <p:sldId id="321" r:id="rId5"/>
    <p:sldId id="322" r:id="rId6"/>
    <p:sldId id="323" r:id="rId7"/>
    <p:sldId id="275" r:id="rId8"/>
    <p:sldId id="276" r:id="rId9"/>
    <p:sldId id="277" r:id="rId10"/>
    <p:sldId id="281" r:id="rId11"/>
    <p:sldId id="284" r:id="rId12"/>
    <p:sldId id="285" r:id="rId13"/>
    <p:sldId id="287" r:id="rId14"/>
    <p:sldId id="289" r:id="rId15"/>
    <p:sldId id="293" r:id="rId16"/>
    <p:sldId id="316" r:id="rId17"/>
    <p:sldId id="298" r:id="rId18"/>
    <p:sldId id="29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9" autoAdjust="0"/>
    <p:restoredTop sz="94660"/>
  </p:normalViewPr>
  <p:slideViewPr>
    <p:cSldViewPr snapToGrid="0">
      <p:cViewPr>
        <p:scale>
          <a:sx n="79" d="100"/>
          <a:sy n="79" d="100"/>
        </p:scale>
        <p:origin x="120" y="696"/>
      </p:cViewPr>
      <p:guideLst/>
    </p:cSldViewPr>
  </p:slideViewPr>
  <p:notesTextViewPr>
    <p:cViewPr>
      <p:scale>
        <a:sx n="1" d="1"/>
        <a:sy n="1" d="1"/>
      </p:scale>
      <p:origin x="0" y="0"/>
    </p:cViewPr>
  </p:notesTextViewPr>
  <p:notesViewPr>
    <p:cSldViewPr snapToGrid="0">
      <p:cViewPr varScale="1">
        <p:scale>
          <a:sx n="81" d="100"/>
          <a:sy n="81" d="100"/>
        </p:scale>
        <p:origin x="20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21FB5D-7221-4F4F-8D07-75AD5D831F9D}" type="datetimeFigureOut">
              <a:rPr lang="en-US" smtClean="0"/>
              <a:t>3/12/2019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4A7F26-31E5-421C-85DE-781F823B1344}" type="slidenum">
              <a:rPr lang="en-US" smtClean="0"/>
              <a:t>‹#›</a:t>
            </a:fld>
            <a:endParaRPr lang="en-US"/>
          </a:p>
        </p:txBody>
      </p:sp>
    </p:spTree>
    <p:extLst>
      <p:ext uri="{BB962C8B-B14F-4D97-AF65-F5344CB8AC3E}">
        <p14:creationId xmlns:p14="http://schemas.microsoft.com/office/powerpoint/2010/main" val="2496474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1</a:t>
            </a:fld>
            <a:endParaRPr lang="en-US"/>
          </a:p>
        </p:txBody>
      </p:sp>
    </p:spTree>
    <p:extLst>
      <p:ext uri="{BB962C8B-B14F-4D97-AF65-F5344CB8AC3E}">
        <p14:creationId xmlns:p14="http://schemas.microsoft.com/office/powerpoint/2010/main" val="22429909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10</a:t>
            </a:fld>
            <a:endParaRPr lang="en-US"/>
          </a:p>
        </p:txBody>
      </p:sp>
    </p:spTree>
    <p:extLst>
      <p:ext uri="{BB962C8B-B14F-4D97-AF65-F5344CB8AC3E}">
        <p14:creationId xmlns:p14="http://schemas.microsoft.com/office/powerpoint/2010/main" val="1642223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11</a:t>
            </a:fld>
            <a:endParaRPr lang="en-US"/>
          </a:p>
        </p:txBody>
      </p:sp>
    </p:spTree>
    <p:extLst>
      <p:ext uri="{BB962C8B-B14F-4D97-AF65-F5344CB8AC3E}">
        <p14:creationId xmlns:p14="http://schemas.microsoft.com/office/powerpoint/2010/main" val="2154452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12</a:t>
            </a:fld>
            <a:endParaRPr lang="en-US"/>
          </a:p>
        </p:txBody>
      </p:sp>
    </p:spTree>
    <p:extLst>
      <p:ext uri="{BB962C8B-B14F-4D97-AF65-F5344CB8AC3E}">
        <p14:creationId xmlns:p14="http://schemas.microsoft.com/office/powerpoint/2010/main" val="32004993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13</a:t>
            </a:fld>
            <a:endParaRPr lang="en-US"/>
          </a:p>
        </p:txBody>
      </p:sp>
    </p:spTree>
    <p:extLst>
      <p:ext uri="{BB962C8B-B14F-4D97-AF65-F5344CB8AC3E}">
        <p14:creationId xmlns:p14="http://schemas.microsoft.com/office/powerpoint/2010/main" val="860889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14</a:t>
            </a:fld>
            <a:endParaRPr lang="en-US"/>
          </a:p>
        </p:txBody>
      </p:sp>
    </p:spTree>
    <p:extLst>
      <p:ext uri="{BB962C8B-B14F-4D97-AF65-F5344CB8AC3E}">
        <p14:creationId xmlns:p14="http://schemas.microsoft.com/office/powerpoint/2010/main" val="2769201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15</a:t>
            </a:fld>
            <a:endParaRPr lang="en-US"/>
          </a:p>
        </p:txBody>
      </p:sp>
    </p:spTree>
    <p:extLst>
      <p:ext uri="{BB962C8B-B14F-4D97-AF65-F5344CB8AC3E}">
        <p14:creationId xmlns:p14="http://schemas.microsoft.com/office/powerpoint/2010/main" val="28274045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16</a:t>
            </a:fld>
            <a:endParaRPr lang="en-US"/>
          </a:p>
        </p:txBody>
      </p:sp>
    </p:spTree>
    <p:extLst>
      <p:ext uri="{BB962C8B-B14F-4D97-AF65-F5344CB8AC3E}">
        <p14:creationId xmlns:p14="http://schemas.microsoft.com/office/powerpoint/2010/main" val="13211723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17</a:t>
            </a:fld>
            <a:endParaRPr lang="en-US"/>
          </a:p>
        </p:txBody>
      </p:sp>
    </p:spTree>
    <p:extLst>
      <p:ext uri="{BB962C8B-B14F-4D97-AF65-F5344CB8AC3E}">
        <p14:creationId xmlns:p14="http://schemas.microsoft.com/office/powerpoint/2010/main" val="6979720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18</a:t>
            </a:fld>
            <a:endParaRPr lang="en-US"/>
          </a:p>
        </p:txBody>
      </p:sp>
    </p:spTree>
    <p:extLst>
      <p:ext uri="{BB962C8B-B14F-4D97-AF65-F5344CB8AC3E}">
        <p14:creationId xmlns:p14="http://schemas.microsoft.com/office/powerpoint/2010/main" val="3383897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787877FC-7332-4B36-9269-9A76D0789EAA}"/>
              </a:ext>
            </a:extLst>
          </p:cNvPr>
          <p:cNvSpPr>
            <a:spLocks noGrp="1" noChangeArrowheads="1"/>
          </p:cNvSpPr>
          <p:nvPr>
            <p:ph type="sldNum" sz="quarter" idx="5"/>
          </p:nvPr>
        </p:nvSpPr>
        <p:spPr>
          <a:noFill/>
        </p:spPr>
        <p:txBody>
          <a:bodyP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fld id="{B7B711BF-4150-4410-8958-B9484B3E73E9}" type="slidenum">
              <a:rPr lang="en-US" altLang="en-US" b="0">
                <a:latin typeface="Arial" panose="020B0604020202020204" pitchFamily="34" charset="0"/>
              </a:rPr>
              <a:pPr/>
              <a:t>2</a:t>
            </a:fld>
            <a:endParaRPr lang="en-US" altLang="en-US" b="0">
              <a:latin typeface="Arial" panose="020B0604020202020204" pitchFamily="34" charset="0"/>
            </a:endParaRPr>
          </a:p>
        </p:txBody>
      </p:sp>
      <p:sp>
        <p:nvSpPr>
          <p:cNvPr id="39939" name="Rectangle 2">
            <a:extLst>
              <a:ext uri="{FF2B5EF4-FFF2-40B4-BE49-F238E27FC236}">
                <a16:creationId xmlns:a16="http://schemas.microsoft.com/office/drawing/2014/main" id="{238A77AF-579A-4680-86C5-7E39421E503B}"/>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8FA09FAB-EDD8-4DB5-8A71-69E37A6F7346}"/>
              </a:ext>
            </a:extLst>
          </p:cNvPr>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4136627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3</a:t>
            </a:fld>
            <a:endParaRPr lang="en-US"/>
          </a:p>
        </p:txBody>
      </p:sp>
    </p:spTree>
    <p:extLst>
      <p:ext uri="{BB962C8B-B14F-4D97-AF65-F5344CB8AC3E}">
        <p14:creationId xmlns:p14="http://schemas.microsoft.com/office/powerpoint/2010/main" val="2757402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4</a:t>
            </a:fld>
            <a:endParaRPr lang="en-US"/>
          </a:p>
        </p:txBody>
      </p:sp>
    </p:spTree>
    <p:extLst>
      <p:ext uri="{BB962C8B-B14F-4D97-AF65-F5344CB8AC3E}">
        <p14:creationId xmlns:p14="http://schemas.microsoft.com/office/powerpoint/2010/main" val="3815153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15D58454-76EE-4821-A4D2-186CCF4CD13F}"/>
              </a:ext>
            </a:extLst>
          </p:cNvPr>
          <p:cNvSpPr>
            <a:spLocks noGrp="1" noChangeArrowheads="1"/>
          </p:cNvSpPr>
          <p:nvPr>
            <p:ph type="sldNum" sz="quarter" idx="5"/>
          </p:nvPr>
        </p:nvSpPr>
        <p:spPr>
          <a:noFill/>
        </p:spPr>
        <p:txBody>
          <a:bodyP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fld id="{3921A415-27CA-4F3D-91FD-9AE96C2660A5}" type="slidenum">
              <a:rPr lang="en-US" altLang="en-US" b="0">
                <a:latin typeface="Arial" panose="020B0604020202020204" pitchFamily="34" charset="0"/>
              </a:rPr>
              <a:pPr/>
              <a:t>5</a:t>
            </a:fld>
            <a:endParaRPr lang="en-US" altLang="en-US" b="0">
              <a:latin typeface="Arial" panose="020B0604020202020204" pitchFamily="34" charset="0"/>
            </a:endParaRPr>
          </a:p>
        </p:txBody>
      </p:sp>
      <p:sp>
        <p:nvSpPr>
          <p:cNvPr id="40963" name="Rectangle 2">
            <a:extLst>
              <a:ext uri="{FF2B5EF4-FFF2-40B4-BE49-F238E27FC236}">
                <a16:creationId xmlns:a16="http://schemas.microsoft.com/office/drawing/2014/main" id="{945C959C-AAD5-4DF0-9ABC-5F7A763A7DA8}"/>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0AF551E7-910D-44F8-8CE0-B8AD1147CF9C}"/>
              </a:ext>
            </a:extLst>
          </p:cNvPr>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149125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6</a:t>
            </a:fld>
            <a:endParaRPr lang="en-US"/>
          </a:p>
        </p:txBody>
      </p:sp>
    </p:spTree>
    <p:extLst>
      <p:ext uri="{BB962C8B-B14F-4D97-AF65-F5344CB8AC3E}">
        <p14:creationId xmlns:p14="http://schemas.microsoft.com/office/powerpoint/2010/main" val="319576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7</a:t>
            </a:fld>
            <a:endParaRPr lang="en-US"/>
          </a:p>
        </p:txBody>
      </p:sp>
    </p:spTree>
    <p:extLst>
      <p:ext uri="{BB962C8B-B14F-4D97-AF65-F5344CB8AC3E}">
        <p14:creationId xmlns:p14="http://schemas.microsoft.com/office/powerpoint/2010/main" val="322689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E2977B6E-D7D9-4F58-9E64-93069A3D0429}"/>
              </a:ext>
            </a:extLst>
          </p:cNvPr>
          <p:cNvSpPr>
            <a:spLocks noGrp="1" noChangeArrowheads="1"/>
          </p:cNvSpPr>
          <p:nvPr>
            <p:ph type="sldNum" sz="quarter" idx="5"/>
          </p:nvPr>
        </p:nvSpPr>
        <p:spPr>
          <a:noFill/>
        </p:spPr>
        <p:txBody>
          <a:bodyP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fld id="{3F793E10-534C-4540-A517-E98AB9EB9774}" type="slidenum">
              <a:rPr lang="en-US" altLang="en-US" b="0">
                <a:latin typeface="Arial" panose="020B0604020202020204" pitchFamily="34" charset="0"/>
              </a:rPr>
              <a:pPr/>
              <a:t>8</a:t>
            </a:fld>
            <a:endParaRPr lang="en-US" altLang="en-US" b="0">
              <a:latin typeface="Arial" panose="020B0604020202020204" pitchFamily="34" charset="0"/>
            </a:endParaRPr>
          </a:p>
        </p:txBody>
      </p:sp>
      <p:sp>
        <p:nvSpPr>
          <p:cNvPr id="41987" name="Rectangle 2">
            <a:extLst>
              <a:ext uri="{FF2B5EF4-FFF2-40B4-BE49-F238E27FC236}">
                <a16:creationId xmlns:a16="http://schemas.microsoft.com/office/drawing/2014/main" id="{C44ACFB1-7F3D-4DE1-8A31-D986B0D01FC4}"/>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BAD02036-011C-4635-B7AF-064DF9AE7AED}"/>
              </a:ext>
            </a:extLst>
          </p:cNvPr>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1452419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9</a:t>
            </a:fld>
            <a:endParaRPr lang="en-US"/>
          </a:p>
        </p:txBody>
      </p:sp>
    </p:spTree>
    <p:extLst>
      <p:ext uri="{BB962C8B-B14F-4D97-AF65-F5344CB8AC3E}">
        <p14:creationId xmlns:p14="http://schemas.microsoft.com/office/powerpoint/2010/main" val="125465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07CE4C-F0F9-41D0-AE61-7ABC1034FE92}" type="datetime1">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67725-A003-47E2-B668-4F47E5D67784}" type="slidenum">
              <a:rPr lang="en-US" smtClean="0"/>
              <a:t>‹#›</a:t>
            </a:fld>
            <a:endParaRPr lang="en-US" dirty="0"/>
          </a:p>
        </p:txBody>
      </p:sp>
    </p:spTree>
    <p:extLst>
      <p:ext uri="{BB962C8B-B14F-4D97-AF65-F5344CB8AC3E}">
        <p14:creationId xmlns:p14="http://schemas.microsoft.com/office/powerpoint/2010/main" val="3200083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904695-FC71-4A39-A1FC-D9DF36282916}" type="datetime1">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3054773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AB258-7753-43DD-B5FA-33DBEF8AA664}" type="datetime1">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8959007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6684" y="301625"/>
            <a:ext cx="9751483" cy="1143000"/>
          </a:xfrm>
        </p:spPr>
        <p:txBody>
          <a:bodyPr/>
          <a:lstStyle/>
          <a:p>
            <a:r>
              <a:rPr lang="en-US"/>
              <a:t>Click to edit Master title style</a:t>
            </a:r>
          </a:p>
        </p:txBody>
      </p:sp>
      <p:sp>
        <p:nvSpPr>
          <p:cNvPr id="3" name="Text Placeholder 2"/>
          <p:cNvSpPr>
            <a:spLocks noGrp="1"/>
          </p:cNvSpPr>
          <p:nvPr>
            <p:ph type="body" sz="half" idx="1"/>
          </p:nvPr>
        </p:nvSpPr>
        <p:spPr>
          <a:xfrm>
            <a:off x="1826684" y="1827213"/>
            <a:ext cx="4773083"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02967" y="1827213"/>
            <a:ext cx="4775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CEF61AA3-DF35-4517-8D3F-F7C46A823EC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9">
            <a:extLst>
              <a:ext uri="{FF2B5EF4-FFF2-40B4-BE49-F238E27FC236}">
                <a16:creationId xmlns:a16="http://schemas.microsoft.com/office/drawing/2014/main" id="{5EF031CB-C4E2-4969-B5AD-62138664563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
            <a:extLst>
              <a:ext uri="{FF2B5EF4-FFF2-40B4-BE49-F238E27FC236}">
                <a16:creationId xmlns:a16="http://schemas.microsoft.com/office/drawing/2014/main" id="{89ACD7D0-D763-47C5-8BA6-CFCB55453BE3}"/>
              </a:ext>
            </a:extLst>
          </p:cNvPr>
          <p:cNvSpPr>
            <a:spLocks noGrp="1" noChangeArrowheads="1"/>
          </p:cNvSpPr>
          <p:nvPr>
            <p:ph type="sldNum" sz="quarter" idx="12"/>
          </p:nvPr>
        </p:nvSpPr>
        <p:spPr>
          <a:ln/>
        </p:spPr>
        <p:txBody>
          <a:bodyPr/>
          <a:lstStyle>
            <a:lvl1pPr>
              <a:defRPr/>
            </a:lvl1pPr>
          </a:lstStyle>
          <a:p>
            <a:fld id="{0419B2C6-A120-4ECC-974B-DAA598645D59}" type="slidenum">
              <a:rPr lang="en-US" altLang="en-US"/>
              <a:pPr/>
              <a:t>‹#›</a:t>
            </a:fld>
            <a:endParaRPr lang="en-US" altLang="en-US"/>
          </a:p>
        </p:txBody>
      </p:sp>
    </p:spTree>
    <p:extLst>
      <p:ext uri="{BB962C8B-B14F-4D97-AF65-F5344CB8AC3E}">
        <p14:creationId xmlns:p14="http://schemas.microsoft.com/office/powerpoint/2010/main" val="1329246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p:cNvSpPr>
            <a:spLocks noGrp="1"/>
          </p:cNvSpPr>
          <p:nvPr>
            <p:ph type="dt" sz="half" idx="10"/>
          </p:nvPr>
        </p:nvSpPr>
        <p:spPr/>
        <p:txBody>
          <a:bodyPr/>
          <a:lstStyle/>
          <a:p>
            <a:fld id="{269869E9-0F23-4C0B-88EA-70BF9673336A}" type="datetime1">
              <a:rPr lang="en-US" smtClean="0"/>
              <a:t>3/12/2019</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lvl1pPr>
              <a:defRPr sz="2400">
                <a:solidFill>
                  <a:schemeClr val="bg1"/>
                </a:solidFill>
              </a:defRPr>
            </a:lvl1pPr>
          </a:lstStyle>
          <a:p>
            <a:fld id="{E8467725-A003-47E2-B668-4F47E5D67784}" type="slidenum">
              <a:rPr lang="en-US" smtClean="0"/>
              <a:pPr/>
              <a:t>‹#›</a:t>
            </a:fld>
            <a:endParaRPr lang="en-US" dirty="0"/>
          </a:p>
        </p:txBody>
      </p:sp>
      <p:sp>
        <p:nvSpPr>
          <p:cNvPr id="13" name="Title 12"/>
          <p:cNvSpPr>
            <a:spLocks noGrp="1"/>
          </p:cNvSpPr>
          <p:nvPr>
            <p:ph type="title" hasCustomPrompt="1"/>
          </p:nvPr>
        </p:nvSpPr>
        <p:spPr>
          <a:xfrm>
            <a:off x="838200" y="145773"/>
            <a:ext cx="10515600" cy="808383"/>
          </a:xfrm>
        </p:spPr>
        <p:txBody>
          <a:bodyPr>
            <a:normAutofit/>
          </a:bodyPr>
          <a:lstStyle>
            <a:lvl1pPr algn="r">
              <a:defRPr sz="4000" baseline="0">
                <a:solidFill>
                  <a:schemeClr val="accent1"/>
                </a:solidFill>
              </a:defRPr>
            </a:lvl1pPr>
          </a:lstStyle>
          <a:p>
            <a:r>
              <a:rPr lang="en-US" dirty="0"/>
              <a:t>Click Here to Edit Title</a:t>
            </a:r>
          </a:p>
        </p:txBody>
      </p:sp>
    </p:spTree>
    <p:extLst>
      <p:ext uri="{BB962C8B-B14F-4D97-AF65-F5344CB8AC3E}">
        <p14:creationId xmlns:p14="http://schemas.microsoft.com/office/powerpoint/2010/main" val="1372072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C32A27-E272-43C0-87D0-77C47946EFE2}" type="datetime1">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391044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EBF3C7-D47D-4C9F-BBD4-589B11E16574}" type="datetime1">
              <a:rPr lang="en-US" smtClean="0"/>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136048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A40639-730E-4222-81E2-05C0F247822A}" type="datetime1">
              <a:rPr lang="en-US" smtClean="0"/>
              <a:t>3/12/2019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3497966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A39FC5F-6581-4785-8E36-179F74CF2819}" type="datetime1">
              <a:rPr lang="en-US" smtClean="0"/>
              <a:t>3/12/2019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2421965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5DECEB-3853-42CE-B65E-B75F3DDB093B}" type="datetime1">
              <a:rPr lang="en-US" smtClean="0"/>
              <a:t>3/12/2019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2489544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7583FEC-B26C-4C4B-BA42-D84695D236F7}" type="datetime1">
              <a:rPr lang="en-US" smtClean="0"/>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3488377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AB52E7-31A9-4EA8-B3DC-0420344137BA}" type="datetime1">
              <a:rPr lang="en-US" smtClean="0"/>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357888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9869E9-0F23-4C0B-88EA-70BF9673336A}" type="datetime1">
              <a:rPr lang="en-US" smtClean="0"/>
              <a:t>3/12/2019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67725-A003-47E2-B668-4F47E5D67784}" type="slidenum">
              <a:rPr lang="en-US" smtClean="0"/>
              <a:t>‹#›</a:t>
            </a:fld>
            <a:endParaRPr lang="en-US"/>
          </a:p>
        </p:txBody>
      </p:sp>
    </p:spTree>
    <p:extLst>
      <p:ext uri="{BB962C8B-B14F-4D97-AF65-F5344CB8AC3E}">
        <p14:creationId xmlns:p14="http://schemas.microsoft.com/office/powerpoint/2010/main" val="2650359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i68.photobucket.com/albums/i2/tda-pics/Wallpin.jpg" TargetMode="External"/><Relationship Id="rId7" Type="http://schemas.openxmlformats.org/officeDocument/2006/relationships/hyperlink" Target="http://image14.webshots.com/15/8/89/97/171988997nigPfQ_fs.jpg"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hyperlink" Target="http://www.churchchair.com/images/sample_metal_chair.jpg"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images.google.com/imgres?imgurl=http://www.easywaysafetyservices.com/images/safeGuard_top.JPG&amp;imgrefurl=http://www.easywaysafetyservices.com/star.html&amp;h=1347&amp;w=1671&amp;sz=285&amp;tbnid=pjkevqMDSJVQEM:&amp;tbnh=120&amp;tbnw=150&amp;hl=en&amp;start=5&amp;prev=/images?q%3Dstudent%2Brestraint%26svnum%3D10%26hl%3Den%26lr%3D%26sa%3DN" TargetMode="External"/><Relationship Id="rId7" Type="http://schemas.openxmlformats.org/officeDocument/2006/relationships/hyperlink" Target="http://images.google.com/imgres?imgurl=http://www.assistireland.ie/uploadedfiles/Product_Images/Healthcare_Products/Positioning_Equipment/Prone_Stander_(RIF)_8043.jpg&amp;imgrefurl=http://www.assistireland.ie/index.asp?locID%3D1399%26docID%3D8043&amp;usg=__7BgK3-5AiCIkAzvKvYg4ZgI_A0Y=&amp;h=200&amp;w=200&amp;sz=17&amp;hl=en&amp;start=40&amp;tbnid=vmnsqta9D_KKjM:&amp;tbnh=104&amp;tbnw=104&amp;prev=/images?q%3Dprone%2Bboard%26gbv%3D2%26ndsp%3D20%26hl%3Den%26sa%3DN%26start%3D20"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hyperlink" Target="http://images.google.com/imgres?imgurl=http://www.nationmaster.com/wikimir/images/upload.wikimedia.org/wikipedia/en/thumb/3/3b/Plasticcuff2.jpg/180px-Plasticcuff2.jpg&amp;imgrefurl=http://www.nationmaster.com/encyclopedia/Flexicuffs&amp;usg=__y-a2U-R818pwHkIvxdpt3-OHa8o=&amp;h=270&amp;w=180&amp;sz=27&amp;hl=en&amp;start=121&amp;tbnid=klKgEsU4Yo6U9M:&amp;tbnh=113&amp;tbnw=75&amp;prev=/images?q%3Dphysical%2Brestraint%26gbv%3D2%26ndsp%3D20%26hl%3Den%26sa%3DN%26start%3D120" TargetMode="Externa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images.google.com/imgres?imgurl=http://farm4.static.flickr.com/3244/3019511710_1be6f986de_m.jpg&amp;imgrefurl=http://www.flickr.com/photos/flickrphotos/&amp;usg=__LIbyf09aOigjQ12ZIHTbZeZ9pA0=&amp;h=240&amp;w=180&amp;sz=11&amp;hl=en&amp;start=39&amp;tbnid=lr9yuNokr-OQwM:&amp;tbnh=110&amp;tbnw=83&amp;prev=/images?q%3Dseclusion%2Broom%26gbv%3D2%26ndsp%3D20%26hl%3Den%26sa%3DN%26start%3D20"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29287CD-BEC7-4494-9F43-53124696E997}"/>
              </a:ext>
            </a:extLst>
          </p:cNvPr>
          <p:cNvSpPr>
            <a:spLocks noGrp="1" noChangeArrowheads="1"/>
          </p:cNvSpPr>
          <p:nvPr>
            <p:ph type="ctrTitle"/>
          </p:nvPr>
        </p:nvSpPr>
        <p:spPr>
          <a:xfrm>
            <a:off x="2770518" y="1295400"/>
            <a:ext cx="6934200" cy="2590800"/>
          </a:xfrm>
        </p:spPr>
        <p:txBody>
          <a:bodyPr/>
          <a:lstStyle/>
          <a:p>
            <a:pPr eaLnBrk="1" hangingPunct="1"/>
            <a:r>
              <a:rPr lang="en-US" altLang="en-US" b="1" dirty="0"/>
              <a:t>HOUSE BILL 1032</a:t>
            </a:r>
            <a:r>
              <a:rPr lang="en-US" altLang="en-US" sz="4800" b="1" dirty="0"/>
              <a:t> </a:t>
            </a:r>
            <a:br>
              <a:rPr lang="en-US" altLang="en-US" sz="4800" b="1" dirty="0"/>
            </a:br>
            <a:r>
              <a:rPr lang="en-US" altLang="en-US" sz="3600" dirty="0"/>
              <a:t> “The Greenblatt Act” </a:t>
            </a:r>
          </a:p>
        </p:txBody>
      </p:sp>
    </p:spTree>
    <p:extLst>
      <p:ext uri="{BB962C8B-B14F-4D97-AF65-F5344CB8AC3E}">
        <p14:creationId xmlns:p14="http://schemas.microsoft.com/office/powerpoint/2010/main" val="53069713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1ED70BBB-F5AA-4156-9389-C33AD57E33B9}"/>
              </a:ext>
            </a:extLst>
          </p:cNvPr>
          <p:cNvSpPr>
            <a:spLocks noGrp="1" noChangeArrowheads="1"/>
          </p:cNvSpPr>
          <p:nvPr>
            <p:ph type="title"/>
          </p:nvPr>
        </p:nvSpPr>
        <p:spPr>
          <a:xfrm>
            <a:off x="3151517" y="88900"/>
            <a:ext cx="8382000" cy="1143000"/>
          </a:xfrm>
        </p:spPr>
        <p:txBody>
          <a:bodyPr>
            <a:normAutofit/>
          </a:bodyPr>
          <a:lstStyle/>
          <a:p>
            <a:pPr eaLnBrk="1" hangingPunct="1"/>
            <a:r>
              <a:rPr lang="en-US" altLang="en-US" sz="3600" b="1" dirty="0"/>
              <a:t>What does all this mean? </a:t>
            </a:r>
          </a:p>
        </p:txBody>
      </p:sp>
      <p:sp>
        <p:nvSpPr>
          <p:cNvPr id="19459" name="Rectangle 3">
            <a:extLst>
              <a:ext uri="{FF2B5EF4-FFF2-40B4-BE49-F238E27FC236}">
                <a16:creationId xmlns:a16="http://schemas.microsoft.com/office/drawing/2014/main" id="{11DCBEA5-A901-45B6-95AC-B314F15C96A7}"/>
              </a:ext>
            </a:extLst>
          </p:cNvPr>
          <p:cNvSpPr>
            <a:spLocks noGrp="1" noChangeArrowheads="1"/>
          </p:cNvSpPr>
          <p:nvPr>
            <p:ph type="body" idx="1"/>
          </p:nvPr>
        </p:nvSpPr>
        <p:spPr>
          <a:xfrm>
            <a:off x="2667000" y="1600200"/>
            <a:ext cx="8001000" cy="2743200"/>
          </a:xfrm>
        </p:spPr>
        <p:txBody>
          <a:bodyPr/>
          <a:lstStyle/>
          <a:p>
            <a:pPr eaLnBrk="1" hangingPunct="1"/>
            <a:r>
              <a:rPr lang="en-US" altLang="en-US" sz="1600" dirty="0"/>
              <a:t>the use of seclusion is not considered to be </a:t>
            </a:r>
            <a:r>
              <a:rPr lang="en-US" altLang="en-US" sz="1600" dirty="0">
                <a:solidFill>
                  <a:srgbClr val="FF0000"/>
                </a:solidFill>
              </a:rPr>
              <a:t>reasonable</a:t>
            </a:r>
            <a:r>
              <a:rPr lang="en-US" altLang="en-US" sz="1600" dirty="0"/>
              <a:t> force and its use is not permitted. </a:t>
            </a:r>
            <a:r>
              <a:rPr lang="en-US" altLang="en-US" sz="1600" b="1" dirty="0"/>
              <a:t>N.C. Gen. Stat. § 115C-391.1(e)(1)(House Bill 1032) </a:t>
            </a:r>
          </a:p>
          <a:p>
            <a:pPr eaLnBrk="1" hangingPunct="1"/>
            <a:r>
              <a:rPr lang="en-US" altLang="en-US" sz="1600" dirty="0"/>
              <a:t>The use of seclusion is not a </a:t>
            </a:r>
            <a:r>
              <a:rPr lang="en-US" altLang="en-US" sz="1600" dirty="0">
                <a:solidFill>
                  <a:srgbClr val="FF0000"/>
                </a:solidFill>
              </a:rPr>
              <a:t>reasonable</a:t>
            </a:r>
            <a:r>
              <a:rPr lang="en-US" altLang="en-US" sz="1600" dirty="0"/>
              <a:t> use of force when used solely as a disciplinary consequence. </a:t>
            </a:r>
            <a:r>
              <a:rPr lang="en-US" altLang="en-US" sz="1600" b="1" dirty="0"/>
              <a:t>N.C. Gen. Stat. § 115C-391.1(e)(2) </a:t>
            </a:r>
          </a:p>
          <a:p>
            <a:pPr eaLnBrk="1" hangingPunct="1">
              <a:buFont typeface="Wingdings" panose="05000000000000000000" pitchFamily="2" charset="2"/>
              <a:buNone/>
            </a:pPr>
            <a:r>
              <a:rPr lang="en-US" altLang="en-US" sz="1600" b="1" dirty="0"/>
              <a:t>	(House Bill 1032)</a:t>
            </a:r>
          </a:p>
          <a:p>
            <a:pPr eaLnBrk="1" hangingPunct="1"/>
            <a:r>
              <a:rPr lang="en-US" altLang="en-US" sz="1600" dirty="0"/>
              <a:t>The use of seclusion </a:t>
            </a:r>
            <a:r>
              <a:rPr lang="en-US" altLang="en-US" sz="1600" dirty="0">
                <a:solidFill>
                  <a:srgbClr val="FF0000"/>
                </a:solidFill>
              </a:rPr>
              <a:t>by law</a:t>
            </a:r>
            <a:r>
              <a:rPr lang="en-US" altLang="en-US" sz="1600" dirty="0"/>
              <a:t> </a:t>
            </a:r>
            <a:r>
              <a:rPr lang="en-US" altLang="en-US" sz="1600" dirty="0">
                <a:solidFill>
                  <a:srgbClr val="FF0000"/>
                </a:solidFill>
              </a:rPr>
              <a:t>enforcement officers</a:t>
            </a:r>
            <a:r>
              <a:rPr lang="en-US" altLang="en-US" sz="1600" dirty="0"/>
              <a:t> in the lawful exercise of their law enforcement duties is not prohibited. </a:t>
            </a:r>
            <a:r>
              <a:rPr lang="en-US" altLang="en-US" sz="1600" b="1" dirty="0"/>
              <a:t>N.C. Gen. Stat. § 115C-391.1(e)(4)(House Bill 1032). </a:t>
            </a:r>
          </a:p>
          <a:p>
            <a:pPr eaLnBrk="1" hangingPunct="1">
              <a:buFont typeface="Wingdings" panose="05000000000000000000" pitchFamily="2" charset="2"/>
              <a:buNone/>
            </a:pPr>
            <a:endParaRPr lang="en-US" altLang="en-US" sz="1600" b="1" dirty="0"/>
          </a:p>
          <a:p>
            <a:pPr eaLnBrk="1" hangingPunct="1">
              <a:buFont typeface="Wingdings" panose="05000000000000000000" pitchFamily="2" charset="2"/>
              <a:buNone/>
            </a:pPr>
            <a:endParaRPr lang="en-US" altLang="en-US" sz="1600" b="1" dirty="0"/>
          </a:p>
        </p:txBody>
      </p:sp>
      <p:sp>
        <p:nvSpPr>
          <p:cNvPr id="19460" name="AutoShape 4">
            <a:extLst>
              <a:ext uri="{FF2B5EF4-FFF2-40B4-BE49-F238E27FC236}">
                <a16:creationId xmlns:a16="http://schemas.microsoft.com/office/drawing/2014/main" id="{9D22E833-E6DB-4A4C-906C-0DD4EF64CD90}"/>
              </a:ext>
            </a:extLst>
          </p:cNvPr>
          <p:cNvSpPr>
            <a:spLocks noChangeArrowheads="1"/>
          </p:cNvSpPr>
          <p:nvPr/>
        </p:nvSpPr>
        <p:spPr bwMode="auto">
          <a:xfrm>
            <a:off x="2971800" y="3727450"/>
            <a:ext cx="6248400" cy="2362200"/>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spcBef>
                <a:spcPct val="50000"/>
              </a:spcBef>
            </a:pPr>
            <a:r>
              <a:rPr lang="en-US" altLang="en-US" u="sng" dirty="0"/>
              <a:t>Bottom Line</a:t>
            </a:r>
            <a:r>
              <a:rPr lang="en-US" altLang="en-US" dirty="0"/>
              <a:t>: </a:t>
            </a:r>
          </a:p>
          <a:p>
            <a:pPr algn="ctr">
              <a:spcBef>
                <a:spcPct val="50000"/>
              </a:spcBef>
            </a:pPr>
            <a:r>
              <a:rPr lang="en-US" altLang="en-US" dirty="0"/>
              <a:t>The use of seclusion is prohibited </a:t>
            </a:r>
          </a:p>
          <a:p>
            <a:pPr algn="ctr">
              <a:spcBef>
                <a:spcPct val="50000"/>
              </a:spcBef>
            </a:pPr>
            <a:r>
              <a:rPr lang="en-US" altLang="en-US" dirty="0"/>
              <a:t>except</a:t>
            </a:r>
          </a:p>
          <a:p>
            <a:pPr algn="ctr">
              <a:spcBef>
                <a:spcPct val="50000"/>
              </a:spcBef>
            </a:pPr>
            <a:r>
              <a:rPr lang="en-US" altLang="en-US" dirty="0"/>
              <a:t> in the situations described in this law.</a:t>
            </a:r>
          </a:p>
          <a:p>
            <a:pPr algn="ctr"/>
            <a:endParaRPr lang="en-US" altLang="en-US" b="0" dirty="0"/>
          </a:p>
        </p:txBody>
      </p:sp>
      <p:pic>
        <p:nvPicPr>
          <p:cNvPr id="19461" name="Picture 14" descr="MCj04346630000[1]">
            <a:extLst>
              <a:ext uri="{FF2B5EF4-FFF2-40B4-BE49-F238E27FC236}">
                <a16:creationId xmlns:a16="http://schemas.microsoft.com/office/drawing/2014/main" id="{8B3EF1C4-FF56-485D-B4B8-521581DCB2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4191000"/>
            <a:ext cx="16002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7748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D37152E-36D3-4C45-9828-2F8576123E9F}"/>
              </a:ext>
            </a:extLst>
          </p:cNvPr>
          <p:cNvSpPr>
            <a:spLocks noGrp="1" noChangeArrowheads="1"/>
          </p:cNvSpPr>
          <p:nvPr>
            <p:ph type="title"/>
          </p:nvPr>
        </p:nvSpPr>
        <p:spPr>
          <a:xfrm>
            <a:off x="-215661" y="0"/>
            <a:ext cx="10379015" cy="808383"/>
          </a:xfrm>
        </p:spPr>
        <p:txBody>
          <a:bodyPr>
            <a:normAutofit fontScale="90000"/>
          </a:bodyPr>
          <a:lstStyle/>
          <a:p>
            <a:pPr marL="838200" indent="-838200" algn="l"/>
            <a:r>
              <a:rPr lang="en-US" altLang="en-US" sz="3200" b="1" dirty="0"/>
              <a:t>     </a:t>
            </a:r>
            <a:br>
              <a:rPr lang="en-US" altLang="en-US" sz="3200" b="1" dirty="0"/>
            </a:br>
            <a:r>
              <a:rPr lang="en-US" altLang="en-US" sz="4900" b="1" dirty="0">
                <a:solidFill>
                  <a:schemeClr val="tx1"/>
                </a:solidFill>
              </a:rPr>
              <a:t>Isolation as defined by HB 1032 </a:t>
            </a:r>
            <a:endParaRPr lang="en-US" altLang="en-US" sz="3200" b="1" dirty="0">
              <a:solidFill>
                <a:schemeClr val="tx1"/>
              </a:solidFill>
            </a:endParaRPr>
          </a:p>
        </p:txBody>
      </p:sp>
      <p:sp>
        <p:nvSpPr>
          <p:cNvPr id="21507" name="Rectangle 3">
            <a:extLst>
              <a:ext uri="{FF2B5EF4-FFF2-40B4-BE49-F238E27FC236}">
                <a16:creationId xmlns:a16="http://schemas.microsoft.com/office/drawing/2014/main" id="{F8869D59-FF57-4DFF-ADB3-EF2C9C839083}"/>
              </a:ext>
            </a:extLst>
          </p:cNvPr>
          <p:cNvSpPr>
            <a:spLocks noGrp="1" noChangeArrowheads="1"/>
          </p:cNvSpPr>
          <p:nvPr>
            <p:ph type="body" idx="1"/>
          </p:nvPr>
        </p:nvSpPr>
        <p:spPr>
          <a:xfrm>
            <a:off x="5495027" y="2840966"/>
            <a:ext cx="4419600" cy="4343400"/>
          </a:xfrm>
        </p:spPr>
        <p:txBody>
          <a:bodyPr/>
          <a:lstStyle/>
          <a:p>
            <a:pPr eaLnBrk="1" hangingPunct="1">
              <a:buFont typeface="Wingdings" panose="05000000000000000000" pitchFamily="2" charset="2"/>
              <a:buNone/>
            </a:pPr>
            <a:r>
              <a:rPr lang="en-US" altLang="en-US" sz="1800" b="1" dirty="0"/>
              <a:t>Definition  </a:t>
            </a:r>
          </a:p>
          <a:p>
            <a:pPr eaLnBrk="1" hangingPunct="1">
              <a:buFont typeface="Wingdings" panose="05000000000000000000" pitchFamily="2" charset="2"/>
              <a:buNone/>
            </a:pPr>
            <a:r>
              <a:rPr lang="en-US" altLang="en-US" sz="1800" dirty="0"/>
              <a:t>Isolation” </a:t>
            </a:r>
            <a:r>
              <a:rPr lang="en-US" altLang="en-US" sz="1800" dirty="0">
                <a:solidFill>
                  <a:srgbClr val="FF0000"/>
                </a:solidFill>
              </a:rPr>
              <a:t>means a behavior management technique in which a student is placed alone in an enclosed space from which the student is not prevented from leaving.” </a:t>
            </a:r>
          </a:p>
          <a:p>
            <a:pPr eaLnBrk="1" hangingPunct="1">
              <a:buFont typeface="Wingdings" panose="05000000000000000000" pitchFamily="2" charset="2"/>
              <a:buNone/>
            </a:pPr>
            <a:r>
              <a:rPr lang="en-US" altLang="en-US" sz="1800" dirty="0"/>
              <a:t>N.C. Gen. Stat. § 115C-391.1(b)(5) (House Bill 1032).</a:t>
            </a:r>
          </a:p>
        </p:txBody>
      </p:sp>
      <p:sp>
        <p:nvSpPr>
          <p:cNvPr id="21508" name="AutoShape 5">
            <a:extLst>
              <a:ext uri="{FF2B5EF4-FFF2-40B4-BE49-F238E27FC236}">
                <a16:creationId xmlns:a16="http://schemas.microsoft.com/office/drawing/2014/main" id="{34F0084B-DAC0-4961-AD4F-3B119618E215}"/>
              </a:ext>
            </a:extLst>
          </p:cNvPr>
          <p:cNvSpPr>
            <a:spLocks noChangeArrowheads="1"/>
          </p:cNvSpPr>
          <p:nvPr/>
        </p:nvSpPr>
        <p:spPr bwMode="auto">
          <a:xfrm>
            <a:off x="1180382" y="2937294"/>
            <a:ext cx="3657600" cy="1981200"/>
          </a:xfrm>
          <a:prstGeom prst="rightArrow">
            <a:avLst>
              <a:gd name="adj1" fmla="val 50000"/>
              <a:gd name="adj2" fmla="val 4615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b="0"/>
              <a:t>Placed in isolation </a:t>
            </a:r>
          </a:p>
        </p:txBody>
      </p:sp>
      <p:sp>
        <p:nvSpPr>
          <p:cNvPr id="21509" name="Oval 6">
            <a:extLst>
              <a:ext uri="{FF2B5EF4-FFF2-40B4-BE49-F238E27FC236}">
                <a16:creationId xmlns:a16="http://schemas.microsoft.com/office/drawing/2014/main" id="{43261EEA-2EB8-423F-A5E5-5C57FB89B84D}"/>
              </a:ext>
            </a:extLst>
          </p:cNvPr>
          <p:cNvSpPr>
            <a:spLocks noChangeArrowheads="1"/>
          </p:cNvSpPr>
          <p:nvPr/>
        </p:nvSpPr>
        <p:spPr bwMode="auto">
          <a:xfrm>
            <a:off x="5851584" y="1394791"/>
            <a:ext cx="4191000" cy="990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b="0" dirty="0"/>
              <a:t>Behavior Management Technique</a:t>
            </a:r>
          </a:p>
        </p:txBody>
      </p:sp>
    </p:spTree>
    <p:extLst>
      <p:ext uri="{BB962C8B-B14F-4D97-AF65-F5344CB8AC3E}">
        <p14:creationId xmlns:p14="http://schemas.microsoft.com/office/powerpoint/2010/main" val="969547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B6E874C-EF6A-4CF7-B60A-C4EE91355E5C}"/>
              </a:ext>
            </a:extLst>
          </p:cNvPr>
          <p:cNvSpPr>
            <a:spLocks noGrp="1" noChangeArrowheads="1"/>
          </p:cNvSpPr>
          <p:nvPr>
            <p:ph type="title"/>
          </p:nvPr>
        </p:nvSpPr>
        <p:spPr>
          <a:xfrm>
            <a:off x="3818627" y="152639"/>
            <a:ext cx="7313613" cy="1143000"/>
          </a:xfrm>
        </p:spPr>
        <p:txBody>
          <a:bodyPr>
            <a:normAutofit/>
          </a:bodyPr>
          <a:lstStyle/>
          <a:p>
            <a:pPr eaLnBrk="1" hangingPunct="1"/>
            <a:r>
              <a:rPr lang="en-US" altLang="en-US" sz="3600" b="1" dirty="0"/>
              <a:t>What does all this mean?</a:t>
            </a:r>
          </a:p>
        </p:txBody>
      </p:sp>
      <p:sp>
        <p:nvSpPr>
          <p:cNvPr id="22531" name="Rectangle 3">
            <a:extLst>
              <a:ext uri="{FF2B5EF4-FFF2-40B4-BE49-F238E27FC236}">
                <a16:creationId xmlns:a16="http://schemas.microsoft.com/office/drawing/2014/main" id="{0B66CFEE-0010-40AC-9D70-ED7757C1213A}"/>
              </a:ext>
            </a:extLst>
          </p:cNvPr>
          <p:cNvSpPr>
            <a:spLocks noGrp="1" noChangeArrowheads="1"/>
          </p:cNvSpPr>
          <p:nvPr>
            <p:ph type="body" idx="1"/>
          </p:nvPr>
        </p:nvSpPr>
        <p:spPr>
          <a:xfrm>
            <a:off x="1059760" y="1087767"/>
            <a:ext cx="9412708" cy="2667000"/>
          </a:xfrm>
        </p:spPr>
        <p:txBody>
          <a:bodyPr/>
          <a:lstStyle/>
          <a:p>
            <a:pPr marL="590550" indent="-590550">
              <a:buNone/>
            </a:pPr>
            <a:r>
              <a:rPr lang="en-US" altLang="en-US" sz="1600" b="1" dirty="0"/>
              <a:t>Isolation is permitted as a behavior management technique provided that:</a:t>
            </a:r>
            <a:endParaRPr lang="en-US" altLang="en-US" sz="1600" dirty="0"/>
          </a:p>
          <a:p>
            <a:pPr marL="590550" indent="-590550">
              <a:buFont typeface="Wingdings" panose="05000000000000000000" pitchFamily="2" charset="2"/>
              <a:buAutoNum type="arabicPeriod"/>
            </a:pPr>
            <a:r>
              <a:rPr lang="en-US" altLang="en-US" sz="1600" dirty="0"/>
              <a:t>the isolation space is appropriately lighted, ventilated and   heated or cooled;</a:t>
            </a:r>
          </a:p>
          <a:p>
            <a:pPr marL="590550" indent="-590550">
              <a:buFont typeface="Wingdings" panose="05000000000000000000" pitchFamily="2" charset="2"/>
              <a:buAutoNum type="arabicPeriod"/>
            </a:pPr>
            <a:r>
              <a:rPr lang="en-US" altLang="en-US" sz="1600" dirty="0"/>
              <a:t>the duration of the isolation is reasonable in light of the purpose for the isolation;</a:t>
            </a:r>
          </a:p>
          <a:p>
            <a:pPr marL="590550" indent="-590550">
              <a:buFont typeface="Wingdings" panose="05000000000000000000" pitchFamily="2" charset="2"/>
              <a:buAutoNum type="arabicPeriod"/>
            </a:pPr>
            <a:r>
              <a:rPr lang="en-US" altLang="en-US" sz="1600" dirty="0"/>
              <a:t>the student is </a:t>
            </a:r>
            <a:r>
              <a:rPr lang="en-US" altLang="en-US" sz="1600" dirty="0">
                <a:solidFill>
                  <a:srgbClr val="FF0000"/>
                </a:solidFill>
              </a:rPr>
              <a:t>reasonably </a:t>
            </a:r>
            <a:r>
              <a:rPr lang="en-US" altLang="en-US" sz="1600" dirty="0"/>
              <a:t>monitored; and</a:t>
            </a:r>
          </a:p>
          <a:p>
            <a:pPr marL="590550" indent="-590550">
              <a:buFont typeface="Wingdings" panose="05000000000000000000" pitchFamily="2" charset="2"/>
              <a:buAutoNum type="arabicPeriod"/>
            </a:pPr>
            <a:r>
              <a:rPr lang="en-US" altLang="en-US" sz="1600" dirty="0"/>
              <a:t>the isolation space is free from objects unreasonably expose the student or others to harm. N.C. Gen. Stat. § 115C-391.1(f)(House Bill 1032).</a:t>
            </a:r>
          </a:p>
        </p:txBody>
      </p:sp>
      <p:sp>
        <p:nvSpPr>
          <p:cNvPr id="22532" name="AutoShape 6">
            <a:extLst>
              <a:ext uri="{FF2B5EF4-FFF2-40B4-BE49-F238E27FC236}">
                <a16:creationId xmlns:a16="http://schemas.microsoft.com/office/drawing/2014/main" id="{79449D54-6201-4032-93D4-E6DD54B34946}"/>
              </a:ext>
            </a:extLst>
          </p:cNvPr>
          <p:cNvSpPr>
            <a:spLocks noChangeArrowheads="1"/>
          </p:cNvSpPr>
          <p:nvPr/>
        </p:nvSpPr>
        <p:spPr bwMode="auto">
          <a:xfrm>
            <a:off x="3276600" y="3429000"/>
            <a:ext cx="5638800" cy="2438400"/>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spcBef>
                <a:spcPct val="50000"/>
              </a:spcBef>
            </a:pPr>
            <a:r>
              <a:rPr lang="en-US" altLang="en-US" u="sng" dirty="0"/>
              <a:t>Bottom Line</a:t>
            </a:r>
            <a:r>
              <a:rPr lang="en-US" altLang="en-US" dirty="0"/>
              <a:t>: </a:t>
            </a:r>
          </a:p>
          <a:p>
            <a:pPr algn="ctr">
              <a:spcBef>
                <a:spcPct val="50000"/>
              </a:spcBef>
            </a:pPr>
            <a:r>
              <a:rPr lang="en-US" altLang="en-US" dirty="0"/>
              <a:t>That the use of isolation is permitted </a:t>
            </a:r>
          </a:p>
          <a:p>
            <a:pPr algn="ctr">
              <a:spcBef>
                <a:spcPct val="50000"/>
              </a:spcBef>
            </a:pPr>
            <a:r>
              <a:rPr lang="en-US" altLang="en-US" dirty="0"/>
              <a:t>as long as the space utilized</a:t>
            </a:r>
          </a:p>
          <a:p>
            <a:pPr algn="ctr">
              <a:spcBef>
                <a:spcPct val="50000"/>
              </a:spcBef>
            </a:pPr>
            <a:r>
              <a:rPr lang="en-US" altLang="en-US" dirty="0"/>
              <a:t> meets the requirements. </a:t>
            </a:r>
          </a:p>
        </p:txBody>
      </p:sp>
      <p:pic>
        <p:nvPicPr>
          <p:cNvPr id="22533" name="Picture 8" descr="MCj04346630000[1]">
            <a:extLst>
              <a:ext uri="{FF2B5EF4-FFF2-40B4-BE49-F238E27FC236}">
                <a16:creationId xmlns:a16="http://schemas.microsoft.com/office/drawing/2014/main" id="{BA716739-33BE-4A1D-AD6E-FE020452A9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4400" y="4495800"/>
            <a:ext cx="16002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2985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58C883F7-51F3-4191-8169-9740F72594A5}"/>
              </a:ext>
            </a:extLst>
          </p:cNvPr>
          <p:cNvSpPr>
            <a:spLocks noGrp="1" noChangeArrowheads="1"/>
          </p:cNvSpPr>
          <p:nvPr>
            <p:ph type="title"/>
          </p:nvPr>
        </p:nvSpPr>
        <p:spPr/>
        <p:txBody>
          <a:bodyPr/>
          <a:lstStyle/>
          <a:p>
            <a:pPr marL="838200" indent="-838200"/>
            <a:r>
              <a:rPr lang="en-US" altLang="en-US" b="1" dirty="0"/>
              <a:t>What about Time-Out?</a:t>
            </a:r>
          </a:p>
        </p:txBody>
      </p:sp>
      <p:sp>
        <p:nvSpPr>
          <p:cNvPr id="24579" name="Rectangle 3">
            <a:extLst>
              <a:ext uri="{FF2B5EF4-FFF2-40B4-BE49-F238E27FC236}">
                <a16:creationId xmlns:a16="http://schemas.microsoft.com/office/drawing/2014/main" id="{91C1A2F6-7F95-4FE4-BE82-3E0A55A4ACD8}"/>
              </a:ext>
            </a:extLst>
          </p:cNvPr>
          <p:cNvSpPr>
            <a:spLocks noGrp="1" noChangeArrowheads="1"/>
          </p:cNvSpPr>
          <p:nvPr>
            <p:ph type="body" idx="1"/>
          </p:nvPr>
        </p:nvSpPr>
        <p:spPr>
          <a:xfrm>
            <a:off x="6096000" y="1409700"/>
            <a:ext cx="4267200" cy="4038600"/>
          </a:xfrm>
        </p:spPr>
        <p:txBody>
          <a:bodyPr/>
          <a:lstStyle/>
          <a:p>
            <a:pPr eaLnBrk="1" hangingPunct="1">
              <a:buFont typeface="Wingdings" panose="05000000000000000000" pitchFamily="2" charset="2"/>
              <a:buNone/>
            </a:pPr>
            <a:r>
              <a:rPr lang="en-US" altLang="en-US" sz="1800" b="1" dirty="0"/>
              <a:t>Definition</a:t>
            </a:r>
          </a:p>
          <a:p>
            <a:pPr eaLnBrk="1" hangingPunct="1">
              <a:buFont typeface="Wingdings" panose="05000000000000000000" pitchFamily="2" charset="2"/>
              <a:buNone/>
            </a:pPr>
            <a:r>
              <a:rPr lang="en-US" altLang="en-US" sz="1800" dirty="0"/>
              <a:t>“Time-out” </a:t>
            </a:r>
            <a:r>
              <a:rPr lang="en-US" altLang="en-US" sz="1800" dirty="0">
                <a:solidFill>
                  <a:srgbClr val="FF0000"/>
                </a:solidFill>
              </a:rPr>
              <a:t>means a behavior management technique in which a student is separated from other students for a limited period of time in a monitored setting. </a:t>
            </a:r>
            <a:r>
              <a:rPr lang="en-US" altLang="en-US" sz="1800" dirty="0"/>
              <a:t>N.C. Gen. Stat. § 115C-391.1(b)(11)(House Bill 1032).</a:t>
            </a:r>
          </a:p>
        </p:txBody>
      </p:sp>
      <p:sp>
        <p:nvSpPr>
          <p:cNvPr id="24580" name="Oval 5">
            <a:extLst>
              <a:ext uri="{FF2B5EF4-FFF2-40B4-BE49-F238E27FC236}">
                <a16:creationId xmlns:a16="http://schemas.microsoft.com/office/drawing/2014/main" id="{31E0E02F-1922-45E8-8760-AC8C07A45A21}"/>
              </a:ext>
            </a:extLst>
          </p:cNvPr>
          <p:cNvSpPr>
            <a:spLocks noChangeArrowheads="1"/>
          </p:cNvSpPr>
          <p:nvPr/>
        </p:nvSpPr>
        <p:spPr bwMode="auto">
          <a:xfrm>
            <a:off x="553528" y="1381694"/>
            <a:ext cx="4191000" cy="1219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b="0"/>
              <a:t>Behavior Management Technique</a:t>
            </a:r>
          </a:p>
        </p:txBody>
      </p:sp>
      <p:sp>
        <p:nvSpPr>
          <p:cNvPr id="6" name="AutoShape 4">
            <a:extLst>
              <a:ext uri="{FF2B5EF4-FFF2-40B4-BE49-F238E27FC236}">
                <a16:creationId xmlns:a16="http://schemas.microsoft.com/office/drawing/2014/main" id="{6D7C1C05-35D7-4C7F-894C-2EC9C9216A1F}"/>
              </a:ext>
            </a:extLst>
          </p:cNvPr>
          <p:cNvSpPr>
            <a:spLocks noChangeArrowheads="1"/>
          </p:cNvSpPr>
          <p:nvPr/>
        </p:nvSpPr>
        <p:spPr bwMode="auto">
          <a:xfrm>
            <a:off x="4245634" y="3587151"/>
            <a:ext cx="5638800" cy="2438400"/>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spcBef>
                <a:spcPct val="50000"/>
              </a:spcBef>
            </a:pPr>
            <a:r>
              <a:rPr lang="en-US" altLang="en-US" u="sng" dirty="0"/>
              <a:t>Bottom Line</a:t>
            </a:r>
            <a:r>
              <a:rPr lang="en-US" altLang="en-US" dirty="0"/>
              <a:t>:</a:t>
            </a:r>
          </a:p>
          <a:p>
            <a:pPr algn="ctr">
              <a:spcBef>
                <a:spcPct val="50000"/>
              </a:spcBef>
            </a:pPr>
            <a:r>
              <a:rPr lang="en-US" altLang="en-US" dirty="0"/>
              <a:t>That the use of time-out is permitted</a:t>
            </a:r>
            <a:r>
              <a:rPr lang="en-US" altLang="en-US" dirty="0">
                <a:solidFill>
                  <a:schemeClr val="tx2"/>
                </a:solidFill>
              </a:rPr>
              <a:t>. </a:t>
            </a:r>
          </a:p>
        </p:txBody>
      </p:sp>
      <p:pic>
        <p:nvPicPr>
          <p:cNvPr id="7" name="Picture 5" descr="MCj04346630000[1]">
            <a:extLst>
              <a:ext uri="{FF2B5EF4-FFF2-40B4-BE49-F238E27FC236}">
                <a16:creationId xmlns:a16="http://schemas.microsoft.com/office/drawing/2014/main" id="{CCCFF276-0215-4F32-856B-D4C55362A5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4334" y="3321769"/>
            <a:ext cx="16002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5043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8865E36-4121-42B9-9620-149F84A2F614}"/>
              </a:ext>
            </a:extLst>
          </p:cNvPr>
          <p:cNvSpPr>
            <a:spLocks noGrp="1" noChangeArrowheads="1"/>
          </p:cNvSpPr>
          <p:nvPr>
            <p:ph type="title"/>
          </p:nvPr>
        </p:nvSpPr>
        <p:spPr>
          <a:xfrm>
            <a:off x="603849" y="145773"/>
            <a:ext cx="10749951" cy="808383"/>
          </a:xfrm>
        </p:spPr>
        <p:txBody>
          <a:bodyPr>
            <a:normAutofit fontScale="90000"/>
          </a:bodyPr>
          <a:lstStyle/>
          <a:p>
            <a:pPr algn="l" eaLnBrk="1" hangingPunct="1"/>
            <a:r>
              <a:rPr lang="en-US" altLang="en-US" b="1" dirty="0"/>
              <a:t>Aversive Procedures as defined by HB 1032</a:t>
            </a:r>
            <a:endParaRPr lang="en-US" altLang="en-US" dirty="0"/>
          </a:p>
        </p:txBody>
      </p:sp>
      <p:sp>
        <p:nvSpPr>
          <p:cNvPr id="27651" name="Rectangle 3">
            <a:extLst>
              <a:ext uri="{FF2B5EF4-FFF2-40B4-BE49-F238E27FC236}">
                <a16:creationId xmlns:a16="http://schemas.microsoft.com/office/drawing/2014/main" id="{6D66DB3F-AEE8-48B4-A0D3-BC07041A7832}"/>
              </a:ext>
            </a:extLst>
          </p:cNvPr>
          <p:cNvSpPr>
            <a:spLocks noGrp="1" noChangeArrowheads="1"/>
          </p:cNvSpPr>
          <p:nvPr>
            <p:ph type="body" idx="1"/>
          </p:nvPr>
        </p:nvSpPr>
        <p:spPr>
          <a:xfrm>
            <a:off x="4080294" y="1112808"/>
            <a:ext cx="7392838" cy="5516592"/>
          </a:xfrm>
        </p:spPr>
        <p:txBody>
          <a:bodyPr/>
          <a:lstStyle/>
          <a:p>
            <a:pPr marL="952500" lvl="1" indent="-495300">
              <a:lnSpc>
                <a:spcPct val="80000"/>
              </a:lnSpc>
              <a:buNone/>
            </a:pPr>
            <a:r>
              <a:rPr lang="en-US" altLang="en-US" sz="2800" b="1" dirty="0"/>
              <a:t>Definition</a:t>
            </a:r>
            <a:endParaRPr lang="en-US" altLang="en-US" sz="2800" dirty="0"/>
          </a:p>
          <a:p>
            <a:pPr marL="590550" indent="-590550">
              <a:lnSpc>
                <a:spcPct val="80000"/>
              </a:lnSpc>
              <a:buNone/>
            </a:pPr>
            <a:r>
              <a:rPr lang="en-US" altLang="en-US" sz="1800" dirty="0"/>
              <a:t>“Aversive procedure’ </a:t>
            </a:r>
            <a:r>
              <a:rPr lang="en-US" altLang="en-US" sz="1800" dirty="0">
                <a:solidFill>
                  <a:srgbClr val="FF0000"/>
                </a:solidFill>
              </a:rPr>
              <a:t>means a systematic physical or sensory intervention program for modifying the behavior of a student with a disability which causes or reasonably may be expected to cause on or more of the following:</a:t>
            </a:r>
          </a:p>
          <a:p>
            <a:pPr marL="1333500" lvl="2" indent="-419100">
              <a:lnSpc>
                <a:spcPct val="80000"/>
              </a:lnSpc>
              <a:buFont typeface="Wingdings" panose="05000000000000000000" pitchFamily="2" charset="2"/>
              <a:buAutoNum type="arabicPeriod"/>
            </a:pPr>
            <a:r>
              <a:rPr lang="en-US" altLang="en-US" sz="1800" dirty="0">
                <a:solidFill>
                  <a:srgbClr val="FF0000"/>
                </a:solidFill>
              </a:rPr>
              <a:t>Significant physical harm, such as tissue damage, physical illness, or death;</a:t>
            </a:r>
          </a:p>
          <a:p>
            <a:pPr marL="1333500" lvl="2" indent="-419100">
              <a:lnSpc>
                <a:spcPct val="80000"/>
              </a:lnSpc>
              <a:buFont typeface="Wingdings" panose="05000000000000000000" pitchFamily="2" charset="2"/>
              <a:buAutoNum type="arabicPeriod"/>
            </a:pPr>
            <a:r>
              <a:rPr lang="en-US" altLang="en-US" sz="1800" dirty="0">
                <a:solidFill>
                  <a:srgbClr val="FF0000"/>
                </a:solidFill>
              </a:rPr>
              <a:t>Serious, foreseeable long-term psychological impairment;</a:t>
            </a:r>
          </a:p>
          <a:p>
            <a:pPr marL="1333500" lvl="2" indent="-419100">
              <a:lnSpc>
                <a:spcPct val="80000"/>
              </a:lnSpc>
              <a:buFont typeface="Wingdings" panose="05000000000000000000" pitchFamily="2" charset="2"/>
              <a:buAutoNum type="arabicPeriod"/>
            </a:pPr>
            <a:r>
              <a:rPr lang="en-US" altLang="en-US" sz="1800" dirty="0">
                <a:solidFill>
                  <a:srgbClr val="FF0000"/>
                </a:solidFill>
              </a:rPr>
              <a:t>Obvious repulsion on the part of observers who cannot reconcile such extreme procedures with acceptable standard practice, for example:</a:t>
            </a:r>
          </a:p>
          <a:p>
            <a:pPr marL="1752600" lvl="3" indent="-381000">
              <a:lnSpc>
                <a:spcPct val="80000"/>
              </a:lnSpc>
            </a:pPr>
            <a:r>
              <a:rPr lang="en-US" altLang="en-US" sz="1100" dirty="0">
                <a:solidFill>
                  <a:srgbClr val="FF0000"/>
                </a:solidFill>
              </a:rPr>
              <a:t>electric shock applied to the body; </a:t>
            </a:r>
          </a:p>
          <a:p>
            <a:pPr marL="1752600" lvl="3" indent="-381000">
              <a:lnSpc>
                <a:spcPct val="80000"/>
              </a:lnSpc>
            </a:pPr>
            <a:r>
              <a:rPr lang="en-US" altLang="en-US" sz="1100" dirty="0">
                <a:solidFill>
                  <a:srgbClr val="FF0000"/>
                </a:solidFill>
              </a:rPr>
              <a:t>extremely loud auditory stimuli; </a:t>
            </a:r>
          </a:p>
          <a:p>
            <a:pPr marL="1752600" lvl="3" indent="-381000">
              <a:lnSpc>
                <a:spcPct val="80000"/>
              </a:lnSpc>
            </a:pPr>
            <a:r>
              <a:rPr lang="en-US" altLang="en-US" sz="1100" dirty="0">
                <a:solidFill>
                  <a:srgbClr val="FF0000"/>
                </a:solidFill>
              </a:rPr>
              <a:t>forcible introduction of foul substances to the mouth, eyes, ears, nose or skin; </a:t>
            </a:r>
          </a:p>
          <a:p>
            <a:pPr marL="1752600" lvl="3" indent="-381000">
              <a:lnSpc>
                <a:spcPct val="80000"/>
              </a:lnSpc>
            </a:pPr>
            <a:r>
              <a:rPr lang="en-US" altLang="en-US" sz="1100" dirty="0">
                <a:solidFill>
                  <a:srgbClr val="FF0000"/>
                </a:solidFill>
              </a:rPr>
              <a:t>placement in a tub of cold water or shower; </a:t>
            </a:r>
          </a:p>
          <a:p>
            <a:pPr marL="1752600" lvl="3" indent="-381000">
              <a:lnSpc>
                <a:spcPct val="80000"/>
              </a:lnSpc>
            </a:pPr>
            <a:r>
              <a:rPr lang="en-US" altLang="en-US" sz="1100" dirty="0">
                <a:solidFill>
                  <a:srgbClr val="FF0000"/>
                </a:solidFill>
              </a:rPr>
              <a:t>slapping, pinching, hitting or pulling hair; </a:t>
            </a:r>
          </a:p>
          <a:p>
            <a:pPr marL="1752600" lvl="3" indent="-381000">
              <a:lnSpc>
                <a:spcPct val="80000"/>
              </a:lnSpc>
            </a:pPr>
            <a:r>
              <a:rPr lang="en-US" altLang="en-US" sz="1100" dirty="0">
                <a:solidFill>
                  <a:srgbClr val="FF0000"/>
                </a:solidFill>
              </a:rPr>
              <a:t>blindfolding or other forms of visual blocking; </a:t>
            </a:r>
          </a:p>
          <a:p>
            <a:pPr marL="1752600" lvl="3" indent="-381000">
              <a:lnSpc>
                <a:spcPct val="80000"/>
              </a:lnSpc>
            </a:pPr>
            <a:r>
              <a:rPr lang="en-US" altLang="en-US" sz="1100" dirty="0">
                <a:solidFill>
                  <a:srgbClr val="FF0000"/>
                </a:solidFill>
              </a:rPr>
              <a:t>unreasonable withholding of meals; </a:t>
            </a:r>
          </a:p>
          <a:p>
            <a:pPr marL="1752600" lvl="3" indent="-381000">
              <a:lnSpc>
                <a:spcPct val="80000"/>
              </a:lnSpc>
            </a:pPr>
            <a:r>
              <a:rPr lang="en-US" altLang="en-US" sz="1100" dirty="0">
                <a:solidFill>
                  <a:srgbClr val="FF0000"/>
                </a:solidFill>
              </a:rPr>
              <a:t>eating one’s own vomit; or </a:t>
            </a:r>
          </a:p>
          <a:p>
            <a:pPr marL="1752600" lvl="3" indent="-381000">
              <a:lnSpc>
                <a:spcPct val="80000"/>
              </a:lnSpc>
            </a:pPr>
            <a:r>
              <a:rPr lang="en-US" altLang="en-US" sz="1100" dirty="0">
                <a:solidFill>
                  <a:srgbClr val="FF0000"/>
                </a:solidFill>
              </a:rPr>
              <a:t>denial of reasonable access to toileting facilities</a:t>
            </a:r>
            <a:r>
              <a:rPr lang="en-US" altLang="en-US" sz="1100" dirty="0"/>
              <a:t>.”</a:t>
            </a:r>
          </a:p>
          <a:p>
            <a:pPr marL="173038" lvl="3" indent="0">
              <a:lnSpc>
                <a:spcPct val="80000"/>
              </a:lnSpc>
              <a:buNone/>
            </a:pPr>
            <a:r>
              <a:rPr lang="en-US" altLang="en-US" sz="1600" dirty="0"/>
              <a:t>N.C. Gen. Stat. § 115C-391.1(b)(2)(House Bill 1032)</a:t>
            </a:r>
          </a:p>
          <a:p>
            <a:pPr marL="952500" lvl="1" indent="-495300">
              <a:lnSpc>
                <a:spcPct val="80000"/>
              </a:lnSpc>
            </a:pPr>
            <a:endParaRPr lang="en-US" altLang="en-US" sz="1400" dirty="0"/>
          </a:p>
          <a:p>
            <a:pPr marL="1752600" lvl="3" indent="-381000">
              <a:lnSpc>
                <a:spcPct val="80000"/>
              </a:lnSpc>
              <a:buFont typeface="Wingdings" panose="05000000000000000000" pitchFamily="2" charset="2"/>
              <a:buAutoNum type="arabicPeriod"/>
            </a:pPr>
            <a:endParaRPr lang="en-US" altLang="en-US" sz="600" dirty="0"/>
          </a:p>
        </p:txBody>
      </p:sp>
      <p:sp>
        <p:nvSpPr>
          <p:cNvPr id="27652" name="AutoShape 5">
            <a:extLst>
              <a:ext uri="{FF2B5EF4-FFF2-40B4-BE49-F238E27FC236}">
                <a16:creationId xmlns:a16="http://schemas.microsoft.com/office/drawing/2014/main" id="{FB63C41B-E646-40B2-A3C0-A650C6E2A96C}"/>
              </a:ext>
            </a:extLst>
          </p:cNvPr>
          <p:cNvSpPr>
            <a:spLocks noChangeArrowheads="1"/>
          </p:cNvSpPr>
          <p:nvPr/>
        </p:nvSpPr>
        <p:spPr bwMode="auto">
          <a:xfrm>
            <a:off x="422694" y="1981200"/>
            <a:ext cx="3657600" cy="1981200"/>
          </a:xfrm>
          <a:prstGeom prst="rightArrow">
            <a:avLst>
              <a:gd name="adj1" fmla="val 50000"/>
              <a:gd name="adj2" fmla="val 4615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b="0"/>
              <a:t>Aversive Procedures </a:t>
            </a:r>
          </a:p>
        </p:txBody>
      </p:sp>
      <p:pic>
        <p:nvPicPr>
          <p:cNvPr id="27653" name="Picture 8" descr="MCj03036750000[1]">
            <a:extLst>
              <a:ext uri="{FF2B5EF4-FFF2-40B4-BE49-F238E27FC236}">
                <a16:creationId xmlns:a16="http://schemas.microsoft.com/office/drawing/2014/main" id="{501E85E3-CCBB-48D7-9E8F-DEA5BE88F4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7340" y="1733191"/>
            <a:ext cx="1893888" cy="2495909"/>
          </a:xfrm>
          <a:prstGeom prst="rect">
            <a:avLst/>
          </a:prstGeom>
          <a:noFill/>
          <a:ln>
            <a:noFill/>
          </a:ln>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9566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854B082-1747-48B2-BE81-A168C8804011}"/>
              </a:ext>
            </a:extLst>
          </p:cNvPr>
          <p:cNvSpPr>
            <a:spLocks noGrp="1" noChangeArrowheads="1"/>
          </p:cNvSpPr>
          <p:nvPr>
            <p:ph type="title"/>
          </p:nvPr>
        </p:nvSpPr>
        <p:spPr>
          <a:xfrm>
            <a:off x="4878387" y="33338"/>
            <a:ext cx="7313613" cy="1143000"/>
          </a:xfrm>
        </p:spPr>
        <p:txBody>
          <a:bodyPr>
            <a:normAutofit/>
          </a:bodyPr>
          <a:lstStyle/>
          <a:p>
            <a:pPr marL="628650" indent="-628650" algn="ctr"/>
            <a:r>
              <a:rPr lang="en-US" altLang="en-US" sz="3600" b="1" dirty="0"/>
              <a:t>What does all this mean?</a:t>
            </a:r>
          </a:p>
        </p:txBody>
      </p:sp>
      <p:sp>
        <p:nvSpPr>
          <p:cNvPr id="28675" name="Rectangle 3">
            <a:extLst>
              <a:ext uri="{FF2B5EF4-FFF2-40B4-BE49-F238E27FC236}">
                <a16:creationId xmlns:a16="http://schemas.microsoft.com/office/drawing/2014/main" id="{78698A19-B02A-4F4C-BE34-E923E3460A31}"/>
              </a:ext>
            </a:extLst>
          </p:cNvPr>
          <p:cNvSpPr>
            <a:spLocks noGrp="1" noChangeArrowheads="1"/>
          </p:cNvSpPr>
          <p:nvPr>
            <p:ph type="body" idx="1"/>
          </p:nvPr>
        </p:nvSpPr>
        <p:spPr>
          <a:xfrm>
            <a:off x="838200" y="1377051"/>
            <a:ext cx="10515600" cy="4351338"/>
          </a:xfrm>
        </p:spPr>
        <p:txBody>
          <a:bodyPr/>
          <a:lstStyle/>
          <a:p>
            <a:pPr eaLnBrk="1" hangingPunct="1">
              <a:lnSpc>
                <a:spcPct val="90000"/>
              </a:lnSpc>
            </a:pPr>
            <a:r>
              <a:rPr lang="en-US" altLang="en-US" sz="1600" dirty="0"/>
              <a:t>The use of aversive procedures in public schools is prohibited. </a:t>
            </a:r>
            <a:r>
              <a:rPr lang="en-US" altLang="en-US" sz="1600" dirty="0">
                <a:highlight>
                  <a:srgbClr val="FF0000"/>
                </a:highlight>
              </a:rPr>
              <a:t>(requires immediate reporting urgent action!)</a:t>
            </a:r>
          </a:p>
          <a:p>
            <a:pPr eaLnBrk="1" hangingPunct="1">
              <a:lnSpc>
                <a:spcPct val="90000"/>
              </a:lnSpc>
              <a:buFont typeface="Wingdings" panose="05000000000000000000" pitchFamily="2" charset="2"/>
              <a:buNone/>
            </a:pPr>
            <a:r>
              <a:rPr lang="en-US" altLang="en-US" sz="1600" b="1" dirty="0"/>
              <a:t>N.C. Gen. Stat. § 115C-391.1(h)(House Bill 1032)</a:t>
            </a:r>
          </a:p>
        </p:txBody>
      </p:sp>
      <p:sp>
        <p:nvSpPr>
          <p:cNvPr id="28676" name="AutoShape 4">
            <a:extLst>
              <a:ext uri="{FF2B5EF4-FFF2-40B4-BE49-F238E27FC236}">
                <a16:creationId xmlns:a16="http://schemas.microsoft.com/office/drawing/2014/main" id="{BF56A842-FC1C-4F21-AC90-304B355F35CF}"/>
              </a:ext>
            </a:extLst>
          </p:cNvPr>
          <p:cNvSpPr>
            <a:spLocks noChangeArrowheads="1"/>
          </p:cNvSpPr>
          <p:nvPr/>
        </p:nvSpPr>
        <p:spPr bwMode="auto">
          <a:xfrm>
            <a:off x="3124200" y="3124200"/>
            <a:ext cx="5638800" cy="2438400"/>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spcBef>
                <a:spcPct val="50000"/>
              </a:spcBef>
            </a:pPr>
            <a:r>
              <a:rPr lang="en-US" altLang="en-US" u="sng" dirty="0"/>
              <a:t>Bottom Line</a:t>
            </a:r>
            <a:r>
              <a:rPr lang="en-US" altLang="en-US" dirty="0"/>
              <a:t>:</a:t>
            </a:r>
          </a:p>
          <a:p>
            <a:pPr algn="ctr">
              <a:spcBef>
                <a:spcPct val="50000"/>
              </a:spcBef>
            </a:pPr>
            <a:r>
              <a:rPr lang="en-US" altLang="en-US" dirty="0"/>
              <a:t>That the use of aversive procedures</a:t>
            </a:r>
          </a:p>
          <a:p>
            <a:pPr algn="ctr">
              <a:spcBef>
                <a:spcPct val="50000"/>
              </a:spcBef>
            </a:pPr>
            <a:r>
              <a:rPr lang="en-US" altLang="en-US" dirty="0"/>
              <a:t> is prohibited. </a:t>
            </a:r>
          </a:p>
          <a:p>
            <a:pPr algn="ctr"/>
            <a:endParaRPr lang="en-US" altLang="en-US" b="0" dirty="0"/>
          </a:p>
        </p:txBody>
      </p:sp>
      <p:pic>
        <p:nvPicPr>
          <p:cNvPr id="28677" name="Picture 5" descr="MCj03036750000[1]">
            <a:extLst>
              <a:ext uri="{FF2B5EF4-FFF2-40B4-BE49-F238E27FC236}">
                <a16:creationId xmlns:a16="http://schemas.microsoft.com/office/drawing/2014/main" id="{758307AD-0FCB-4D16-83D8-95EEC995C8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1" y="3278038"/>
            <a:ext cx="1588354" cy="1598762"/>
          </a:xfrm>
          <a:prstGeom prst="rect">
            <a:avLst/>
          </a:prstGeom>
          <a:noFill/>
          <a:ln>
            <a:noFill/>
          </a:ln>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3736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0307CAA5-E723-4A2D-9118-21DF0FF14F57}"/>
              </a:ext>
            </a:extLst>
          </p:cNvPr>
          <p:cNvSpPr>
            <a:spLocks noGrp="1" noChangeArrowheads="1"/>
          </p:cNvSpPr>
          <p:nvPr>
            <p:ph type="body" idx="1"/>
          </p:nvPr>
        </p:nvSpPr>
        <p:spPr/>
        <p:txBody>
          <a:bodyPr>
            <a:normAutofit/>
          </a:bodyPr>
          <a:lstStyle/>
          <a:p>
            <a:r>
              <a:rPr lang="en-US" altLang="en-US" dirty="0"/>
              <a:t>Annual training/notification of staff about HB 1032</a:t>
            </a:r>
          </a:p>
          <a:p>
            <a:r>
              <a:rPr lang="en-US" altLang="en-US" dirty="0"/>
              <a:t>Training in appropriate use of seclusion/restraint </a:t>
            </a:r>
          </a:p>
          <a:p>
            <a:pPr lvl="1"/>
            <a:r>
              <a:rPr lang="en-US" altLang="en-US" dirty="0"/>
              <a:t>In Onslow…</a:t>
            </a:r>
          </a:p>
          <a:p>
            <a:pPr lvl="1"/>
            <a:r>
              <a:rPr lang="en-US" altLang="en-US" dirty="0"/>
              <a:t>Non-violent Crisis Intervention- CPI</a:t>
            </a:r>
          </a:p>
          <a:p>
            <a:pPr lvl="1"/>
            <a:r>
              <a:rPr lang="en-US" altLang="en-US" dirty="0"/>
              <a:t>Annual Certification required of all EC staff, all first responders and crisis team members</a:t>
            </a:r>
          </a:p>
        </p:txBody>
      </p:sp>
      <p:sp>
        <p:nvSpPr>
          <p:cNvPr id="3" name="Rectangle 2">
            <a:extLst>
              <a:ext uri="{FF2B5EF4-FFF2-40B4-BE49-F238E27FC236}">
                <a16:creationId xmlns:a16="http://schemas.microsoft.com/office/drawing/2014/main" id="{B4DFE176-6AA2-4F11-8B91-BDAE828628ED}"/>
              </a:ext>
            </a:extLst>
          </p:cNvPr>
          <p:cNvSpPr>
            <a:spLocks noGrp="1" noChangeArrowheads="1"/>
          </p:cNvSpPr>
          <p:nvPr>
            <p:ph type="title"/>
          </p:nvPr>
        </p:nvSpPr>
        <p:spPr>
          <a:xfrm>
            <a:off x="603849" y="145773"/>
            <a:ext cx="10749951" cy="808383"/>
          </a:xfrm>
        </p:spPr>
        <p:txBody>
          <a:bodyPr>
            <a:normAutofit/>
          </a:bodyPr>
          <a:lstStyle/>
          <a:p>
            <a:pPr algn="l" eaLnBrk="1" hangingPunct="1"/>
            <a:r>
              <a:rPr lang="en-US" altLang="en-US" b="1" dirty="0"/>
              <a:t>Training Component required by HB1032</a:t>
            </a:r>
            <a:endParaRPr lang="en-US" altLang="en-US" dirty="0"/>
          </a:p>
        </p:txBody>
      </p:sp>
    </p:spTree>
    <p:extLst>
      <p:ext uri="{BB962C8B-B14F-4D97-AF65-F5344CB8AC3E}">
        <p14:creationId xmlns:p14="http://schemas.microsoft.com/office/powerpoint/2010/main" val="2723936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567675B8-7136-4E59-AADC-F1B07EA553C8}"/>
              </a:ext>
            </a:extLst>
          </p:cNvPr>
          <p:cNvSpPr>
            <a:spLocks noGrp="1" noChangeArrowheads="1"/>
          </p:cNvSpPr>
          <p:nvPr>
            <p:ph type="title"/>
          </p:nvPr>
        </p:nvSpPr>
        <p:spPr>
          <a:xfrm>
            <a:off x="501770" y="180278"/>
            <a:ext cx="10515600" cy="808383"/>
          </a:xfrm>
        </p:spPr>
        <p:txBody>
          <a:bodyPr>
            <a:normAutofit fontScale="90000"/>
          </a:bodyPr>
          <a:lstStyle/>
          <a:p>
            <a:pPr marL="838200" indent="-838200" algn="l"/>
            <a:r>
              <a:rPr lang="en-US" altLang="en-US" b="1" dirty="0"/>
              <a:t>Limitations on Liability provided by HB 1032</a:t>
            </a:r>
          </a:p>
        </p:txBody>
      </p:sp>
      <p:sp>
        <p:nvSpPr>
          <p:cNvPr id="32771" name="Rectangle 3">
            <a:extLst>
              <a:ext uri="{FF2B5EF4-FFF2-40B4-BE49-F238E27FC236}">
                <a16:creationId xmlns:a16="http://schemas.microsoft.com/office/drawing/2014/main" id="{DB20B2C4-6446-42F8-A7A7-FDE1C2938149}"/>
              </a:ext>
            </a:extLst>
          </p:cNvPr>
          <p:cNvSpPr>
            <a:spLocks noGrp="1" noChangeArrowheads="1"/>
          </p:cNvSpPr>
          <p:nvPr>
            <p:ph type="body" idx="1"/>
          </p:nvPr>
        </p:nvSpPr>
        <p:spPr>
          <a:xfrm>
            <a:off x="838200" y="1431985"/>
            <a:ext cx="10515600" cy="4744978"/>
          </a:xfrm>
        </p:spPr>
        <p:txBody>
          <a:bodyPr>
            <a:normAutofit/>
          </a:bodyPr>
          <a:lstStyle/>
          <a:p>
            <a:pPr eaLnBrk="1" hangingPunct="1"/>
            <a:r>
              <a:rPr lang="en-US" altLang="en-US" sz="2000" u="sng" dirty="0"/>
              <a:t>Nothing in N.C. Gen. Stat. § 115C-391.1(j)(5) (House Bill 1032) shall be construed to create a private cause of action</a:t>
            </a:r>
            <a:r>
              <a:rPr lang="en-US" altLang="en-US" sz="2000" dirty="0"/>
              <a:t> against any local board of education, its agents or employees, or any institutions of teacher education or their agents or employees or to create a criminal offense. </a:t>
            </a:r>
            <a:r>
              <a:rPr lang="en-US" altLang="en-US" sz="2000" b="1" dirty="0"/>
              <a:t>N.C. Gen. Stat. § 115C-391.1(k)(House Bill 1032)</a:t>
            </a:r>
          </a:p>
          <a:p>
            <a:pPr eaLnBrk="1" hangingPunct="1"/>
            <a:r>
              <a:rPr lang="en-US" altLang="en-US" sz="2000" u="sng" dirty="0"/>
              <a:t>“Notwithstanding any other law, no officer or employee… of a local board of education shall be held civilly liable for using </a:t>
            </a:r>
            <a:r>
              <a:rPr lang="en-US" altLang="en-US" sz="2000" u="sng" dirty="0">
                <a:solidFill>
                  <a:srgbClr val="FF0000"/>
                </a:solidFill>
              </a:rPr>
              <a:t>reasonable </a:t>
            </a:r>
            <a:r>
              <a:rPr lang="en-US" altLang="en-US" sz="2000" u="sng" dirty="0"/>
              <a:t>force</a:t>
            </a:r>
            <a:r>
              <a:rPr lang="en-US" altLang="en-US" sz="2000" dirty="0"/>
              <a:t>, … in conformity with State law, State or local rules, or State or local policies regarding the control, discipline, suspension, and expulsion of students.  Furthermore, the burden of proof is on the claimant to show that the amount of force</a:t>
            </a:r>
            <a:r>
              <a:rPr lang="en-US" altLang="en-US" sz="2000" b="1" dirty="0"/>
              <a:t> </a:t>
            </a:r>
            <a:r>
              <a:rPr lang="en-US" altLang="en-US" sz="2000" dirty="0"/>
              <a:t>used was not </a:t>
            </a:r>
            <a:r>
              <a:rPr lang="en-US" altLang="en-US" sz="2000" dirty="0">
                <a:solidFill>
                  <a:srgbClr val="FF0000"/>
                </a:solidFill>
              </a:rPr>
              <a:t>reasonable.” </a:t>
            </a:r>
            <a:r>
              <a:rPr lang="en-US" altLang="en-US" sz="2000" b="1" dirty="0"/>
              <a:t>N.C. Gen. Stat. § 115C-391(h)(House Bill 1032)</a:t>
            </a:r>
          </a:p>
        </p:txBody>
      </p:sp>
    </p:spTree>
    <p:extLst>
      <p:ext uri="{BB962C8B-B14F-4D97-AF65-F5344CB8AC3E}">
        <p14:creationId xmlns:p14="http://schemas.microsoft.com/office/powerpoint/2010/main" val="3711979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a:extLst>
              <a:ext uri="{FF2B5EF4-FFF2-40B4-BE49-F238E27FC236}">
                <a16:creationId xmlns:a16="http://schemas.microsoft.com/office/drawing/2014/main" id="{0CC657EA-053D-4DAC-9E49-18262428E62D}"/>
              </a:ext>
            </a:extLst>
          </p:cNvPr>
          <p:cNvSpPr>
            <a:spLocks noGrp="1" noChangeArrowheads="1"/>
          </p:cNvSpPr>
          <p:nvPr>
            <p:ph type="body" idx="1"/>
          </p:nvPr>
        </p:nvSpPr>
        <p:spPr>
          <a:xfrm>
            <a:off x="484516" y="1066800"/>
            <a:ext cx="10977114" cy="4724400"/>
          </a:xfrm>
        </p:spPr>
        <p:txBody>
          <a:bodyPr>
            <a:normAutofit/>
          </a:bodyPr>
          <a:lstStyle/>
          <a:p>
            <a:r>
              <a:rPr lang="en-US" altLang="en-US" sz="2600" dirty="0"/>
              <a:t>Required Documentation</a:t>
            </a:r>
          </a:p>
          <a:p>
            <a:pPr lvl="2"/>
            <a:r>
              <a:rPr lang="en-US" altLang="en-US" dirty="0"/>
              <a:t>Notebook</a:t>
            </a:r>
          </a:p>
          <a:p>
            <a:pPr lvl="2"/>
            <a:r>
              <a:rPr lang="en-US" altLang="en-US" dirty="0"/>
              <a:t>Log</a:t>
            </a:r>
          </a:p>
          <a:p>
            <a:pPr lvl="2"/>
            <a:r>
              <a:rPr lang="en-US" altLang="en-US" dirty="0"/>
              <a:t>Form </a:t>
            </a:r>
          </a:p>
          <a:p>
            <a:pPr lvl="3"/>
            <a:r>
              <a:rPr lang="en-US" altLang="en-US" dirty="0"/>
              <a:t>Completed immediately</a:t>
            </a:r>
          </a:p>
          <a:p>
            <a:pPr lvl="3"/>
            <a:r>
              <a:rPr lang="en-US" altLang="en-US" dirty="0"/>
              <a:t>Debriefing with team</a:t>
            </a:r>
          </a:p>
          <a:p>
            <a:pPr lvl="3"/>
            <a:r>
              <a:rPr lang="en-US" altLang="en-US" dirty="0"/>
              <a:t>Information provided to parent (call?)</a:t>
            </a:r>
          </a:p>
          <a:p>
            <a:pPr lvl="3"/>
            <a:r>
              <a:rPr lang="en-US" altLang="en-US" dirty="0"/>
              <a:t>Student record, subject to FERPA</a:t>
            </a:r>
          </a:p>
          <a:p>
            <a:r>
              <a:rPr lang="en-US" altLang="en-US" sz="2400" dirty="0"/>
              <a:t>Recording Aversive Incidences (Administrator, EC Director, PowerSchool, State Board)</a:t>
            </a:r>
          </a:p>
          <a:p>
            <a:r>
              <a:rPr lang="en-US" altLang="en-US" sz="2400" dirty="0"/>
              <a:t>Monitoring Activities by Disability Rights</a:t>
            </a:r>
          </a:p>
        </p:txBody>
      </p:sp>
      <p:sp>
        <p:nvSpPr>
          <p:cNvPr id="4" name="Rectangle 2">
            <a:extLst>
              <a:ext uri="{FF2B5EF4-FFF2-40B4-BE49-F238E27FC236}">
                <a16:creationId xmlns:a16="http://schemas.microsoft.com/office/drawing/2014/main" id="{FB4DEEB3-6883-4C97-983E-1FDD406B6B0F}"/>
              </a:ext>
            </a:extLst>
          </p:cNvPr>
          <p:cNvSpPr txBox="1">
            <a:spLocks noChangeArrowheads="1"/>
          </p:cNvSpPr>
          <p:nvPr/>
        </p:nvSpPr>
        <p:spPr>
          <a:xfrm>
            <a:off x="415505" y="232037"/>
            <a:ext cx="11618343" cy="808383"/>
          </a:xfrm>
          <a:prstGeom prst="rect">
            <a:avLst/>
          </a:prstGeom>
        </p:spPr>
        <p:txBody>
          <a:bodyPr vert="horz" lIns="91440" tIns="45720" rIns="91440" bIns="45720" rtlCol="0" anchor="ctr">
            <a:normAutofit fontScale="82500" lnSpcReduction="10000"/>
          </a:bodyPr>
          <a:lstStyle>
            <a:lvl1pPr algn="r" defTabSz="914400" rtl="0" eaLnBrk="1" latinLnBrk="0" hangingPunct="1">
              <a:lnSpc>
                <a:spcPct val="90000"/>
              </a:lnSpc>
              <a:spcBef>
                <a:spcPct val="0"/>
              </a:spcBef>
              <a:buNone/>
              <a:defRPr sz="4000" kern="1200" baseline="0">
                <a:solidFill>
                  <a:schemeClr val="accent1"/>
                </a:solidFill>
                <a:latin typeface="+mj-lt"/>
                <a:ea typeface="+mj-ea"/>
                <a:cs typeface="+mj-cs"/>
              </a:defRPr>
            </a:lvl1pPr>
          </a:lstStyle>
          <a:p>
            <a:pPr marL="838200" indent="-838200" algn="l"/>
            <a:r>
              <a:rPr lang="en-US" altLang="en-US" b="1" dirty="0"/>
              <a:t>Notice, Reporting, and Documentation Requirements</a:t>
            </a:r>
          </a:p>
        </p:txBody>
      </p:sp>
    </p:spTree>
    <p:extLst>
      <p:ext uri="{BB962C8B-B14F-4D97-AF65-F5344CB8AC3E}">
        <p14:creationId xmlns:p14="http://schemas.microsoft.com/office/powerpoint/2010/main" val="1929850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42C6CB0-1CC3-48FE-B74B-EEF9195EDACB}"/>
              </a:ext>
            </a:extLst>
          </p:cNvPr>
          <p:cNvSpPr>
            <a:spLocks noGrp="1" noChangeArrowheads="1"/>
          </p:cNvSpPr>
          <p:nvPr>
            <p:ph type="title"/>
          </p:nvPr>
        </p:nvSpPr>
        <p:spPr>
          <a:xfrm>
            <a:off x="544184" y="82086"/>
            <a:ext cx="11024557" cy="1143000"/>
          </a:xfrm>
        </p:spPr>
        <p:txBody>
          <a:bodyPr>
            <a:normAutofit/>
          </a:bodyPr>
          <a:lstStyle/>
          <a:p>
            <a:pPr marL="838200" indent="-838200"/>
            <a:r>
              <a:rPr lang="en-US" altLang="en-US" b="1" dirty="0"/>
              <a:t>Physical Restraint as defined by HB 1032</a:t>
            </a:r>
            <a:endParaRPr lang="en-US" altLang="en-US" dirty="0">
              <a:solidFill>
                <a:srgbClr val="180F57"/>
              </a:solidFill>
              <a:sym typeface="Wingdings" panose="05000000000000000000" pitchFamily="2" charset="2"/>
            </a:endParaRPr>
          </a:p>
        </p:txBody>
      </p:sp>
      <p:sp>
        <p:nvSpPr>
          <p:cNvPr id="9219" name="Rectangle 3">
            <a:extLst>
              <a:ext uri="{FF2B5EF4-FFF2-40B4-BE49-F238E27FC236}">
                <a16:creationId xmlns:a16="http://schemas.microsoft.com/office/drawing/2014/main" id="{467E4EAE-D335-4EBF-AF6C-FAD4DE267D25}"/>
              </a:ext>
            </a:extLst>
          </p:cNvPr>
          <p:cNvSpPr>
            <a:spLocks noGrp="1" noChangeArrowheads="1"/>
          </p:cNvSpPr>
          <p:nvPr>
            <p:ph type="body" sz="half" idx="1"/>
          </p:nvPr>
        </p:nvSpPr>
        <p:spPr>
          <a:xfrm>
            <a:off x="5332921" y="1225086"/>
            <a:ext cx="6729683" cy="1898604"/>
          </a:xfrm>
        </p:spPr>
        <p:txBody>
          <a:bodyPr/>
          <a:lstStyle/>
          <a:p>
            <a:pPr eaLnBrk="1" hangingPunct="1">
              <a:lnSpc>
                <a:spcPct val="80000"/>
              </a:lnSpc>
              <a:buFont typeface="Wingdings" panose="05000000000000000000" pitchFamily="2" charset="2"/>
              <a:buNone/>
            </a:pPr>
            <a:r>
              <a:rPr lang="en-US" altLang="en-US" sz="1800" b="1" dirty="0"/>
              <a:t>       </a:t>
            </a:r>
            <a:r>
              <a:rPr lang="en-US" altLang="en-US" sz="2000" b="1" dirty="0"/>
              <a:t>Definition</a:t>
            </a:r>
            <a:r>
              <a:rPr lang="en-US" altLang="en-US" sz="2000" dirty="0"/>
              <a:t> </a:t>
            </a:r>
          </a:p>
          <a:p>
            <a:pPr lvl="1" eaLnBrk="1" hangingPunct="1">
              <a:lnSpc>
                <a:spcPct val="80000"/>
              </a:lnSpc>
              <a:buFont typeface="Wingdings" panose="05000000000000000000" pitchFamily="2" charset="2"/>
              <a:buNone/>
            </a:pPr>
            <a:r>
              <a:rPr lang="en-US" altLang="en-US" sz="2000" dirty="0"/>
              <a:t>“Physical restraint’ </a:t>
            </a:r>
            <a:r>
              <a:rPr lang="en-US" altLang="en-US" sz="2000" dirty="0">
                <a:solidFill>
                  <a:srgbClr val="FF0000"/>
                </a:solidFill>
              </a:rPr>
              <a:t>means the use of</a:t>
            </a:r>
            <a:r>
              <a:rPr lang="en-US" altLang="en-US" sz="2000" dirty="0"/>
              <a:t> </a:t>
            </a:r>
            <a:r>
              <a:rPr lang="en-US" altLang="en-US" sz="2000" dirty="0">
                <a:solidFill>
                  <a:srgbClr val="FF0000"/>
                </a:solidFill>
              </a:rPr>
              <a:t>physical force to restrict the free movement</a:t>
            </a:r>
            <a:r>
              <a:rPr lang="en-US" altLang="en-US" sz="2000" dirty="0"/>
              <a:t> </a:t>
            </a:r>
            <a:r>
              <a:rPr lang="en-US" altLang="en-US" sz="2000" dirty="0">
                <a:solidFill>
                  <a:srgbClr val="FF0000"/>
                </a:solidFill>
              </a:rPr>
              <a:t>of all or a part of a student’s</a:t>
            </a:r>
            <a:r>
              <a:rPr lang="en-US" altLang="en-US" sz="2000" dirty="0"/>
              <a:t> </a:t>
            </a:r>
            <a:r>
              <a:rPr lang="en-US" altLang="en-US" sz="2000" dirty="0">
                <a:solidFill>
                  <a:srgbClr val="FF0000"/>
                </a:solidFill>
              </a:rPr>
              <a:t>body.</a:t>
            </a:r>
            <a:r>
              <a:rPr lang="en-US" altLang="en-US" sz="2000" dirty="0"/>
              <a:t>”  </a:t>
            </a:r>
          </a:p>
          <a:p>
            <a:pPr lvl="1" eaLnBrk="1" hangingPunct="1">
              <a:lnSpc>
                <a:spcPct val="80000"/>
              </a:lnSpc>
              <a:buFont typeface="Wingdings" panose="05000000000000000000" pitchFamily="2" charset="2"/>
              <a:buNone/>
            </a:pPr>
            <a:r>
              <a:rPr lang="en-US" altLang="en-US" sz="2000" dirty="0"/>
              <a:t>N.C. Gen. Stat. § 115C-391.1(b)(8)(House Bill 1032).</a:t>
            </a:r>
          </a:p>
          <a:p>
            <a:pPr lvl="1" eaLnBrk="1" hangingPunct="1">
              <a:lnSpc>
                <a:spcPct val="80000"/>
              </a:lnSpc>
            </a:pPr>
            <a:endParaRPr lang="en-US" altLang="en-US" sz="1500" dirty="0"/>
          </a:p>
        </p:txBody>
      </p:sp>
      <p:sp>
        <p:nvSpPr>
          <p:cNvPr id="9220" name="AutoShape 5">
            <a:extLst>
              <a:ext uri="{FF2B5EF4-FFF2-40B4-BE49-F238E27FC236}">
                <a16:creationId xmlns:a16="http://schemas.microsoft.com/office/drawing/2014/main" id="{0E42842E-3CA6-4EB1-B426-E055FC6F24BD}"/>
              </a:ext>
            </a:extLst>
          </p:cNvPr>
          <p:cNvSpPr>
            <a:spLocks noChangeArrowheads="1"/>
          </p:cNvSpPr>
          <p:nvPr/>
        </p:nvSpPr>
        <p:spPr bwMode="auto">
          <a:xfrm>
            <a:off x="524055" y="3505201"/>
            <a:ext cx="3124200" cy="1600200"/>
          </a:xfrm>
          <a:prstGeom prst="rightArrow">
            <a:avLst>
              <a:gd name="adj1" fmla="val 50000"/>
              <a:gd name="adj2" fmla="val 4881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sz="1400" b="0" dirty="0"/>
              <a:t>Grabbing a student </a:t>
            </a:r>
          </a:p>
          <a:p>
            <a:pPr algn="ctr"/>
            <a:r>
              <a:rPr lang="en-US" altLang="en-US" sz="1400" b="0" dirty="0"/>
              <a:t>by the arm and pulling </a:t>
            </a:r>
          </a:p>
          <a:p>
            <a:pPr algn="ctr"/>
            <a:r>
              <a:rPr lang="en-US" altLang="en-US" sz="1400" b="0" dirty="0"/>
              <a:t>them in a specific direction.</a:t>
            </a:r>
          </a:p>
        </p:txBody>
      </p:sp>
      <p:sp>
        <p:nvSpPr>
          <p:cNvPr id="9221" name="AutoShape 6">
            <a:extLst>
              <a:ext uri="{FF2B5EF4-FFF2-40B4-BE49-F238E27FC236}">
                <a16:creationId xmlns:a16="http://schemas.microsoft.com/office/drawing/2014/main" id="{37511319-8E31-406B-A97F-5E8D107A65F9}"/>
              </a:ext>
            </a:extLst>
          </p:cNvPr>
          <p:cNvSpPr>
            <a:spLocks noChangeArrowheads="1"/>
          </p:cNvSpPr>
          <p:nvPr/>
        </p:nvSpPr>
        <p:spPr bwMode="auto">
          <a:xfrm>
            <a:off x="8420101" y="3083434"/>
            <a:ext cx="3429000" cy="1676400"/>
          </a:xfrm>
          <a:prstGeom prst="leftArrow">
            <a:avLst>
              <a:gd name="adj1" fmla="val 50000"/>
              <a:gd name="adj2" fmla="val 5113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sz="1400" b="0" dirty="0"/>
              <a:t>Pinning a student against the</a:t>
            </a:r>
          </a:p>
          <a:p>
            <a:pPr algn="ctr"/>
            <a:r>
              <a:rPr lang="en-US" altLang="en-US" sz="1400" b="0" dirty="0"/>
              <a:t> wall to prevent them from</a:t>
            </a:r>
          </a:p>
          <a:p>
            <a:pPr algn="ctr"/>
            <a:r>
              <a:rPr lang="en-US" altLang="en-US" sz="1400" b="0" dirty="0"/>
              <a:t>moving.</a:t>
            </a:r>
          </a:p>
        </p:txBody>
      </p:sp>
      <p:sp>
        <p:nvSpPr>
          <p:cNvPr id="9222" name="AutoShape 7">
            <a:extLst>
              <a:ext uri="{FF2B5EF4-FFF2-40B4-BE49-F238E27FC236}">
                <a16:creationId xmlns:a16="http://schemas.microsoft.com/office/drawing/2014/main" id="{E6C59059-813E-489F-86BA-89343A6D4630}"/>
              </a:ext>
            </a:extLst>
          </p:cNvPr>
          <p:cNvSpPr>
            <a:spLocks noChangeArrowheads="1"/>
          </p:cNvSpPr>
          <p:nvPr/>
        </p:nvSpPr>
        <p:spPr bwMode="auto">
          <a:xfrm rot="16200000">
            <a:off x="2504536" y="769368"/>
            <a:ext cx="1752600" cy="3276600"/>
          </a:xfrm>
          <a:prstGeom prst="upArrow">
            <a:avLst>
              <a:gd name="adj1" fmla="val 50000"/>
              <a:gd name="adj2" fmla="val 4673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sz="1400" b="0" dirty="0"/>
              <a:t>Holding a student in a chair.</a:t>
            </a:r>
          </a:p>
        </p:txBody>
      </p:sp>
      <p:sp>
        <p:nvSpPr>
          <p:cNvPr id="9223" name="AutoShape 8">
            <a:extLst>
              <a:ext uri="{FF2B5EF4-FFF2-40B4-BE49-F238E27FC236}">
                <a16:creationId xmlns:a16="http://schemas.microsoft.com/office/drawing/2014/main" id="{23D10506-DA0F-4A36-AA42-983BB63B2730}"/>
              </a:ext>
            </a:extLst>
          </p:cNvPr>
          <p:cNvSpPr>
            <a:spLocks noChangeArrowheads="1"/>
          </p:cNvSpPr>
          <p:nvPr/>
        </p:nvSpPr>
        <p:spPr bwMode="auto">
          <a:xfrm>
            <a:off x="3236492" y="4617978"/>
            <a:ext cx="3581400" cy="1676400"/>
          </a:xfrm>
          <a:prstGeom prst="rightArrow">
            <a:avLst>
              <a:gd name="adj1" fmla="val 50000"/>
              <a:gd name="adj2" fmla="val 5340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sz="1400" b="0"/>
              <a:t>Physically holding a student</a:t>
            </a:r>
          </a:p>
          <a:p>
            <a:pPr algn="ctr"/>
            <a:r>
              <a:rPr lang="en-US" altLang="en-US" sz="1400" b="0"/>
              <a:t>by wrapping arms around </a:t>
            </a:r>
          </a:p>
          <a:p>
            <a:pPr algn="ctr"/>
            <a:r>
              <a:rPr lang="en-US" altLang="en-US" sz="1400" b="0"/>
              <a:t>their body and taking them</a:t>
            </a:r>
          </a:p>
          <a:p>
            <a:pPr algn="ctr"/>
            <a:r>
              <a:rPr lang="en-US" altLang="en-US" sz="1400" b="0"/>
              <a:t> to the floor.</a:t>
            </a:r>
          </a:p>
        </p:txBody>
      </p:sp>
      <p:pic>
        <p:nvPicPr>
          <p:cNvPr id="9224" name="Picture 10" descr="See full size image">
            <a:hlinkClick r:id="rId3"/>
            <a:extLst>
              <a:ext uri="{FF2B5EF4-FFF2-40B4-BE49-F238E27FC236}">
                <a16:creationId xmlns:a16="http://schemas.microsoft.com/office/drawing/2014/main" id="{2A52B629-0ADC-4C26-997A-053BA6576F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38901" y="3486750"/>
            <a:ext cx="1981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14" descr="See full size image">
            <a:hlinkClick r:id="rId5"/>
            <a:extLst>
              <a:ext uri="{FF2B5EF4-FFF2-40B4-BE49-F238E27FC236}">
                <a16:creationId xmlns:a16="http://schemas.microsoft.com/office/drawing/2014/main" id="{3C2B9572-8B06-426F-8664-89349DB7FA9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3450" y="1790700"/>
            <a:ext cx="4953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16" descr="See full size image">
            <a:hlinkClick r:id="rId7"/>
            <a:extLst>
              <a:ext uri="{FF2B5EF4-FFF2-40B4-BE49-F238E27FC236}">
                <a16:creationId xmlns:a16="http://schemas.microsoft.com/office/drawing/2014/main" id="{F9FDD948-3850-40CA-B619-CA2671CCA9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30132" y="3453531"/>
            <a:ext cx="1676400"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7414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769A51B-5A97-4B86-B8FD-C81399C513BA}"/>
              </a:ext>
            </a:extLst>
          </p:cNvPr>
          <p:cNvSpPr>
            <a:spLocks noGrp="1" noChangeArrowheads="1"/>
          </p:cNvSpPr>
          <p:nvPr>
            <p:ph type="title"/>
          </p:nvPr>
        </p:nvSpPr>
        <p:spPr>
          <a:xfrm>
            <a:off x="388189" y="381001"/>
            <a:ext cx="11360989" cy="911225"/>
          </a:xfrm>
        </p:spPr>
        <p:txBody>
          <a:bodyPr>
            <a:normAutofit fontScale="90000"/>
          </a:bodyPr>
          <a:lstStyle/>
          <a:p>
            <a:pPr eaLnBrk="1" hangingPunct="1"/>
            <a:r>
              <a:rPr lang="en-US" altLang="en-US" sz="3100" b="1" dirty="0"/>
              <a:t>Physical Restraint of a Student by School Personnel is Permissible</a:t>
            </a:r>
            <a:br>
              <a:rPr lang="en-US" altLang="en-US" sz="2700" b="1" dirty="0"/>
            </a:br>
            <a:r>
              <a:rPr lang="en-US" altLang="en-US" sz="2700" b="1" dirty="0"/>
              <a:t> </a:t>
            </a:r>
            <a:r>
              <a:rPr lang="en-US" altLang="en-US" sz="2000" b="1" dirty="0"/>
              <a:t>Only in the Following Circumstances</a:t>
            </a:r>
            <a:endParaRPr lang="en-US" altLang="en-US" sz="2000" dirty="0"/>
          </a:p>
        </p:txBody>
      </p:sp>
      <p:sp>
        <p:nvSpPr>
          <p:cNvPr id="10243" name="Rectangle 3">
            <a:extLst>
              <a:ext uri="{FF2B5EF4-FFF2-40B4-BE49-F238E27FC236}">
                <a16:creationId xmlns:a16="http://schemas.microsoft.com/office/drawing/2014/main" id="{68AA45B6-2C33-4EBD-9624-26586ADC0CE6}"/>
              </a:ext>
            </a:extLst>
          </p:cNvPr>
          <p:cNvSpPr>
            <a:spLocks noGrp="1" noChangeArrowheads="1"/>
          </p:cNvSpPr>
          <p:nvPr>
            <p:ph type="body" idx="1"/>
          </p:nvPr>
        </p:nvSpPr>
        <p:spPr>
          <a:xfrm>
            <a:off x="2406769" y="1414732"/>
            <a:ext cx="9126747" cy="5138468"/>
          </a:xfrm>
        </p:spPr>
        <p:txBody>
          <a:bodyPr>
            <a:normAutofit/>
          </a:bodyPr>
          <a:lstStyle/>
          <a:p>
            <a:pPr marL="609600" indent="-609600">
              <a:lnSpc>
                <a:spcPct val="80000"/>
              </a:lnSpc>
              <a:buNone/>
            </a:pPr>
            <a:r>
              <a:rPr lang="en-US" altLang="en-US" sz="2000" b="1" dirty="0"/>
              <a:t>1.</a:t>
            </a:r>
            <a:r>
              <a:rPr lang="en-US" altLang="en-US" sz="2000" dirty="0"/>
              <a:t> as </a:t>
            </a:r>
            <a:r>
              <a:rPr lang="en-US" altLang="en-US" sz="2000" dirty="0">
                <a:solidFill>
                  <a:srgbClr val="FF0000"/>
                </a:solidFill>
              </a:rPr>
              <a:t>reasonably</a:t>
            </a:r>
            <a:r>
              <a:rPr lang="en-US" altLang="en-US" sz="2000" dirty="0"/>
              <a:t> needed to obtain </a:t>
            </a:r>
            <a:r>
              <a:rPr lang="en-US" altLang="en-US" sz="2000" dirty="0">
                <a:solidFill>
                  <a:srgbClr val="FF0000"/>
                </a:solidFill>
              </a:rPr>
              <a:t>possession of weapons or other dangerous objects</a:t>
            </a:r>
            <a:r>
              <a:rPr lang="en-US" altLang="en-US" sz="2000" dirty="0"/>
              <a:t> on the person, or within the control of a student;</a:t>
            </a:r>
          </a:p>
          <a:p>
            <a:pPr marL="609600" indent="-609600">
              <a:lnSpc>
                <a:spcPct val="80000"/>
              </a:lnSpc>
              <a:buNone/>
            </a:pPr>
            <a:r>
              <a:rPr lang="en-US" altLang="en-US" sz="2000" b="1" dirty="0"/>
              <a:t>2</a:t>
            </a:r>
            <a:r>
              <a:rPr lang="en-US" altLang="en-US" sz="2000" dirty="0"/>
              <a:t>. as </a:t>
            </a:r>
            <a:r>
              <a:rPr lang="en-US" altLang="en-US" sz="2000" dirty="0">
                <a:solidFill>
                  <a:srgbClr val="FF0000"/>
                </a:solidFill>
              </a:rPr>
              <a:t>reasonably</a:t>
            </a:r>
            <a:r>
              <a:rPr lang="en-US" altLang="en-US" sz="2000" dirty="0"/>
              <a:t> needed to </a:t>
            </a:r>
            <a:r>
              <a:rPr lang="en-US" altLang="en-US" sz="2000" dirty="0">
                <a:solidFill>
                  <a:srgbClr val="FF0000"/>
                </a:solidFill>
              </a:rPr>
              <a:t>maintain order or to prevent or break up a fight;</a:t>
            </a:r>
          </a:p>
          <a:p>
            <a:pPr marL="609600" indent="-609600">
              <a:lnSpc>
                <a:spcPct val="80000"/>
              </a:lnSpc>
              <a:buNone/>
            </a:pPr>
            <a:r>
              <a:rPr lang="en-US" altLang="en-US" sz="2000" b="1" dirty="0"/>
              <a:t>3. </a:t>
            </a:r>
            <a:r>
              <a:rPr lang="en-US" altLang="en-US" sz="2000" dirty="0"/>
              <a:t>as </a:t>
            </a:r>
            <a:r>
              <a:rPr lang="en-US" altLang="en-US" sz="2000" dirty="0">
                <a:solidFill>
                  <a:srgbClr val="FF0000"/>
                </a:solidFill>
              </a:rPr>
              <a:t>reasonably</a:t>
            </a:r>
            <a:r>
              <a:rPr lang="en-US" altLang="en-US" sz="2000" dirty="0"/>
              <a:t> needed for </a:t>
            </a:r>
            <a:r>
              <a:rPr lang="en-US" altLang="en-US" sz="2000" dirty="0">
                <a:solidFill>
                  <a:srgbClr val="FF0000"/>
                </a:solidFill>
              </a:rPr>
              <a:t>self-defense;</a:t>
            </a:r>
          </a:p>
          <a:p>
            <a:pPr marL="609600" indent="-609600">
              <a:lnSpc>
                <a:spcPct val="80000"/>
              </a:lnSpc>
              <a:buNone/>
            </a:pPr>
            <a:r>
              <a:rPr lang="en-US" altLang="en-US" sz="2000" b="1" dirty="0"/>
              <a:t>4.</a:t>
            </a:r>
            <a:r>
              <a:rPr lang="en-US" altLang="en-US" sz="2000" dirty="0"/>
              <a:t> as </a:t>
            </a:r>
            <a:r>
              <a:rPr lang="en-US" altLang="en-US" sz="2000" dirty="0">
                <a:solidFill>
                  <a:srgbClr val="FF0000"/>
                </a:solidFill>
              </a:rPr>
              <a:t>reasonably</a:t>
            </a:r>
            <a:r>
              <a:rPr lang="en-US" altLang="en-US" sz="2000" dirty="0"/>
              <a:t> needed </a:t>
            </a:r>
            <a:r>
              <a:rPr lang="en-US" altLang="en-US" sz="2000" dirty="0">
                <a:solidFill>
                  <a:srgbClr val="FF0000"/>
                </a:solidFill>
              </a:rPr>
              <a:t>to ensure the safety</a:t>
            </a:r>
            <a:r>
              <a:rPr lang="en-US" altLang="en-US" sz="2000" dirty="0"/>
              <a:t> of any student, employee, volunteer, or other person present;</a:t>
            </a:r>
          </a:p>
          <a:p>
            <a:pPr marL="609600" indent="-609600">
              <a:lnSpc>
                <a:spcPct val="80000"/>
              </a:lnSpc>
              <a:buNone/>
            </a:pPr>
            <a:r>
              <a:rPr lang="en-US" altLang="en-US" sz="2000" b="1" dirty="0"/>
              <a:t>5.</a:t>
            </a:r>
            <a:r>
              <a:rPr lang="en-US" altLang="en-US" sz="2000" dirty="0"/>
              <a:t> as </a:t>
            </a:r>
            <a:r>
              <a:rPr lang="en-US" altLang="en-US" sz="2000" dirty="0">
                <a:solidFill>
                  <a:srgbClr val="FF0000"/>
                </a:solidFill>
              </a:rPr>
              <a:t>reasonably</a:t>
            </a:r>
            <a:r>
              <a:rPr lang="en-US" altLang="en-US" sz="2000" dirty="0"/>
              <a:t> needed </a:t>
            </a:r>
            <a:r>
              <a:rPr lang="en-US" altLang="en-US" sz="2000" dirty="0">
                <a:solidFill>
                  <a:srgbClr val="FF0000"/>
                </a:solidFill>
              </a:rPr>
              <a:t>to teach a skill, to calm or comfort a student</a:t>
            </a:r>
            <a:r>
              <a:rPr lang="en-US" altLang="en-US" sz="2000" dirty="0"/>
              <a:t>, or to prevent self-injurious behavior;</a:t>
            </a:r>
          </a:p>
          <a:p>
            <a:pPr marL="609600" indent="-609600">
              <a:lnSpc>
                <a:spcPct val="80000"/>
              </a:lnSpc>
              <a:buNone/>
            </a:pPr>
            <a:r>
              <a:rPr lang="en-US" altLang="en-US" sz="2000" b="1" dirty="0"/>
              <a:t>6.</a:t>
            </a:r>
            <a:r>
              <a:rPr lang="en-US" altLang="en-US" sz="2000" dirty="0"/>
              <a:t> as </a:t>
            </a:r>
            <a:r>
              <a:rPr lang="en-US" altLang="en-US" sz="2000" dirty="0">
                <a:solidFill>
                  <a:srgbClr val="FF0000"/>
                </a:solidFill>
              </a:rPr>
              <a:t>reasonably</a:t>
            </a:r>
            <a:r>
              <a:rPr lang="en-US" altLang="en-US" sz="2000" dirty="0"/>
              <a:t> needed </a:t>
            </a:r>
            <a:r>
              <a:rPr lang="en-US" altLang="en-US" sz="2000" dirty="0">
                <a:solidFill>
                  <a:srgbClr val="FF0000"/>
                </a:solidFill>
              </a:rPr>
              <a:t>to escort</a:t>
            </a:r>
            <a:r>
              <a:rPr lang="en-US" altLang="en-US" sz="2000" dirty="0"/>
              <a:t> a </a:t>
            </a:r>
            <a:r>
              <a:rPr lang="en-US" altLang="en-US" sz="2000" dirty="0">
                <a:solidFill>
                  <a:srgbClr val="FF0000"/>
                </a:solidFill>
              </a:rPr>
              <a:t>student safely</a:t>
            </a:r>
            <a:r>
              <a:rPr lang="en-US" altLang="en-US" sz="2000" dirty="0"/>
              <a:t> from one area to another;</a:t>
            </a:r>
          </a:p>
          <a:p>
            <a:pPr marL="609600" indent="-609600">
              <a:lnSpc>
                <a:spcPct val="80000"/>
              </a:lnSpc>
              <a:buNone/>
            </a:pPr>
            <a:r>
              <a:rPr lang="en-US" altLang="en-US" sz="2000" b="1" dirty="0"/>
              <a:t>7.</a:t>
            </a:r>
            <a:r>
              <a:rPr lang="en-US" altLang="en-US" sz="2000" dirty="0"/>
              <a:t> if used as provided for in an </a:t>
            </a:r>
            <a:r>
              <a:rPr lang="en-US" altLang="en-US" sz="2000" dirty="0">
                <a:solidFill>
                  <a:srgbClr val="FF0000"/>
                </a:solidFill>
              </a:rPr>
              <a:t>IEP</a:t>
            </a:r>
            <a:r>
              <a:rPr lang="en-US" altLang="en-US" sz="2000" dirty="0"/>
              <a:t>, Section </a:t>
            </a:r>
            <a:r>
              <a:rPr lang="en-US" altLang="en-US" sz="2000" dirty="0">
                <a:solidFill>
                  <a:srgbClr val="FF0000"/>
                </a:solidFill>
              </a:rPr>
              <a:t>504</a:t>
            </a:r>
            <a:r>
              <a:rPr lang="en-US" altLang="en-US" sz="2000" dirty="0"/>
              <a:t>, or </a:t>
            </a:r>
            <a:r>
              <a:rPr lang="en-US" altLang="en-US" sz="2000" dirty="0">
                <a:solidFill>
                  <a:srgbClr val="FF0000"/>
                </a:solidFill>
              </a:rPr>
              <a:t>behavior intervention an; or</a:t>
            </a:r>
          </a:p>
          <a:p>
            <a:pPr marL="609600" indent="-609600">
              <a:lnSpc>
                <a:spcPct val="80000"/>
              </a:lnSpc>
              <a:buNone/>
            </a:pPr>
            <a:r>
              <a:rPr lang="en-US" altLang="en-US" sz="2000" b="1" dirty="0"/>
              <a:t>8.</a:t>
            </a:r>
            <a:r>
              <a:rPr lang="en-US" altLang="en-US" sz="2000" dirty="0"/>
              <a:t> as </a:t>
            </a:r>
            <a:r>
              <a:rPr lang="en-US" altLang="en-US" sz="2000" dirty="0">
                <a:solidFill>
                  <a:srgbClr val="FF0000"/>
                </a:solidFill>
              </a:rPr>
              <a:t>reasonably</a:t>
            </a:r>
            <a:r>
              <a:rPr lang="en-US" altLang="en-US" sz="2000" dirty="0"/>
              <a:t> needed to prevent imminent destruction to school or another person’s property.</a:t>
            </a:r>
          </a:p>
          <a:p>
            <a:pPr marL="609600" indent="-609600">
              <a:lnSpc>
                <a:spcPct val="80000"/>
              </a:lnSpc>
              <a:buNone/>
            </a:pPr>
            <a:r>
              <a:rPr lang="en-US" altLang="en-US" sz="1800" b="1" dirty="0"/>
              <a:t>N.C. Gen. Stat. § 115C-391.1(c)(1)(House Bill 1032).</a:t>
            </a:r>
          </a:p>
          <a:p>
            <a:pPr marL="609600" indent="-609600">
              <a:lnSpc>
                <a:spcPct val="80000"/>
              </a:lnSpc>
              <a:buNone/>
            </a:pPr>
            <a:endParaRPr lang="en-US" altLang="en-US" sz="1600" b="1" dirty="0"/>
          </a:p>
          <a:p>
            <a:pPr marL="609600" indent="-609600">
              <a:lnSpc>
                <a:spcPct val="80000"/>
              </a:lnSpc>
              <a:buNone/>
            </a:pPr>
            <a:endParaRPr lang="en-US" altLang="en-US" sz="1600" dirty="0"/>
          </a:p>
        </p:txBody>
      </p:sp>
      <p:sp>
        <p:nvSpPr>
          <p:cNvPr id="10244" name="Oval 5">
            <a:extLst>
              <a:ext uri="{FF2B5EF4-FFF2-40B4-BE49-F238E27FC236}">
                <a16:creationId xmlns:a16="http://schemas.microsoft.com/office/drawing/2014/main" id="{F85AC505-72FC-42FC-9345-A87DA6822267}"/>
              </a:ext>
            </a:extLst>
          </p:cNvPr>
          <p:cNvSpPr>
            <a:spLocks noChangeArrowheads="1"/>
          </p:cNvSpPr>
          <p:nvPr/>
        </p:nvSpPr>
        <p:spPr bwMode="auto">
          <a:xfrm>
            <a:off x="306238" y="1292226"/>
            <a:ext cx="1676400" cy="838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sz="1200"/>
              <a:t>“Reasonable Use </a:t>
            </a:r>
          </a:p>
          <a:p>
            <a:pPr algn="ctr"/>
            <a:r>
              <a:rPr lang="en-US" altLang="en-US" sz="1200"/>
              <a:t>of Force”</a:t>
            </a:r>
          </a:p>
        </p:txBody>
      </p:sp>
    </p:spTree>
    <p:extLst>
      <p:ext uri="{BB962C8B-B14F-4D97-AF65-F5344CB8AC3E}">
        <p14:creationId xmlns:p14="http://schemas.microsoft.com/office/powerpoint/2010/main" val="2645046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286780E-9228-40F0-B752-89C82F4BFEC8}"/>
              </a:ext>
            </a:extLst>
          </p:cNvPr>
          <p:cNvSpPr>
            <a:spLocks noGrp="1" noChangeArrowheads="1"/>
          </p:cNvSpPr>
          <p:nvPr>
            <p:ph type="title"/>
          </p:nvPr>
        </p:nvSpPr>
        <p:spPr>
          <a:xfrm>
            <a:off x="4162246" y="0"/>
            <a:ext cx="7315200" cy="1143000"/>
          </a:xfrm>
        </p:spPr>
        <p:txBody>
          <a:bodyPr>
            <a:normAutofit/>
          </a:bodyPr>
          <a:lstStyle/>
          <a:p>
            <a:pPr eaLnBrk="1" hangingPunct="1"/>
            <a:r>
              <a:rPr lang="en-US" altLang="en-US" sz="3600" b="1" dirty="0"/>
              <a:t>What does all this mean? </a:t>
            </a:r>
            <a:endParaRPr lang="en-US" altLang="en-US" sz="3600" dirty="0"/>
          </a:p>
        </p:txBody>
      </p:sp>
      <p:sp>
        <p:nvSpPr>
          <p:cNvPr id="11267" name="Rectangle 3">
            <a:extLst>
              <a:ext uri="{FF2B5EF4-FFF2-40B4-BE49-F238E27FC236}">
                <a16:creationId xmlns:a16="http://schemas.microsoft.com/office/drawing/2014/main" id="{F6ACDEFC-0686-483C-B512-938E72CEAAF1}"/>
              </a:ext>
            </a:extLst>
          </p:cNvPr>
          <p:cNvSpPr>
            <a:spLocks noGrp="1" noChangeArrowheads="1"/>
          </p:cNvSpPr>
          <p:nvPr>
            <p:ph type="body" idx="1"/>
          </p:nvPr>
        </p:nvSpPr>
        <p:spPr>
          <a:xfrm>
            <a:off x="488830" y="728932"/>
            <a:ext cx="8077200" cy="3048000"/>
          </a:xfrm>
        </p:spPr>
        <p:txBody>
          <a:bodyPr/>
          <a:lstStyle/>
          <a:p>
            <a:pPr eaLnBrk="1" hangingPunct="1">
              <a:buFont typeface="Wingdings" panose="05000000000000000000" pitchFamily="2" charset="2"/>
              <a:buNone/>
            </a:pPr>
            <a:endParaRPr lang="en-US" altLang="en-US" dirty="0"/>
          </a:p>
          <a:p>
            <a:pPr eaLnBrk="1" hangingPunct="1"/>
            <a:r>
              <a:rPr lang="en-US" altLang="en-US" sz="1600" dirty="0"/>
              <a:t>Physical restraint of students shall not be considered a reasonable use of force and its use is prohibited.  </a:t>
            </a:r>
            <a:r>
              <a:rPr lang="en-US" altLang="en-US" sz="1400" b="1" dirty="0"/>
              <a:t>N.C. Gen. Stat. § 115C-391.1(c)(2)(House Bill 1032)</a:t>
            </a:r>
          </a:p>
          <a:p>
            <a:pPr eaLnBrk="1" hangingPunct="1"/>
            <a:endParaRPr lang="en-US" altLang="en-US" sz="1400" dirty="0"/>
          </a:p>
          <a:p>
            <a:pPr eaLnBrk="1" hangingPunct="1"/>
            <a:r>
              <a:rPr lang="en-US" altLang="en-US" sz="1600" dirty="0"/>
              <a:t>Physical restraint of students shall not be considered a reasonable use of force when used solely as a disciplinary consequence. </a:t>
            </a:r>
            <a:r>
              <a:rPr lang="en-US" altLang="en-US" sz="1400" b="1" dirty="0"/>
              <a:t>N.C. Gen. Stat. § 115C-91.1(c)(3)(House Bill 1032)</a:t>
            </a:r>
          </a:p>
          <a:p>
            <a:pPr eaLnBrk="1" hangingPunct="1">
              <a:buFont typeface="Wingdings" panose="05000000000000000000" pitchFamily="2" charset="2"/>
              <a:buNone/>
            </a:pPr>
            <a:endParaRPr lang="en-US" altLang="en-US" sz="1400" b="1" dirty="0"/>
          </a:p>
          <a:p>
            <a:pPr eaLnBrk="1" hangingPunct="1"/>
            <a:r>
              <a:rPr lang="en-US" altLang="en-US" sz="1600" dirty="0"/>
              <a:t>Physical restraint by </a:t>
            </a:r>
            <a:r>
              <a:rPr lang="en-US" altLang="en-US" sz="1600" dirty="0">
                <a:solidFill>
                  <a:srgbClr val="FF0000"/>
                </a:solidFill>
              </a:rPr>
              <a:t>law enforcement</a:t>
            </a:r>
            <a:r>
              <a:rPr lang="en-US" altLang="en-US" sz="1600" dirty="0"/>
              <a:t> officers in the lawful exercise of their law enforcement duties is not prohibited.</a:t>
            </a:r>
            <a:r>
              <a:rPr lang="en-US" altLang="en-US" sz="1800" dirty="0"/>
              <a:t> </a:t>
            </a:r>
            <a:r>
              <a:rPr lang="en-US" altLang="en-US" sz="1400" b="1" dirty="0"/>
              <a:t>N.C. Gen. Stat. § 115C-391.1(c)(4)(House Bill 1032)</a:t>
            </a:r>
          </a:p>
          <a:p>
            <a:pPr eaLnBrk="1" hangingPunct="1"/>
            <a:endParaRPr lang="en-US" altLang="en-US" sz="1200" b="1" dirty="0"/>
          </a:p>
          <a:p>
            <a:pPr eaLnBrk="1" hangingPunct="1">
              <a:buFont typeface="Wingdings" panose="05000000000000000000" pitchFamily="2" charset="2"/>
              <a:buNone/>
            </a:pPr>
            <a:endParaRPr lang="en-US" altLang="en-US" sz="1400" b="1" dirty="0"/>
          </a:p>
        </p:txBody>
      </p:sp>
      <p:sp>
        <p:nvSpPr>
          <p:cNvPr id="11268" name="AutoShape 6">
            <a:extLst>
              <a:ext uri="{FF2B5EF4-FFF2-40B4-BE49-F238E27FC236}">
                <a16:creationId xmlns:a16="http://schemas.microsoft.com/office/drawing/2014/main" id="{951A9784-5F6D-484E-BADC-1CD88F707DB1}"/>
              </a:ext>
            </a:extLst>
          </p:cNvPr>
          <p:cNvSpPr>
            <a:spLocks noChangeArrowheads="1"/>
          </p:cNvSpPr>
          <p:nvPr/>
        </p:nvSpPr>
        <p:spPr bwMode="auto">
          <a:xfrm>
            <a:off x="3032185" y="3613150"/>
            <a:ext cx="5638800" cy="2438400"/>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spcBef>
                <a:spcPct val="50000"/>
              </a:spcBef>
            </a:pPr>
            <a:r>
              <a:rPr lang="en-US" altLang="en-US" u="sng" dirty="0"/>
              <a:t>Bottom Line</a:t>
            </a:r>
            <a:r>
              <a:rPr lang="en-US" altLang="en-US" dirty="0"/>
              <a:t>: The use of physical </a:t>
            </a:r>
          </a:p>
          <a:p>
            <a:pPr algn="ctr">
              <a:spcBef>
                <a:spcPct val="50000"/>
              </a:spcBef>
            </a:pPr>
            <a:r>
              <a:rPr lang="en-US" altLang="en-US" dirty="0"/>
              <a:t>restraint is prohibited except</a:t>
            </a:r>
          </a:p>
          <a:p>
            <a:pPr algn="ctr">
              <a:spcBef>
                <a:spcPct val="50000"/>
              </a:spcBef>
            </a:pPr>
            <a:r>
              <a:rPr lang="en-US" altLang="en-US" dirty="0"/>
              <a:t> in the situations described in this </a:t>
            </a:r>
            <a:r>
              <a:rPr lang="en-US" altLang="en-US" dirty="0">
                <a:solidFill>
                  <a:schemeClr val="tx2"/>
                </a:solidFill>
              </a:rPr>
              <a:t>law.</a:t>
            </a:r>
          </a:p>
        </p:txBody>
      </p:sp>
      <p:pic>
        <p:nvPicPr>
          <p:cNvPr id="11269" name="Picture 10" descr="MCj04346630000[1]">
            <a:extLst>
              <a:ext uri="{FF2B5EF4-FFF2-40B4-BE49-F238E27FC236}">
                <a16:creationId xmlns:a16="http://schemas.microsoft.com/office/drawing/2014/main" id="{4201F38F-7FDF-401A-9088-B03C90B044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9715" y="4027218"/>
            <a:ext cx="16002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4352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5007B19-1013-486B-A821-9E95E7E82856}"/>
              </a:ext>
            </a:extLst>
          </p:cNvPr>
          <p:cNvSpPr>
            <a:spLocks noGrp="1" noChangeArrowheads="1"/>
          </p:cNvSpPr>
          <p:nvPr>
            <p:ph type="title"/>
          </p:nvPr>
        </p:nvSpPr>
        <p:spPr>
          <a:xfrm>
            <a:off x="327804" y="304800"/>
            <a:ext cx="11067689" cy="1143000"/>
          </a:xfrm>
        </p:spPr>
        <p:txBody>
          <a:bodyPr>
            <a:normAutofit fontScale="90000"/>
          </a:bodyPr>
          <a:lstStyle/>
          <a:p>
            <a:pPr marL="838200" indent="-838200"/>
            <a:r>
              <a:rPr lang="en-US" altLang="en-US" b="1" dirty="0"/>
              <a:t>Mechanical Restraint as defined by HB 1032</a:t>
            </a:r>
            <a:br>
              <a:rPr lang="en-US" altLang="en-US" b="1" dirty="0"/>
            </a:br>
            <a:endParaRPr lang="en-US" altLang="en-US" dirty="0">
              <a:solidFill>
                <a:srgbClr val="180F57"/>
              </a:solidFill>
              <a:sym typeface="Wingdings" panose="05000000000000000000" pitchFamily="2" charset="2"/>
            </a:endParaRPr>
          </a:p>
        </p:txBody>
      </p:sp>
      <p:sp>
        <p:nvSpPr>
          <p:cNvPr id="13315" name="Rectangle 3">
            <a:extLst>
              <a:ext uri="{FF2B5EF4-FFF2-40B4-BE49-F238E27FC236}">
                <a16:creationId xmlns:a16="http://schemas.microsoft.com/office/drawing/2014/main" id="{0BB04F47-1645-4E09-AA8C-E5AEA0980B4B}"/>
              </a:ext>
            </a:extLst>
          </p:cNvPr>
          <p:cNvSpPr>
            <a:spLocks noGrp="1" noChangeArrowheads="1"/>
          </p:cNvSpPr>
          <p:nvPr>
            <p:ph type="body" sz="half" idx="1"/>
          </p:nvPr>
        </p:nvSpPr>
        <p:spPr>
          <a:xfrm>
            <a:off x="5408762" y="1009292"/>
            <a:ext cx="6139132" cy="1924408"/>
          </a:xfrm>
        </p:spPr>
        <p:txBody>
          <a:bodyPr>
            <a:normAutofit/>
          </a:bodyPr>
          <a:lstStyle/>
          <a:p>
            <a:pPr eaLnBrk="1" hangingPunct="1">
              <a:lnSpc>
                <a:spcPct val="80000"/>
              </a:lnSpc>
              <a:buFont typeface="Wingdings" panose="05000000000000000000" pitchFamily="2" charset="2"/>
              <a:buNone/>
            </a:pPr>
            <a:r>
              <a:rPr lang="en-US" altLang="en-US" sz="1800" b="1" dirty="0"/>
              <a:t>Definition  </a:t>
            </a:r>
            <a:endParaRPr lang="en-US" altLang="en-US" sz="1800" dirty="0"/>
          </a:p>
          <a:p>
            <a:pPr eaLnBrk="1" hangingPunct="1">
              <a:lnSpc>
                <a:spcPct val="80000"/>
              </a:lnSpc>
              <a:buFont typeface="Wingdings" panose="05000000000000000000" pitchFamily="2" charset="2"/>
              <a:buNone/>
            </a:pPr>
            <a:r>
              <a:rPr lang="en-US" altLang="en-US" sz="1800" dirty="0"/>
              <a:t>“Mechanical restraint’ </a:t>
            </a:r>
            <a:r>
              <a:rPr lang="en-US" altLang="en-US" sz="1800" dirty="0">
                <a:solidFill>
                  <a:srgbClr val="FF0000"/>
                </a:solidFill>
              </a:rPr>
              <a:t>means the use of any device or material attached or adjacent to a student’s body that restricts freedom of movement or normal access to any portion of the student’s body and that the student cannot</a:t>
            </a:r>
            <a:r>
              <a:rPr lang="en-US" altLang="en-US" sz="1800" dirty="0"/>
              <a:t> </a:t>
            </a:r>
            <a:r>
              <a:rPr lang="en-US" altLang="en-US" sz="1800" dirty="0">
                <a:solidFill>
                  <a:srgbClr val="FF0000"/>
                </a:solidFill>
              </a:rPr>
              <a:t>easily remove.</a:t>
            </a:r>
            <a:r>
              <a:rPr lang="en-US" altLang="en-US" sz="1800" dirty="0"/>
              <a:t>” </a:t>
            </a:r>
          </a:p>
          <a:p>
            <a:pPr eaLnBrk="1" hangingPunct="1">
              <a:lnSpc>
                <a:spcPct val="80000"/>
              </a:lnSpc>
              <a:buFont typeface="Wingdings" panose="05000000000000000000" pitchFamily="2" charset="2"/>
              <a:buNone/>
            </a:pPr>
            <a:r>
              <a:rPr lang="en-US" altLang="en-US" sz="1800" dirty="0"/>
              <a:t>N.C. Gen. Stat. § 115C-391.1(b)(7)(House Bill 1032).</a:t>
            </a:r>
          </a:p>
        </p:txBody>
      </p:sp>
      <p:pic>
        <p:nvPicPr>
          <p:cNvPr id="13316" name="Picture 5" descr="safeGuard_top">
            <a:hlinkClick r:id="rId3"/>
            <a:extLst>
              <a:ext uri="{FF2B5EF4-FFF2-40B4-BE49-F238E27FC236}">
                <a16:creationId xmlns:a16="http://schemas.microsoft.com/office/drawing/2014/main" id="{BC19546E-97AC-46C6-934B-A62386C3E4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4807" y="4305300"/>
            <a:ext cx="2057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AutoShape 6">
            <a:extLst>
              <a:ext uri="{FF2B5EF4-FFF2-40B4-BE49-F238E27FC236}">
                <a16:creationId xmlns:a16="http://schemas.microsoft.com/office/drawing/2014/main" id="{E1E19B8F-FD23-47F8-9D54-0C278529828E}"/>
              </a:ext>
            </a:extLst>
          </p:cNvPr>
          <p:cNvSpPr>
            <a:spLocks noChangeArrowheads="1"/>
          </p:cNvSpPr>
          <p:nvPr/>
        </p:nvSpPr>
        <p:spPr bwMode="auto">
          <a:xfrm>
            <a:off x="354402" y="3124200"/>
            <a:ext cx="3200400" cy="1600200"/>
          </a:xfrm>
          <a:prstGeom prst="right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sz="1400" b="0"/>
              <a:t>Placed in a prone stander</a:t>
            </a:r>
          </a:p>
        </p:txBody>
      </p:sp>
      <p:sp>
        <p:nvSpPr>
          <p:cNvPr id="13318" name="AutoShape 7">
            <a:extLst>
              <a:ext uri="{FF2B5EF4-FFF2-40B4-BE49-F238E27FC236}">
                <a16:creationId xmlns:a16="http://schemas.microsoft.com/office/drawing/2014/main" id="{BA7A7E07-B022-47DF-8F42-D3F25533A264}"/>
              </a:ext>
            </a:extLst>
          </p:cNvPr>
          <p:cNvSpPr>
            <a:spLocks noChangeArrowheads="1"/>
          </p:cNvSpPr>
          <p:nvPr/>
        </p:nvSpPr>
        <p:spPr bwMode="auto">
          <a:xfrm>
            <a:off x="8153402" y="3924300"/>
            <a:ext cx="3733800" cy="2057400"/>
          </a:xfrm>
          <a:prstGeom prst="leftArrow">
            <a:avLst>
              <a:gd name="adj1" fmla="val 50000"/>
              <a:gd name="adj2" fmla="val 453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sz="1400" b="0"/>
              <a:t>Placed in a seatbelt</a:t>
            </a:r>
            <a:r>
              <a:rPr lang="en-US" altLang="en-US" b="0"/>
              <a:t> </a:t>
            </a:r>
          </a:p>
        </p:txBody>
      </p:sp>
      <p:sp>
        <p:nvSpPr>
          <p:cNvPr id="13319" name="AutoShape 8">
            <a:extLst>
              <a:ext uri="{FF2B5EF4-FFF2-40B4-BE49-F238E27FC236}">
                <a16:creationId xmlns:a16="http://schemas.microsoft.com/office/drawing/2014/main" id="{70089059-0D47-4ACE-8469-200752596D02}"/>
              </a:ext>
            </a:extLst>
          </p:cNvPr>
          <p:cNvSpPr>
            <a:spLocks noChangeArrowheads="1"/>
          </p:cNvSpPr>
          <p:nvPr/>
        </p:nvSpPr>
        <p:spPr bwMode="auto">
          <a:xfrm>
            <a:off x="990600" y="1342307"/>
            <a:ext cx="2743200" cy="1295400"/>
          </a:xfrm>
          <a:prstGeom prst="rightArrow">
            <a:avLst>
              <a:gd name="adj1" fmla="val 50000"/>
              <a:gd name="adj2" fmla="val 5294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sz="1400" b="0" dirty="0"/>
              <a:t>Handcuffs</a:t>
            </a:r>
          </a:p>
        </p:txBody>
      </p:sp>
      <p:pic>
        <p:nvPicPr>
          <p:cNvPr id="13320" name="Picture 10" descr="180px-Plasticcuff2">
            <a:hlinkClick r:id="rId5"/>
            <a:extLst>
              <a:ext uri="{FF2B5EF4-FFF2-40B4-BE49-F238E27FC236}">
                <a16:creationId xmlns:a16="http://schemas.microsoft.com/office/drawing/2014/main" id="{AC3AEC70-0F8C-4D46-B8E5-4DB78204729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1438274"/>
            <a:ext cx="66357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12" descr="Prone_Stander_(RIF)_8043">
            <a:hlinkClick r:id="rId7"/>
            <a:extLst>
              <a:ext uri="{FF2B5EF4-FFF2-40B4-BE49-F238E27FC236}">
                <a16:creationId xmlns:a16="http://schemas.microsoft.com/office/drawing/2014/main" id="{C7726E9D-55FE-4540-B4EA-698C52811F2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33800" y="3571873"/>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9146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DF0296D-27C3-40A5-BE9A-BC3BB39C7A5F}"/>
              </a:ext>
            </a:extLst>
          </p:cNvPr>
          <p:cNvSpPr>
            <a:spLocks noGrp="1" noChangeArrowheads="1"/>
          </p:cNvSpPr>
          <p:nvPr>
            <p:ph type="title"/>
          </p:nvPr>
        </p:nvSpPr>
        <p:spPr>
          <a:xfrm>
            <a:off x="198407" y="276045"/>
            <a:ext cx="11671541" cy="1250830"/>
          </a:xfrm>
        </p:spPr>
        <p:txBody>
          <a:bodyPr>
            <a:normAutofit/>
          </a:bodyPr>
          <a:lstStyle/>
          <a:p>
            <a:pPr algn="r" eaLnBrk="1" hangingPunct="1"/>
            <a:r>
              <a:rPr lang="en-US" altLang="en-US" sz="2600" b="1" dirty="0">
                <a:solidFill>
                  <a:schemeClr val="tx2"/>
                </a:solidFill>
              </a:rPr>
              <a:t>Mechanical Restraint of a Student by School Personnel is Permissible </a:t>
            </a:r>
            <a:br>
              <a:rPr lang="en-US" altLang="en-US" sz="3200" b="1" dirty="0">
                <a:solidFill>
                  <a:schemeClr val="tx2"/>
                </a:solidFill>
              </a:rPr>
            </a:br>
            <a:r>
              <a:rPr lang="en-US" altLang="en-US" sz="2000" b="1" dirty="0">
                <a:solidFill>
                  <a:schemeClr val="tx2"/>
                </a:solidFill>
              </a:rPr>
              <a:t>Only in the Following Circumstances</a:t>
            </a:r>
          </a:p>
        </p:txBody>
      </p:sp>
      <p:sp>
        <p:nvSpPr>
          <p:cNvPr id="14339" name="Rectangle 3">
            <a:extLst>
              <a:ext uri="{FF2B5EF4-FFF2-40B4-BE49-F238E27FC236}">
                <a16:creationId xmlns:a16="http://schemas.microsoft.com/office/drawing/2014/main" id="{8FA54225-E769-47AB-A4DD-C2264AEE220B}"/>
              </a:ext>
            </a:extLst>
          </p:cNvPr>
          <p:cNvSpPr>
            <a:spLocks noGrp="1" noChangeArrowheads="1"/>
          </p:cNvSpPr>
          <p:nvPr>
            <p:ph type="body" sz="half" idx="1"/>
          </p:nvPr>
        </p:nvSpPr>
        <p:spPr>
          <a:xfrm>
            <a:off x="1302589" y="1768415"/>
            <a:ext cx="8984411" cy="4098985"/>
          </a:xfrm>
        </p:spPr>
        <p:txBody>
          <a:bodyPr/>
          <a:lstStyle/>
          <a:p>
            <a:pPr marL="590550" indent="-590550">
              <a:buNone/>
            </a:pPr>
            <a:r>
              <a:rPr lang="en-US" altLang="en-US" sz="1800" dirty="0"/>
              <a:t>1. when properly used as assistive technology device included in the student’s </a:t>
            </a:r>
            <a:r>
              <a:rPr lang="en-US" altLang="en-US" sz="1800" dirty="0">
                <a:solidFill>
                  <a:srgbClr val="FF0000"/>
                </a:solidFill>
              </a:rPr>
              <a:t>IEP, Section 504, Behavior Intervention</a:t>
            </a:r>
            <a:r>
              <a:rPr lang="en-US" altLang="en-US" sz="1800" dirty="0"/>
              <a:t> </a:t>
            </a:r>
            <a:r>
              <a:rPr lang="en-US" altLang="en-US" sz="1800" dirty="0">
                <a:solidFill>
                  <a:srgbClr val="FF0000"/>
                </a:solidFill>
              </a:rPr>
              <a:t>Plan</a:t>
            </a:r>
            <a:r>
              <a:rPr lang="en-US" altLang="en-US" sz="1800" dirty="0"/>
              <a:t>, or as otherwise prescribed by a medical or related service provider;</a:t>
            </a:r>
          </a:p>
          <a:p>
            <a:pPr marL="590550" indent="-590550">
              <a:buNone/>
            </a:pPr>
            <a:r>
              <a:rPr lang="en-US" altLang="en-US" sz="1800" dirty="0"/>
              <a:t>2. when using </a:t>
            </a:r>
            <a:r>
              <a:rPr lang="en-US" altLang="en-US" sz="1800" dirty="0">
                <a:solidFill>
                  <a:srgbClr val="FF0000"/>
                </a:solidFill>
              </a:rPr>
              <a:t>seat belts</a:t>
            </a:r>
            <a:r>
              <a:rPr lang="en-US" altLang="en-US" sz="1800" dirty="0"/>
              <a:t> or other safety restraints to secure students during transportation; </a:t>
            </a:r>
          </a:p>
          <a:p>
            <a:pPr marL="590550" indent="-590550">
              <a:buNone/>
            </a:pPr>
            <a:r>
              <a:rPr lang="en-US" altLang="en-US" sz="1800" dirty="0"/>
              <a:t>3.  as </a:t>
            </a:r>
            <a:r>
              <a:rPr lang="en-US" altLang="en-US" sz="1800" dirty="0">
                <a:solidFill>
                  <a:srgbClr val="FF0000"/>
                </a:solidFill>
              </a:rPr>
              <a:t>reasonably</a:t>
            </a:r>
            <a:r>
              <a:rPr lang="en-US" altLang="en-US" sz="1800" dirty="0"/>
              <a:t> needed to obtain </a:t>
            </a:r>
            <a:r>
              <a:rPr lang="en-US" altLang="en-US" sz="1800" dirty="0">
                <a:solidFill>
                  <a:srgbClr val="FF0000"/>
                </a:solidFill>
              </a:rPr>
              <a:t>possession of weapons or other dangerous objects</a:t>
            </a:r>
            <a:r>
              <a:rPr lang="en-US" altLang="en-US" sz="1800" dirty="0"/>
              <a:t> on the person or within the control of a person;</a:t>
            </a:r>
          </a:p>
          <a:p>
            <a:pPr marL="590550" indent="-590550">
              <a:buNone/>
            </a:pPr>
            <a:r>
              <a:rPr lang="en-US" altLang="en-US" sz="1800" dirty="0"/>
              <a:t>4.  as </a:t>
            </a:r>
            <a:r>
              <a:rPr lang="en-US" altLang="en-US" sz="1800" dirty="0">
                <a:solidFill>
                  <a:srgbClr val="FF0000"/>
                </a:solidFill>
              </a:rPr>
              <a:t>reasonably</a:t>
            </a:r>
            <a:r>
              <a:rPr lang="en-US" altLang="en-US" sz="1800" dirty="0"/>
              <a:t> needed for </a:t>
            </a:r>
            <a:r>
              <a:rPr lang="en-US" altLang="en-US" sz="1800" dirty="0">
                <a:solidFill>
                  <a:srgbClr val="FF0000"/>
                </a:solidFill>
              </a:rPr>
              <a:t>self-defense</a:t>
            </a:r>
            <a:r>
              <a:rPr lang="en-US" altLang="en-US" sz="1800" dirty="0"/>
              <a:t>;</a:t>
            </a:r>
          </a:p>
          <a:p>
            <a:pPr marL="590550" indent="-590550">
              <a:buNone/>
            </a:pPr>
            <a:r>
              <a:rPr lang="en-US" altLang="en-US" sz="1800" dirty="0"/>
              <a:t>5.  as </a:t>
            </a:r>
            <a:r>
              <a:rPr lang="en-US" altLang="en-US" sz="1800" dirty="0">
                <a:solidFill>
                  <a:srgbClr val="FF0000"/>
                </a:solidFill>
              </a:rPr>
              <a:t>reasonably</a:t>
            </a:r>
            <a:r>
              <a:rPr lang="en-US" altLang="en-US" sz="1800" dirty="0"/>
              <a:t> needed to </a:t>
            </a:r>
            <a:r>
              <a:rPr lang="en-US" altLang="en-US" sz="1800" dirty="0">
                <a:solidFill>
                  <a:srgbClr val="FF0000"/>
                </a:solidFill>
              </a:rPr>
              <a:t>ensure</a:t>
            </a:r>
            <a:r>
              <a:rPr lang="en-US" altLang="en-US" sz="1800" dirty="0"/>
              <a:t> the safety of any student, employee, volunteer, or other person.</a:t>
            </a:r>
          </a:p>
          <a:p>
            <a:pPr marL="590550" indent="-590550">
              <a:buNone/>
            </a:pPr>
            <a:r>
              <a:rPr lang="en-US" altLang="en-US" sz="1800" b="1" dirty="0"/>
              <a:t>N.C. Gen. Stat. § 115C-391.1(d)(1)(1)(House Bill 1032)</a:t>
            </a:r>
          </a:p>
        </p:txBody>
      </p:sp>
    </p:spTree>
    <p:extLst>
      <p:ext uri="{BB962C8B-B14F-4D97-AF65-F5344CB8AC3E}">
        <p14:creationId xmlns:p14="http://schemas.microsoft.com/office/powerpoint/2010/main" val="3764658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id="{F9056A8A-92D7-4F87-85D3-D9F43ED153B9}"/>
              </a:ext>
            </a:extLst>
          </p:cNvPr>
          <p:cNvSpPr>
            <a:spLocks noGrp="1" noChangeArrowheads="1"/>
          </p:cNvSpPr>
          <p:nvPr>
            <p:ph type="body" sz="half" idx="1"/>
          </p:nvPr>
        </p:nvSpPr>
        <p:spPr>
          <a:xfrm>
            <a:off x="1682151" y="1604512"/>
            <a:ext cx="8764437" cy="1940375"/>
          </a:xfrm>
        </p:spPr>
        <p:txBody>
          <a:bodyPr/>
          <a:lstStyle/>
          <a:p>
            <a:pPr marL="590550" indent="-590550">
              <a:lnSpc>
                <a:spcPct val="80000"/>
              </a:lnSpc>
            </a:pPr>
            <a:r>
              <a:rPr lang="en-US" altLang="en-US" sz="1600" dirty="0"/>
              <a:t>mechanical restraint, including the </a:t>
            </a:r>
            <a:r>
              <a:rPr lang="en-US" altLang="en-US" sz="1600" dirty="0">
                <a:solidFill>
                  <a:srgbClr val="FF0000"/>
                </a:solidFill>
              </a:rPr>
              <a:t>tying, taping, or strapping down</a:t>
            </a:r>
            <a:r>
              <a:rPr lang="en-US" altLang="en-US" sz="1600" dirty="0"/>
              <a:t> of a student shall not be considered to be a reasonable use of force and its use is prohibited. </a:t>
            </a:r>
          </a:p>
          <a:p>
            <a:pPr marL="0" indent="0">
              <a:lnSpc>
                <a:spcPct val="80000"/>
              </a:lnSpc>
              <a:buNone/>
            </a:pPr>
            <a:r>
              <a:rPr lang="en-US" altLang="en-US" sz="1400" b="1" dirty="0"/>
              <a:t>N.C. Gen. Stat. § 115C-391.1(d)(1)(2)(House Bill 1032).</a:t>
            </a:r>
          </a:p>
          <a:p>
            <a:pPr marL="590550" indent="-590550">
              <a:lnSpc>
                <a:spcPct val="80000"/>
              </a:lnSpc>
              <a:buNone/>
            </a:pPr>
            <a:endParaRPr lang="en-US" altLang="en-US" sz="1600" dirty="0"/>
          </a:p>
          <a:p>
            <a:pPr marL="590550" indent="-590550">
              <a:lnSpc>
                <a:spcPct val="80000"/>
              </a:lnSpc>
            </a:pPr>
            <a:r>
              <a:rPr lang="en-US" altLang="en-US" sz="1600" dirty="0"/>
              <a:t>Mechanical restraint, such as the use of </a:t>
            </a:r>
            <a:r>
              <a:rPr lang="en-US" altLang="en-US" sz="1600" dirty="0">
                <a:solidFill>
                  <a:srgbClr val="FF0000"/>
                </a:solidFill>
              </a:rPr>
              <a:t>restraint devices like handcuffs</a:t>
            </a:r>
            <a:r>
              <a:rPr lang="en-US" altLang="en-US" sz="1600" dirty="0"/>
              <a:t> </a:t>
            </a:r>
            <a:r>
              <a:rPr lang="en-US" altLang="en-US" sz="1600" dirty="0">
                <a:solidFill>
                  <a:srgbClr val="FF0000"/>
                </a:solidFill>
              </a:rPr>
              <a:t>by</a:t>
            </a:r>
            <a:r>
              <a:rPr lang="en-US" altLang="en-US" sz="1600" dirty="0"/>
              <a:t> </a:t>
            </a:r>
            <a:r>
              <a:rPr lang="en-US" altLang="en-US" sz="1600" dirty="0">
                <a:solidFill>
                  <a:srgbClr val="FF0000"/>
                </a:solidFill>
              </a:rPr>
              <a:t>law enforcement</a:t>
            </a:r>
            <a:r>
              <a:rPr lang="en-US" altLang="en-US" sz="1600" dirty="0"/>
              <a:t> officers in the lawful exercise of their law enforcement duties is not prohibited. </a:t>
            </a:r>
          </a:p>
          <a:p>
            <a:pPr marL="0" indent="0">
              <a:lnSpc>
                <a:spcPct val="80000"/>
              </a:lnSpc>
              <a:buNone/>
            </a:pPr>
            <a:r>
              <a:rPr lang="en-US" altLang="en-US" sz="1400" b="1" dirty="0"/>
              <a:t>N.C. Gen. Stat. § 115C-391.1(d)(3) (House Bill 1032).</a:t>
            </a:r>
          </a:p>
        </p:txBody>
      </p:sp>
      <p:sp>
        <p:nvSpPr>
          <p:cNvPr id="15364" name="AutoShape 6">
            <a:extLst>
              <a:ext uri="{FF2B5EF4-FFF2-40B4-BE49-F238E27FC236}">
                <a16:creationId xmlns:a16="http://schemas.microsoft.com/office/drawing/2014/main" id="{413BA188-C51C-46AD-BFD7-A5AE48C1FD84}"/>
              </a:ext>
            </a:extLst>
          </p:cNvPr>
          <p:cNvSpPr>
            <a:spLocks noChangeArrowheads="1"/>
          </p:cNvSpPr>
          <p:nvPr/>
        </p:nvSpPr>
        <p:spPr bwMode="auto">
          <a:xfrm>
            <a:off x="3581400" y="3810000"/>
            <a:ext cx="5638800" cy="2438400"/>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spcBef>
                <a:spcPct val="50000"/>
              </a:spcBef>
            </a:pPr>
            <a:r>
              <a:rPr lang="en-US" altLang="en-US" u="sng" dirty="0"/>
              <a:t>Bottom Line</a:t>
            </a:r>
            <a:r>
              <a:rPr lang="en-US" altLang="en-US" dirty="0"/>
              <a:t>: The use of mechanical</a:t>
            </a:r>
          </a:p>
          <a:p>
            <a:pPr algn="ctr">
              <a:spcBef>
                <a:spcPct val="50000"/>
              </a:spcBef>
            </a:pPr>
            <a:r>
              <a:rPr lang="en-US" altLang="en-US" dirty="0"/>
              <a:t>restraint is prohibited except</a:t>
            </a:r>
          </a:p>
          <a:p>
            <a:pPr algn="ctr">
              <a:spcBef>
                <a:spcPct val="50000"/>
              </a:spcBef>
            </a:pPr>
            <a:r>
              <a:rPr lang="en-US" altLang="en-US" dirty="0"/>
              <a:t> in the situations described in this law.</a:t>
            </a:r>
          </a:p>
          <a:p>
            <a:pPr algn="ctr"/>
            <a:endParaRPr lang="en-US" altLang="en-US" b="0" dirty="0">
              <a:solidFill>
                <a:schemeClr val="bg1"/>
              </a:solidFill>
            </a:endParaRPr>
          </a:p>
        </p:txBody>
      </p:sp>
      <p:pic>
        <p:nvPicPr>
          <p:cNvPr id="15365" name="Picture 7" descr="MCj04346630000[1]">
            <a:extLst>
              <a:ext uri="{FF2B5EF4-FFF2-40B4-BE49-F238E27FC236}">
                <a16:creationId xmlns:a16="http://schemas.microsoft.com/office/drawing/2014/main" id="{1C5EB257-738B-4555-83C6-55849243EF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15400" y="3962400"/>
            <a:ext cx="16002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a:extLst>
              <a:ext uri="{FF2B5EF4-FFF2-40B4-BE49-F238E27FC236}">
                <a16:creationId xmlns:a16="http://schemas.microsoft.com/office/drawing/2014/main" id="{7C0A239A-3D54-4415-8320-9AE4A59AA5AC}"/>
              </a:ext>
            </a:extLst>
          </p:cNvPr>
          <p:cNvSpPr>
            <a:spLocks noGrp="1"/>
          </p:cNvSpPr>
          <p:nvPr>
            <p:ph type="title"/>
          </p:nvPr>
        </p:nvSpPr>
        <p:spPr>
          <a:xfrm>
            <a:off x="1835311" y="38100"/>
            <a:ext cx="9751483" cy="1143000"/>
          </a:xfrm>
        </p:spPr>
        <p:txBody>
          <a:bodyPr>
            <a:normAutofit/>
          </a:bodyPr>
          <a:lstStyle/>
          <a:p>
            <a:pPr algn="r"/>
            <a:r>
              <a:rPr lang="en-US" altLang="en-US" sz="3600" b="1" dirty="0">
                <a:solidFill>
                  <a:schemeClr val="tx2"/>
                </a:solidFill>
              </a:rPr>
              <a:t>What does all this mean? </a:t>
            </a:r>
            <a:endParaRPr lang="en-US" sz="3600" dirty="0">
              <a:solidFill>
                <a:schemeClr val="tx2"/>
              </a:solidFill>
            </a:endParaRPr>
          </a:p>
        </p:txBody>
      </p:sp>
    </p:spTree>
    <p:extLst>
      <p:ext uri="{BB962C8B-B14F-4D97-AF65-F5344CB8AC3E}">
        <p14:creationId xmlns:p14="http://schemas.microsoft.com/office/powerpoint/2010/main" val="56721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9B45E36-84C9-4287-9337-29532494F488}"/>
              </a:ext>
            </a:extLst>
          </p:cNvPr>
          <p:cNvSpPr>
            <a:spLocks noGrp="1" noChangeArrowheads="1"/>
          </p:cNvSpPr>
          <p:nvPr>
            <p:ph type="title"/>
          </p:nvPr>
        </p:nvSpPr>
        <p:spPr>
          <a:xfrm>
            <a:off x="526212" y="301625"/>
            <a:ext cx="11051956" cy="1143000"/>
          </a:xfrm>
        </p:spPr>
        <p:txBody>
          <a:bodyPr/>
          <a:lstStyle/>
          <a:p>
            <a:pPr marL="838200" indent="-838200"/>
            <a:r>
              <a:rPr lang="en-US" altLang="en-US" b="1" dirty="0"/>
              <a:t>Seclusion as defined by HB1032</a:t>
            </a:r>
            <a:br>
              <a:rPr lang="en-US" altLang="en-US" sz="3200" b="1" dirty="0"/>
            </a:br>
            <a:endParaRPr lang="en-US" altLang="en-US" sz="3200" b="1" dirty="0"/>
          </a:p>
        </p:txBody>
      </p:sp>
      <p:sp>
        <p:nvSpPr>
          <p:cNvPr id="17411" name="Rectangle 3">
            <a:extLst>
              <a:ext uri="{FF2B5EF4-FFF2-40B4-BE49-F238E27FC236}">
                <a16:creationId xmlns:a16="http://schemas.microsoft.com/office/drawing/2014/main" id="{B04C70E8-ED86-464D-9A6C-08961B3E42B5}"/>
              </a:ext>
            </a:extLst>
          </p:cNvPr>
          <p:cNvSpPr>
            <a:spLocks noGrp="1" noChangeArrowheads="1"/>
          </p:cNvSpPr>
          <p:nvPr>
            <p:ph type="body" sz="half" idx="1"/>
          </p:nvPr>
        </p:nvSpPr>
        <p:spPr>
          <a:xfrm>
            <a:off x="5883215" y="1547004"/>
            <a:ext cx="5020574" cy="3533955"/>
          </a:xfrm>
        </p:spPr>
        <p:txBody>
          <a:bodyPr/>
          <a:lstStyle/>
          <a:p>
            <a:pPr marL="590550" indent="-590550">
              <a:lnSpc>
                <a:spcPct val="80000"/>
              </a:lnSpc>
              <a:buNone/>
            </a:pPr>
            <a:r>
              <a:rPr lang="en-US" altLang="en-US" sz="1800" b="1" dirty="0"/>
              <a:t>Definition</a:t>
            </a:r>
          </a:p>
          <a:p>
            <a:pPr marL="590550" indent="-590550">
              <a:lnSpc>
                <a:spcPct val="80000"/>
              </a:lnSpc>
              <a:buNone/>
            </a:pPr>
            <a:r>
              <a:rPr lang="en-US" altLang="en-US" sz="1800" dirty="0"/>
              <a:t>“Seclusion’</a:t>
            </a:r>
            <a:r>
              <a:rPr lang="en-US" altLang="en-US" sz="1800" dirty="0">
                <a:solidFill>
                  <a:srgbClr val="FF0000"/>
                </a:solidFill>
              </a:rPr>
              <a:t> means the confinement of a student alone in an enclosed space from which the student is</a:t>
            </a:r>
          </a:p>
          <a:p>
            <a:pPr marL="590550" indent="-590550">
              <a:lnSpc>
                <a:spcPct val="80000"/>
              </a:lnSpc>
              <a:buNone/>
            </a:pPr>
            <a:r>
              <a:rPr lang="en-US" altLang="en-US" sz="1800" dirty="0"/>
              <a:t> </a:t>
            </a:r>
            <a:r>
              <a:rPr lang="en-US" altLang="en-US" sz="1800" dirty="0">
                <a:solidFill>
                  <a:srgbClr val="FF0000"/>
                </a:solidFill>
              </a:rPr>
              <a:t>(a) physically prevented from leaving or</a:t>
            </a:r>
          </a:p>
          <a:p>
            <a:pPr marL="590550" indent="-590550">
              <a:lnSpc>
                <a:spcPct val="80000"/>
              </a:lnSpc>
              <a:buNone/>
            </a:pPr>
            <a:r>
              <a:rPr lang="en-US" altLang="en-US" sz="1800" dirty="0"/>
              <a:t> </a:t>
            </a:r>
            <a:r>
              <a:rPr lang="en-US" altLang="en-US" sz="1800" dirty="0">
                <a:solidFill>
                  <a:srgbClr val="FF0000"/>
                </a:solidFill>
              </a:rPr>
              <a:t>(b) incapable of leaving due to physical or intellectual capacity.</a:t>
            </a:r>
            <a:r>
              <a:rPr lang="en-US" altLang="en-US" sz="1800" dirty="0"/>
              <a:t>” ( </a:t>
            </a:r>
            <a:r>
              <a:rPr lang="en-US" altLang="en-US" sz="1800" dirty="0">
                <a:solidFill>
                  <a:schemeClr val="accent1"/>
                </a:solidFill>
              </a:rPr>
              <a:t>Disability – AU, MR, and TBI </a:t>
            </a:r>
            <a:r>
              <a:rPr lang="en-US" altLang="en-US" sz="1800" dirty="0"/>
              <a:t>)N.C. Gen. Stat. § 115C-391.1(b)(10)(House Bill 1032). </a:t>
            </a:r>
            <a:endParaRPr lang="en-US" altLang="en-US" sz="1800" dirty="0">
              <a:solidFill>
                <a:srgbClr val="180F57"/>
              </a:solidFill>
              <a:sym typeface="Wingdings" panose="05000000000000000000" pitchFamily="2" charset="2"/>
            </a:endParaRPr>
          </a:p>
        </p:txBody>
      </p:sp>
      <p:sp>
        <p:nvSpPr>
          <p:cNvPr id="17412" name="AutoShape 5">
            <a:extLst>
              <a:ext uri="{FF2B5EF4-FFF2-40B4-BE49-F238E27FC236}">
                <a16:creationId xmlns:a16="http://schemas.microsoft.com/office/drawing/2014/main" id="{F68739EA-1377-4B40-831B-38922B5D73FB}"/>
              </a:ext>
            </a:extLst>
          </p:cNvPr>
          <p:cNvSpPr>
            <a:spLocks noChangeArrowheads="1"/>
          </p:cNvSpPr>
          <p:nvPr/>
        </p:nvSpPr>
        <p:spPr bwMode="auto">
          <a:xfrm>
            <a:off x="526212" y="1207698"/>
            <a:ext cx="3657600" cy="1981200"/>
          </a:xfrm>
          <a:prstGeom prst="rightArrow">
            <a:avLst>
              <a:gd name="adj1" fmla="val 50000"/>
              <a:gd name="adj2" fmla="val 4615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Verdana" panose="020B0604030504040204" pitchFamily="34" charset="0"/>
              </a:defRPr>
            </a:lvl1pPr>
            <a:lvl2pPr marL="742950" indent="-285750">
              <a:defRPr b="1">
                <a:solidFill>
                  <a:schemeClr val="tx1"/>
                </a:solidFill>
                <a:latin typeface="Verdana" panose="020B0604030504040204" pitchFamily="34" charset="0"/>
              </a:defRPr>
            </a:lvl2pPr>
            <a:lvl3pPr marL="1143000" indent="-228600">
              <a:defRPr b="1">
                <a:solidFill>
                  <a:schemeClr val="tx1"/>
                </a:solidFill>
                <a:latin typeface="Verdana" panose="020B0604030504040204" pitchFamily="34" charset="0"/>
              </a:defRPr>
            </a:lvl3pPr>
            <a:lvl4pPr marL="1600200" indent="-228600">
              <a:defRPr b="1">
                <a:solidFill>
                  <a:schemeClr val="tx1"/>
                </a:solidFill>
                <a:latin typeface="Verdana" panose="020B0604030504040204" pitchFamily="34" charset="0"/>
              </a:defRPr>
            </a:lvl4pPr>
            <a:lvl5pPr marL="2057400" indent="-22860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a:r>
              <a:rPr lang="en-US" altLang="en-US" b="0" dirty="0"/>
              <a:t>Placed in a seclusion </a:t>
            </a:r>
          </a:p>
          <a:p>
            <a:pPr algn="ctr"/>
            <a:r>
              <a:rPr lang="en-US" altLang="en-US" b="0" dirty="0"/>
              <a:t>Room or a room alone</a:t>
            </a:r>
          </a:p>
        </p:txBody>
      </p:sp>
      <p:pic>
        <p:nvPicPr>
          <p:cNvPr id="17413" name="Picture 7" descr="3019511710_1be6f986de_m">
            <a:hlinkClick r:id="rId3"/>
            <a:extLst>
              <a:ext uri="{FF2B5EF4-FFF2-40B4-BE49-F238E27FC236}">
                <a16:creationId xmlns:a16="http://schemas.microsoft.com/office/drawing/2014/main" id="{F187CC39-DE00-40DC-A60A-FCF2EF546F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3468" y="3012057"/>
            <a:ext cx="212725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549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B0C202C-1B28-4990-9C3B-0B95BC6841D0}"/>
              </a:ext>
            </a:extLst>
          </p:cNvPr>
          <p:cNvSpPr>
            <a:spLocks noGrp="1" noChangeArrowheads="1"/>
          </p:cNvSpPr>
          <p:nvPr>
            <p:ph type="title"/>
          </p:nvPr>
        </p:nvSpPr>
        <p:spPr>
          <a:xfrm>
            <a:off x="1777042" y="258792"/>
            <a:ext cx="9963510" cy="1143000"/>
          </a:xfrm>
        </p:spPr>
        <p:txBody>
          <a:bodyPr>
            <a:normAutofit/>
          </a:bodyPr>
          <a:lstStyle/>
          <a:p>
            <a:pPr eaLnBrk="1" hangingPunct="1"/>
            <a:r>
              <a:rPr lang="en-US" altLang="en-US" sz="2800" b="1" dirty="0"/>
              <a:t>Seclusion of a Student by School Personnel is Permissible</a:t>
            </a:r>
            <a:r>
              <a:rPr lang="en-US" altLang="en-US" sz="3200" b="1" dirty="0"/>
              <a:t> </a:t>
            </a:r>
            <a:br>
              <a:rPr lang="en-US" altLang="en-US" sz="3200" b="1" dirty="0"/>
            </a:br>
            <a:r>
              <a:rPr lang="en-US" altLang="en-US" sz="2000" b="1" dirty="0"/>
              <a:t>Only in the Following Circumstances</a:t>
            </a:r>
            <a:endParaRPr lang="en-US" altLang="en-US" sz="2000" dirty="0"/>
          </a:p>
        </p:txBody>
      </p:sp>
      <p:sp>
        <p:nvSpPr>
          <p:cNvPr id="18435" name="Rectangle 3">
            <a:extLst>
              <a:ext uri="{FF2B5EF4-FFF2-40B4-BE49-F238E27FC236}">
                <a16:creationId xmlns:a16="http://schemas.microsoft.com/office/drawing/2014/main" id="{0AAF9732-9E20-465C-94E8-26FE9071FCFF}"/>
              </a:ext>
            </a:extLst>
          </p:cNvPr>
          <p:cNvSpPr>
            <a:spLocks noGrp="1" noChangeArrowheads="1"/>
          </p:cNvSpPr>
          <p:nvPr>
            <p:ph type="body" idx="1"/>
          </p:nvPr>
        </p:nvSpPr>
        <p:spPr>
          <a:xfrm>
            <a:off x="905775" y="1561381"/>
            <a:ext cx="9533626" cy="4841007"/>
          </a:xfrm>
        </p:spPr>
        <p:txBody>
          <a:bodyPr/>
          <a:lstStyle/>
          <a:p>
            <a:pPr marL="590550" indent="-590550">
              <a:lnSpc>
                <a:spcPct val="80000"/>
              </a:lnSpc>
              <a:buClr>
                <a:schemeClr val="tx1"/>
              </a:buClr>
              <a:buNone/>
            </a:pPr>
            <a:r>
              <a:rPr lang="en-US" altLang="en-US" sz="1600" dirty="0"/>
              <a:t>1. as </a:t>
            </a:r>
            <a:r>
              <a:rPr lang="en-US" altLang="en-US" sz="1600" dirty="0">
                <a:solidFill>
                  <a:srgbClr val="FF0000"/>
                </a:solidFill>
              </a:rPr>
              <a:t>reasonably</a:t>
            </a:r>
            <a:r>
              <a:rPr lang="en-US" altLang="en-US" sz="1600" dirty="0"/>
              <a:t> needed to respond to a person in control of a </a:t>
            </a:r>
            <a:r>
              <a:rPr lang="en-US" altLang="en-US" sz="1600" dirty="0">
                <a:solidFill>
                  <a:srgbClr val="FF0000"/>
                </a:solidFill>
              </a:rPr>
              <a:t>weapon or other dangerous object;</a:t>
            </a:r>
          </a:p>
          <a:p>
            <a:pPr marL="590550" indent="-590550">
              <a:lnSpc>
                <a:spcPct val="80000"/>
              </a:lnSpc>
              <a:buClr>
                <a:schemeClr val="tx1"/>
              </a:buClr>
              <a:buNone/>
            </a:pPr>
            <a:r>
              <a:rPr lang="en-US" altLang="en-US" sz="1600" dirty="0"/>
              <a:t>2. as </a:t>
            </a:r>
            <a:r>
              <a:rPr lang="en-US" altLang="en-US" sz="1600" dirty="0">
                <a:solidFill>
                  <a:srgbClr val="FF0000"/>
                </a:solidFill>
              </a:rPr>
              <a:t>reasonably</a:t>
            </a:r>
            <a:r>
              <a:rPr lang="en-US" altLang="en-US" sz="1600" dirty="0"/>
              <a:t> needed to maintain order or prevent or </a:t>
            </a:r>
            <a:r>
              <a:rPr lang="en-US" altLang="en-US" sz="1600" dirty="0">
                <a:solidFill>
                  <a:srgbClr val="FF0000"/>
                </a:solidFill>
              </a:rPr>
              <a:t>break up a fight</a:t>
            </a:r>
            <a:r>
              <a:rPr lang="en-US" altLang="en-US" sz="1600" dirty="0"/>
              <a:t>;</a:t>
            </a:r>
          </a:p>
          <a:p>
            <a:pPr marL="590550" indent="-590550">
              <a:lnSpc>
                <a:spcPct val="80000"/>
              </a:lnSpc>
              <a:buClr>
                <a:schemeClr val="tx1"/>
              </a:buClr>
              <a:buNone/>
            </a:pPr>
            <a:r>
              <a:rPr lang="en-US" altLang="en-US" sz="1600" dirty="0"/>
              <a:t>3.  as </a:t>
            </a:r>
            <a:r>
              <a:rPr lang="en-US" altLang="en-US" sz="1600" dirty="0">
                <a:solidFill>
                  <a:srgbClr val="FF0000"/>
                </a:solidFill>
              </a:rPr>
              <a:t>reasonably </a:t>
            </a:r>
            <a:r>
              <a:rPr lang="en-US" altLang="en-US" sz="1600" dirty="0"/>
              <a:t>needed for </a:t>
            </a:r>
            <a:r>
              <a:rPr lang="en-US" altLang="en-US" sz="1600" dirty="0">
                <a:solidFill>
                  <a:srgbClr val="FF0000"/>
                </a:solidFill>
              </a:rPr>
              <a:t>self-defense;</a:t>
            </a:r>
          </a:p>
          <a:p>
            <a:pPr marL="590550" indent="-590550">
              <a:lnSpc>
                <a:spcPct val="80000"/>
              </a:lnSpc>
              <a:buClr>
                <a:schemeClr val="tx1"/>
              </a:buClr>
              <a:buNone/>
            </a:pPr>
            <a:r>
              <a:rPr lang="en-US" altLang="en-US" sz="1600" dirty="0">
                <a:solidFill>
                  <a:schemeClr val="tx1"/>
                </a:solidFill>
              </a:rPr>
              <a:t>4</a:t>
            </a:r>
            <a:r>
              <a:rPr lang="en-US" altLang="en-US" sz="1600" dirty="0">
                <a:solidFill>
                  <a:srgbClr val="FF0000"/>
                </a:solidFill>
              </a:rPr>
              <a:t>. </a:t>
            </a:r>
            <a:r>
              <a:rPr lang="en-US" altLang="en-US" sz="1600" dirty="0"/>
              <a:t>as </a:t>
            </a:r>
            <a:r>
              <a:rPr lang="en-US" altLang="en-US" sz="1600" dirty="0">
                <a:solidFill>
                  <a:srgbClr val="FF0000"/>
                </a:solidFill>
              </a:rPr>
              <a:t>reasonably</a:t>
            </a:r>
            <a:r>
              <a:rPr lang="en-US" altLang="en-US" sz="1600" dirty="0"/>
              <a:t> needed when a student’s behavior poses a </a:t>
            </a:r>
            <a:r>
              <a:rPr lang="en-US" altLang="en-US" sz="1600" dirty="0">
                <a:solidFill>
                  <a:srgbClr val="FF0000"/>
                </a:solidFill>
              </a:rPr>
              <a:t>threat of imminent physical harm to self or others</a:t>
            </a:r>
            <a:r>
              <a:rPr lang="en-US" altLang="en-US" sz="1600" dirty="0"/>
              <a:t> or </a:t>
            </a:r>
            <a:r>
              <a:rPr lang="en-US" altLang="en-US" sz="1600" dirty="0">
                <a:solidFill>
                  <a:srgbClr val="FF0000"/>
                </a:solidFill>
              </a:rPr>
              <a:t>imminent </a:t>
            </a:r>
            <a:r>
              <a:rPr lang="en-US" altLang="en-US" sz="1600" b="1" dirty="0">
                <a:solidFill>
                  <a:srgbClr val="FF0000"/>
                </a:solidFill>
              </a:rPr>
              <a:t>substantial </a:t>
            </a:r>
            <a:r>
              <a:rPr lang="en-US" altLang="en-US" sz="1600" dirty="0">
                <a:solidFill>
                  <a:srgbClr val="FF0000"/>
                </a:solidFill>
              </a:rPr>
              <a:t>destruction</a:t>
            </a:r>
            <a:r>
              <a:rPr lang="en-US" altLang="en-US" sz="1600" dirty="0"/>
              <a:t> of school or another person’s </a:t>
            </a:r>
            <a:r>
              <a:rPr lang="en-US" altLang="en-US" sz="1600" dirty="0">
                <a:solidFill>
                  <a:srgbClr val="FF0000"/>
                </a:solidFill>
              </a:rPr>
              <a:t>property</a:t>
            </a:r>
            <a:r>
              <a:rPr lang="en-US" altLang="en-US" sz="1600" dirty="0"/>
              <a:t>; </a:t>
            </a:r>
          </a:p>
          <a:p>
            <a:pPr marL="0" indent="0">
              <a:lnSpc>
                <a:spcPct val="80000"/>
              </a:lnSpc>
              <a:buClr>
                <a:schemeClr val="tx1"/>
              </a:buClr>
              <a:buNone/>
            </a:pPr>
            <a:r>
              <a:rPr lang="en-US" altLang="en-US" sz="1600" dirty="0"/>
              <a:t>5. When used as specified in the student’s </a:t>
            </a:r>
            <a:r>
              <a:rPr lang="en-US" altLang="en-US" sz="1600" dirty="0">
                <a:solidFill>
                  <a:srgbClr val="FF0000"/>
                </a:solidFill>
              </a:rPr>
              <a:t>IEP</a:t>
            </a:r>
            <a:r>
              <a:rPr lang="en-US" altLang="en-US" sz="1600" dirty="0"/>
              <a:t>, Section </a:t>
            </a:r>
            <a:r>
              <a:rPr lang="en-US" altLang="en-US" sz="1600" dirty="0">
                <a:solidFill>
                  <a:srgbClr val="FF0000"/>
                </a:solidFill>
              </a:rPr>
              <a:t>504,   Behavior Intervention Plan</a:t>
            </a:r>
            <a:r>
              <a:rPr lang="en-US" altLang="en-US" sz="1600" dirty="0"/>
              <a:t>; and</a:t>
            </a:r>
          </a:p>
          <a:p>
            <a:pPr marL="952500" lvl="1" indent="-495300">
              <a:lnSpc>
                <a:spcPct val="80000"/>
              </a:lnSpc>
            </a:pPr>
            <a:r>
              <a:rPr lang="en-US" altLang="en-US" sz="1600" dirty="0"/>
              <a:t>student is constantly </a:t>
            </a:r>
            <a:r>
              <a:rPr lang="en-US" altLang="en-US" sz="1600" dirty="0">
                <a:solidFill>
                  <a:srgbClr val="FF0000"/>
                </a:solidFill>
              </a:rPr>
              <a:t>monitored</a:t>
            </a:r>
            <a:r>
              <a:rPr lang="en-US" altLang="en-US" sz="1600" dirty="0"/>
              <a:t> by an adult in close proximity who is able to see and hear the student at all times;</a:t>
            </a:r>
          </a:p>
          <a:p>
            <a:pPr marL="952500" lvl="1" indent="-495300">
              <a:lnSpc>
                <a:spcPct val="80000"/>
              </a:lnSpc>
            </a:pPr>
            <a:r>
              <a:rPr lang="en-US" altLang="en-US" sz="1600" dirty="0"/>
              <a:t>the student is </a:t>
            </a:r>
            <a:r>
              <a:rPr lang="en-US" altLang="en-US" sz="1600" dirty="0">
                <a:solidFill>
                  <a:srgbClr val="FF0000"/>
                </a:solidFill>
              </a:rPr>
              <a:t>released</a:t>
            </a:r>
            <a:r>
              <a:rPr lang="en-US" altLang="en-US" sz="1600" dirty="0"/>
              <a:t> from seclusion upon cessation of the behaviors that led to the seclusion or as otherwise specified in IEP, 504, or behavior intervention plan;</a:t>
            </a:r>
          </a:p>
          <a:p>
            <a:pPr marL="952500" lvl="1" indent="-495300">
              <a:lnSpc>
                <a:spcPct val="80000"/>
              </a:lnSpc>
            </a:pPr>
            <a:r>
              <a:rPr lang="en-US" altLang="en-US" sz="1600" dirty="0"/>
              <a:t>the confining space has been approved for such use by the local education agency;</a:t>
            </a:r>
          </a:p>
          <a:p>
            <a:pPr marL="952500" lvl="1" indent="-495300">
              <a:lnSpc>
                <a:spcPct val="80000"/>
              </a:lnSpc>
            </a:pPr>
            <a:r>
              <a:rPr lang="en-US" altLang="en-US" sz="1600" dirty="0"/>
              <a:t>the space is appropriately lighted, ventilated and heated or cooled; and</a:t>
            </a:r>
          </a:p>
          <a:p>
            <a:pPr marL="952500" lvl="1" indent="-495300">
              <a:lnSpc>
                <a:spcPct val="80000"/>
              </a:lnSpc>
            </a:pPr>
            <a:r>
              <a:rPr lang="en-US" altLang="en-US" sz="1600" dirty="0"/>
              <a:t>the space is free from objects that unreasonably expose the student or others to harm.</a:t>
            </a:r>
          </a:p>
          <a:p>
            <a:pPr marL="590550" indent="-590550">
              <a:lnSpc>
                <a:spcPct val="80000"/>
              </a:lnSpc>
              <a:buNone/>
            </a:pPr>
            <a:r>
              <a:rPr lang="en-US" altLang="en-US" sz="1600" dirty="0"/>
              <a:t>N.C. Gen. Stat. § 115C-391.1(e)(1)(House Bill 1032).</a:t>
            </a:r>
          </a:p>
          <a:p>
            <a:pPr marL="952500" lvl="1" indent="-495300">
              <a:lnSpc>
                <a:spcPct val="80000"/>
              </a:lnSpc>
            </a:pPr>
            <a:endParaRPr lang="en-US" altLang="en-US" sz="1600" dirty="0"/>
          </a:p>
        </p:txBody>
      </p:sp>
    </p:spTree>
    <p:extLst>
      <p:ext uri="{BB962C8B-B14F-4D97-AF65-F5344CB8AC3E}">
        <p14:creationId xmlns:p14="http://schemas.microsoft.com/office/powerpoint/2010/main" val="487013522"/>
      </p:ext>
    </p:extLst>
  </p:cSld>
  <p:clrMapOvr>
    <a:masterClrMapping/>
  </p:clrMapOvr>
</p:sld>
</file>

<file path=ppt/theme/theme1.xml><?xml version="1.0" encoding="utf-8"?>
<a:theme xmlns:a="http://schemas.openxmlformats.org/drawingml/2006/main" name="OCS-Theme">
  <a:themeElements>
    <a:clrScheme name="custom-ocs">
      <a:dk1>
        <a:sysClr val="windowText" lastClr="000000"/>
      </a:dk1>
      <a:lt1>
        <a:srgbClr val="FFFFFF"/>
      </a:lt1>
      <a:dk2>
        <a:srgbClr val="2E75B5"/>
      </a:dk2>
      <a:lt2>
        <a:srgbClr val="E7E6E6"/>
      </a:lt2>
      <a:accent1>
        <a:srgbClr val="2E75B5"/>
      </a:accent1>
      <a:accent2>
        <a:srgbClr val="7F7F7F"/>
      </a:accent2>
      <a:accent3>
        <a:srgbClr val="A5A5A5"/>
      </a:accent3>
      <a:accent4>
        <a:srgbClr val="FFC000"/>
      </a:accent4>
      <a:accent5>
        <a:srgbClr val="538135"/>
      </a:accent5>
      <a:accent6>
        <a:srgbClr val="C2DFFD"/>
      </a:accent6>
      <a:hlink>
        <a:srgbClr val="C2DFFD"/>
      </a:hlink>
      <a:folHlink>
        <a:srgbClr val="85C0FB"/>
      </a:folHlink>
    </a:clrScheme>
    <a:fontScheme name="Custom 3">
      <a:majorFont>
        <a:latin typeface="Century Gothic"/>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CS_Powerpoint  -  Repaired" id="{1E94E936-FFC8-4F91-B09C-90D55B516B8A}" vid="{66E3520A-28FF-4AEE-92F0-FD939C4D10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OCS_Powerpoint</Template>
  <TotalTime>0</TotalTime>
  <Words>1937</Words>
  <Application>Microsoft Office PowerPoint</Application>
  <PresentationFormat>Widescreen</PresentationFormat>
  <Paragraphs>172</Paragraphs>
  <Slides>18</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Century Gothic</vt:lpstr>
      <vt:lpstr>Verdana</vt:lpstr>
      <vt:lpstr>Wingdings</vt:lpstr>
      <vt:lpstr>OCS-Theme</vt:lpstr>
      <vt:lpstr>HOUSE BILL 1032   “The Greenblatt Act” </vt:lpstr>
      <vt:lpstr>Physical Restraint as defined by HB 1032</vt:lpstr>
      <vt:lpstr>Physical Restraint of a Student by School Personnel is Permissible  Only in the Following Circumstances</vt:lpstr>
      <vt:lpstr>What does all this mean? </vt:lpstr>
      <vt:lpstr>Mechanical Restraint as defined by HB 1032 </vt:lpstr>
      <vt:lpstr>Mechanical Restraint of a Student by School Personnel is Permissible  Only in the Following Circumstances</vt:lpstr>
      <vt:lpstr>What does all this mean? </vt:lpstr>
      <vt:lpstr>Seclusion as defined by HB1032 </vt:lpstr>
      <vt:lpstr>Seclusion of a Student by School Personnel is Permissible  Only in the Following Circumstances</vt:lpstr>
      <vt:lpstr>What does all this mean? </vt:lpstr>
      <vt:lpstr>      Isolation as defined by HB 1032 </vt:lpstr>
      <vt:lpstr>What does all this mean?</vt:lpstr>
      <vt:lpstr>What about Time-Out?</vt:lpstr>
      <vt:lpstr>Aversive Procedures as defined by HB 1032</vt:lpstr>
      <vt:lpstr>What does all this mean?</vt:lpstr>
      <vt:lpstr>Training Component required by HB1032</vt:lpstr>
      <vt:lpstr>Limitations on Liability provided by HB 1032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2019-03-12T17:39:37Z</dcterms:created>
  <dcterms:modified xsi:type="dcterms:W3CDTF">2019-03-12T17:43:40Z</dcterms:modified>
</cp:coreProperties>
</file>