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76" r:id="rId2"/>
    <p:sldId id="277" r:id="rId3"/>
    <p:sldId id="278" r:id="rId4"/>
    <p:sldId id="279" r:id="rId5"/>
    <p:sldId id="281" r:id="rId6"/>
    <p:sldId id="283" r:id="rId7"/>
    <p:sldId id="284" r:id="rId8"/>
    <p:sldId id="285" r:id="rId9"/>
    <p:sldId id="287" r:id="rId10"/>
    <p:sldId id="288" r:id="rId11"/>
    <p:sldId id="290" r:id="rId12"/>
    <p:sldId id="256" r:id="rId13"/>
    <p:sldId id="257" r:id="rId14"/>
    <p:sldId id="258" r:id="rId15"/>
    <p:sldId id="260" r:id="rId16"/>
    <p:sldId id="271" r:id="rId17"/>
    <p:sldId id="272" r:id="rId18"/>
    <p:sldId id="275" r:id="rId19"/>
    <p:sldId id="262" r:id="rId20"/>
    <p:sldId id="263" r:id="rId21"/>
    <p:sldId id="261" r:id="rId22"/>
    <p:sldId id="296" r:id="rId23"/>
    <p:sldId id="264" r:id="rId24"/>
    <p:sldId id="265" r:id="rId25"/>
    <p:sldId id="266"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9594" autoAdjust="0"/>
  </p:normalViewPr>
  <p:slideViewPr>
    <p:cSldViewPr snapToGrid="0">
      <p:cViewPr varScale="1">
        <p:scale>
          <a:sx n="63" d="100"/>
          <a:sy n="63" d="100"/>
        </p:scale>
        <p:origin x="7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2CE1C-C5D2-4231-AD2D-ED5B3953D4D2}" type="datetimeFigureOut">
              <a:rPr lang="en-US" smtClean="0"/>
              <a:t>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85E58-9304-4E9D-B765-E762118128C7}" type="slidenum">
              <a:rPr lang="en-US" smtClean="0"/>
              <a:t>‹#›</a:t>
            </a:fld>
            <a:endParaRPr lang="en-US"/>
          </a:p>
        </p:txBody>
      </p:sp>
    </p:spTree>
    <p:extLst>
      <p:ext uri="{BB962C8B-B14F-4D97-AF65-F5344CB8AC3E}">
        <p14:creationId xmlns:p14="http://schemas.microsoft.com/office/powerpoint/2010/main" val="19317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Adopted Into</a:t>
            </a:r>
            <a:r>
              <a:rPr lang="en-US" baseline="0" dirty="0" smtClean="0"/>
              <a:t> Our District Last Year</a:t>
            </a:r>
          </a:p>
          <a:p>
            <a:pPr marL="171450" indent="-171450">
              <a:buFontTx/>
              <a:buChar char="-"/>
            </a:pPr>
            <a:r>
              <a:rPr lang="en-US" baseline="0" dirty="0" smtClean="0"/>
              <a:t>It is aligned with the Arizona Career and Readiness Standards</a:t>
            </a:r>
          </a:p>
          <a:p>
            <a:pPr marL="171450" indent="-171450">
              <a:buFontTx/>
              <a:buChar char="-"/>
            </a:pPr>
            <a:r>
              <a:rPr lang="en-US" baseline="0" dirty="0" smtClean="0"/>
              <a:t>Creators of Engage New York was Eureka Math- </a:t>
            </a:r>
            <a:r>
              <a:rPr lang="en-US" baseline="0" dirty="0" err="1" smtClean="0"/>
              <a:t>synonmys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85E58-9304-4E9D-B765-E762118128C7}" type="slidenum">
              <a:rPr lang="en-US" smtClean="0"/>
              <a:t>12</a:t>
            </a:fld>
            <a:endParaRPr lang="en-US"/>
          </a:p>
        </p:txBody>
      </p:sp>
    </p:spTree>
    <p:extLst>
      <p:ext uri="{BB962C8B-B14F-4D97-AF65-F5344CB8AC3E}">
        <p14:creationId xmlns:p14="http://schemas.microsoft.com/office/powerpoint/2010/main" val="366558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Engage New York is broken up into 6 Modules</a:t>
            </a:r>
            <a:endParaRPr lang="en-US" dirty="0"/>
          </a:p>
        </p:txBody>
      </p:sp>
      <p:sp>
        <p:nvSpPr>
          <p:cNvPr id="4" name="Slide Number Placeholder 3"/>
          <p:cNvSpPr>
            <a:spLocks noGrp="1"/>
          </p:cNvSpPr>
          <p:nvPr>
            <p:ph type="sldNum" sz="quarter" idx="10"/>
          </p:nvPr>
        </p:nvSpPr>
        <p:spPr/>
        <p:txBody>
          <a:bodyPr/>
          <a:lstStyle/>
          <a:p>
            <a:fld id="{CE885E58-9304-4E9D-B765-E762118128C7}" type="slidenum">
              <a:rPr lang="en-US" smtClean="0"/>
              <a:t>13</a:t>
            </a:fld>
            <a:endParaRPr lang="en-US"/>
          </a:p>
        </p:txBody>
      </p:sp>
    </p:spTree>
    <p:extLst>
      <p:ext uri="{BB962C8B-B14F-4D97-AF65-F5344CB8AC3E}">
        <p14:creationId xmlns:p14="http://schemas.microsoft.com/office/powerpoint/2010/main" val="183644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Eureka Math you must create a login</a:t>
            </a:r>
            <a:r>
              <a:rPr lang="en-US" baseline="0" dirty="0" smtClean="0"/>
              <a:t> but it’s free to access the PDF’s for the modules</a:t>
            </a:r>
          </a:p>
          <a:p>
            <a:r>
              <a:rPr lang="en-US" baseline="0" dirty="0" smtClean="0"/>
              <a:t>Support- Parent Tips</a:t>
            </a:r>
          </a:p>
          <a:p>
            <a:r>
              <a:rPr lang="en-US" baseline="0" dirty="0" smtClean="0"/>
              <a:t>Coming Soon.. The district is creating easy links to get to these places.</a:t>
            </a:r>
          </a:p>
        </p:txBody>
      </p:sp>
      <p:sp>
        <p:nvSpPr>
          <p:cNvPr id="4" name="Slide Number Placeholder 3"/>
          <p:cNvSpPr>
            <a:spLocks noGrp="1"/>
          </p:cNvSpPr>
          <p:nvPr>
            <p:ph type="sldNum" sz="quarter" idx="10"/>
          </p:nvPr>
        </p:nvSpPr>
        <p:spPr/>
        <p:txBody>
          <a:bodyPr/>
          <a:lstStyle/>
          <a:p>
            <a:fld id="{CE885E58-9304-4E9D-B765-E762118128C7}" type="slidenum">
              <a:rPr lang="en-US" smtClean="0"/>
              <a:t>15</a:t>
            </a:fld>
            <a:endParaRPr lang="en-US"/>
          </a:p>
        </p:txBody>
      </p:sp>
    </p:spTree>
    <p:extLst>
      <p:ext uri="{BB962C8B-B14F-4D97-AF65-F5344CB8AC3E}">
        <p14:creationId xmlns:p14="http://schemas.microsoft.com/office/powerpoint/2010/main" val="427370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a:t>
            </a:r>
            <a:r>
              <a:rPr lang="en-US" baseline="0" dirty="0" smtClean="0"/>
              <a:t> of this to be possible we need to create a positive atmosphere for our students.  The way we do this is </a:t>
            </a:r>
            <a:r>
              <a:rPr lang="en-US" baseline="0" smtClean="0"/>
              <a:t>through Love and Logic.</a:t>
            </a:r>
            <a:endParaRPr lang="en-US"/>
          </a:p>
        </p:txBody>
      </p:sp>
      <p:sp>
        <p:nvSpPr>
          <p:cNvPr id="4" name="Slide Number Placeholder 3"/>
          <p:cNvSpPr>
            <a:spLocks noGrp="1"/>
          </p:cNvSpPr>
          <p:nvPr>
            <p:ph type="sldNum" sz="quarter" idx="10"/>
          </p:nvPr>
        </p:nvSpPr>
        <p:spPr/>
        <p:txBody>
          <a:bodyPr/>
          <a:lstStyle/>
          <a:p>
            <a:fld id="{CE885E58-9304-4E9D-B765-E762118128C7}" type="slidenum">
              <a:rPr lang="en-US" smtClean="0"/>
              <a:t>19</a:t>
            </a:fld>
            <a:endParaRPr lang="en-US"/>
          </a:p>
        </p:txBody>
      </p:sp>
    </p:spTree>
    <p:extLst>
      <p:ext uri="{BB962C8B-B14F-4D97-AF65-F5344CB8AC3E}">
        <p14:creationId xmlns:p14="http://schemas.microsoft.com/office/powerpoint/2010/main" val="66782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 and Logic has great</a:t>
            </a:r>
            <a:r>
              <a:rPr lang="en-US" baseline="0" dirty="0" smtClean="0"/>
              <a:t> parent handbooks as well.  Good ideas for dealing with issues that</a:t>
            </a:r>
          </a:p>
          <a:p>
            <a:endParaRPr lang="en-US" baseline="0" dirty="0" smtClean="0"/>
          </a:p>
          <a:p>
            <a:r>
              <a:rPr lang="en-US" baseline="0" dirty="0" smtClean="0"/>
              <a:t>Communication between your student’s teacher and parents.</a:t>
            </a:r>
            <a:endParaRPr lang="en-US" dirty="0"/>
          </a:p>
        </p:txBody>
      </p:sp>
      <p:sp>
        <p:nvSpPr>
          <p:cNvPr id="4" name="Slide Number Placeholder 3"/>
          <p:cNvSpPr>
            <a:spLocks noGrp="1"/>
          </p:cNvSpPr>
          <p:nvPr>
            <p:ph type="sldNum" sz="quarter" idx="10"/>
          </p:nvPr>
        </p:nvSpPr>
        <p:spPr/>
        <p:txBody>
          <a:bodyPr/>
          <a:lstStyle/>
          <a:p>
            <a:fld id="{CE885E58-9304-4E9D-B765-E762118128C7}" type="slidenum">
              <a:rPr lang="en-US" smtClean="0"/>
              <a:t>20</a:t>
            </a:fld>
            <a:endParaRPr lang="en-US"/>
          </a:p>
        </p:txBody>
      </p:sp>
    </p:spTree>
    <p:extLst>
      <p:ext uri="{BB962C8B-B14F-4D97-AF65-F5344CB8AC3E}">
        <p14:creationId xmlns:p14="http://schemas.microsoft.com/office/powerpoint/2010/main" val="417152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gagen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eatminds.net/maps/math/ho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loveandlogi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a:t>
            </a:r>
            <a:r>
              <a:rPr lang="en-US" baseline="30000" dirty="0" smtClean="0"/>
              <a:t>st</a:t>
            </a:r>
            <a:r>
              <a:rPr lang="en-US" dirty="0" smtClean="0"/>
              <a:t> Grade Curriculum Presentation</a:t>
            </a:r>
            <a:endParaRPr lang="en-US" dirty="0"/>
          </a:p>
        </p:txBody>
      </p:sp>
      <p:sp>
        <p:nvSpPr>
          <p:cNvPr id="3" name="Subtitle 2"/>
          <p:cNvSpPr>
            <a:spLocks noGrp="1"/>
          </p:cNvSpPr>
          <p:nvPr>
            <p:ph type="subTitle" idx="1"/>
          </p:nvPr>
        </p:nvSpPr>
        <p:spPr/>
        <p:txBody>
          <a:bodyPr/>
          <a:lstStyle/>
          <a:p>
            <a:r>
              <a:rPr lang="en-US" dirty="0" smtClean="0"/>
              <a:t>Welcome to room 504- Ms</a:t>
            </a:r>
            <a:r>
              <a:rPr lang="en-US" dirty="0"/>
              <a:t>.</a:t>
            </a:r>
            <a:r>
              <a:rPr lang="en-US" dirty="0" smtClean="0"/>
              <a:t> </a:t>
            </a:r>
            <a:r>
              <a:rPr lang="en-US" dirty="0" err="1" smtClean="0"/>
              <a:t>Bloodworth’s</a:t>
            </a:r>
            <a:r>
              <a:rPr lang="en-US" dirty="0" smtClean="0"/>
              <a:t> class! </a:t>
            </a:r>
            <a:endParaRPr lang="en-US" dirty="0"/>
          </a:p>
        </p:txBody>
      </p:sp>
    </p:spTree>
    <p:extLst>
      <p:ext uri="{BB962C8B-B14F-4D97-AF65-F5344CB8AC3E}">
        <p14:creationId xmlns:p14="http://schemas.microsoft.com/office/powerpoint/2010/main" val="71489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917" y="1005575"/>
            <a:ext cx="6897858" cy="6035563"/>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FIRST GRADE </a:t>
            </a:r>
            <a:r>
              <a:rPr lang="en-US" sz="2400" b="1" dirty="0" smtClean="0">
                <a:latin typeface="Calibri" panose="020F0502020204030204" pitchFamily="34" charset="0"/>
                <a:ea typeface="Calibri" panose="020F0502020204030204" pitchFamily="34" charset="0"/>
                <a:cs typeface="Times New Roman" panose="02020603050405020304" pitchFamily="18" charset="0"/>
              </a:rPr>
              <a:t>SENTENCES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begin with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a capital letter</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end with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a period, </a:t>
            </a:r>
            <a:r>
              <a:rPr lang="en-US" sz="2200" dirty="0">
                <a:latin typeface="Calibri" panose="020F0502020204030204" pitchFamily="34" charset="0"/>
                <a:ea typeface="Times New Roman" panose="02020603050405020304" pitchFamily="18" charset="0"/>
                <a:cs typeface="Times New Roman" panose="02020603050405020304" pitchFamily="18" charset="0"/>
              </a:rPr>
              <a:t>question or exclamation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mark</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are written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neatly – with correct spacing</a:t>
            </a: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s</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hould have at least 5 words.</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make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sense</a:t>
            </a: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u</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se adjectives and/or answer a “W” question (where, when, why, with whom) to expand ideas.  </a:t>
            </a:r>
            <a:r>
              <a:rPr lang="en-US" sz="2200" b="1" dirty="0" smtClean="0">
                <a:latin typeface="Calibri" panose="020F0502020204030204" pitchFamily="34" charset="0"/>
                <a:ea typeface="Times New Roman" panose="02020603050405020304" pitchFamily="18" charset="0"/>
                <a:cs typeface="Times New Roman" panose="02020603050405020304" pitchFamily="18" charset="0"/>
              </a:rPr>
              <a:t>Ex. </a:t>
            </a:r>
            <a:r>
              <a:rPr lang="en-US" sz="2200" i="1" dirty="0" smtClean="0">
                <a:latin typeface="Calibri" panose="020F0502020204030204" pitchFamily="34" charset="0"/>
                <a:ea typeface="Times New Roman" panose="02020603050405020304" pitchFamily="18" charset="0"/>
                <a:cs typeface="Times New Roman" panose="02020603050405020304" pitchFamily="18" charset="0"/>
              </a:rPr>
              <a:t>Tim rode his new red bike down the street.  </a:t>
            </a: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a:latin typeface="Calibri" panose="020F0502020204030204" pitchFamily="34" charset="0"/>
                <a:ea typeface="Times New Roman" panose="02020603050405020304" pitchFamily="18" charset="0"/>
                <a:cs typeface="Times New Roman" panose="02020603050405020304" pitchFamily="18" charset="0"/>
              </a:rPr>
              <a:t>t</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ry out new verbs (</a:t>
            </a:r>
            <a:r>
              <a:rPr lang="en-US" sz="2200" b="1" dirty="0" smtClean="0">
                <a:latin typeface="Calibri" panose="020F0502020204030204" pitchFamily="34" charset="0"/>
                <a:ea typeface="Times New Roman" panose="02020603050405020304" pitchFamily="18" charset="0"/>
                <a:cs typeface="Times New Roman" panose="02020603050405020304" pitchFamily="18" charset="0"/>
              </a:rPr>
              <a:t>Ex. </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raced, cheered, discovered)</a:t>
            </a:r>
            <a:r>
              <a:rPr lang="en-US" sz="2200" i="1" dirty="0" smtClean="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tabLst>
                <a:tab pos="400050" algn="l"/>
              </a:tabLst>
            </a:pPr>
            <a:r>
              <a:rPr lang="en-US" sz="2200" dirty="0" smtClean="0">
                <a:latin typeface="Calibri" panose="020F0502020204030204" pitchFamily="34" charset="0"/>
                <a:ea typeface="Times New Roman" panose="02020603050405020304" pitchFamily="18" charset="0"/>
                <a:cs typeface="Times New Roman" panose="02020603050405020304" pitchFamily="18" charset="0"/>
              </a:rPr>
              <a:t>do </a:t>
            </a:r>
            <a:r>
              <a:rPr lang="en-US" sz="2200" dirty="0">
                <a:latin typeface="Calibri" panose="020F0502020204030204" pitchFamily="34" charset="0"/>
                <a:ea typeface="Times New Roman" panose="02020603050405020304" pitchFamily="18" charset="0"/>
                <a:cs typeface="Times New Roman" panose="02020603050405020304" pitchFamily="18" charset="0"/>
              </a:rPr>
              <a:t>not all begin with the words “I”, “A” or “The</a:t>
            </a:r>
            <a:r>
              <a:rPr lang="en-US" sz="22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2200" b="1" dirty="0" smtClean="0">
                <a:latin typeface="Calibri" panose="020F0502020204030204" pitchFamily="34" charset="0"/>
                <a:ea typeface="Calibri" panose="020F0502020204030204" pitchFamily="34" charset="0"/>
                <a:cs typeface="Times New Roman" panose="02020603050405020304" pitchFamily="18" charset="0"/>
              </a:rPr>
              <a:t>Instead </a:t>
            </a:r>
            <a:r>
              <a:rPr lang="en-US" sz="2200" b="1" dirty="0">
                <a:latin typeface="Calibri" panose="020F0502020204030204" pitchFamily="34" charset="0"/>
                <a:ea typeface="Calibri" panose="020F0502020204030204" pitchFamily="34" charset="0"/>
                <a:cs typeface="Times New Roman" panose="02020603050405020304" pitchFamily="18" charset="0"/>
              </a:rPr>
              <a:t>of:</a:t>
            </a:r>
            <a:r>
              <a:rPr lang="en-US" sz="2200" dirty="0">
                <a:latin typeface="Calibri" panose="020F0502020204030204" pitchFamily="34" charset="0"/>
                <a:ea typeface="Calibri" panose="020F0502020204030204" pitchFamily="34" charset="0"/>
                <a:cs typeface="Times New Roman" panose="02020603050405020304" pitchFamily="18" charset="0"/>
              </a:rPr>
              <a:t>  The dog ran.</a:t>
            </a:r>
          </a:p>
          <a:p>
            <a:pPr marL="400050" marR="0">
              <a:lnSpc>
                <a:spcPct val="107000"/>
              </a:lnSpc>
              <a:spcBef>
                <a:spcPts val="0"/>
              </a:spcBef>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We write:</a:t>
            </a:r>
            <a:r>
              <a:rPr lang="en-US" sz="2200" dirty="0">
                <a:latin typeface="Calibri" panose="020F0502020204030204" pitchFamily="34" charset="0"/>
                <a:ea typeface="Calibri" panose="020F0502020204030204" pitchFamily="34" charset="0"/>
                <a:cs typeface="Times New Roman" panose="02020603050405020304" pitchFamily="18" charset="0"/>
              </a:rPr>
              <a:t>  We saw a big brown dog run after our cat</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400050" marR="0">
              <a:lnSpc>
                <a:spcPct val="107000"/>
              </a:lnSpc>
              <a:spcBef>
                <a:spcPts val="0"/>
              </a:spcBef>
              <a:spcAft>
                <a:spcPts val="80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73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Instruction</a:t>
            </a:r>
            <a:endParaRPr lang="en-US" dirty="0"/>
          </a:p>
        </p:txBody>
      </p:sp>
      <p:sp>
        <p:nvSpPr>
          <p:cNvPr id="3" name="Content Placeholder 2"/>
          <p:cNvSpPr>
            <a:spLocks noGrp="1"/>
          </p:cNvSpPr>
          <p:nvPr>
            <p:ph idx="1"/>
          </p:nvPr>
        </p:nvSpPr>
        <p:spPr/>
        <p:txBody>
          <a:bodyPr>
            <a:normAutofit/>
          </a:bodyPr>
          <a:lstStyle/>
          <a:p>
            <a:pPr lvl="0"/>
            <a:r>
              <a:rPr lang="en-US" dirty="0" smtClean="0"/>
              <a:t>Sound </a:t>
            </a:r>
            <a:r>
              <a:rPr lang="en-US" dirty="0"/>
              <a:t>spelling is acceptable. Break small words into individual sounds and large words into syllables</a:t>
            </a:r>
            <a:r>
              <a:rPr lang="en-US" dirty="0" smtClean="0"/>
              <a:t>.</a:t>
            </a:r>
          </a:p>
          <a:p>
            <a:pPr lvl="0"/>
            <a:r>
              <a:rPr lang="en-US" dirty="0" smtClean="0"/>
              <a:t>Students are expected to spell high frequency/high use sight words correctly. First graders are expected to spell 80 of the 100 first grade sight words. These words have been included in the first grade spelling lists. </a:t>
            </a:r>
            <a:endParaRPr lang="en-US" dirty="0"/>
          </a:p>
          <a:p>
            <a:pPr lvl="0"/>
            <a:r>
              <a:rPr lang="en-US" dirty="0"/>
              <a:t>Dictionaries, Quick-Word books, word walls help improve conventional (book) spelling</a:t>
            </a:r>
            <a:r>
              <a:rPr lang="en-US" dirty="0" smtClean="0"/>
              <a:t>.</a:t>
            </a:r>
            <a:endParaRPr lang="en-US" dirty="0"/>
          </a:p>
          <a:p>
            <a:endParaRPr lang="en-US" dirty="0"/>
          </a:p>
        </p:txBody>
      </p:sp>
    </p:spTree>
    <p:extLst>
      <p:ext uri="{BB962C8B-B14F-4D97-AF65-F5344CB8AC3E}">
        <p14:creationId xmlns:p14="http://schemas.microsoft.com/office/powerpoint/2010/main" val="3303837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Eureka Math</a:t>
            </a:r>
            <a:endParaRPr lang="en-US" dirty="0"/>
          </a:p>
        </p:txBody>
      </p:sp>
      <p:sp>
        <p:nvSpPr>
          <p:cNvPr id="3" name="Subtitle 2"/>
          <p:cNvSpPr>
            <a:spLocks noGrp="1"/>
          </p:cNvSpPr>
          <p:nvPr>
            <p:ph type="subTitle" idx="1"/>
          </p:nvPr>
        </p:nvSpPr>
        <p:spPr/>
        <p:txBody>
          <a:bodyPr/>
          <a:lstStyle/>
          <a:p>
            <a:r>
              <a:rPr lang="en-US" dirty="0" err="1" smtClean="0"/>
              <a:t>Dreambox</a:t>
            </a:r>
            <a:r>
              <a:rPr lang="en-US" dirty="0" smtClean="0"/>
              <a:t>-Technology Platform</a:t>
            </a:r>
            <a:endParaRPr lang="en-US" dirty="0"/>
          </a:p>
        </p:txBody>
      </p:sp>
    </p:spTree>
    <p:extLst>
      <p:ext uri="{BB962C8B-B14F-4D97-AF65-F5344CB8AC3E}">
        <p14:creationId xmlns:p14="http://schemas.microsoft.com/office/powerpoint/2010/main" val="738353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Modules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Module 1: Sums and Differences to 10</a:t>
            </a:r>
          </a:p>
          <a:p>
            <a:pPr marL="0" indent="0">
              <a:buNone/>
            </a:pPr>
            <a:r>
              <a:rPr lang="en-US" dirty="0" smtClean="0"/>
              <a:t>Module 2: Introduction to Place Value Through Addition and Subtraction Within 20</a:t>
            </a:r>
          </a:p>
          <a:p>
            <a:pPr marL="0" indent="0">
              <a:buNone/>
            </a:pPr>
            <a:r>
              <a:rPr lang="en-US" dirty="0" smtClean="0"/>
              <a:t>Module 3: Ordering and Comparing Length Measurements as Numbers</a:t>
            </a:r>
          </a:p>
          <a:p>
            <a:pPr marL="0" indent="0">
              <a:buNone/>
            </a:pPr>
            <a:r>
              <a:rPr lang="en-US" dirty="0" smtClean="0"/>
              <a:t>Module 4: Place Value, Comparison, Addition, and Subtraction to 40</a:t>
            </a:r>
          </a:p>
          <a:p>
            <a:pPr marL="0" indent="0">
              <a:buNone/>
            </a:pPr>
            <a:r>
              <a:rPr lang="en-US" dirty="0" smtClean="0"/>
              <a:t>Module 5: Identifying, Composing, and Partitioning Shapes</a:t>
            </a:r>
          </a:p>
          <a:p>
            <a:pPr marL="0" indent="0">
              <a:buNone/>
            </a:pPr>
            <a:r>
              <a:rPr lang="en-US" dirty="0" smtClean="0"/>
              <a:t>Module 6: Place Value, Comparison, Addition, and Subtraction to 100</a:t>
            </a:r>
            <a:endParaRPr lang="en-US" dirty="0"/>
          </a:p>
        </p:txBody>
      </p:sp>
    </p:spTree>
    <p:extLst>
      <p:ext uri="{BB962C8B-B14F-4D97-AF65-F5344CB8AC3E}">
        <p14:creationId xmlns:p14="http://schemas.microsoft.com/office/powerpoint/2010/main" val="1551358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Breakdown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Objective</a:t>
            </a:r>
          </a:p>
          <a:p>
            <a:pPr>
              <a:buFont typeface="Wingdings" panose="05000000000000000000" pitchFamily="2" charset="2"/>
              <a:buChar char="q"/>
            </a:pPr>
            <a:r>
              <a:rPr lang="en-US" dirty="0" smtClean="0"/>
              <a:t>Fluency </a:t>
            </a:r>
            <a:r>
              <a:rPr lang="en-US" dirty="0"/>
              <a:t>P</a:t>
            </a:r>
            <a:r>
              <a:rPr lang="en-US" dirty="0" smtClean="0"/>
              <a:t>ractice</a:t>
            </a:r>
          </a:p>
          <a:p>
            <a:pPr>
              <a:buFont typeface="Wingdings" panose="05000000000000000000" pitchFamily="2" charset="2"/>
              <a:buChar char="q"/>
            </a:pPr>
            <a:r>
              <a:rPr lang="en-US" dirty="0" smtClean="0"/>
              <a:t>Application Problems</a:t>
            </a:r>
          </a:p>
          <a:p>
            <a:pPr>
              <a:buFont typeface="Wingdings" panose="05000000000000000000" pitchFamily="2" charset="2"/>
              <a:buChar char="q"/>
            </a:pPr>
            <a:r>
              <a:rPr lang="en-US" dirty="0" smtClean="0"/>
              <a:t>Concept Development (Lesson)</a:t>
            </a:r>
          </a:p>
          <a:p>
            <a:pPr>
              <a:buFont typeface="Wingdings" panose="05000000000000000000" pitchFamily="2" charset="2"/>
              <a:buChar char="q"/>
            </a:pPr>
            <a:r>
              <a:rPr lang="en-US" dirty="0" smtClean="0"/>
              <a:t>Student Practice Problems</a:t>
            </a:r>
          </a:p>
          <a:p>
            <a:pPr>
              <a:buFont typeface="Wingdings" panose="05000000000000000000" pitchFamily="2" charset="2"/>
              <a:buChar char="q"/>
            </a:pPr>
            <a:r>
              <a:rPr lang="en-US" dirty="0" smtClean="0"/>
              <a:t>Student Debrief (Exit Ticket)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8288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Find Help?</a:t>
            </a:r>
            <a:endParaRPr lang="en-US" dirty="0"/>
          </a:p>
        </p:txBody>
      </p:sp>
      <p:sp>
        <p:nvSpPr>
          <p:cNvPr id="3" name="Content Placeholder 2"/>
          <p:cNvSpPr>
            <a:spLocks noGrp="1"/>
          </p:cNvSpPr>
          <p:nvPr>
            <p:ph idx="1"/>
          </p:nvPr>
        </p:nvSpPr>
        <p:spPr/>
        <p:txBody>
          <a:bodyPr/>
          <a:lstStyle/>
          <a:p>
            <a:pPr marL="0" indent="0">
              <a:buNone/>
            </a:pPr>
            <a:r>
              <a:rPr lang="en-US" dirty="0"/>
              <a:t>Engage New York - </a:t>
            </a:r>
            <a:r>
              <a:rPr lang="en-US" dirty="0">
                <a:hlinkClick r:id="rId3"/>
              </a:rPr>
              <a:t>https://www.engageny.org</a:t>
            </a:r>
            <a:r>
              <a:rPr lang="en-US" dirty="0" smtClean="0">
                <a:hlinkClick r:id="rId3"/>
              </a:rPr>
              <a:t>/</a:t>
            </a:r>
            <a:endParaRPr lang="en-US" dirty="0" smtClean="0"/>
          </a:p>
          <a:p>
            <a:pPr marL="0" indent="0">
              <a:buNone/>
            </a:pPr>
            <a:r>
              <a:rPr lang="en-US" dirty="0" smtClean="0"/>
              <a:t>Eureka Math Website (Creator of Engage New York</a:t>
            </a:r>
            <a:r>
              <a:rPr lang="en-US" dirty="0"/>
              <a:t>) </a:t>
            </a:r>
            <a:r>
              <a:rPr lang="en-US" dirty="0">
                <a:hlinkClick r:id="rId4"/>
              </a:rPr>
              <a:t>http://</a:t>
            </a:r>
            <a:r>
              <a:rPr lang="en-US" dirty="0" smtClean="0">
                <a:hlinkClick r:id="rId4"/>
              </a:rPr>
              <a:t>greatminds.net/maps/math/home</a:t>
            </a:r>
            <a:endParaRPr lang="en-US" dirty="0" smtClean="0"/>
          </a:p>
          <a:p>
            <a:pPr marL="0" indent="0">
              <a:buNone/>
            </a:pPr>
            <a:r>
              <a:rPr lang="en-US" dirty="0" smtClean="0"/>
              <a:t>Refer to your teacher’s website for helpful links.</a:t>
            </a:r>
            <a:endParaRPr lang="en-US" dirty="0"/>
          </a:p>
        </p:txBody>
      </p:sp>
    </p:spTree>
    <p:extLst>
      <p:ext uri="{BB962C8B-B14F-4D97-AF65-F5344CB8AC3E}">
        <p14:creationId xmlns:p14="http://schemas.microsoft.com/office/powerpoint/2010/main" val="24143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a:t>
            </a:r>
            <a:endParaRPr lang="en-US" dirty="0"/>
          </a:p>
        </p:txBody>
      </p:sp>
      <p:sp>
        <p:nvSpPr>
          <p:cNvPr id="3" name="Subtitle 2"/>
          <p:cNvSpPr>
            <a:spLocks noGrp="1"/>
          </p:cNvSpPr>
          <p:nvPr>
            <p:ph type="subTitle" idx="1"/>
          </p:nvPr>
        </p:nvSpPr>
        <p:spPr/>
        <p:txBody>
          <a:bodyPr/>
          <a:lstStyle/>
          <a:p>
            <a:r>
              <a:rPr lang="en-US" dirty="0" smtClean="0"/>
              <a:t>Practicing new skills is important for early learners!</a:t>
            </a:r>
            <a:endParaRPr lang="en-US" dirty="0"/>
          </a:p>
        </p:txBody>
      </p:sp>
    </p:spTree>
    <p:extLst>
      <p:ext uri="{BB962C8B-B14F-4D97-AF65-F5344CB8AC3E}">
        <p14:creationId xmlns:p14="http://schemas.microsoft.com/office/powerpoint/2010/main" val="3873265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important?</a:t>
            </a:r>
            <a:endParaRPr lang="en-US" dirty="0"/>
          </a:p>
        </p:txBody>
      </p:sp>
      <p:sp>
        <p:nvSpPr>
          <p:cNvPr id="3" name="Content Placeholder 2"/>
          <p:cNvSpPr>
            <a:spLocks noGrp="1"/>
          </p:cNvSpPr>
          <p:nvPr>
            <p:ph idx="1"/>
          </p:nvPr>
        </p:nvSpPr>
        <p:spPr/>
        <p:txBody>
          <a:bodyPr>
            <a:normAutofit lnSpcReduction="10000"/>
          </a:bodyPr>
          <a:lstStyle/>
          <a:p>
            <a:r>
              <a:rPr lang="en-US" dirty="0" smtClean="0"/>
              <a:t>There will be assigned tasks in reading, writing and math.</a:t>
            </a:r>
          </a:p>
          <a:p>
            <a:r>
              <a:rPr lang="en-US" dirty="0" smtClean="0"/>
              <a:t>Math will be assigned Monday through Thursday.</a:t>
            </a:r>
          </a:p>
          <a:p>
            <a:r>
              <a:rPr lang="en-US" dirty="0" smtClean="0"/>
              <a:t>Reading (sight words) and writing (spelling words) will be assigned each 6 day cycle. A calendar of days will be provided monthly.</a:t>
            </a:r>
          </a:p>
          <a:p>
            <a:r>
              <a:rPr lang="en-US" dirty="0" smtClean="0"/>
              <a:t>Two decodable books will be sent home for each cycle. Please read and reread books for practice.</a:t>
            </a:r>
          </a:p>
          <a:p>
            <a:r>
              <a:rPr lang="en-US" dirty="0" smtClean="0"/>
              <a:t>Homework done well will be praised and may earn additional rewards.</a:t>
            </a:r>
          </a:p>
          <a:p>
            <a:endParaRPr lang="en-US" b="1" dirty="0" smtClean="0"/>
          </a:p>
          <a:p>
            <a:endParaRPr lang="en-US" b="1" dirty="0" smtClean="0"/>
          </a:p>
          <a:p>
            <a:endParaRPr lang="en-US" dirty="0"/>
          </a:p>
        </p:txBody>
      </p:sp>
    </p:spTree>
    <p:extLst>
      <p:ext uri="{BB962C8B-B14F-4D97-AF65-F5344CB8AC3E}">
        <p14:creationId xmlns:p14="http://schemas.microsoft.com/office/powerpoint/2010/main" val="342582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Expectations</a:t>
            </a:r>
            <a:endParaRPr lang="en-US" dirty="0"/>
          </a:p>
        </p:txBody>
      </p:sp>
      <p:sp>
        <p:nvSpPr>
          <p:cNvPr id="3" name="Text Placeholder 2"/>
          <p:cNvSpPr>
            <a:spLocks noGrp="1"/>
          </p:cNvSpPr>
          <p:nvPr>
            <p:ph type="body" idx="1"/>
          </p:nvPr>
        </p:nvSpPr>
        <p:spPr/>
        <p:txBody>
          <a:bodyPr/>
          <a:lstStyle/>
          <a:p>
            <a:r>
              <a:rPr lang="en-US" dirty="0" smtClean="0"/>
              <a:t>Students</a:t>
            </a:r>
            <a:endParaRPr lang="en-US" dirty="0"/>
          </a:p>
        </p:txBody>
      </p:sp>
      <p:sp>
        <p:nvSpPr>
          <p:cNvPr id="4" name="Content Placeholder 3"/>
          <p:cNvSpPr>
            <a:spLocks noGrp="1"/>
          </p:cNvSpPr>
          <p:nvPr>
            <p:ph sz="half" idx="2"/>
          </p:nvPr>
        </p:nvSpPr>
        <p:spPr/>
        <p:txBody>
          <a:bodyPr/>
          <a:lstStyle/>
          <a:p>
            <a:r>
              <a:rPr lang="en-US" dirty="0" smtClean="0"/>
              <a:t>Do your BEST work</a:t>
            </a:r>
          </a:p>
          <a:p>
            <a:r>
              <a:rPr lang="en-US" dirty="0" smtClean="0"/>
              <a:t>Make sure it is neat, not sloppy</a:t>
            </a:r>
          </a:p>
          <a:p>
            <a:r>
              <a:rPr lang="en-US" dirty="0" smtClean="0"/>
              <a:t>Use pencil</a:t>
            </a:r>
          </a:p>
          <a:p>
            <a:r>
              <a:rPr lang="en-US" dirty="0" smtClean="0"/>
              <a:t>Make sure it is completely finished</a:t>
            </a:r>
          </a:p>
        </p:txBody>
      </p:sp>
      <p:sp>
        <p:nvSpPr>
          <p:cNvPr id="5" name="Text Placeholder 4"/>
          <p:cNvSpPr>
            <a:spLocks noGrp="1"/>
          </p:cNvSpPr>
          <p:nvPr>
            <p:ph type="body" sz="quarter" idx="3"/>
          </p:nvPr>
        </p:nvSpPr>
        <p:spPr/>
        <p:txBody>
          <a:bodyPr/>
          <a:lstStyle/>
          <a:p>
            <a:r>
              <a:rPr lang="en-US" dirty="0" smtClean="0"/>
              <a:t>Parents</a:t>
            </a:r>
            <a:endParaRPr lang="en-US" dirty="0"/>
          </a:p>
        </p:txBody>
      </p:sp>
      <p:sp>
        <p:nvSpPr>
          <p:cNvPr id="6" name="Content Placeholder 5"/>
          <p:cNvSpPr>
            <a:spLocks noGrp="1"/>
          </p:cNvSpPr>
          <p:nvPr>
            <p:ph sz="quarter" idx="4"/>
          </p:nvPr>
        </p:nvSpPr>
        <p:spPr/>
        <p:txBody>
          <a:bodyPr/>
          <a:lstStyle/>
          <a:p>
            <a:r>
              <a:rPr lang="en-US" dirty="0" smtClean="0"/>
              <a:t>Make homework a positive experience</a:t>
            </a:r>
          </a:p>
          <a:p>
            <a:r>
              <a:rPr lang="en-US" dirty="0" smtClean="0"/>
              <a:t>Provide a good homework environment (quiet area)</a:t>
            </a:r>
          </a:p>
          <a:p>
            <a:r>
              <a:rPr lang="en-US" dirty="0" smtClean="0"/>
              <a:t>Make homework a priority</a:t>
            </a:r>
          </a:p>
          <a:p>
            <a:pPr marL="0" indent="0">
              <a:buNone/>
            </a:pPr>
            <a:endParaRPr lang="en-US" dirty="0"/>
          </a:p>
        </p:txBody>
      </p:sp>
    </p:spTree>
    <p:extLst>
      <p:ext uri="{BB962C8B-B14F-4D97-AF65-F5344CB8AC3E}">
        <p14:creationId xmlns:p14="http://schemas.microsoft.com/office/powerpoint/2010/main" val="60749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Love and Logic</a:t>
            </a:r>
            <a:endParaRPr lang="en-US" dirty="0"/>
          </a:p>
        </p:txBody>
      </p:sp>
      <p:sp>
        <p:nvSpPr>
          <p:cNvPr id="3" name="Subtitle 2"/>
          <p:cNvSpPr>
            <a:spLocks noGrp="1"/>
          </p:cNvSpPr>
          <p:nvPr>
            <p:ph type="subTitle" idx="1"/>
          </p:nvPr>
        </p:nvSpPr>
        <p:spPr/>
        <p:txBody>
          <a:bodyPr/>
          <a:lstStyle/>
          <a:p>
            <a:r>
              <a:rPr lang="en-US" dirty="0" smtClean="0"/>
              <a:t>Positive Behavior Intervention Supports</a:t>
            </a:r>
            <a:endParaRPr lang="en-US" dirty="0"/>
          </a:p>
        </p:txBody>
      </p:sp>
    </p:spTree>
    <p:extLst>
      <p:ext uri="{BB962C8B-B14F-4D97-AF65-F5344CB8AC3E}">
        <p14:creationId xmlns:p14="http://schemas.microsoft.com/office/powerpoint/2010/main" val="96153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a:t>
            </a:r>
            <a:endParaRPr lang="en-US" dirty="0"/>
          </a:p>
        </p:txBody>
      </p:sp>
      <p:sp>
        <p:nvSpPr>
          <p:cNvPr id="3" name="Subtitle 2"/>
          <p:cNvSpPr>
            <a:spLocks noGrp="1"/>
          </p:cNvSpPr>
          <p:nvPr>
            <p:ph type="subTitle" idx="1"/>
          </p:nvPr>
        </p:nvSpPr>
        <p:spPr/>
        <p:txBody>
          <a:bodyPr/>
          <a:lstStyle/>
          <a:p>
            <a:r>
              <a:rPr lang="en-US" dirty="0" smtClean="0"/>
              <a:t>ELA</a:t>
            </a:r>
            <a:endParaRPr lang="en-US" dirty="0"/>
          </a:p>
        </p:txBody>
      </p:sp>
    </p:spTree>
    <p:extLst>
      <p:ext uri="{BB962C8B-B14F-4D97-AF65-F5344CB8AC3E}">
        <p14:creationId xmlns:p14="http://schemas.microsoft.com/office/powerpoint/2010/main" val="3043876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Ultimate Goal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O</a:t>
            </a:r>
            <a:r>
              <a:rPr lang="en-US" dirty="0" smtClean="0"/>
              <a:t>ur </a:t>
            </a:r>
            <a:r>
              <a:rPr lang="en-US" dirty="0"/>
              <a:t>goal is to create a positive environment in the classroom which will allow your child to feel safe to make mistakes</a:t>
            </a:r>
            <a:r>
              <a:rPr lang="en-US" dirty="0" smtClean="0"/>
              <a:t>.  We know that the only way to learn is by making mistakes and we want to motivate them to be their best selves in a positive fashion.</a:t>
            </a:r>
          </a:p>
          <a:p>
            <a:pPr marL="0" indent="0">
              <a:buNone/>
            </a:pPr>
            <a:endParaRPr lang="en-US" dirty="0"/>
          </a:p>
          <a:p>
            <a:pPr marL="0" indent="0">
              <a:buNone/>
            </a:pPr>
            <a:r>
              <a:rPr lang="en-US" u="sng" dirty="0" smtClean="0">
                <a:hlinkClick r:id="rId3"/>
              </a:rPr>
              <a:t>www.loveandlogic.com</a:t>
            </a:r>
            <a:endParaRPr lang="en-US" u="sng" dirty="0" smtClean="0"/>
          </a:p>
        </p:txBody>
      </p:sp>
    </p:spTree>
    <p:extLst>
      <p:ext uri="{BB962C8B-B14F-4D97-AF65-F5344CB8AC3E}">
        <p14:creationId xmlns:p14="http://schemas.microsoft.com/office/powerpoint/2010/main" val="3658785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Classroom</a:t>
            </a:r>
            <a:endParaRPr lang="en-US" dirty="0"/>
          </a:p>
        </p:txBody>
      </p:sp>
      <p:sp>
        <p:nvSpPr>
          <p:cNvPr id="3" name="Content Placeholder 2"/>
          <p:cNvSpPr>
            <a:spLocks noGrp="1"/>
          </p:cNvSpPr>
          <p:nvPr>
            <p:ph idx="1"/>
          </p:nvPr>
        </p:nvSpPr>
        <p:spPr/>
        <p:txBody>
          <a:bodyPr>
            <a:normAutofit/>
          </a:bodyPr>
          <a:lstStyle/>
          <a:p>
            <a:pPr marL="0" indent="0">
              <a:buNone/>
            </a:pPr>
            <a:r>
              <a:rPr lang="en-US" b="1" dirty="0"/>
              <a:t> In this classroom we do not cause a problem for ourselves or others.</a:t>
            </a:r>
            <a:endParaRPr lang="en-US" dirty="0"/>
          </a:p>
          <a:p>
            <a:pPr lvl="0"/>
            <a:r>
              <a:rPr lang="en-US" dirty="0"/>
              <a:t>If there is a problem, we will be given help to solve it.</a:t>
            </a:r>
          </a:p>
          <a:p>
            <a:pPr lvl="0"/>
            <a:r>
              <a:rPr lang="en-US" dirty="0"/>
              <a:t>If we cannot self-correct our problem, our teacher </a:t>
            </a:r>
            <a:r>
              <a:rPr lang="en-US" dirty="0" smtClean="0"/>
              <a:t>will help us.</a:t>
            </a:r>
          </a:p>
          <a:p>
            <a:pPr marL="0" lvl="0" indent="0">
              <a:buNone/>
            </a:pPr>
            <a:r>
              <a:rPr lang="en-US" dirty="0" smtClean="0"/>
              <a:t>Arrowhead stresses the three  B’s of good conduct.</a:t>
            </a:r>
          </a:p>
          <a:p>
            <a:pPr marL="0" indent="0">
              <a:buNone/>
            </a:pPr>
            <a:r>
              <a:rPr lang="en-US" dirty="0" smtClean="0"/>
              <a:t>  </a:t>
            </a:r>
            <a:r>
              <a:rPr lang="en-US" b="1" dirty="0" smtClean="0">
                <a:solidFill>
                  <a:schemeClr val="accent2">
                    <a:lumMod val="75000"/>
                  </a:schemeClr>
                </a:solidFill>
              </a:rPr>
              <a:t>Be Responsible.   </a:t>
            </a:r>
          </a:p>
          <a:p>
            <a:pPr marL="0" indent="0">
              <a:buNone/>
            </a:pPr>
            <a:r>
              <a:rPr lang="en-US" dirty="0" smtClean="0"/>
              <a:t>  </a:t>
            </a:r>
            <a:r>
              <a:rPr lang="en-US" b="1" dirty="0" smtClean="0">
                <a:solidFill>
                  <a:schemeClr val="accent2">
                    <a:lumMod val="75000"/>
                  </a:schemeClr>
                </a:solidFill>
              </a:rPr>
              <a:t>Be Safe.    Be Respectful</a:t>
            </a:r>
          </a:p>
          <a:p>
            <a:pPr marL="0" indent="0">
              <a:buNone/>
            </a:pPr>
            <a:endParaRPr lang="en-US" b="1" dirty="0" smtClean="0">
              <a:solidFill>
                <a:schemeClr val="accent2">
                  <a:lumMod val="75000"/>
                </a:schemeClr>
              </a:solidFill>
            </a:endParaRPr>
          </a:p>
          <a:p>
            <a:pPr marL="0" indent="0">
              <a:buNone/>
            </a:pPr>
            <a:endParaRPr lang="en-US" b="1" dirty="0">
              <a:solidFill>
                <a:schemeClr val="accent2">
                  <a:lumMod val="75000"/>
                </a:schemeClr>
              </a:solidFill>
            </a:endParaRPr>
          </a:p>
          <a:p>
            <a:pPr marL="0" lvl="0" indent="0">
              <a:buNone/>
            </a:pPr>
            <a:endParaRPr lang="en-US" dirty="0"/>
          </a:p>
        </p:txBody>
      </p:sp>
    </p:spTree>
    <p:extLst>
      <p:ext uri="{BB962C8B-B14F-4D97-AF65-F5344CB8AC3E}">
        <p14:creationId xmlns:p14="http://schemas.microsoft.com/office/powerpoint/2010/main" val="2797873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Know</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students begin with a clean slate in the classroom every day</a:t>
            </a:r>
            <a:r>
              <a:rPr lang="en-US" dirty="0" smtClean="0"/>
              <a:t>.</a:t>
            </a:r>
          </a:p>
          <a:p>
            <a:r>
              <a:rPr lang="en-US" dirty="0"/>
              <a:t>School discipline forms and detentions will be recorded and addressed as explained in the school discipline plan</a:t>
            </a:r>
            <a:r>
              <a:rPr lang="en-US" dirty="0" smtClean="0"/>
              <a:t>.</a:t>
            </a:r>
          </a:p>
          <a:p>
            <a:r>
              <a:rPr lang="en-US" dirty="0"/>
              <a:t>It is more important to teach a child personal responsibility and self-discipline through problem solving than to issue a consequence for every mistake made.  A lot of time is spent in communication with each other, creating an understanding that each child is responsible for the choices they make and how to avoid wrong choices in the future</a:t>
            </a:r>
            <a:r>
              <a:rPr lang="en-US" dirty="0" smtClean="0"/>
              <a:t>.</a:t>
            </a:r>
          </a:p>
          <a:p>
            <a:r>
              <a:rPr lang="en-US" dirty="0"/>
              <a:t>Parents will be notified as the consequence(s) warrant it, including when behavior is more severe or there is a pattern of behavior that needs to be addressed</a:t>
            </a:r>
            <a:r>
              <a:rPr lang="en-US" dirty="0" smtClean="0"/>
              <a:t>.</a:t>
            </a:r>
          </a:p>
          <a:p>
            <a:endParaRPr lang="en-US" dirty="0"/>
          </a:p>
        </p:txBody>
      </p:sp>
    </p:spTree>
    <p:extLst>
      <p:ext uri="{BB962C8B-B14F-4D97-AF65-F5344CB8AC3E}">
        <p14:creationId xmlns:p14="http://schemas.microsoft.com/office/powerpoint/2010/main" val="407044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a:t>
            </a:r>
            <a:endParaRPr lang="en-US" dirty="0"/>
          </a:p>
        </p:txBody>
      </p:sp>
      <p:sp>
        <p:nvSpPr>
          <p:cNvPr id="3" name="Content Placeholder 2"/>
          <p:cNvSpPr>
            <a:spLocks noGrp="1"/>
          </p:cNvSpPr>
          <p:nvPr>
            <p:ph idx="1"/>
          </p:nvPr>
        </p:nvSpPr>
        <p:spPr/>
        <p:txBody>
          <a:bodyPr/>
          <a:lstStyle/>
          <a:p>
            <a:pPr marL="0" indent="0">
              <a:buNone/>
            </a:pPr>
            <a:r>
              <a:rPr lang="en-US" dirty="0"/>
              <a:t>Students who choose to follow the rules will be rewarded with </a:t>
            </a:r>
            <a:r>
              <a:rPr lang="en-US" b="1" dirty="0"/>
              <a:t>a greater capacity to learn</a:t>
            </a:r>
            <a:r>
              <a:rPr lang="en-US" dirty="0"/>
              <a:t> as well as with:</a:t>
            </a:r>
          </a:p>
          <a:p>
            <a:pPr lvl="0"/>
            <a:r>
              <a:rPr lang="en-US" dirty="0"/>
              <a:t>Verbal praise and </a:t>
            </a:r>
            <a:r>
              <a:rPr lang="en-US" dirty="0" smtClean="0"/>
              <a:t>hugs.</a:t>
            </a:r>
            <a:endParaRPr lang="en-US" dirty="0"/>
          </a:p>
          <a:p>
            <a:pPr lvl="0"/>
            <a:r>
              <a:rPr lang="en-US" dirty="0"/>
              <a:t>Positive </a:t>
            </a:r>
            <a:r>
              <a:rPr lang="en-US" dirty="0" smtClean="0"/>
              <a:t>communication with parents.</a:t>
            </a:r>
            <a:endParaRPr lang="en-US" dirty="0"/>
          </a:p>
          <a:p>
            <a:pPr lvl="0"/>
            <a:r>
              <a:rPr lang="en-US" dirty="0"/>
              <a:t>Classroom </a:t>
            </a:r>
            <a:r>
              <a:rPr lang="en-US" dirty="0" smtClean="0"/>
              <a:t>privileges and rewards.</a:t>
            </a:r>
          </a:p>
          <a:p>
            <a:pPr lvl="0"/>
            <a:r>
              <a:rPr lang="en-US" dirty="0" smtClean="0"/>
              <a:t>PAWS  Tickets that can be used at the school store to purchase rewards.</a:t>
            </a:r>
            <a:endParaRPr lang="en-US" dirty="0"/>
          </a:p>
          <a:p>
            <a:pPr marL="0" indent="0">
              <a:buNone/>
            </a:pPr>
            <a:endParaRPr lang="en-US" dirty="0"/>
          </a:p>
        </p:txBody>
      </p:sp>
    </p:spTree>
    <p:extLst>
      <p:ext uri="{BB962C8B-B14F-4D97-AF65-F5344CB8AC3E}">
        <p14:creationId xmlns:p14="http://schemas.microsoft.com/office/powerpoint/2010/main" val="189254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Interventions will be used when possible to assist students in correcting disruptive or inappropriate behavior. Interventions may include the following:</a:t>
            </a:r>
          </a:p>
          <a:p>
            <a:pPr lvl="0"/>
            <a:r>
              <a:rPr lang="en-US" dirty="0"/>
              <a:t>In class or out of class “Think-Time”</a:t>
            </a:r>
          </a:p>
          <a:p>
            <a:pPr lvl="0"/>
            <a:r>
              <a:rPr lang="en-US" dirty="0"/>
              <a:t>Change of location in </a:t>
            </a:r>
            <a:r>
              <a:rPr lang="en-US" dirty="0" smtClean="0"/>
              <a:t>class</a:t>
            </a:r>
            <a:endParaRPr lang="en-US" dirty="0"/>
          </a:p>
          <a:p>
            <a:pPr lvl="0"/>
            <a:r>
              <a:rPr lang="en-US" dirty="0"/>
              <a:t>Proximity (Standing closer to student during instruction)</a:t>
            </a:r>
          </a:p>
          <a:p>
            <a:pPr lvl="0"/>
            <a:r>
              <a:rPr lang="en-US" dirty="0"/>
              <a:t>Providing </a:t>
            </a:r>
            <a:r>
              <a:rPr lang="en-US" dirty="0" smtClean="0"/>
              <a:t>choices</a:t>
            </a:r>
          </a:p>
          <a:p>
            <a:pPr lvl="0"/>
            <a:r>
              <a:rPr lang="en-US" dirty="0" smtClean="0"/>
              <a:t>Spending time in a buddy classroom or with our Intervention teacher.</a:t>
            </a:r>
            <a:endParaRPr lang="en-US" dirty="0"/>
          </a:p>
          <a:p>
            <a:pPr marL="0" indent="0">
              <a:buNone/>
            </a:pPr>
            <a:endParaRPr lang="en-US" dirty="0"/>
          </a:p>
        </p:txBody>
      </p:sp>
    </p:spTree>
    <p:extLst>
      <p:ext uri="{BB962C8B-B14F-4D97-AF65-F5344CB8AC3E}">
        <p14:creationId xmlns:p14="http://schemas.microsoft.com/office/powerpoint/2010/main" val="90173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If </a:t>
            </a:r>
            <a:r>
              <a:rPr lang="en-US" dirty="0"/>
              <a:t>interventions are not sufficient or behavior is more severe, a student will be subject to a consequence.  Appropriate consequence will be given based on the situation, individual need of the student(s) and teacher discretion.  Examples of consequences that may be used are</a:t>
            </a:r>
            <a:r>
              <a:rPr lang="en-US" dirty="0" smtClean="0"/>
              <a:t>:</a:t>
            </a:r>
            <a:endParaRPr lang="en-US" dirty="0"/>
          </a:p>
          <a:p>
            <a:pPr lvl="0"/>
            <a:r>
              <a:rPr lang="en-US" dirty="0"/>
              <a:t>Conference with teacher</a:t>
            </a:r>
          </a:p>
          <a:p>
            <a:pPr lvl="0"/>
            <a:r>
              <a:rPr lang="en-US" dirty="0" smtClean="0"/>
              <a:t>Self </a:t>
            </a:r>
            <a:r>
              <a:rPr lang="en-US" dirty="0"/>
              <a:t>reflection </a:t>
            </a:r>
            <a:r>
              <a:rPr lang="en-US" dirty="0" smtClean="0"/>
              <a:t>time/loss of class privileges or time-out from recess or class activity</a:t>
            </a:r>
            <a:endParaRPr lang="en-US" dirty="0"/>
          </a:p>
          <a:p>
            <a:pPr lvl="0"/>
            <a:r>
              <a:rPr lang="en-US" dirty="0"/>
              <a:t>Lunch/After school </a:t>
            </a:r>
            <a:r>
              <a:rPr lang="en-US" dirty="0" smtClean="0"/>
              <a:t>detention</a:t>
            </a:r>
          </a:p>
          <a:p>
            <a:r>
              <a:rPr lang="en-US" dirty="0"/>
              <a:t>Character Management Form (school disciplinary action)</a:t>
            </a:r>
          </a:p>
          <a:p>
            <a:pPr lvl="0"/>
            <a:endParaRPr lang="en-US" dirty="0"/>
          </a:p>
          <a:p>
            <a:pPr marL="0" indent="0">
              <a:buNone/>
            </a:pPr>
            <a:endParaRPr lang="en-US" dirty="0"/>
          </a:p>
        </p:txBody>
      </p:sp>
    </p:spTree>
    <p:extLst>
      <p:ext uri="{BB962C8B-B14F-4D97-AF65-F5344CB8AC3E}">
        <p14:creationId xmlns:p14="http://schemas.microsoft.com/office/powerpoint/2010/main" val="191631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Thank you!</a:t>
            </a:r>
            <a:endParaRPr lang="en-US" sz="6000" b="1" dirty="0"/>
          </a:p>
        </p:txBody>
      </p:sp>
      <p:sp>
        <p:nvSpPr>
          <p:cNvPr id="3" name="Content Placeholder 2"/>
          <p:cNvSpPr>
            <a:spLocks noGrp="1"/>
          </p:cNvSpPr>
          <p:nvPr>
            <p:ph idx="1"/>
          </p:nvPr>
        </p:nvSpPr>
        <p:spPr/>
        <p:txBody>
          <a:bodyPr/>
          <a:lstStyle/>
          <a:p>
            <a:pPr marL="0" indent="0" algn="ctr">
              <a:buNone/>
            </a:pPr>
            <a:r>
              <a:rPr lang="en-US" sz="3200" b="1" dirty="0" smtClean="0"/>
              <a:t>We appreciate </a:t>
            </a:r>
            <a:r>
              <a:rPr lang="en-US" sz="3200" b="1" smtClean="0"/>
              <a:t>you viewing </a:t>
            </a:r>
            <a:r>
              <a:rPr lang="en-US" sz="3200" b="1" dirty="0" smtClean="0"/>
              <a:t>the first grade curriculum presentation. </a:t>
            </a:r>
          </a:p>
          <a:p>
            <a:pPr marL="0" indent="0">
              <a:buNone/>
            </a:pPr>
            <a:r>
              <a:rPr lang="en-US" dirty="0" smtClean="0"/>
              <a:t>For more information:</a:t>
            </a:r>
          </a:p>
          <a:p>
            <a:pPr marL="0" indent="0">
              <a:buNone/>
            </a:pPr>
            <a:r>
              <a:rPr lang="en-US" dirty="0"/>
              <a:t> </a:t>
            </a:r>
            <a:r>
              <a:rPr lang="en-US" dirty="0" smtClean="0"/>
              <a:t>* Refer to the handbook provided by your child’s teacher.</a:t>
            </a:r>
          </a:p>
          <a:p>
            <a:pPr marL="0" indent="0">
              <a:buNone/>
            </a:pPr>
            <a:r>
              <a:rPr lang="en-US" dirty="0"/>
              <a:t> </a:t>
            </a:r>
            <a:r>
              <a:rPr lang="en-US" dirty="0" smtClean="0"/>
              <a:t>* Visit your child’s teacher website.</a:t>
            </a:r>
          </a:p>
          <a:p>
            <a:pPr marL="0" indent="0">
              <a:buNone/>
            </a:pPr>
            <a:r>
              <a:rPr lang="en-US" dirty="0"/>
              <a:t> </a:t>
            </a:r>
            <a:r>
              <a:rPr lang="en-US" dirty="0" smtClean="0"/>
              <a:t>* Contact your child’s teacher.</a:t>
            </a:r>
          </a:p>
          <a:p>
            <a:endParaRPr lang="en-US" dirty="0"/>
          </a:p>
        </p:txBody>
      </p:sp>
    </p:spTree>
    <p:extLst>
      <p:ext uri="{BB962C8B-B14F-4D97-AF65-F5344CB8AC3E}">
        <p14:creationId xmlns:p14="http://schemas.microsoft.com/office/powerpoint/2010/main" val="302678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DIBELS 8</a:t>
            </a:r>
          </a:p>
          <a:p>
            <a:pPr marL="0" indent="0">
              <a:buNone/>
            </a:pPr>
            <a:r>
              <a:rPr lang="en-US" dirty="0" smtClean="0"/>
              <a:t> * Sight Word Assessment</a:t>
            </a:r>
          </a:p>
          <a:p>
            <a:pPr marL="0" indent="0">
              <a:buNone/>
            </a:pPr>
            <a:r>
              <a:rPr lang="en-US" dirty="0"/>
              <a:t> </a:t>
            </a:r>
            <a:r>
              <a:rPr lang="en-US" dirty="0" smtClean="0"/>
              <a:t>* Phonics Screener</a:t>
            </a:r>
            <a:endParaRPr lang="en-US" dirty="0"/>
          </a:p>
          <a:p>
            <a:pPr marL="0" indent="0">
              <a:buNone/>
            </a:pPr>
            <a:r>
              <a:rPr lang="en-US" dirty="0" smtClean="0"/>
              <a:t> * HMH assessments (adopted reading series)</a:t>
            </a:r>
          </a:p>
          <a:p>
            <a:pPr marL="0" indent="0">
              <a:buNone/>
            </a:pPr>
            <a:r>
              <a:rPr lang="en-US" dirty="0"/>
              <a:t> * </a:t>
            </a:r>
            <a:r>
              <a:rPr lang="en-US" dirty="0" smtClean="0"/>
              <a:t>HMH Reading Benchmark Test/DRA  </a:t>
            </a:r>
          </a:p>
          <a:p>
            <a:pPr marL="0" indent="0">
              <a:buNone/>
            </a:pPr>
            <a:r>
              <a:rPr lang="en-US" dirty="0"/>
              <a:t> </a:t>
            </a:r>
            <a:r>
              <a:rPr lang="en-US" dirty="0" smtClean="0"/>
              <a:t>* District Assessments</a:t>
            </a:r>
            <a:endParaRPr lang="en-US" dirty="0"/>
          </a:p>
          <a:p>
            <a:pPr marL="0" indent="0">
              <a:buNone/>
            </a:pPr>
            <a:endParaRPr lang="en-US" dirty="0" smtClean="0"/>
          </a:p>
        </p:txBody>
      </p:sp>
    </p:spTree>
    <p:extLst>
      <p:ext uri="{BB962C8B-B14F-4D97-AF65-F5344CB8AC3E}">
        <p14:creationId xmlns:p14="http://schemas.microsoft.com/office/powerpoint/2010/main" val="69661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8 </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t>Tested at least 3 times each year</a:t>
            </a:r>
            <a:r>
              <a:rPr lang="en-US" dirty="0" smtClean="0"/>
              <a:t>. These are the minimum year-end benchmarks.</a:t>
            </a:r>
            <a:endParaRPr lang="en-US" dirty="0"/>
          </a:p>
          <a:p>
            <a:r>
              <a:rPr lang="en-US" dirty="0"/>
              <a:t>Letter Naming Fluency Benchmark = </a:t>
            </a:r>
            <a:r>
              <a:rPr lang="en-US" b="1" dirty="0" smtClean="0"/>
              <a:t>59+</a:t>
            </a:r>
          </a:p>
          <a:p>
            <a:r>
              <a:rPr lang="en-US" dirty="0" smtClean="0"/>
              <a:t>Phoneme Segmentation Benchmark = </a:t>
            </a:r>
            <a:r>
              <a:rPr lang="en-US" b="1" dirty="0" smtClean="0"/>
              <a:t>45+</a:t>
            </a:r>
            <a:endParaRPr lang="en-US" b="1" dirty="0"/>
          </a:p>
          <a:p>
            <a:r>
              <a:rPr lang="en-US" dirty="0"/>
              <a:t>Nonsense Word Fluency (sounds) Benchmark = </a:t>
            </a:r>
            <a:r>
              <a:rPr lang="en-US" b="1" dirty="0" smtClean="0"/>
              <a:t>55+</a:t>
            </a:r>
            <a:r>
              <a:rPr lang="en-US" dirty="0" smtClean="0"/>
              <a:t> </a:t>
            </a:r>
            <a:endParaRPr lang="en-US" dirty="0"/>
          </a:p>
          <a:p>
            <a:r>
              <a:rPr lang="en-US" dirty="0"/>
              <a:t>Nonsense Word Fluency (words) Benchmark = </a:t>
            </a:r>
            <a:r>
              <a:rPr lang="en-US" b="1" dirty="0"/>
              <a:t> </a:t>
            </a:r>
            <a:r>
              <a:rPr lang="en-US" b="1" dirty="0" smtClean="0"/>
              <a:t>15+ (mixed syllable types)</a:t>
            </a:r>
          </a:p>
          <a:p>
            <a:r>
              <a:rPr lang="en-US" dirty="0" smtClean="0"/>
              <a:t>Word Reading Fluency (sight words) Benchmark = </a:t>
            </a:r>
            <a:r>
              <a:rPr lang="en-US" b="1" dirty="0" smtClean="0"/>
              <a:t>25+ </a:t>
            </a:r>
            <a:endParaRPr lang="en-US" b="1" dirty="0"/>
          </a:p>
          <a:p>
            <a:r>
              <a:rPr lang="en-US" dirty="0"/>
              <a:t>Oral Reading Fluency Benchmark =</a:t>
            </a:r>
            <a:r>
              <a:rPr lang="en-US" b="1" dirty="0"/>
              <a:t> </a:t>
            </a:r>
            <a:r>
              <a:rPr lang="en-US" b="1" dirty="0" smtClean="0"/>
              <a:t>39+</a:t>
            </a:r>
            <a:r>
              <a:rPr lang="en-US" dirty="0" smtClean="0"/>
              <a:t> </a:t>
            </a:r>
            <a:r>
              <a:rPr lang="en-US" dirty="0"/>
              <a:t>with </a:t>
            </a:r>
            <a:r>
              <a:rPr lang="en-US" b="1" dirty="0" smtClean="0"/>
              <a:t>91%</a:t>
            </a:r>
            <a:r>
              <a:rPr lang="en-US" dirty="0" smtClean="0"/>
              <a:t> </a:t>
            </a:r>
            <a:r>
              <a:rPr lang="en-US" dirty="0"/>
              <a:t>accuracy </a:t>
            </a:r>
            <a:endParaRPr lang="en-US" dirty="0" smtClean="0"/>
          </a:p>
        </p:txBody>
      </p:sp>
    </p:spTree>
    <p:extLst>
      <p:ext uri="{BB962C8B-B14F-4D97-AF65-F5344CB8AC3E}">
        <p14:creationId xmlns:p14="http://schemas.microsoft.com/office/powerpoint/2010/main" val="417326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Reading Instruction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Phonemic Awareness</a:t>
            </a:r>
            <a:endParaRPr lang="en-US" dirty="0"/>
          </a:p>
          <a:p>
            <a:pPr lvl="0"/>
            <a:r>
              <a:rPr lang="en-US" dirty="0" smtClean="0"/>
              <a:t>Phonics</a:t>
            </a:r>
          </a:p>
          <a:p>
            <a:pPr lvl="0"/>
            <a:r>
              <a:rPr lang="en-US" dirty="0" smtClean="0"/>
              <a:t>Six Syllable Types</a:t>
            </a:r>
            <a:endParaRPr lang="en-US" dirty="0"/>
          </a:p>
          <a:p>
            <a:pPr lvl="0"/>
            <a:r>
              <a:rPr lang="en-US" dirty="0"/>
              <a:t>Sight Words</a:t>
            </a:r>
          </a:p>
          <a:p>
            <a:pPr lvl="0"/>
            <a:r>
              <a:rPr lang="en-US" dirty="0"/>
              <a:t>Word Attack strategies</a:t>
            </a:r>
          </a:p>
          <a:p>
            <a:pPr lvl="0"/>
            <a:r>
              <a:rPr lang="en-US" dirty="0"/>
              <a:t>Comprehension strategies</a:t>
            </a:r>
          </a:p>
          <a:p>
            <a:pPr lvl="0"/>
            <a:r>
              <a:rPr lang="en-US" dirty="0"/>
              <a:t>Lots of reading</a:t>
            </a:r>
            <a:r>
              <a:rPr lang="en-US" dirty="0" smtClean="0"/>
              <a:t>!!!</a:t>
            </a:r>
          </a:p>
          <a:p>
            <a:pPr lvl="0"/>
            <a:endParaRPr lang="en-US" dirty="0" smtClean="0"/>
          </a:p>
          <a:p>
            <a:pPr lvl="0"/>
            <a:endParaRPr lang="en-US" dirty="0"/>
          </a:p>
          <a:p>
            <a:endParaRPr lang="en-US" dirty="0"/>
          </a:p>
        </p:txBody>
      </p:sp>
    </p:spTree>
    <p:extLst>
      <p:ext uri="{BB962C8B-B14F-4D97-AF65-F5344CB8AC3E}">
        <p14:creationId xmlns:p14="http://schemas.microsoft.com/office/powerpoint/2010/main" val="1526455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1181686"/>
            <a:ext cx="8046720" cy="4129144"/>
          </a:xfrm>
          <a:prstGeom prst="rect">
            <a:avLst/>
          </a:prstGeom>
        </p:spPr>
        <p:txBody>
          <a:bodyPr wrap="square">
            <a:spAutoFit/>
          </a:bodyPr>
          <a:lstStyle/>
          <a:p>
            <a:pPr>
              <a:lnSpc>
                <a:spcPct val="107000"/>
              </a:lnSpc>
              <a:spcAft>
                <a:spcPts val="800"/>
              </a:spcAft>
            </a:pPr>
            <a:r>
              <a:rPr lang="en-US" sz="2400" u="sng" dirty="0">
                <a:latin typeface="Calibri" panose="020F0502020204030204" pitchFamily="34" charset="0"/>
                <a:ea typeface="Calibri" panose="020F0502020204030204" pitchFamily="34" charset="0"/>
                <a:cs typeface="Times New Roman" panose="02020603050405020304" pitchFamily="18" charset="0"/>
              </a:rPr>
              <a:t>WORD ATTACK STRATEGIES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Think about what would make sense.</a:t>
            </a: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Look at the picture.</a:t>
            </a: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Reread the sentence.</a:t>
            </a: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Crash into the unknown word and . . .</a:t>
            </a:r>
          </a:p>
          <a:p>
            <a:pPr marL="742950" marR="0" lvl="1" indent="-285750">
              <a:lnSpc>
                <a:spcPct val="107000"/>
              </a:lnSpc>
              <a:spcBef>
                <a:spcPts val="0"/>
              </a:spcBef>
              <a:spcAft>
                <a:spcPts val="0"/>
              </a:spcAft>
              <a:buFont typeface="+mj-lt"/>
              <a:buAutoNum type="alphaLcPeriod"/>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Say the beginning sound.</a:t>
            </a:r>
          </a:p>
          <a:p>
            <a:pPr marL="742950" marR="0" lvl="1" indent="-285750">
              <a:lnSpc>
                <a:spcPct val="107000"/>
              </a:lnSpc>
              <a:spcBef>
                <a:spcPts val="0"/>
              </a:spcBef>
              <a:spcAft>
                <a:spcPts val="0"/>
              </a:spcAft>
              <a:buFont typeface="+mj-lt"/>
              <a:buAutoNum type="alphaLcPeriod"/>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Find known chunks (un-, -</a:t>
            </a:r>
            <a:r>
              <a:rPr lang="en-US" sz="2400" dirty="0" err="1">
                <a:latin typeface="Calibri" panose="020F0502020204030204" pitchFamily="34" charset="0"/>
                <a:ea typeface="Calibri" panose="020F0502020204030204" pitchFamily="34" charset="0"/>
                <a:cs typeface="Times New Roman" panose="02020603050405020304" pitchFamily="18" charset="0"/>
              </a:rPr>
              <a:t>ing</a:t>
            </a:r>
            <a:r>
              <a:rPr lang="en-US" sz="2400" dirty="0">
                <a:latin typeface="Calibri" panose="020F0502020204030204" pitchFamily="34" charset="0"/>
                <a:ea typeface="Calibri" panose="020F0502020204030204" pitchFamily="34" charset="0"/>
                <a:cs typeface="Times New Roman" panose="02020603050405020304" pitchFamily="18" charset="0"/>
              </a:rPr>
              <a:t>, dis-, -</a:t>
            </a:r>
            <a:r>
              <a:rPr lang="en-US" sz="2400" dirty="0" err="1">
                <a:latin typeface="Calibri" panose="020F0502020204030204" pitchFamily="34" charset="0"/>
                <a:ea typeface="Calibri" panose="020F0502020204030204" pitchFamily="34" charset="0"/>
                <a:cs typeface="Times New Roman" panose="02020603050405020304" pitchFamily="18" charset="0"/>
              </a:rPr>
              <a:t>ly</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Say the word you think makes sense, sounds right, and looks right.</a:t>
            </a:r>
          </a:p>
          <a:p>
            <a:pPr marL="342900" marR="0" lvl="0" indent="-342900">
              <a:lnSpc>
                <a:spcPct val="107000"/>
              </a:lnSpc>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Read on to the end of the sentence.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35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Read, Read!</a:t>
            </a:r>
            <a:endParaRPr lang="en-US" dirty="0"/>
          </a:p>
        </p:txBody>
      </p:sp>
      <p:sp>
        <p:nvSpPr>
          <p:cNvPr id="3" name="Content Placeholder 2"/>
          <p:cNvSpPr>
            <a:spLocks noGrp="1"/>
          </p:cNvSpPr>
          <p:nvPr>
            <p:ph idx="1"/>
          </p:nvPr>
        </p:nvSpPr>
        <p:spPr/>
        <p:txBody>
          <a:bodyPr/>
          <a:lstStyle/>
          <a:p>
            <a:pPr marL="0" indent="0">
              <a:buNone/>
            </a:pPr>
            <a:r>
              <a:rPr lang="en-US" sz="3600" dirty="0"/>
              <a:t>Select </a:t>
            </a:r>
            <a:r>
              <a:rPr lang="en-US" sz="3600" b="1" dirty="0">
                <a:solidFill>
                  <a:srgbClr val="FF0000"/>
                </a:solidFill>
              </a:rPr>
              <a:t>“Good-fit” </a:t>
            </a:r>
            <a:r>
              <a:rPr lang="en-US" sz="3600" dirty="0"/>
              <a:t>books. Then . . .</a:t>
            </a:r>
          </a:p>
          <a:p>
            <a:pPr lvl="0"/>
            <a:r>
              <a:rPr lang="en-US" sz="3600" dirty="0"/>
              <a:t>Read (“talk about”) the pictures.</a:t>
            </a:r>
          </a:p>
          <a:p>
            <a:pPr lvl="0"/>
            <a:r>
              <a:rPr lang="en-US" sz="3600" dirty="0"/>
              <a:t>Read the words.</a:t>
            </a:r>
          </a:p>
          <a:p>
            <a:pPr lvl="0"/>
            <a:r>
              <a:rPr lang="en-US" sz="3600" dirty="0"/>
              <a:t>Retell the plot.</a:t>
            </a:r>
          </a:p>
          <a:p>
            <a:endParaRPr lang="en-US" dirty="0"/>
          </a:p>
        </p:txBody>
      </p:sp>
    </p:spTree>
    <p:extLst>
      <p:ext uri="{BB962C8B-B14F-4D97-AF65-F5344CB8AC3E}">
        <p14:creationId xmlns:p14="http://schemas.microsoft.com/office/powerpoint/2010/main" val="240472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Sight Words</a:t>
            </a:r>
            <a:endParaRPr lang="en-US" dirty="0"/>
          </a:p>
        </p:txBody>
      </p:sp>
      <p:sp>
        <p:nvSpPr>
          <p:cNvPr id="3" name="Content Placeholder 2"/>
          <p:cNvSpPr>
            <a:spLocks noGrp="1"/>
          </p:cNvSpPr>
          <p:nvPr>
            <p:ph idx="1"/>
          </p:nvPr>
        </p:nvSpPr>
        <p:spPr/>
        <p:txBody>
          <a:bodyPr>
            <a:normAutofit lnSpcReduction="10000"/>
          </a:bodyPr>
          <a:lstStyle/>
          <a:p>
            <a:r>
              <a:rPr lang="en-US" dirty="0" smtClean="0"/>
              <a:t>Important for students to have a large number of words they can read by sight (quickly, without sounding out).</a:t>
            </a:r>
          </a:p>
          <a:p>
            <a:r>
              <a:rPr lang="en-US" dirty="0" smtClean="0"/>
              <a:t>Sight words will be part of the assigned homework. Look for a Fast Track sheet each six-day cycle.</a:t>
            </a:r>
          </a:p>
          <a:p>
            <a:r>
              <a:rPr lang="en-US" dirty="0" smtClean="0"/>
              <a:t>Students should complete Fast Track sheet three times each cycle, as directed. However, students should practice sight words 3-5 minutes </a:t>
            </a:r>
            <a:r>
              <a:rPr lang="en-US" b="1" dirty="0" smtClean="0"/>
              <a:t>daily</a:t>
            </a:r>
            <a:r>
              <a:rPr lang="en-US" dirty="0" smtClean="0"/>
              <a:t>, if needed.</a:t>
            </a:r>
          </a:p>
          <a:p>
            <a:r>
              <a:rPr lang="en-US" dirty="0" smtClean="0"/>
              <a:t>Students will be assessed on sight word regularly to maintain progress.</a:t>
            </a:r>
          </a:p>
          <a:p>
            <a:endParaRPr lang="en-US" dirty="0" smtClean="0"/>
          </a:p>
          <a:p>
            <a:endParaRPr lang="en-US" dirty="0"/>
          </a:p>
        </p:txBody>
      </p:sp>
    </p:spTree>
    <p:extLst>
      <p:ext uri="{BB962C8B-B14F-4D97-AF65-F5344CB8AC3E}">
        <p14:creationId xmlns:p14="http://schemas.microsoft.com/office/powerpoint/2010/main" val="270962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pPr lvl="0"/>
            <a:r>
              <a:rPr lang="en-US" sz="3200" dirty="0"/>
              <a:t>Focus on writing strong, </a:t>
            </a:r>
            <a:r>
              <a:rPr lang="en-US" sz="3200" b="1" u="sng" dirty="0"/>
              <a:t>well-developed</a:t>
            </a:r>
            <a:r>
              <a:rPr lang="en-US" sz="3200" dirty="0"/>
              <a:t> sentences. </a:t>
            </a:r>
          </a:p>
          <a:p>
            <a:pPr lvl="0"/>
            <a:r>
              <a:rPr lang="en-US" sz="3200" dirty="0"/>
              <a:t>Use well-developed sentences to </a:t>
            </a:r>
            <a:r>
              <a:rPr lang="en-US" sz="3200" dirty="0" smtClean="0"/>
              <a:t>create various types of writing such as </a:t>
            </a:r>
            <a:r>
              <a:rPr lang="en-US" sz="3200" dirty="0" smtClean="0">
                <a:solidFill>
                  <a:srgbClr val="C00000"/>
                </a:solidFill>
              </a:rPr>
              <a:t>personal narratives</a:t>
            </a:r>
            <a:r>
              <a:rPr lang="en-US" sz="3200" dirty="0" smtClean="0"/>
              <a:t>, </a:t>
            </a:r>
            <a:r>
              <a:rPr lang="en-US" sz="3200" dirty="0" smtClean="0">
                <a:solidFill>
                  <a:srgbClr val="FFC000"/>
                </a:solidFill>
              </a:rPr>
              <a:t>creative stories</a:t>
            </a:r>
            <a:r>
              <a:rPr lang="en-US" sz="3200" dirty="0"/>
              <a:t>, </a:t>
            </a:r>
            <a:r>
              <a:rPr lang="en-US" sz="3200" dirty="0" smtClean="0">
                <a:solidFill>
                  <a:srgbClr val="00B050"/>
                </a:solidFill>
              </a:rPr>
              <a:t>friendly letters</a:t>
            </a:r>
            <a:r>
              <a:rPr lang="en-US" sz="3200" dirty="0"/>
              <a:t>, </a:t>
            </a:r>
            <a:r>
              <a:rPr lang="en-US" sz="3200" dirty="0" smtClean="0">
                <a:solidFill>
                  <a:srgbClr val="0070C0"/>
                </a:solidFill>
              </a:rPr>
              <a:t>lists</a:t>
            </a:r>
            <a:r>
              <a:rPr lang="en-US" sz="3200" dirty="0" smtClean="0"/>
              <a:t>, </a:t>
            </a:r>
            <a:r>
              <a:rPr lang="en-US" sz="3200" dirty="0" smtClean="0">
                <a:solidFill>
                  <a:srgbClr val="7030A0"/>
                </a:solidFill>
              </a:rPr>
              <a:t>reports</a:t>
            </a:r>
            <a:r>
              <a:rPr lang="en-US" sz="3200" dirty="0" smtClean="0"/>
              <a:t>, </a:t>
            </a:r>
            <a:r>
              <a:rPr lang="en-US" sz="3200" dirty="0">
                <a:solidFill>
                  <a:srgbClr val="FF0000"/>
                </a:solidFill>
              </a:rPr>
              <a:t>response to literature</a:t>
            </a:r>
            <a:r>
              <a:rPr lang="en-US" sz="3200" dirty="0"/>
              <a:t>, etc.</a:t>
            </a:r>
          </a:p>
          <a:p>
            <a:endParaRPr lang="en-US" dirty="0"/>
          </a:p>
        </p:txBody>
      </p:sp>
    </p:spTree>
    <p:extLst>
      <p:ext uri="{BB962C8B-B14F-4D97-AF65-F5344CB8AC3E}">
        <p14:creationId xmlns:p14="http://schemas.microsoft.com/office/powerpoint/2010/main" val="3547562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562</TotalTime>
  <Words>1444</Words>
  <Application>Microsoft Office PowerPoint</Application>
  <PresentationFormat>Widescreen</PresentationFormat>
  <Paragraphs>164</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Garamond</vt:lpstr>
      <vt:lpstr>Symbol</vt:lpstr>
      <vt:lpstr>Times New Roman</vt:lpstr>
      <vt:lpstr>Wingdings</vt:lpstr>
      <vt:lpstr>Organic</vt:lpstr>
      <vt:lpstr>1st Grade Curriculum Presentation</vt:lpstr>
      <vt:lpstr>Reading</vt:lpstr>
      <vt:lpstr>Assessments</vt:lpstr>
      <vt:lpstr>DIBELS 8 </vt:lpstr>
      <vt:lpstr>Reading Instruction</vt:lpstr>
      <vt:lpstr>PowerPoint Presentation</vt:lpstr>
      <vt:lpstr>Read, Read, Read!</vt:lpstr>
      <vt:lpstr>Sight Words</vt:lpstr>
      <vt:lpstr>Writing</vt:lpstr>
      <vt:lpstr>PowerPoint Presentation</vt:lpstr>
      <vt:lpstr>Writing Instruction</vt:lpstr>
      <vt:lpstr>Eureka Math</vt:lpstr>
      <vt:lpstr>The Modules</vt:lpstr>
      <vt:lpstr>Lesson Breakdown</vt:lpstr>
      <vt:lpstr>Where Can You Find Help?</vt:lpstr>
      <vt:lpstr>Homework</vt:lpstr>
      <vt:lpstr>What is important?</vt:lpstr>
      <vt:lpstr>Homework Expectations</vt:lpstr>
      <vt:lpstr>Love and Logic</vt:lpstr>
      <vt:lpstr>The Ultimate Goal</vt:lpstr>
      <vt:lpstr>In the Classroom</vt:lpstr>
      <vt:lpstr>Important to Know</vt:lpstr>
      <vt:lpstr>Rewards</vt:lpstr>
      <vt:lpstr>Interventions</vt:lpstr>
      <vt:lpstr>Interventions 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New York</dc:title>
  <dc:creator>DVUser</dc:creator>
  <cp:lastModifiedBy>Susan Bloodworth</cp:lastModifiedBy>
  <cp:revision>57</cp:revision>
  <dcterms:created xsi:type="dcterms:W3CDTF">2015-08-06T17:26:36Z</dcterms:created>
  <dcterms:modified xsi:type="dcterms:W3CDTF">2022-07-24T08:02:13Z</dcterms:modified>
</cp:coreProperties>
</file>