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3" r:id="rId4"/>
    <p:sldMasterId id="2147483736" r:id="rId5"/>
  </p:sldMasterIdLst>
  <p:notesMasterIdLst>
    <p:notesMasterId r:id="rId63"/>
  </p:notesMasterIdLst>
  <p:sldIdLst>
    <p:sldId id="402" r:id="rId6"/>
    <p:sldId id="447" r:id="rId7"/>
    <p:sldId id="287" r:id="rId8"/>
    <p:sldId id="286" r:id="rId9"/>
    <p:sldId id="459" r:id="rId10"/>
    <p:sldId id="339" r:id="rId11"/>
    <p:sldId id="285" r:id="rId12"/>
    <p:sldId id="282" r:id="rId13"/>
    <p:sldId id="281" r:id="rId14"/>
    <p:sldId id="284" r:id="rId15"/>
    <p:sldId id="450" r:id="rId16"/>
    <p:sldId id="452" r:id="rId17"/>
    <p:sldId id="451" r:id="rId18"/>
    <p:sldId id="453" r:id="rId19"/>
    <p:sldId id="280" r:id="rId20"/>
    <p:sldId id="279" r:id="rId21"/>
    <p:sldId id="278" r:id="rId22"/>
    <p:sldId id="295" r:id="rId23"/>
    <p:sldId id="297" r:id="rId24"/>
    <p:sldId id="302" r:id="rId25"/>
    <p:sldId id="303" r:id="rId26"/>
    <p:sldId id="304" r:id="rId27"/>
    <p:sldId id="305" r:id="rId28"/>
    <p:sldId id="306" r:id="rId29"/>
    <p:sldId id="307" r:id="rId30"/>
    <p:sldId id="308" r:id="rId31"/>
    <p:sldId id="309" r:id="rId32"/>
    <p:sldId id="310" r:id="rId33"/>
    <p:sldId id="320" r:id="rId34"/>
    <p:sldId id="311" r:id="rId35"/>
    <p:sldId id="312" r:id="rId36"/>
    <p:sldId id="321" r:id="rId37"/>
    <p:sldId id="460" r:id="rId38"/>
    <p:sldId id="315" r:id="rId39"/>
    <p:sldId id="461" r:id="rId40"/>
    <p:sldId id="462" r:id="rId41"/>
    <p:sldId id="463" r:id="rId42"/>
    <p:sldId id="338" r:id="rId43"/>
    <p:sldId id="455" r:id="rId44"/>
    <p:sldId id="456" r:id="rId45"/>
    <p:sldId id="454" r:id="rId46"/>
    <p:sldId id="340" r:id="rId47"/>
    <p:sldId id="337" r:id="rId48"/>
    <p:sldId id="329" r:id="rId49"/>
    <p:sldId id="335" r:id="rId50"/>
    <p:sldId id="327" r:id="rId51"/>
    <p:sldId id="322" r:id="rId52"/>
    <p:sldId id="326" r:id="rId53"/>
    <p:sldId id="319" r:id="rId54"/>
    <p:sldId id="318" r:id="rId55"/>
    <p:sldId id="313" r:id="rId56"/>
    <p:sldId id="317" r:id="rId57"/>
    <p:sldId id="275" r:id="rId58"/>
    <p:sldId id="274" r:id="rId59"/>
    <p:sldId id="273" r:id="rId60"/>
    <p:sldId id="272" r:id="rId61"/>
    <p:sldId id="458" r:id="rId62"/>
  </p:sldIdLst>
  <p:sldSz cx="9144000" cy="5143500" type="screen16x9"/>
  <p:notesSz cx="9144000" cy="5143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006406-5ABA-58DD-17AE-EA167A658409}" name="Darlene Zarazu" initials="DZ" userId="S::dzarazu@compton.edu::9fb98efc-3867-451d-bda1-9996a5539c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123F"/>
    <a:srgbClr val="1649F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3C06FF-A9E4-8E7C-2E74-BB97F23BA485}" v="7" dt="2024-04-30T17:06:30.242"/>
    <p1510:client id="{79DBE121-CD84-A401-D36F-C8B5CA7E38D2}" v="21" dt="2024-04-30T22:26:18.89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4EF05885-602E-4780-BE6F-D0BEA9FD2F85}" type="datetimeFigureOut">
              <a:rPr lang="en-US"/>
              <a:t>5/4/2024</a:t>
            </a:fld>
            <a:endParaRPr lang="en-US"/>
          </a:p>
        </p:txBody>
      </p:sp>
      <p:sp>
        <p:nvSpPr>
          <p:cNvPr id="4" name="Slide Image Placeholder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A4524D4C-FD03-4168-8782-41A6B35EDD22}" type="slidenum">
              <a:rPr lang="en-US"/>
              <a:t>‹#›</a:t>
            </a:fld>
            <a:endParaRPr lang="en-US"/>
          </a:p>
        </p:txBody>
      </p:sp>
    </p:spTree>
    <p:extLst>
      <p:ext uri="{BB962C8B-B14F-4D97-AF65-F5344CB8AC3E}">
        <p14:creationId xmlns:p14="http://schemas.microsoft.com/office/powerpoint/2010/main" val="4168986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25399D7-D9DD-4014-9B44-094733F8749B}" type="slidenum">
              <a:rPr lang="en-US" smtClean="0"/>
              <a:t>2</a:t>
            </a:fld>
            <a:endParaRPr lang="en-US"/>
          </a:p>
        </p:txBody>
      </p:sp>
    </p:spTree>
    <p:extLst>
      <p:ext uri="{BB962C8B-B14F-4D97-AF65-F5344CB8AC3E}">
        <p14:creationId xmlns:p14="http://schemas.microsoft.com/office/powerpoint/2010/main" val="2165795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Unhide this slide if you are doing a Promise-based orientation.</a:t>
            </a:r>
          </a:p>
        </p:txBody>
      </p:sp>
      <p:sp>
        <p:nvSpPr>
          <p:cNvPr id="4" name="Slide Number Placeholder 3"/>
          <p:cNvSpPr>
            <a:spLocks noGrp="1"/>
          </p:cNvSpPr>
          <p:nvPr>
            <p:ph type="sldNum" sz="quarter" idx="5"/>
          </p:nvPr>
        </p:nvSpPr>
        <p:spPr/>
        <p:txBody>
          <a:bodyPr/>
          <a:lstStyle/>
          <a:p>
            <a:fld id="{A4524D4C-FD03-4168-8782-41A6B35EDD22}" type="slidenum">
              <a:rPr lang="en-US"/>
              <a:t>38</a:t>
            </a:fld>
            <a:endParaRPr lang="en-US"/>
          </a:p>
        </p:txBody>
      </p:sp>
    </p:spTree>
    <p:extLst>
      <p:ext uri="{BB962C8B-B14F-4D97-AF65-F5344CB8AC3E}">
        <p14:creationId xmlns:p14="http://schemas.microsoft.com/office/powerpoint/2010/main" val="244947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Unhide this slide if you are doing a Promise-based orientation.</a:t>
            </a:r>
          </a:p>
        </p:txBody>
      </p:sp>
      <p:sp>
        <p:nvSpPr>
          <p:cNvPr id="4" name="Slide Number Placeholder 3"/>
          <p:cNvSpPr>
            <a:spLocks noGrp="1"/>
          </p:cNvSpPr>
          <p:nvPr>
            <p:ph type="sldNum" sz="quarter" idx="5"/>
          </p:nvPr>
        </p:nvSpPr>
        <p:spPr/>
        <p:txBody>
          <a:bodyPr/>
          <a:lstStyle/>
          <a:p>
            <a:fld id="{A4524D4C-FD03-4168-8782-41A6B35EDD22}" type="slidenum">
              <a:rPr lang="en-US"/>
              <a:t>39</a:t>
            </a:fld>
            <a:endParaRPr lang="en-US"/>
          </a:p>
        </p:txBody>
      </p:sp>
    </p:spTree>
    <p:extLst>
      <p:ext uri="{BB962C8B-B14F-4D97-AF65-F5344CB8AC3E}">
        <p14:creationId xmlns:p14="http://schemas.microsoft.com/office/powerpoint/2010/main" val="973380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Unhide this slide if you are doing a Promise-based orientation.</a:t>
            </a:r>
          </a:p>
        </p:txBody>
      </p:sp>
      <p:sp>
        <p:nvSpPr>
          <p:cNvPr id="4" name="Slide Number Placeholder 3"/>
          <p:cNvSpPr>
            <a:spLocks noGrp="1"/>
          </p:cNvSpPr>
          <p:nvPr>
            <p:ph type="sldNum" sz="quarter" idx="5"/>
          </p:nvPr>
        </p:nvSpPr>
        <p:spPr/>
        <p:txBody>
          <a:bodyPr/>
          <a:lstStyle/>
          <a:p>
            <a:fld id="{A4524D4C-FD03-4168-8782-41A6B35EDD22}" type="slidenum">
              <a:rPr lang="en-US"/>
              <a:t>40</a:t>
            </a:fld>
            <a:endParaRPr lang="en-US"/>
          </a:p>
        </p:txBody>
      </p:sp>
    </p:spTree>
    <p:extLst>
      <p:ext uri="{BB962C8B-B14F-4D97-AF65-F5344CB8AC3E}">
        <p14:creationId xmlns:p14="http://schemas.microsoft.com/office/powerpoint/2010/main" val="4273275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6D22F896-40B5-4ADD-8801-0D06FADFA095}" type="slidenum">
              <a:rPr lang="en-US" smtClean="0"/>
              <a:pPr/>
              <a:t>‹#›</a:t>
            </a:fld>
            <a:endParaRPr lang="en-US"/>
          </a:p>
        </p:txBody>
      </p:sp>
      <p:sp>
        <p:nvSpPr>
          <p:cNvPr id="4" name="Content Placeholder 2"/>
          <p:cNvSpPr>
            <a:spLocks noGrp="1"/>
          </p:cNvSpPr>
          <p:nvPr>
            <p:ph idx="1"/>
          </p:nvPr>
        </p:nvSpPr>
        <p:spPr>
          <a:xfrm>
            <a:off x="457200" y="1200151"/>
            <a:ext cx="8229600" cy="3339547"/>
          </a:xfrm>
        </p:spPr>
        <p:txBody>
          <a:bodyPr/>
          <a:lstStyle>
            <a:lvl1pPr marL="597694" indent="-427435">
              <a:spcBef>
                <a:spcPts val="1200"/>
              </a:spcBef>
              <a:buClr>
                <a:schemeClr val="tx1">
                  <a:lumMod val="75000"/>
                  <a:lumOff val="25000"/>
                </a:schemeClr>
              </a:buClr>
              <a:buFont typeface="Wingdings" panose="05000000000000000000" pitchFamily="2" charset="2"/>
              <a:buChar char="§"/>
              <a:defRPr>
                <a:solidFill>
                  <a:schemeClr val="tx1">
                    <a:lumMod val="75000"/>
                    <a:lumOff val="25000"/>
                  </a:schemeClr>
                </a:solidFill>
              </a:defRPr>
            </a:lvl1pPr>
            <a:lvl2pPr>
              <a:defRPr>
                <a:solidFill>
                  <a:schemeClr val="tx1">
                    <a:lumMod val="75000"/>
                    <a:lumOff val="25000"/>
                  </a:schemeClr>
                </a:solidFill>
              </a:defRPr>
            </a:lvl2pPr>
            <a:lvl3pPr marL="8572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3pPr>
            <a:lvl4pPr marL="12001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4pPr>
            <a:lvl5pPr marL="15430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5pPr>
            <a:lvl6pPr marL="1885950" indent="-171450">
              <a:buClr>
                <a:schemeClr val="tx1">
                  <a:lumMod val="75000"/>
                  <a:lumOff val="25000"/>
                </a:schemeClr>
              </a:buClr>
              <a:buFont typeface="Wingdings" panose="05000000000000000000" pitchFamily="2" charset="2"/>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7222329"/>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1737360"/>
          </a:xfrm>
          <a:custGeom>
            <a:avLst/>
            <a:gdLst/>
            <a:ahLst/>
            <a:cxnLst/>
            <a:rect l="l" t="t" r="r" b="b"/>
            <a:pathLst>
              <a:path w="9144000" h="1737360">
                <a:moveTo>
                  <a:pt x="0" y="1737360"/>
                </a:moveTo>
                <a:lnTo>
                  <a:pt x="9144000" y="1737360"/>
                </a:lnTo>
                <a:lnTo>
                  <a:pt x="9144000" y="0"/>
                </a:lnTo>
                <a:lnTo>
                  <a:pt x="0" y="0"/>
                </a:lnTo>
                <a:lnTo>
                  <a:pt x="0" y="1737360"/>
                </a:lnTo>
                <a:close/>
              </a:path>
            </a:pathLst>
          </a:custGeom>
          <a:solidFill>
            <a:srgbClr val="A4123F"/>
          </a:solid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481" y="362755"/>
            <a:ext cx="727399" cy="974715"/>
          </a:xfrm>
          <a:prstGeom prst="rect">
            <a:avLst/>
          </a:prstGeom>
        </p:spPr>
      </p:pic>
      <p:sp>
        <p:nvSpPr>
          <p:cNvPr id="6" name="TextBox 5"/>
          <p:cNvSpPr txBox="1"/>
          <p:nvPr userDrawn="1"/>
        </p:nvSpPr>
        <p:spPr>
          <a:xfrm>
            <a:off x="2743200" y="493822"/>
            <a:ext cx="5160010" cy="830997"/>
          </a:xfrm>
          <a:prstGeom prst="rect">
            <a:avLst/>
          </a:prstGeom>
          <a:noFill/>
        </p:spPr>
        <p:txBody>
          <a:bodyPr wrap="square" rtlCol="0" anchor="ctr">
            <a:spAutoFit/>
          </a:bodyPr>
          <a:lstStyle/>
          <a:p>
            <a:pPr algn="l"/>
            <a:r>
              <a:rPr lang="en-US" sz="4800">
                <a:solidFill>
                  <a:schemeClr val="bg1"/>
                </a:solidFill>
                <a:latin typeface="Impact" panose="020B0806030902050204" pitchFamily="34" charset="0"/>
              </a:rPr>
              <a:t>Compton College</a:t>
            </a:r>
          </a:p>
        </p:txBody>
      </p:sp>
    </p:spTree>
    <p:extLst>
      <p:ext uri="{BB962C8B-B14F-4D97-AF65-F5344CB8AC3E}">
        <p14:creationId xmlns:p14="http://schemas.microsoft.com/office/powerpoint/2010/main" val="680911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01701" y="227891"/>
            <a:ext cx="7340600" cy="46166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2880361"/>
            <a:ext cx="64008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02275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6D22F896-40B5-4ADD-8801-0D06FADFA095}" type="slidenum">
              <a:rPr lang="en-US" smtClean="0"/>
              <a:pPr/>
              <a:t>‹#›</a:t>
            </a:fld>
            <a:endParaRPr lang="en-US"/>
          </a:p>
        </p:txBody>
      </p:sp>
      <p:sp>
        <p:nvSpPr>
          <p:cNvPr id="4" name="Content Placeholder 2"/>
          <p:cNvSpPr>
            <a:spLocks noGrp="1"/>
          </p:cNvSpPr>
          <p:nvPr>
            <p:ph idx="1"/>
          </p:nvPr>
        </p:nvSpPr>
        <p:spPr>
          <a:xfrm>
            <a:off x="457200" y="1200151"/>
            <a:ext cx="8229600" cy="3339547"/>
          </a:xfrm>
        </p:spPr>
        <p:txBody>
          <a:bodyPr/>
          <a:lstStyle>
            <a:lvl1pPr marL="597694" indent="-427435">
              <a:spcBef>
                <a:spcPts val="1200"/>
              </a:spcBef>
              <a:buClr>
                <a:schemeClr val="tx1">
                  <a:lumMod val="75000"/>
                  <a:lumOff val="25000"/>
                </a:schemeClr>
              </a:buClr>
              <a:buFont typeface="Wingdings" panose="05000000000000000000" pitchFamily="2" charset="2"/>
              <a:buChar char="§"/>
              <a:defRPr>
                <a:solidFill>
                  <a:schemeClr val="tx1">
                    <a:lumMod val="75000"/>
                    <a:lumOff val="25000"/>
                  </a:schemeClr>
                </a:solidFill>
              </a:defRPr>
            </a:lvl1pPr>
            <a:lvl2pPr>
              <a:defRPr>
                <a:solidFill>
                  <a:schemeClr val="tx1">
                    <a:lumMod val="75000"/>
                    <a:lumOff val="25000"/>
                  </a:schemeClr>
                </a:solidFill>
              </a:defRPr>
            </a:lvl2pPr>
            <a:lvl3pPr marL="8572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3pPr>
            <a:lvl4pPr marL="12001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4pPr>
            <a:lvl5pPr marL="15430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5pPr>
            <a:lvl6pPr marL="1885950" indent="-171450">
              <a:buClr>
                <a:schemeClr val="tx1">
                  <a:lumMod val="75000"/>
                  <a:lumOff val="25000"/>
                </a:schemeClr>
              </a:buClr>
              <a:buFont typeface="Wingdings" panose="05000000000000000000" pitchFamily="2" charset="2"/>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7222329"/>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lvl1pPr>
              <a:defRPr>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
        <p:nvSpPr>
          <p:cNvPr id="7" name="Rectangle 6"/>
          <p:cNvSpPr/>
          <p:nvPr/>
        </p:nvSpPr>
        <p:spPr>
          <a:xfrm>
            <a:off x="137492" y="4621697"/>
            <a:ext cx="3200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196184297"/>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285750"/>
            <a:ext cx="9144000" cy="742950"/>
          </a:xfrm>
          <a:prstGeom prst="rect">
            <a:avLst/>
          </a:prstGeom>
          <a:solidFill>
            <a:srgbClr val="B90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title" hasCustomPrompt="1"/>
          </p:nvPr>
        </p:nvSpPr>
        <p:spPr/>
        <p:txBody>
          <a:bodyPr>
            <a:noAutofit/>
          </a:bodyPr>
          <a:lstStyle>
            <a:lvl1pPr algn="l">
              <a:defRPr sz="3000"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marL="597694" indent="-427435">
              <a:spcBef>
                <a:spcPts val="1200"/>
              </a:spcBef>
              <a:buClr>
                <a:schemeClr val="tx1">
                  <a:lumMod val="75000"/>
                  <a:lumOff val="25000"/>
                </a:schemeClr>
              </a:buClr>
              <a:buFont typeface="Wingdings" panose="05000000000000000000" pitchFamily="2" charset="2"/>
              <a:buChar char="§"/>
              <a:defRPr>
                <a:solidFill>
                  <a:schemeClr val="tx1">
                    <a:lumMod val="75000"/>
                    <a:lumOff val="25000"/>
                  </a:schemeClr>
                </a:solidFill>
              </a:defRPr>
            </a:lvl1pPr>
            <a:lvl2pPr>
              <a:defRPr>
                <a:solidFill>
                  <a:schemeClr val="tx1">
                    <a:lumMod val="75000"/>
                    <a:lumOff val="25000"/>
                  </a:schemeClr>
                </a:solidFill>
              </a:defRPr>
            </a:lvl2pPr>
            <a:lvl3pPr marL="8572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3pPr>
            <a:lvl4pPr marL="12001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4pPr>
            <a:lvl5pPr marL="15430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5pPr>
            <a:lvl6pPr marL="1885950" indent="-171450">
              <a:buClr>
                <a:schemeClr val="tx1">
                  <a:lumMod val="75000"/>
                  <a:lumOff val="25000"/>
                </a:schemeClr>
              </a:buClr>
              <a:buFont typeface="Wingdings" panose="05000000000000000000" pitchFamily="2" charset="2"/>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216344981"/>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0" y="3200400"/>
            <a:ext cx="9144000" cy="1314450"/>
          </a:xfrm>
          <a:prstGeom prst="rect">
            <a:avLst/>
          </a:prstGeom>
          <a:solidFill>
            <a:srgbClr val="B90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title"/>
          </p:nvPr>
        </p:nvSpPr>
        <p:spPr>
          <a:xfrm>
            <a:off x="722313" y="3314701"/>
            <a:ext cx="7772400" cy="1021556"/>
          </a:xfrm>
        </p:spPr>
        <p:txBody>
          <a:bodyPr anchor="t"/>
          <a:lstStyle>
            <a:lvl1pPr algn="l">
              <a:defRPr sz="36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22313" y="1903811"/>
            <a:ext cx="7772400" cy="1125140"/>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6071445"/>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0" y="285750"/>
            <a:ext cx="9144000" cy="742950"/>
          </a:xfrm>
          <a:prstGeom prst="rect">
            <a:avLst/>
          </a:prstGeom>
          <a:solidFill>
            <a:srgbClr val="B90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title" hasCustomPrompt="1"/>
          </p:nvPr>
        </p:nvSpPr>
        <p:spPr/>
        <p:txBody>
          <a:bodyPr>
            <a:noAutofit/>
          </a:bodyPr>
          <a:lstStyle>
            <a:lvl1pPr>
              <a:defRPr sz="3000" b="1">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marL="257175" indent="-257175">
              <a:buFont typeface="Wingdings" panose="05000000000000000000" pitchFamily="2" charset="2"/>
              <a:buChar char="§"/>
              <a:defRPr sz="2100">
                <a:solidFill>
                  <a:schemeClr val="tx1">
                    <a:lumMod val="75000"/>
                    <a:lumOff val="25000"/>
                  </a:schemeClr>
                </a:solidFill>
              </a:defRPr>
            </a:lvl1pPr>
            <a:lvl2pPr marL="557213" indent="-214313">
              <a:buFont typeface="Wingdings" panose="05000000000000000000" pitchFamily="2" charset="2"/>
              <a:buChar char="§"/>
              <a:defRPr sz="1800">
                <a:solidFill>
                  <a:schemeClr val="tx1">
                    <a:lumMod val="75000"/>
                    <a:lumOff val="25000"/>
                  </a:schemeClr>
                </a:solidFill>
              </a:defRPr>
            </a:lvl2pPr>
            <a:lvl3pPr marL="857250" indent="-171450">
              <a:buFont typeface="Wingdings" panose="05000000000000000000" pitchFamily="2" charset="2"/>
              <a:buChar char="§"/>
              <a:defRPr sz="1500">
                <a:solidFill>
                  <a:schemeClr val="tx1">
                    <a:lumMod val="75000"/>
                    <a:lumOff val="25000"/>
                  </a:schemeClr>
                </a:solidFill>
              </a:defRPr>
            </a:lvl3pPr>
            <a:lvl4pPr marL="1200150" indent="-171450">
              <a:buFont typeface="Wingdings" panose="05000000000000000000" pitchFamily="2" charset="2"/>
              <a:buChar char="§"/>
              <a:defRPr sz="1400">
                <a:solidFill>
                  <a:schemeClr val="tx1">
                    <a:lumMod val="75000"/>
                    <a:lumOff val="25000"/>
                  </a:schemeClr>
                </a:solidFill>
              </a:defRPr>
            </a:lvl4pPr>
            <a:lvl5pPr marL="1543050" indent="-171450">
              <a:buFont typeface="Wingdings" panose="05000000000000000000" pitchFamily="2" charset="2"/>
              <a:buChar char="§"/>
              <a:defRPr sz="1400">
                <a:solidFill>
                  <a:schemeClr val="tx1">
                    <a:lumMod val="75000"/>
                    <a:lumOff val="25000"/>
                  </a:schemeClr>
                </a:solidFill>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marL="257175" indent="-257175">
              <a:buFont typeface="Wingdings" panose="05000000000000000000" pitchFamily="2" charset="2"/>
              <a:buChar char="§"/>
              <a:defRPr sz="2100">
                <a:solidFill>
                  <a:schemeClr val="tx1">
                    <a:lumMod val="75000"/>
                    <a:lumOff val="25000"/>
                  </a:schemeClr>
                </a:solidFill>
              </a:defRPr>
            </a:lvl1pPr>
            <a:lvl2pPr marL="557213" indent="-214313">
              <a:buFont typeface="Wingdings" panose="05000000000000000000" pitchFamily="2" charset="2"/>
              <a:buChar char="§"/>
              <a:defRPr sz="1800">
                <a:solidFill>
                  <a:schemeClr val="tx1">
                    <a:lumMod val="75000"/>
                    <a:lumOff val="25000"/>
                  </a:schemeClr>
                </a:solidFill>
              </a:defRPr>
            </a:lvl2pPr>
            <a:lvl3pPr marL="857250" indent="-171450">
              <a:buFont typeface="Wingdings" panose="05000000000000000000" pitchFamily="2" charset="2"/>
              <a:buChar char="§"/>
              <a:defRPr sz="1500">
                <a:solidFill>
                  <a:schemeClr val="tx1">
                    <a:lumMod val="75000"/>
                    <a:lumOff val="25000"/>
                  </a:schemeClr>
                </a:solidFill>
              </a:defRPr>
            </a:lvl3pPr>
            <a:lvl4pPr marL="1200150" indent="-171450">
              <a:buFont typeface="Wingdings" panose="05000000000000000000" pitchFamily="2" charset="2"/>
              <a:buChar char="§"/>
              <a:defRPr sz="1400">
                <a:solidFill>
                  <a:schemeClr val="tx1">
                    <a:lumMod val="75000"/>
                    <a:lumOff val="25000"/>
                  </a:schemeClr>
                </a:solidFill>
              </a:defRPr>
            </a:lvl4pPr>
            <a:lvl5pPr marL="1543050" indent="-171450">
              <a:buFont typeface="Wingdings" panose="05000000000000000000" pitchFamily="2" charset="2"/>
              <a:buChar char="§"/>
              <a:defRPr sz="1400">
                <a:solidFill>
                  <a:schemeClr val="tx1">
                    <a:lumMod val="75000"/>
                    <a:lumOff val="25000"/>
                  </a:schemeClr>
                </a:solidFill>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417940230"/>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Rectangle 11"/>
          <p:cNvSpPr/>
          <p:nvPr/>
        </p:nvSpPr>
        <p:spPr>
          <a:xfrm>
            <a:off x="0" y="285750"/>
            <a:ext cx="9144000" cy="742950"/>
          </a:xfrm>
          <a:prstGeom prst="rect">
            <a:avLst/>
          </a:prstGeom>
          <a:solidFill>
            <a:srgbClr val="B90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title" hasCustomPrompt="1"/>
          </p:nvPr>
        </p:nvSpPr>
        <p:spPr/>
        <p:txBody>
          <a:bodyPr>
            <a:noAutofit/>
          </a:bodyPr>
          <a:lstStyle>
            <a:lvl1pPr>
              <a:defRPr sz="30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solidFill>
                  <a:schemeClr val="tx1">
                    <a:lumMod val="75000"/>
                    <a:lumOff val="25000"/>
                  </a:schemeClr>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marL="257175" indent="-257175">
              <a:buFont typeface="Wingdings" panose="05000000000000000000" pitchFamily="2" charset="2"/>
              <a:buChar char="§"/>
              <a:defRPr sz="1800">
                <a:solidFill>
                  <a:schemeClr val="tx1">
                    <a:lumMod val="75000"/>
                    <a:lumOff val="25000"/>
                  </a:schemeClr>
                </a:solidFill>
              </a:defRPr>
            </a:lvl1pPr>
            <a:lvl2pPr marL="557213" indent="-214313">
              <a:buFont typeface="Wingdings" panose="05000000000000000000" pitchFamily="2" charset="2"/>
              <a:buChar char="§"/>
              <a:defRPr sz="1500">
                <a:solidFill>
                  <a:schemeClr val="tx1">
                    <a:lumMod val="75000"/>
                    <a:lumOff val="25000"/>
                  </a:schemeClr>
                </a:solidFill>
              </a:defRPr>
            </a:lvl2pPr>
            <a:lvl3pPr marL="857250" indent="-171450">
              <a:buFont typeface="Wingdings" panose="05000000000000000000" pitchFamily="2" charset="2"/>
              <a:buChar char="§"/>
              <a:defRPr sz="1400">
                <a:solidFill>
                  <a:schemeClr val="tx1">
                    <a:lumMod val="75000"/>
                    <a:lumOff val="25000"/>
                  </a:schemeClr>
                </a:solidFill>
              </a:defRPr>
            </a:lvl3pPr>
            <a:lvl4pPr marL="1200150" indent="-171450">
              <a:buFont typeface="Wingdings" panose="05000000000000000000" pitchFamily="2" charset="2"/>
              <a:buChar char="§"/>
              <a:defRPr sz="1200">
                <a:solidFill>
                  <a:schemeClr val="tx1">
                    <a:lumMod val="75000"/>
                    <a:lumOff val="25000"/>
                  </a:schemeClr>
                </a:solidFill>
              </a:defRPr>
            </a:lvl4pPr>
            <a:lvl5pPr marL="1543050" indent="-171450">
              <a:buFont typeface="Wingdings" panose="05000000000000000000" pitchFamily="2" charset="2"/>
              <a:buChar char="§"/>
              <a:defRPr sz="1200">
                <a:solidFill>
                  <a:schemeClr val="tx1">
                    <a:lumMod val="75000"/>
                    <a:lumOff val="25000"/>
                  </a:schemeClr>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solidFill>
                  <a:schemeClr val="tx1">
                    <a:lumMod val="75000"/>
                    <a:lumOff val="25000"/>
                  </a:schemeClr>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6" y="1631156"/>
            <a:ext cx="4041775" cy="2963466"/>
          </a:xfrm>
        </p:spPr>
        <p:txBody>
          <a:bodyPr/>
          <a:lstStyle>
            <a:lvl1pPr marL="257175" indent="-257175">
              <a:buFont typeface="Wingdings" panose="05000000000000000000" pitchFamily="2" charset="2"/>
              <a:buChar char="§"/>
              <a:defRPr sz="1800">
                <a:solidFill>
                  <a:schemeClr val="tx1">
                    <a:lumMod val="75000"/>
                    <a:lumOff val="25000"/>
                  </a:schemeClr>
                </a:solidFill>
              </a:defRPr>
            </a:lvl1pPr>
            <a:lvl2pPr marL="557213" indent="-214313">
              <a:buFont typeface="Wingdings" panose="05000000000000000000" pitchFamily="2" charset="2"/>
              <a:buChar char="§"/>
              <a:defRPr sz="1500">
                <a:solidFill>
                  <a:schemeClr val="tx1">
                    <a:lumMod val="75000"/>
                    <a:lumOff val="25000"/>
                  </a:schemeClr>
                </a:solidFill>
              </a:defRPr>
            </a:lvl2pPr>
            <a:lvl3pPr marL="857250" indent="-171450">
              <a:buFont typeface="Wingdings" panose="05000000000000000000" pitchFamily="2" charset="2"/>
              <a:buChar char="§"/>
              <a:defRPr sz="1400">
                <a:solidFill>
                  <a:schemeClr val="tx1">
                    <a:lumMod val="75000"/>
                    <a:lumOff val="25000"/>
                  </a:schemeClr>
                </a:solidFill>
              </a:defRPr>
            </a:lvl3pPr>
            <a:lvl4pPr marL="1200150" indent="-171450">
              <a:buFont typeface="Wingdings" panose="05000000000000000000" pitchFamily="2" charset="2"/>
              <a:buChar char="§"/>
              <a:defRPr sz="1200">
                <a:solidFill>
                  <a:schemeClr val="tx1">
                    <a:lumMod val="75000"/>
                    <a:lumOff val="25000"/>
                  </a:schemeClr>
                </a:solidFill>
              </a:defRPr>
            </a:lvl4pPr>
            <a:lvl5pPr marL="1543050" indent="-171450">
              <a:buFont typeface="Wingdings" panose="05000000000000000000" pitchFamily="2" charset="2"/>
              <a:buChar char="§"/>
              <a:defRPr sz="1200">
                <a:solidFill>
                  <a:schemeClr val="tx1">
                    <a:lumMod val="75000"/>
                    <a:lumOff val="25000"/>
                  </a:schemeClr>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50634826"/>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Rectangle 7"/>
          <p:cNvSpPr/>
          <p:nvPr/>
        </p:nvSpPr>
        <p:spPr>
          <a:xfrm>
            <a:off x="0" y="285750"/>
            <a:ext cx="9144000" cy="742950"/>
          </a:xfrm>
          <a:prstGeom prst="rect">
            <a:avLst/>
          </a:prstGeom>
          <a:solidFill>
            <a:srgbClr val="B90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title" hasCustomPrompt="1"/>
          </p:nvPr>
        </p:nvSpPr>
        <p:spPr/>
        <p:txBody>
          <a:bodyPr>
            <a:noAutofit/>
          </a:bodyPr>
          <a:lstStyle>
            <a:lvl1pPr algn="l">
              <a:defRPr sz="3000" b="1">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
        <p:nvSpPr>
          <p:cNvPr id="10" name="Content Placeholder 2"/>
          <p:cNvSpPr>
            <a:spLocks noGrp="1"/>
          </p:cNvSpPr>
          <p:nvPr>
            <p:ph idx="1"/>
          </p:nvPr>
        </p:nvSpPr>
        <p:spPr>
          <a:xfrm>
            <a:off x="457200" y="1200151"/>
            <a:ext cx="8229600" cy="3394472"/>
          </a:xfrm>
        </p:spPr>
        <p:txBody>
          <a:bodyPr/>
          <a:lstStyle>
            <a:lvl1pPr marL="597694" indent="-427435">
              <a:spcBef>
                <a:spcPts val="1200"/>
              </a:spcBef>
              <a:buClr>
                <a:schemeClr val="tx1">
                  <a:lumMod val="75000"/>
                  <a:lumOff val="25000"/>
                </a:schemeClr>
              </a:buClr>
              <a:buFont typeface="Wingdings" panose="05000000000000000000" pitchFamily="2" charset="2"/>
              <a:buChar char="§"/>
              <a:defRPr>
                <a:solidFill>
                  <a:schemeClr val="tx1">
                    <a:lumMod val="75000"/>
                    <a:lumOff val="25000"/>
                  </a:schemeClr>
                </a:solidFill>
              </a:defRPr>
            </a:lvl1pPr>
            <a:lvl2pPr>
              <a:defRPr>
                <a:solidFill>
                  <a:schemeClr val="tx1">
                    <a:lumMod val="75000"/>
                    <a:lumOff val="25000"/>
                  </a:schemeClr>
                </a:solidFill>
              </a:defRPr>
            </a:lvl2pPr>
            <a:lvl3pPr marL="8572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3pPr>
            <a:lvl4pPr marL="12001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4pPr>
            <a:lvl5pPr marL="15430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5pPr>
            <a:lvl6pPr marL="18859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53024"/>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chemeClr val="tx1">
                    <a:lumMod val="75000"/>
                    <a:lumOff val="25000"/>
                  </a:schemeClr>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6D22F896-40B5-4ADD-8801-0D06FADFA095}" type="slidenum">
              <a:rPr lang="en-US" smtClean="0"/>
              <a:pPr/>
              <a:t>‹#›</a:t>
            </a:fld>
            <a:endParaRPr lang="en-US"/>
          </a:p>
        </p:txBody>
      </p:sp>
      <p:sp>
        <p:nvSpPr>
          <p:cNvPr id="4" name="Content Placeholder 2"/>
          <p:cNvSpPr>
            <a:spLocks noGrp="1"/>
          </p:cNvSpPr>
          <p:nvPr>
            <p:ph idx="1"/>
          </p:nvPr>
        </p:nvSpPr>
        <p:spPr>
          <a:xfrm>
            <a:off x="457200" y="1200151"/>
            <a:ext cx="8229600" cy="3394472"/>
          </a:xfrm>
        </p:spPr>
        <p:txBody>
          <a:bodyPr/>
          <a:lstStyle>
            <a:lvl1pPr marL="597694" indent="-427435">
              <a:spcBef>
                <a:spcPts val="1200"/>
              </a:spcBef>
              <a:buClr>
                <a:schemeClr val="tx1">
                  <a:lumMod val="75000"/>
                  <a:lumOff val="25000"/>
                </a:schemeClr>
              </a:buClr>
              <a:buFont typeface="Wingdings" panose="05000000000000000000" pitchFamily="2" charset="2"/>
              <a:buChar char="§"/>
              <a:defRPr>
                <a:solidFill>
                  <a:schemeClr val="tx1">
                    <a:lumMod val="75000"/>
                    <a:lumOff val="25000"/>
                  </a:schemeClr>
                </a:solidFill>
              </a:defRPr>
            </a:lvl1pPr>
            <a:lvl2pPr>
              <a:defRPr>
                <a:solidFill>
                  <a:schemeClr val="tx1">
                    <a:lumMod val="75000"/>
                    <a:lumOff val="25000"/>
                  </a:schemeClr>
                </a:solidFill>
              </a:defRPr>
            </a:lvl2pPr>
            <a:lvl3pPr marL="8572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3pPr>
            <a:lvl4pPr marL="12001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4pPr>
            <a:lvl5pPr marL="15430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5pPr>
            <a:lvl6pPr marL="1885950" indent="-171450">
              <a:buClr>
                <a:schemeClr val="tx1">
                  <a:lumMod val="75000"/>
                  <a:lumOff val="25000"/>
                </a:schemeClr>
              </a:buClr>
              <a:buFont typeface="Wingdings" panose="05000000000000000000" pitchFamily="2" charset="2"/>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2236150"/>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lvl1pPr>
              <a:defRPr>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
        <p:nvSpPr>
          <p:cNvPr id="7" name="Rectangle 6"/>
          <p:cNvSpPr/>
          <p:nvPr/>
        </p:nvSpPr>
        <p:spPr>
          <a:xfrm>
            <a:off x="137492" y="4621697"/>
            <a:ext cx="3200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196184297"/>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5/4/2024</a:t>
            </a:fld>
            <a:endParaRPr lang="en-US"/>
          </a:p>
        </p:txBody>
      </p:sp>
      <p:sp>
        <p:nvSpPr>
          <p:cNvPr id="4" name="Footer Placeholder 3"/>
          <p:cNvSpPr>
            <a:spLocks noGrp="1"/>
          </p:cNvSpPr>
          <p:nvPr>
            <p:ph type="ftr" sz="quarter" idx="11"/>
          </p:nvPr>
        </p:nvSpPr>
        <p:spPr/>
        <p:txBody>
          <a:bodyPr/>
          <a:lstStyle/>
          <a:p>
            <a:r>
              <a:rPr lang="en-US"/>
              <a:t>Dual Enrollment Orientation</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57937525"/>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1737360"/>
          </a:xfrm>
          <a:custGeom>
            <a:avLst/>
            <a:gdLst/>
            <a:ahLst/>
            <a:cxnLst/>
            <a:rect l="l" t="t" r="r" b="b"/>
            <a:pathLst>
              <a:path w="9144000" h="1737360">
                <a:moveTo>
                  <a:pt x="0" y="1737360"/>
                </a:moveTo>
                <a:lnTo>
                  <a:pt x="9144000" y="1737360"/>
                </a:lnTo>
                <a:lnTo>
                  <a:pt x="9144000" y="0"/>
                </a:lnTo>
                <a:lnTo>
                  <a:pt x="0" y="0"/>
                </a:lnTo>
                <a:lnTo>
                  <a:pt x="0" y="1737360"/>
                </a:lnTo>
                <a:close/>
              </a:path>
            </a:pathLst>
          </a:custGeom>
          <a:solidFill>
            <a:srgbClr val="A4123F"/>
          </a:solid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481" y="362755"/>
            <a:ext cx="727399" cy="974715"/>
          </a:xfrm>
          <a:prstGeom prst="rect">
            <a:avLst/>
          </a:prstGeom>
        </p:spPr>
      </p:pic>
      <p:sp>
        <p:nvSpPr>
          <p:cNvPr id="6" name="TextBox 5"/>
          <p:cNvSpPr txBox="1"/>
          <p:nvPr userDrawn="1"/>
        </p:nvSpPr>
        <p:spPr>
          <a:xfrm>
            <a:off x="2743200" y="493822"/>
            <a:ext cx="5160010" cy="830997"/>
          </a:xfrm>
          <a:prstGeom prst="rect">
            <a:avLst/>
          </a:prstGeom>
          <a:noFill/>
        </p:spPr>
        <p:txBody>
          <a:bodyPr wrap="square" rtlCol="0" anchor="ctr">
            <a:spAutoFit/>
          </a:bodyPr>
          <a:lstStyle/>
          <a:p>
            <a:pPr algn="l"/>
            <a:r>
              <a:rPr lang="en-US" sz="4800">
                <a:solidFill>
                  <a:schemeClr val="bg1"/>
                </a:solidFill>
                <a:latin typeface="Impact" panose="020B0806030902050204" pitchFamily="34" charset="0"/>
              </a:rPr>
              <a:t>Compton College</a:t>
            </a:r>
          </a:p>
        </p:txBody>
      </p:sp>
    </p:spTree>
    <p:extLst>
      <p:ext uri="{BB962C8B-B14F-4D97-AF65-F5344CB8AC3E}">
        <p14:creationId xmlns:p14="http://schemas.microsoft.com/office/powerpoint/2010/main" val="680911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01701" y="227891"/>
            <a:ext cx="7340600" cy="46166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2880361"/>
            <a:ext cx="64008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02275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285750"/>
            <a:ext cx="9144000" cy="742950"/>
          </a:xfrm>
          <a:prstGeom prst="rect">
            <a:avLst/>
          </a:prstGeom>
          <a:solidFill>
            <a:srgbClr val="B90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title" hasCustomPrompt="1"/>
          </p:nvPr>
        </p:nvSpPr>
        <p:spPr/>
        <p:txBody>
          <a:bodyPr>
            <a:noAutofit/>
          </a:bodyPr>
          <a:lstStyle>
            <a:lvl1pPr algn="l">
              <a:defRPr sz="3000"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marL="597694" indent="-427435">
              <a:spcBef>
                <a:spcPts val="1200"/>
              </a:spcBef>
              <a:buClr>
                <a:schemeClr val="tx1">
                  <a:lumMod val="75000"/>
                  <a:lumOff val="25000"/>
                </a:schemeClr>
              </a:buClr>
              <a:buFont typeface="Wingdings" panose="05000000000000000000" pitchFamily="2" charset="2"/>
              <a:buChar char="§"/>
              <a:defRPr>
                <a:solidFill>
                  <a:schemeClr val="tx1">
                    <a:lumMod val="75000"/>
                    <a:lumOff val="25000"/>
                  </a:schemeClr>
                </a:solidFill>
              </a:defRPr>
            </a:lvl1pPr>
            <a:lvl2pPr>
              <a:defRPr>
                <a:solidFill>
                  <a:schemeClr val="tx1">
                    <a:lumMod val="75000"/>
                    <a:lumOff val="25000"/>
                  </a:schemeClr>
                </a:solidFill>
              </a:defRPr>
            </a:lvl2pPr>
            <a:lvl3pPr marL="8572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3pPr>
            <a:lvl4pPr marL="12001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4pPr>
            <a:lvl5pPr marL="15430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5pPr>
            <a:lvl6pPr marL="1885950" indent="-171450">
              <a:buClr>
                <a:schemeClr val="tx1">
                  <a:lumMod val="75000"/>
                  <a:lumOff val="25000"/>
                </a:schemeClr>
              </a:buClr>
              <a:buFont typeface="Wingdings" panose="05000000000000000000" pitchFamily="2" charset="2"/>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216344981"/>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0" y="3200400"/>
            <a:ext cx="9144000" cy="1314450"/>
          </a:xfrm>
          <a:prstGeom prst="rect">
            <a:avLst/>
          </a:prstGeom>
          <a:solidFill>
            <a:srgbClr val="B90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title"/>
          </p:nvPr>
        </p:nvSpPr>
        <p:spPr>
          <a:xfrm>
            <a:off x="722313" y="3314701"/>
            <a:ext cx="7772400" cy="1021556"/>
          </a:xfrm>
        </p:spPr>
        <p:txBody>
          <a:bodyPr anchor="t"/>
          <a:lstStyle>
            <a:lvl1pPr algn="l">
              <a:defRPr sz="36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22313" y="1903811"/>
            <a:ext cx="7772400" cy="1125140"/>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6071445"/>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0" y="285750"/>
            <a:ext cx="9144000" cy="742950"/>
          </a:xfrm>
          <a:prstGeom prst="rect">
            <a:avLst/>
          </a:prstGeom>
          <a:solidFill>
            <a:srgbClr val="B90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title" hasCustomPrompt="1"/>
          </p:nvPr>
        </p:nvSpPr>
        <p:spPr/>
        <p:txBody>
          <a:bodyPr>
            <a:noAutofit/>
          </a:bodyPr>
          <a:lstStyle>
            <a:lvl1pPr>
              <a:defRPr sz="3000" b="1">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marL="257175" indent="-257175">
              <a:buFont typeface="Wingdings" panose="05000000000000000000" pitchFamily="2" charset="2"/>
              <a:buChar char="§"/>
              <a:defRPr sz="2100">
                <a:solidFill>
                  <a:schemeClr val="tx1">
                    <a:lumMod val="75000"/>
                    <a:lumOff val="25000"/>
                  </a:schemeClr>
                </a:solidFill>
              </a:defRPr>
            </a:lvl1pPr>
            <a:lvl2pPr marL="557213" indent="-214313">
              <a:buFont typeface="Wingdings" panose="05000000000000000000" pitchFamily="2" charset="2"/>
              <a:buChar char="§"/>
              <a:defRPr sz="1800">
                <a:solidFill>
                  <a:schemeClr val="tx1">
                    <a:lumMod val="75000"/>
                    <a:lumOff val="25000"/>
                  </a:schemeClr>
                </a:solidFill>
              </a:defRPr>
            </a:lvl2pPr>
            <a:lvl3pPr marL="857250" indent="-171450">
              <a:buFont typeface="Wingdings" panose="05000000000000000000" pitchFamily="2" charset="2"/>
              <a:buChar char="§"/>
              <a:defRPr sz="1500">
                <a:solidFill>
                  <a:schemeClr val="tx1">
                    <a:lumMod val="75000"/>
                    <a:lumOff val="25000"/>
                  </a:schemeClr>
                </a:solidFill>
              </a:defRPr>
            </a:lvl3pPr>
            <a:lvl4pPr marL="1200150" indent="-171450">
              <a:buFont typeface="Wingdings" panose="05000000000000000000" pitchFamily="2" charset="2"/>
              <a:buChar char="§"/>
              <a:defRPr sz="1400">
                <a:solidFill>
                  <a:schemeClr val="tx1">
                    <a:lumMod val="75000"/>
                    <a:lumOff val="25000"/>
                  </a:schemeClr>
                </a:solidFill>
              </a:defRPr>
            </a:lvl4pPr>
            <a:lvl5pPr marL="1543050" indent="-171450">
              <a:buFont typeface="Wingdings" panose="05000000000000000000" pitchFamily="2" charset="2"/>
              <a:buChar char="§"/>
              <a:defRPr sz="1400">
                <a:solidFill>
                  <a:schemeClr val="tx1">
                    <a:lumMod val="75000"/>
                    <a:lumOff val="25000"/>
                  </a:schemeClr>
                </a:solidFill>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marL="257175" indent="-257175">
              <a:buFont typeface="Wingdings" panose="05000000000000000000" pitchFamily="2" charset="2"/>
              <a:buChar char="§"/>
              <a:defRPr sz="2100">
                <a:solidFill>
                  <a:schemeClr val="tx1">
                    <a:lumMod val="75000"/>
                    <a:lumOff val="25000"/>
                  </a:schemeClr>
                </a:solidFill>
              </a:defRPr>
            </a:lvl1pPr>
            <a:lvl2pPr marL="557213" indent="-214313">
              <a:buFont typeface="Wingdings" panose="05000000000000000000" pitchFamily="2" charset="2"/>
              <a:buChar char="§"/>
              <a:defRPr sz="1800">
                <a:solidFill>
                  <a:schemeClr val="tx1">
                    <a:lumMod val="75000"/>
                    <a:lumOff val="25000"/>
                  </a:schemeClr>
                </a:solidFill>
              </a:defRPr>
            </a:lvl2pPr>
            <a:lvl3pPr marL="857250" indent="-171450">
              <a:buFont typeface="Wingdings" panose="05000000000000000000" pitchFamily="2" charset="2"/>
              <a:buChar char="§"/>
              <a:defRPr sz="1500">
                <a:solidFill>
                  <a:schemeClr val="tx1">
                    <a:lumMod val="75000"/>
                    <a:lumOff val="25000"/>
                  </a:schemeClr>
                </a:solidFill>
              </a:defRPr>
            </a:lvl3pPr>
            <a:lvl4pPr marL="1200150" indent="-171450">
              <a:buFont typeface="Wingdings" panose="05000000000000000000" pitchFamily="2" charset="2"/>
              <a:buChar char="§"/>
              <a:defRPr sz="1400">
                <a:solidFill>
                  <a:schemeClr val="tx1">
                    <a:lumMod val="75000"/>
                    <a:lumOff val="25000"/>
                  </a:schemeClr>
                </a:solidFill>
              </a:defRPr>
            </a:lvl4pPr>
            <a:lvl5pPr marL="1543050" indent="-171450">
              <a:buFont typeface="Wingdings" panose="05000000000000000000" pitchFamily="2" charset="2"/>
              <a:buChar char="§"/>
              <a:defRPr sz="1400">
                <a:solidFill>
                  <a:schemeClr val="tx1">
                    <a:lumMod val="75000"/>
                    <a:lumOff val="25000"/>
                  </a:schemeClr>
                </a:solidFill>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417940230"/>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Rectangle 11"/>
          <p:cNvSpPr/>
          <p:nvPr/>
        </p:nvSpPr>
        <p:spPr>
          <a:xfrm>
            <a:off x="0" y="285750"/>
            <a:ext cx="9144000" cy="742950"/>
          </a:xfrm>
          <a:prstGeom prst="rect">
            <a:avLst/>
          </a:prstGeom>
          <a:solidFill>
            <a:srgbClr val="B90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title" hasCustomPrompt="1"/>
          </p:nvPr>
        </p:nvSpPr>
        <p:spPr/>
        <p:txBody>
          <a:bodyPr>
            <a:noAutofit/>
          </a:bodyPr>
          <a:lstStyle>
            <a:lvl1pPr>
              <a:defRPr sz="30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solidFill>
                  <a:schemeClr val="tx1">
                    <a:lumMod val="75000"/>
                    <a:lumOff val="25000"/>
                  </a:schemeClr>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marL="257175" indent="-257175">
              <a:buFont typeface="Wingdings" panose="05000000000000000000" pitchFamily="2" charset="2"/>
              <a:buChar char="§"/>
              <a:defRPr sz="1800">
                <a:solidFill>
                  <a:schemeClr val="tx1">
                    <a:lumMod val="75000"/>
                    <a:lumOff val="25000"/>
                  </a:schemeClr>
                </a:solidFill>
              </a:defRPr>
            </a:lvl1pPr>
            <a:lvl2pPr marL="557213" indent="-214313">
              <a:buFont typeface="Wingdings" panose="05000000000000000000" pitchFamily="2" charset="2"/>
              <a:buChar char="§"/>
              <a:defRPr sz="1500">
                <a:solidFill>
                  <a:schemeClr val="tx1">
                    <a:lumMod val="75000"/>
                    <a:lumOff val="25000"/>
                  </a:schemeClr>
                </a:solidFill>
              </a:defRPr>
            </a:lvl2pPr>
            <a:lvl3pPr marL="857250" indent="-171450">
              <a:buFont typeface="Wingdings" panose="05000000000000000000" pitchFamily="2" charset="2"/>
              <a:buChar char="§"/>
              <a:defRPr sz="1400">
                <a:solidFill>
                  <a:schemeClr val="tx1">
                    <a:lumMod val="75000"/>
                    <a:lumOff val="25000"/>
                  </a:schemeClr>
                </a:solidFill>
              </a:defRPr>
            </a:lvl3pPr>
            <a:lvl4pPr marL="1200150" indent="-171450">
              <a:buFont typeface="Wingdings" panose="05000000000000000000" pitchFamily="2" charset="2"/>
              <a:buChar char="§"/>
              <a:defRPr sz="1200">
                <a:solidFill>
                  <a:schemeClr val="tx1">
                    <a:lumMod val="75000"/>
                    <a:lumOff val="25000"/>
                  </a:schemeClr>
                </a:solidFill>
              </a:defRPr>
            </a:lvl4pPr>
            <a:lvl5pPr marL="1543050" indent="-171450">
              <a:buFont typeface="Wingdings" panose="05000000000000000000" pitchFamily="2" charset="2"/>
              <a:buChar char="§"/>
              <a:defRPr sz="1200">
                <a:solidFill>
                  <a:schemeClr val="tx1">
                    <a:lumMod val="75000"/>
                    <a:lumOff val="25000"/>
                  </a:schemeClr>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solidFill>
                  <a:schemeClr val="tx1">
                    <a:lumMod val="75000"/>
                    <a:lumOff val="25000"/>
                  </a:schemeClr>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6" y="1631156"/>
            <a:ext cx="4041775" cy="2963466"/>
          </a:xfrm>
        </p:spPr>
        <p:txBody>
          <a:bodyPr/>
          <a:lstStyle>
            <a:lvl1pPr marL="257175" indent="-257175">
              <a:buFont typeface="Wingdings" panose="05000000000000000000" pitchFamily="2" charset="2"/>
              <a:buChar char="§"/>
              <a:defRPr sz="1800">
                <a:solidFill>
                  <a:schemeClr val="tx1">
                    <a:lumMod val="75000"/>
                    <a:lumOff val="25000"/>
                  </a:schemeClr>
                </a:solidFill>
              </a:defRPr>
            </a:lvl1pPr>
            <a:lvl2pPr marL="557213" indent="-214313">
              <a:buFont typeface="Wingdings" panose="05000000000000000000" pitchFamily="2" charset="2"/>
              <a:buChar char="§"/>
              <a:defRPr sz="1500">
                <a:solidFill>
                  <a:schemeClr val="tx1">
                    <a:lumMod val="75000"/>
                    <a:lumOff val="25000"/>
                  </a:schemeClr>
                </a:solidFill>
              </a:defRPr>
            </a:lvl2pPr>
            <a:lvl3pPr marL="857250" indent="-171450">
              <a:buFont typeface="Wingdings" panose="05000000000000000000" pitchFamily="2" charset="2"/>
              <a:buChar char="§"/>
              <a:defRPr sz="1400">
                <a:solidFill>
                  <a:schemeClr val="tx1">
                    <a:lumMod val="75000"/>
                    <a:lumOff val="25000"/>
                  </a:schemeClr>
                </a:solidFill>
              </a:defRPr>
            </a:lvl3pPr>
            <a:lvl4pPr marL="1200150" indent="-171450">
              <a:buFont typeface="Wingdings" panose="05000000000000000000" pitchFamily="2" charset="2"/>
              <a:buChar char="§"/>
              <a:defRPr sz="1200">
                <a:solidFill>
                  <a:schemeClr val="tx1">
                    <a:lumMod val="75000"/>
                    <a:lumOff val="25000"/>
                  </a:schemeClr>
                </a:solidFill>
              </a:defRPr>
            </a:lvl4pPr>
            <a:lvl5pPr marL="1543050" indent="-171450">
              <a:buFont typeface="Wingdings" panose="05000000000000000000" pitchFamily="2" charset="2"/>
              <a:buChar char="§"/>
              <a:defRPr sz="1200">
                <a:solidFill>
                  <a:schemeClr val="tx1">
                    <a:lumMod val="75000"/>
                    <a:lumOff val="25000"/>
                  </a:schemeClr>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50634826"/>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Rectangle 7"/>
          <p:cNvSpPr/>
          <p:nvPr/>
        </p:nvSpPr>
        <p:spPr>
          <a:xfrm>
            <a:off x="0" y="285750"/>
            <a:ext cx="9144000" cy="742950"/>
          </a:xfrm>
          <a:prstGeom prst="rect">
            <a:avLst/>
          </a:prstGeom>
          <a:solidFill>
            <a:srgbClr val="B90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title" hasCustomPrompt="1"/>
          </p:nvPr>
        </p:nvSpPr>
        <p:spPr/>
        <p:txBody>
          <a:bodyPr>
            <a:noAutofit/>
          </a:bodyPr>
          <a:lstStyle>
            <a:lvl1pPr algn="l">
              <a:defRPr sz="3000" b="1">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
        <p:nvSpPr>
          <p:cNvPr id="10" name="Content Placeholder 2"/>
          <p:cNvSpPr>
            <a:spLocks noGrp="1"/>
          </p:cNvSpPr>
          <p:nvPr>
            <p:ph idx="1"/>
          </p:nvPr>
        </p:nvSpPr>
        <p:spPr>
          <a:xfrm>
            <a:off x="457200" y="1200151"/>
            <a:ext cx="8229600" cy="3394472"/>
          </a:xfrm>
        </p:spPr>
        <p:txBody>
          <a:bodyPr/>
          <a:lstStyle>
            <a:lvl1pPr marL="597694" indent="-427435">
              <a:spcBef>
                <a:spcPts val="1200"/>
              </a:spcBef>
              <a:buClr>
                <a:schemeClr val="tx1">
                  <a:lumMod val="75000"/>
                  <a:lumOff val="25000"/>
                </a:schemeClr>
              </a:buClr>
              <a:buFont typeface="Wingdings" panose="05000000000000000000" pitchFamily="2" charset="2"/>
              <a:buChar char="§"/>
              <a:defRPr>
                <a:solidFill>
                  <a:schemeClr val="tx1">
                    <a:lumMod val="75000"/>
                    <a:lumOff val="25000"/>
                  </a:schemeClr>
                </a:solidFill>
              </a:defRPr>
            </a:lvl1pPr>
            <a:lvl2pPr>
              <a:defRPr>
                <a:solidFill>
                  <a:schemeClr val="tx1">
                    <a:lumMod val="75000"/>
                    <a:lumOff val="25000"/>
                  </a:schemeClr>
                </a:solidFill>
              </a:defRPr>
            </a:lvl2pPr>
            <a:lvl3pPr marL="8572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3pPr>
            <a:lvl4pPr marL="12001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4pPr>
            <a:lvl5pPr marL="15430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5pPr>
            <a:lvl6pPr marL="18859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53024"/>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chemeClr val="tx1">
                    <a:lumMod val="75000"/>
                    <a:lumOff val="25000"/>
                  </a:schemeClr>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6D22F896-40B5-4ADD-8801-0D06FADFA095}" type="slidenum">
              <a:rPr lang="en-US" smtClean="0"/>
              <a:pPr/>
              <a:t>‹#›</a:t>
            </a:fld>
            <a:endParaRPr lang="en-US"/>
          </a:p>
        </p:txBody>
      </p:sp>
      <p:sp>
        <p:nvSpPr>
          <p:cNvPr id="4" name="Content Placeholder 2"/>
          <p:cNvSpPr>
            <a:spLocks noGrp="1"/>
          </p:cNvSpPr>
          <p:nvPr>
            <p:ph idx="1"/>
          </p:nvPr>
        </p:nvSpPr>
        <p:spPr>
          <a:xfrm>
            <a:off x="457200" y="1200151"/>
            <a:ext cx="8229600" cy="3394472"/>
          </a:xfrm>
        </p:spPr>
        <p:txBody>
          <a:bodyPr/>
          <a:lstStyle>
            <a:lvl1pPr marL="597694" indent="-427435">
              <a:spcBef>
                <a:spcPts val="1200"/>
              </a:spcBef>
              <a:buClr>
                <a:schemeClr val="tx1">
                  <a:lumMod val="75000"/>
                  <a:lumOff val="25000"/>
                </a:schemeClr>
              </a:buClr>
              <a:buFont typeface="Wingdings" panose="05000000000000000000" pitchFamily="2" charset="2"/>
              <a:buChar char="§"/>
              <a:defRPr>
                <a:solidFill>
                  <a:schemeClr val="tx1">
                    <a:lumMod val="75000"/>
                    <a:lumOff val="25000"/>
                  </a:schemeClr>
                </a:solidFill>
              </a:defRPr>
            </a:lvl1pPr>
            <a:lvl2pPr>
              <a:defRPr>
                <a:solidFill>
                  <a:schemeClr val="tx1">
                    <a:lumMod val="75000"/>
                    <a:lumOff val="25000"/>
                  </a:schemeClr>
                </a:solidFill>
              </a:defRPr>
            </a:lvl2pPr>
            <a:lvl3pPr marL="8572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3pPr>
            <a:lvl4pPr marL="12001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4pPr>
            <a:lvl5pPr marL="1543050" indent="-171450">
              <a:buClr>
                <a:schemeClr val="tx1">
                  <a:lumMod val="75000"/>
                  <a:lumOff val="25000"/>
                </a:schemeClr>
              </a:buClr>
              <a:buFont typeface="Wingdings" panose="05000000000000000000" pitchFamily="2" charset="2"/>
              <a:buChar char="§"/>
              <a:defRPr>
                <a:solidFill>
                  <a:schemeClr val="tx1">
                    <a:lumMod val="75000"/>
                    <a:lumOff val="25000"/>
                  </a:schemeClr>
                </a:solidFill>
              </a:defRPr>
            </a:lvl5pPr>
            <a:lvl6pPr marL="1885950" indent="-171450">
              <a:buClr>
                <a:schemeClr val="tx1">
                  <a:lumMod val="75000"/>
                  <a:lumOff val="25000"/>
                </a:schemeClr>
              </a:buClr>
              <a:buFont typeface="Wingdings" panose="05000000000000000000" pitchFamily="2" charset="2"/>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2236150"/>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5/4/2024</a:t>
            </a:fld>
            <a:endParaRPr lang="en-US"/>
          </a:p>
        </p:txBody>
      </p:sp>
      <p:sp>
        <p:nvSpPr>
          <p:cNvPr id="4" name="Footer Placeholder 3"/>
          <p:cNvSpPr>
            <a:spLocks noGrp="1"/>
          </p:cNvSpPr>
          <p:nvPr>
            <p:ph type="ftr" sz="quarter" idx="11"/>
          </p:nvPr>
        </p:nvSpPr>
        <p:spPr/>
        <p:txBody>
          <a:bodyPr/>
          <a:lstStyle/>
          <a:p>
            <a:r>
              <a:rPr lang="en-US"/>
              <a:t>Dual Enrollment Orientation</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57937525"/>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en-US"/>
              <a:t>MASTER STYLE SHEET</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txBox="1">
            <a:spLocks/>
          </p:cNvSpPr>
          <p:nvPr/>
        </p:nvSpPr>
        <p:spPr>
          <a:xfrm>
            <a:off x="914400" y="4743451"/>
            <a:ext cx="5029200" cy="273844"/>
          </a:xfrm>
          <a:prstGeom prst="rect">
            <a:avLst/>
          </a:prstGeom>
        </p:spPr>
        <p:txBody>
          <a:bodyPr/>
          <a:lstStyle>
            <a:defPPr>
              <a:defRPr lang="en-US"/>
            </a:defPPr>
            <a:lvl1pPr marL="0" algn="l" defTabSz="914400" rtl="0" eaLnBrk="1" latinLnBrk="0" hangingPunct="1">
              <a:defRPr sz="13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rPr>
              <a:t>Compton College Application – Dual Enrollment</a:t>
            </a:r>
          </a:p>
        </p:txBody>
      </p:sp>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5715" y="4767263"/>
            <a:ext cx="260773" cy="261937"/>
          </a:xfrm>
          <a:prstGeom prst="rect">
            <a:avLst/>
          </a:prstGeom>
        </p:spPr>
      </p:pic>
      <p:sp>
        <p:nvSpPr>
          <p:cNvPr id="6" name="Slide Number Placeholder 5"/>
          <p:cNvSpPr>
            <a:spLocks noGrp="1"/>
          </p:cNvSpPr>
          <p:nvPr>
            <p:ph type="sldNum" sz="quarter" idx="4"/>
          </p:nvPr>
        </p:nvSpPr>
        <p:spPr>
          <a:xfrm>
            <a:off x="6553200" y="47553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855461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3" r:id="rId9"/>
    <p:sldLayoutId id="2147483734" r:id="rId10"/>
    <p:sldLayoutId id="2147483735" r:id="rId11"/>
  </p:sldLayoutIdLst>
  <p:hf sldNum="0" hdr="0" dt="0"/>
  <p:txStyles>
    <p:titleStyle>
      <a:lvl1pPr algn="ctr" defTabSz="685800" rtl="0" eaLnBrk="1" latinLnBrk="0" hangingPunct="1">
        <a:spcBef>
          <a:spcPct val="0"/>
        </a:spcBef>
        <a:buNone/>
        <a:defRPr sz="3000" b="1"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en-US"/>
              <a:t>MASTER STYLE SHEET</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txBox="1">
            <a:spLocks/>
          </p:cNvSpPr>
          <p:nvPr/>
        </p:nvSpPr>
        <p:spPr>
          <a:xfrm>
            <a:off x="914400" y="4743451"/>
            <a:ext cx="5029200" cy="273844"/>
          </a:xfrm>
          <a:prstGeom prst="rect">
            <a:avLst/>
          </a:prstGeom>
        </p:spPr>
        <p:txBody>
          <a:bodyPr/>
          <a:lstStyle>
            <a:defPPr>
              <a:defRPr lang="en-US"/>
            </a:defPPr>
            <a:lvl1pPr marL="0" algn="l" defTabSz="914400" rtl="0" eaLnBrk="1" latinLnBrk="0" hangingPunct="1">
              <a:defRPr sz="13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rPr>
              <a:t>Compton College Application – Dual Enrollment</a:t>
            </a:r>
          </a:p>
        </p:txBody>
      </p:sp>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5715" y="4767263"/>
            <a:ext cx="260773" cy="261937"/>
          </a:xfrm>
          <a:prstGeom prst="rect">
            <a:avLst/>
          </a:prstGeom>
        </p:spPr>
      </p:pic>
      <p:sp>
        <p:nvSpPr>
          <p:cNvPr id="6" name="Slide Number Placeholder 5"/>
          <p:cNvSpPr>
            <a:spLocks noGrp="1"/>
          </p:cNvSpPr>
          <p:nvPr>
            <p:ph type="sldNum" sz="quarter" idx="4"/>
          </p:nvPr>
        </p:nvSpPr>
        <p:spPr>
          <a:xfrm>
            <a:off x="6553200" y="47553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855461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dt="0"/>
  <p:txStyles>
    <p:titleStyle>
      <a:lvl1pPr algn="ctr" defTabSz="685800" rtl="0" eaLnBrk="1" latinLnBrk="0" hangingPunct="1">
        <a:spcBef>
          <a:spcPct val="0"/>
        </a:spcBef>
        <a:buNone/>
        <a:defRPr sz="3000" b="1"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ompton.edu/apply/" TargetMode="External"/><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mailto:distance_ed@compton.edu" TargetMode="Externa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https://compton.instructure.com/courses/1853" TargetMode="External"/><Relationship Id="rId2" Type="http://schemas.openxmlformats.org/officeDocument/2006/relationships/hyperlink" Target="https://compton.instructure.com/courses/1860" TargetMode="Externa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helpdesk@compton.edu"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2BEAE4-6D01-4289-B754-366A257E4C43}"/>
              </a:ext>
            </a:extLst>
          </p:cNvPr>
          <p:cNvPicPr>
            <a:picLocks noChangeAspect="1"/>
          </p:cNvPicPr>
          <p:nvPr/>
        </p:nvPicPr>
        <p:blipFill>
          <a:blip r:embed="rId2"/>
          <a:stretch>
            <a:fillRect/>
          </a:stretch>
        </p:blipFill>
        <p:spPr>
          <a:xfrm>
            <a:off x="356260" y="136548"/>
            <a:ext cx="1926612" cy="1693655"/>
          </a:xfrm>
          <a:prstGeom prst="rect">
            <a:avLst/>
          </a:prstGeom>
        </p:spPr>
      </p:pic>
      <p:sp>
        <p:nvSpPr>
          <p:cNvPr id="2" name="object 2"/>
          <p:cNvSpPr txBox="1"/>
          <p:nvPr/>
        </p:nvSpPr>
        <p:spPr>
          <a:xfrm>
            <a:off x="1321731" y="1092597"/>
            <a:ext cx="7175225" cy="1868460"/>
          </a:xfrm>
          <a:prstGeom prst="rect">
            <a:avLst/>
          </a:prstGeom>
        </p:spPr>
        <p:txBody>
          <a:bodyPr vert="horz" wrap="square" lIns="0" tIns="138430" rIns="0" bIns="0" rtlCol="0" anchor="t">
            <a:spAutoFit/>
          </a:bodyPr>
          <a:lstStyle/>
          <a:p>
            <a:pPr algn="ctr">
              <a:spcBef>
                <a:spcPts val="2195"/>
              </a:spcBef>
            </a:pPr>
            <a:r>
              <a:rPr lang="en-US" sz="1850" spc="-75">
                <a:cs typeface="Arial"/>
              </a:rPr>
              <a:t>Welcome to Compton College! </a:t>
            </a:r>
            <a:endParaRPr lang="en-US" sz="1850">
              <a:cs typeface="Arial"/>
            </a:endParaRPr>
          </a:p>
          <a:p>
            <a:pPr algn="ctr"/>
            <a:r>
              <a:rPr lang="en-US" sz="1850" spc="-75">
                <a:cs typeface="Arial"/>
              </a:rPr>
              <a:t>Today we will be assisting you in activating </a:t>
            </a:r>
            <a:endParaRPr lang="en-US" sz="1875">
              <a:cs typeface="Arial"/>
            </a:endParaRPr>
          </a:p>
          <a:p>
            <a:pPr algn="ctr"/>
            <a:r>
              <a:rPr lang="en-US" sz="1850">
                <a:cs typeface="Arial"/>
              </a:rPr>
              <a:t>your</a:t>
            </a:r>
            <a:r>
              <a:rPr lang="en-US" sz="1850" i="1">
                <a:cs typeface="Arial"/>
              </a:rPr>
              <a:t> </a:t>
            </a:r>
            <a:r>
              <a:rPr lang="en-US" sz="1850" i="1" err="1">
                <a:cs typeface="Arial"/>
              </a:rPr>
              <a:t>MyCompton</a:t>
            </a:r>
            <a:r>
              <a:rPr lang="en-US" sz="1850">
                <a:cs typeface="Arial"/>
              </a:rPr>
              <a:t> Portal and share tools for success!</a:t>
            </a:r>
          </a:p>
          <a:p>
            <a:pPr algn="ctr">
              <a:spcBef>
                <a:spcPts val="2195"/>
              </a:spcBef>
            </a:pPr>
            <a:r>
              <a:rPr lang="en-US" sz="1850" spc="-75">
                <a:cs typeface="Arial"/>
              </a:rPr>
              <a:t>Please open a web browser to this page</a:t>
            </a:r>
          </a:p>
          <a:p>
            <a:pPr algn="ctr"/>
            <a:r>
              <a:rPr lang="en-US" sz="2000">
                <a:cs typeface="Arial"/>
                <a:hlinkClick r:id="rId3"/>
              </a:rPr>
              <a:t>http://www.compton.edu</a:t>
            </a:r>
            <a:endParaRPr lang="en-US" sz="2000">
              <a:cs typeface="Arial"/>
            </a:endParaRPr>
          </a:p>
        </p:txBody>
      </p:sp>
      <p:sp>
        <p:nvSpPr>
          <p:cNvPr id="5" name="Title 4">
            <a:extLst>
              <a:ext uri="{FF2B5EF4-FFF2-40B4-BE49-F238E27FC236}">
                <a16:creationId xmlns:a16="http://schemas.microsoft.com/office/drawing/2014/main" id="{4FD79412-D1F3-41C2-9B69-305170D855D5}"/>
              </a:ext>
            </a:extLst>
          </p:cNvPr>
          <p:cNvSpPr>
            <a:spLocks noGrp="1"/>
          </p:cNvSpPr>
          <p:nvPr>
            <p:ph type="title"/>
          </p:nvPr>
        </p:nvSpPr>
        <p:spPr>
          <a:xfrm>
            <a:off x="134005" y="3306297"/>
            <a:ext cx="8999443" cy="1021556"/>
          </a:xfrm>
        </p:spPr>
        <p:txBody>
          <a:bodyPr/>
          <a:lstStyle/>
          <a:p>
            <a:pPr algn="ctr"/>
            <a:r>
              <a:rPr lang="en-US" sz="2800" err="1">
                <a:ea typeface="+mn-lt"/>
                <a:cs typeface="+mn-lt"/>
              </a:rPr>
              <a:t>DualEnroll</a:t>
            </a:r>
            <a:r>
              <a:rPr lang="en-US" sz="2800">
                <a:ea typeface="+mn-lt"/>
                <a:cs typeface="+mn-lt"/>
              </a:rPr>
              <a:t> and ACTIVATING </a:t>
            </a:r>
            <a:br>
              <a:rPr lang="en-US" sz="2800">
                <a:ea typeface="+mn-lt"/>
                <a:cs typeface="+mn-lt"/>
              </a:rPr>
            </a:br>
            <a:r>
              <a:rPr lang="en-US" sz="2800" i="1">
                <a:ea typeface="+mn-lt"/>
                <a:cs typeface="+mn-lt"/>
              </a:rPr>
              <a:t>MYCOMPTON </a:t>
            </a:r>
            <a:r>
              <a:rPr lang="en-US" sz="2800">
                <a:ea typeface="+mn-lt"/>
                <a:cs typeface="+mn-lt"/>
              </a:rPr>
              <a:t>portal </a:t>
            </a:r>
            <a:endParaRPr lang="en-US" sz="2800">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58DD7-CDC8-4892-B449-7C337340E9B4}"/>
              </a:ext>
            </a:extLst>
          </p:cNvPr>
          <p:cNvSpPr>
            <a:spLocks noGrp="1"/>
          </p:cNvSpPr>
          <p:nvPr>
            <p:ph type="title"/>
          </p:nvPr>
        </p:nvSpPr>
        <p:spPr/>
        <p:txBody>
          <a:bodyPr/>
          <a:lstStyle/>
          <a:p>
            <a:r>
              <a:rPr lang="en-US"/>
              <a:t>Create A New Password </a:t>
            </a:r>
            <a:r>
              <a:rPr lang="en-US" sz="2000"/>
              <a:t>(If this is your first-time)</a:t>
            </a:r>
            <a:endParaRPr lang="en-US"/>
          </a:p>
        </p:txBody>
      </p:sp>
      <p:sp>
        <p:nvSpPr>
          <p:cNvPr id="3" name="Text Placeholder 2">
            <a:extLst>
              <a:ext uri="{FF2B5EF4-FFF2-40B4-BE49-F238E27FC236}">
                <a16:creationId xmlns:a16="http://schemas.microsoft.com/office/drawing/2014/main" id="{5114A394-B8D5-4FA7-9114-1C7DB6EBAD05}"/>
              </a:ext>
            </a:extLst>
          </p:cNvPr>
          <p:cNvSpPr>
            <a:spLocks noGrp="1"/>
          </p:cNvSpPr>
          <p:nvPr>
            <p:ph idx="1"/>
          </p:nvPr>
        </p:nvSpPr>
        <p:spPr>
          <a:xfrm>
            <a:off x="4707748" y="1099323"/>
            <a:ext cx="4259701" cy="3447098"/>
          </a:xfrm>
        </p:spPr>
        <p:txBody>
          <a:bodyPr vert="horz" wrap="square" lIns="0" tIns="0" rIns="0" bIns="0" rtlCol="0" anchor="t">
            <a:spAutoFit/>
          </a:bodyPr>
          <a:lstStyle/>
          <a:p>
            <a:pPr marL="285743" indent="-285743">
              <a:buFont typeface="Arial" panose="020B0604020202020204" pitchFamily="34" charset="0"/>
              <a:buChar char="•"/>
            </a:pPr>
            <a:r>
              <a:rPr lang="en-US" sz="1700">
                <a:latin typeface="Arial"/>
                <a:cs typeface="Arial"/>
              </a:rPr>
              <a:t>Once successfully signed in, you will need to create a new password. </a:t>
            </a:r>
            <a:endParaRPr lang="en-US" sz="1700">
              <a:latin typeface="Arial" panose="020B0604020202020204" pitchFamily="34" charset="0"/>
              <a:cs typeface="Arial" panose="020B0604020202020204" pitchFamily="34" charset="0"/>
            </a:endParaRPr>
          </a:p>
          <a:p>
            <a:pPr marL="285743" indent="-285743">
              <a:buFont typeface="Arial" panose="020B0604020202020204" pitchFamily="34" charset="0"/>
              <a:buChar char="•"/>
            </a:pPr>
            <a:r>
              <a:rPr lang="en-US" sz="1700">
                <a:latin typeface="Arial"/>
                <a:cs typeface="Arial"/>
              </a:rPr>
              <a:t>On the first field, “Current password” is the temporary password.</a:t>
            </a:r>
          </a:p>
          <a:p>
            <a:pPr marL="285743" indent="-285743">
              <a:buFont typeface="Arial" panose="020B0604020202020204" pitchFamily="34" charset="0"/>
              <a:buChar char="•"/>
            </a:pPr>
            <a:r>
              <a:rPr lang="en-US" sz="1700">
                <a:latin typeface="Arial"/>
                <a:cs typeface="Arial"/>
              </a:rPr>
              <a:t>You must then select a new password that meets the requirements as outlined on the page. </a:t>
            </a:r>
            <a:endParaRPr lang="en-US" sz="1700">
              <a:solidFill>
                <a:srgbClr val="C00000"/>
              </a:solidFill>
              <a:latin typeface="Arial" panose="020B0604020202020204" pitchFamily="34" charset="0"/>
              <a:cs typeface="Arial" panose="020B0604020202020204" pitchFamily="34" charset="0"/>
            </a:endParaRPr>
          </a:p>
          <a:p>
            <a:r>
              <a:rPr lang="en-US" sz="1700">
                <a:latin typeface="Arial"/>
                <a:cs typeface="Arial"/>
              </a:rPr>
              <a:t>It is recommended you write down the new password and keep it somewhere safe! </a:t>
            </a:r>
            <a:endParaRPr lang="en-US" sz="17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p:txBody>
      </p:sp>
      <p:pic>
        <p:nvPicPr>
          <p:cNvPr id="4" name="Picture 3" descr="update your password">
            <a:extLst>
              <a:ext uri="{FF2B5EF4-FFF2-40B4-BE49-F238E27FC236}">
                <a16:creationId xmlns:a16="http://schemas.microsoft.com/office/drawing/2014/main" id="{1C8747FF-3F85-44CC-AFE1-FFFB2A6B58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23" y="1170333"/>
            <a:ext cx="4453277" cy="313073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256682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63232-3D92-4C59-AE1D-4292F0A7806F}"/>
              </a:ext>
            </a:extLst>
          </p:cNvPr>
          <p:cNvSpPr>
            <a:spLocks noGrp="1"/>
          </p:cNvSpPr>
          <p:nvPr>
            <p:ph type="title"/>
          </p:nvPr>
        </p:nvSpPr>
        <p:spPr/>
        <p:txBody>
          <a:bodyPr/>
          <a:lstStyle/>
          <a:p>
            <a:r>
              <a:rPr lang="en-US"/>
              <a:t>Additional Security Verification</a:t>
            </a:r>
          </a:p>
        </p:txBody>
      </p:sp>
      <p:pic>
        <p:nvPicPr>
          <p:cNvPr id="5" name="Picture 4">
            <a:extLst>
              <a:ext uri="{FF2B5EF4-FFF2-40B4-BE49-F238E27FC236}">
                <a16:creationId xmlns:a16="http://schemas.microsoft.com/office/drawing/2014/main" id="{DD14DD34-39CD-4693-B31A-068A5D1238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9760" y="2041949"/>
            <a:ext cx="2131166" cy="2586164"/>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13BDCB41-6F9D-4CAC-B26E-60B679447BC0}"/>
              </a:ext>
            </a:extLst>
          </p:cNvPr>
          <p:cNvPicPr>
            <a:picLocks noChangeAspect="1"/>
          </p:cNvPicPr>
          <p:nvPr/>
        </p:nvPicPr>
        <p:blipFill rotWithShape="1">
          <a:blip r:embed="rId3">
            <a:extLst>
              <a:ext uri="{28A0092B-C50C-407E-A947-70E740481C1C}">
                <a14:useLocalDpi xmlns:a14="http://schemas.microsoft.com/office/drawing/2010/main" val="0"/>
              </a:ext>
            </a:extLst>
          </a:blip>
          <a:srcRect r="6015" b="2733"/>
          <a:stretch/>
        </p:blipFill>
        <p:spPr>
          <a:xfrm>
            <a:off x="3090972" y="1187217"/>
            <a:ext cx="5860928" cy="3483681"/>
          </a:xfrm>
          <a:prstGeom prst="rect">
            <a:avLst/>
          </a:prstGeom>
        </p:spPr>
      </p:pic>
      <p:sp>
        <p:nvSpPr>
          <p:cNvPr id="3" name="TextBox 2">
            <a:extLst>
              <a:ext uri="{FF2B5EF4-FFF2-40B4-BE49-F238E27FC236}">
                <a16:creationId xmlns:a16="http://schemas.microsoft.com/office/drawing/2014/main" id="{CCF9782B-F23E-5A4F-D8A1-3A857061DE8D}"/>
              </a:ext>
            </a:extLst>
          </p:cNvPr>
          <p:cNvSpPr txBox="1"/>
          <p:nvPr/>
        </p:nvSpPr>
        <p:spPr>
          <a:xfrm>
            <a:off x="184515" y="1149176"/>
            <a:ext cx="316625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You will need a cellphone or access to email for additional security verification. </a:t>
            </a:r>
          </a:p>
          <a:p>
            <a:endParaRPr lang="en-US">
              <a:cs typeface="Arial"/>
            </a:endParaRPr>
          </a:p>
        </p:txBody>
      </p:sp>
    </p:spTree>
    <p:extLst>
      <p:ext uri="{BB962C8B-B14F-4D97-AF65-F5344CB8AC3E}">
        <p14:creationId xmlns:p14="http://schemas.microsoft.com/office/powerpoint/2010/main" val="1533281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63232-3D92-4C59-AE1D-4292F0A7806F}"/>
              </a:ext>
            </a:extLst>
          </p:cNvPr>
          <p:cNvSpPr>
            <a:spLocks noGrp="1"/>
          </p:cNvSpPr>
          <p:nvPr>
            <p:ph type="title"/>
          </p:nvPr>
        </p:nvSpPr>
        <p:spPr/>
        <p:txBody>
          <a:bodyPr/>
          <a:lstStyle/>
          <a:p>
            <a:r>
              <a:rPr lang="en-US"/>
              <a:t>Additional Security Verification</a:t>
            </a:r>
          </a:p>
        </p:txBody>
      </p:sp>
      <p:pic>
        <p:nvPicPr>
          <p:cNvPr id="5" name="Picture 4">
            <a:extLst>
              <a:ext uri="{FF2B5EF4-FFF2-40B4-BE49-F238E27FC236}">
                <a16:creationId xmlns:a16="http://schemas.microsoft.com/office/drawing/2014/main" id="{DD14DD34-39CD-4693-B31A-068A5D1238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06546" y="2346255"/>
            <a:ext cx="2131166" cy="2586164"/>
          </a:xfrm>
          <a:prstGeom prst="rect">
            <a:avLst/>
          </a:prstGeom>
        </p:spPr>
      </p:pic>
      <p:sp>
        <p:nvSpPr>
          <p:cNvPr id="3" name="TextBox 2">
            <a:extLst>
              <a:ext uri="{FF2B5EF4-FFF2-40B4-BE49-F238E27FC236}">
                <a16:creationId xmlns:a16="http://schemas.microsoft.com/office/drawing/2014/main" id="{CCF9782B-F23E-5A4F-D8A1-3A857061DE8D}"/>
              </a:ext>
            </a:extLst>
          </p:cNvPr>
          <p:cNvSpPr txBox="1"/>
          <p:nvPr/>
        </p:nvSpPr>
        <p:spPr>
          <a:xfrm>
            <a:off x="5350281" y="1327306"/>
            <a:ext cx="316625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Verify your phone number or email by the verification code sent to you. </a:t>
            </a:r>
          </a:p>
          <a:p>
            <a:endParaRPr lang="en-US">
              <a:cs typeface="Arial"/>
            </a:endParaRPr>
          </a:p>
        </p:txBody>
      </p:sp>
      <p:pic>
        <p:nvPicPr>
          <p:cNvPr id="4" name="Picture 5" descr="Graphical user interface, text, application, email&#10;&#10;Description automatically generated">
            <a:extLst>
              <a:ext uri="{FF2B5EF4-FFF2-40B4-BE49-F238E27FC236}">
                <a16:creationId xmlns:a16="http://schemas.microsoft.com/office/drawing/2014/main" id="{390FDB86-3D47-9DFF-BED3-9CC9B6BD8308}"/>
              </a:ext>
            </a:extLst>
          </p:cNvPr>
          <p:cNvPicPr>
            <a:picLocks noChangeAspect="1"/>
          </p:cNvPicPr>
          <p:nvPr/>
        </p:nvPicPr>
        <p:blipFill>
          <a:blip r:embed="rId3"/>
          <a:stretch>
            <a:fillRect/>
          </a:stretch>
        </p:blipFill>
        <p:spPr>
          <a:xfrm>
            <a:off x="506186" y="1373828"/>
            <a:ext cx="4576453" cy="2700152"/>
          </a:xfrm>
          <a:prstGeom prst="rect">
            <a:avLst/>
          </a:prstGeom>
        </p:spPr>
      </p:pic>
    </p:spTree>
    <p:extLst>
      <p:ext uri="{BB962C8B-B14F-4D97-AF65-F5344CB8AC3E}">
        <p14:creationId xmlns:p14="http://schemas.microsoft.com/office/powerpoint/2010/main" val="2253257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6D363-5DF4-4FBE-BC78-F0907B404614}"/>
              </a:ext>
            </a:extLst>
          </p:cNvPr>
          <p:cNvSpPr>
            <a:spLocks noGrp="1"/>
          </p:cNvSpPr>
          <p:nvPr>
            <p:ph type="title"/>
          </p:nvPr>
        </p:nvSpPr>
        <p:spPr/>
        <p:txBody>
          <a:bodyPr/>
          <a:lstStyle/>
          <a:p>
            <a:r>
              <a:rPr lang="en-US"/>
              <a:t>Protect Your Account</a:t>
            </a:r>
          </a:p>
        </p:txBody>
      </p:sp>
      <p:sp>
        <p:nvSpPr>
          <p:cNvPr id="4" name="Rectangle 3">
            <a:extLst>
              <a:ext uri="{FF2B5EF4-FFF2-40B4-BE49-F238E27FC236}">
                <a16:creationId xmlns:a16="http://schemas.microsoft.com/office/drawing/2014/main" id="{A906D440-63D5-4541-A030-2D985A90DF56}"/>
              </a:ext>
            </a:extLst>
          </p:cNvPr>
          <p:cNvSpPr/>
          <p:nvPr/>
        </p:nvSpPr>
        <p:spPr>
          <a:xfrm>
            <a:off x="308450" y="3579006"/>
            <a:ext cx="8296398" cy="1200329"/>
          </a:xfrm>
          <a:prstGeom prst="rect">
            <a:avLst/>
          </a:prstGeom>
        </p:spPr>
        <p:txBody>
          <a:bodyPr wrap="square" lIns="91440" tIns="45720" rIns="91440" bIns="45720" anchor="t">
            <a:spAutoFit/>
          </a:bodyPr>
          <a:lstStyle/>
          <a:p>
            <a:pPr marL="285115" indent="-285115">
              <a:buFont typeface="Wingdings" panose="05000000000000000000" pitchFamily="2" charset="2"/>
              <a:buChar char="§"/>
            </a:pPr>
            <a:r>
              <a:rPr lang="en-US" sz="1800">
                <a:latin typeface="Arial"/>
                <a:cs typeface="Arial"/>
              </a:rPr>
              <a:t>After choosing a new password, </a:t>
            </a:r>
            <a:r>
              <a:rPr lang="en-US">
                <a:latin typeface="Arial"/>
                <a:cs typeface="Arial"/>
              </a:rPr>
              <a:t>you</a:t>
            </a:r>
            <a:r>
              <a:rPr lang="en-US" sz="1800">
                <a:latin typeface="Arial"/>
                <a:cs typeface="Arial"/>
              </a:rPr>
              <a:t> will need to set up additional questions that will help with account  retrieval in the future.</a:t>
            </a:r>
            <a:endParaRPr lang="en-US">
              <a:latin typeface="Arial" panose="020B0604020202020204" pitchFamily="34" charset="0"/>
              <a:cs typeface="Arial" panose="020B0604020202020204" pitchFamily="34" charset="0"/>
            </a:endParaRPr>
          </a:p>
          <a:p>
            <a:pPr marL="285115" indent="-285115">
              <a:buFont typeface="Wingdings" panose="05000000000000000000" pitchFamily="2" charset="2"/>
              <a:buChar char="§"/>
            </a:pPr>
            <a:endParaRPr lang="en-US">
              <a:latin typeface="Arial"/>
              <a:cs typeface="Arial"/>
            </a:endParaRPr>
          </a:p>
          <a:p>
            <a:pPr marL="285115" indent="-285115">
              <a:buFont typeface="Wingdings" panose="05000000000000000000" pitchFamily="2" charset="2"/>
              <a:buChar char="§"/>
            </a:pPr>
            <a:r>
              <a:rPr lang="en-US">
                <a:latin typeface="Arial"/>
                <a:cs typeface="Arial"/>
              </a:rPr>
              <a:t>Write</a:t>
            </a:r>
            <a:r>
              <a:rPr lang="en-US" sz="1800">
                <a:latin typeface="Arial"/>
                <a:cs typeface="Arial"/>
              </a:rPr>
              <a:t> </a:t>
            </a:r>
            <a:r>
              <a:rPr lang="en-US">
                <a:latin typeface="Arial"/>
                <a:cs typeface="Arial"/>
              </a:rPr>
              <a:t>down security</a:t>
            </a:r>
            <a:r>
              <a:rPr lang="en-US" sz="1800">
                <a:latin typeface="Arial"/>
                <a:cs typeface="Arial"/>
              </a:rPr>
              <a:t> questions and answers and keep them safe</a:t>
            </a:r>
            <a:r>
              <a:rPr lang="en-US">
                <a:latin typeface="Arial"/>
                <a:cs typeface="Arial"/>
              </a:rPr>
              <a:t> place.</a:t>
            </a:r>
            <a:endParaRPr lang="en-US" sz="1800">
              <a:latin typeface="Arial" panose="020B0604020202020204" pitchFamily="34" charset="0"/>
              <a:cs typeface="Arial" panose="020B0604020202020204" pitchFamily="34" charset="0"/>
            </a:endParaRPr>
          </a:p>
        </p:txBody>
      </p:sp>
      <p:pic>
        <p:nvPicPr>
          <p:cNvPr id="1026" name="Picture 2" descr="questions">
            <a:extLst>
              <a:ext uri="{FF2B5EF4-FFF2-40B4-BE49-F238E27FC236}">
                <a16:creationId xmlns:a16="http://schemas.microsoft.com/office/drawing/2014/main" id="{9803FF17-668A-4CD8-9E3E-4FFE54DFB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2" r="-262"/>
          <a:stretch>
            <a:fillRect/>
          </a:stretch>
        </p:blipFill>
        <p:spPr bwMode="auto">
          <a:xfrm>
            <a:off x="117270" y="1050310"/>
            <a:ext cx="4940300" cy="26035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Picture 4" descr="Graphical user interface, text, application, email&#10;&#10;Description automatically generated">
            <a:extLst>
              <a:ext uri="{FF2B5EF4-FFF2-40B4-BE49-F238E27FC236}">
                <a16:creationId xmlns:a16="http://schemas.microsoft.com/office/drawing/2014/main" id="{05D8FB84-75FF-6855-181B-B6B7BC0E4801}"/>
              </a:ext>
            </a:extLst>
          </p:cNvPr>
          <p:cNvPicPr>
            <a:picLocks noChangeAspect="1"/>
          </p:cNvPicPr>
          <p:nvPr/>
        </p:nvPicPr>
        <p:blipFill>
          <a:blip r:embed="rId3"/>
          <a:stretch>
            <a:fillRect/>
          </a:stretch>
        </p:blipFill>
        <p:spPr>
          <a:xfrm>
            <a:off x="5375069" y="1180448"/>
            <a:ext cx="3299855" cy="2396655"/>
          </a:xfrm>
          <a:prstGeom prst="rect">
            <a:avLst/>
          </a:prstGeom>
        </p:spPr>
      </p:pic>
    </p:spTree>
    <p:extLst>
      <p:ext uri="{BB962C8B-B14F-4D97-AF65-F5344CB8AC3E}">
        <p14:creationId xmlns:p14="http://schemas.microsoft.com/office/powerpoint/2010/main" val="4259913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45F28-187A-4F41-BB25-E51BC4201D01}"/>
              </a:ext>
            </a:extLst>
          </p:cNvPr>
          <p:cNvSpPr>
            <a:spLocks noGrp="1"/>
          </p:cNvSpPr>
          <p:nvPr>
            <p:ph type="title"/>
          </p:nvPr>
        </p:nvSpPr>
        <p:spPr/>
        <p:txBody>
          <a:bodyPr/>
          <a:lstStyle/>
          <a:p>
            <a:r>
              <a:rPr lang="en-US" err="1"/>
              <a:t>MyCompton</a:t>
            </a:r>
            <a:r>
              <a:rPr lang="en-US"/>
              <a:t> Portal – Error?</a:t>
            </a:r>
          </a:p>
        </p:txBody>
      </p:sp>
      <p:pic>
        <p:nvPicPr>
          <p:cNvPr id="3" name="Picture 3" descr="Text&#10;&#10;Description automatically generated">
            <a:extLst>
              <a:ext uri="{FF2B5EF4-FFF2-40B4-BE49-F238E27FC236}">
                <a16:creationId xmlns:a16="http://schemas.microsoft.com/office/drawing/2014/main" id="{F96D20CC-39C3-D23A-0A5D-243E8339DEC2}"/>
              </a:ext>
            </a:extLst>
          </p:cNvPr>
          <p:cNvPicPr>
            <a:picLocks noChangeAspect="1"/>
          </p:cNvPicPr>
          <p:nvPr/>
        </p:nvPicPr>
        <p:blipFill rotWithShape="1">
          <a:blip r:embed="rId2"/>
          <a:srcRect l="2999" t="15351" r="9272" b="22834"/>
          <a:stretch/>
        </p:blipFill>
        <p:spPr>
          <a:xfrm>
            <a:off x="410522" y="1362238"/>
            <a:ext cx="3936786" cy="1045696"/>
          </a:xfrm>
          <a:prstGeom prst="rect">
            <a:avLst/>
          </a:prstGeom>
        </p:spPr>
      </p:pic>
      <p:sp>
        <p:nvSpPr>
          <p:cNvPr id="8" name="TextBox 7">
            <a:extLst>
              <a:ext uri="{FF2B5EF4-FFF2-40B4-BE49-F238E27FC236}">
                <a16:creationId xmlns:a16="http://schemas.microsoft.com/office/drawing/2014/main" id="{C2B7CDDF-5B52-BB79-D611-47347A13C45B}"/>
              </a:ext>
            </a:extLst>
          </p:cNvPr>
          <p:cNvSpPr txBox="1"/>
          <p:nvPr/>
        </p:nvSpPr>
        <p:spPr>
          <a:xfrm>
            <a:off x="629839" y="2700390"/>
            <a:ext cx="316625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If you get an error, just go back to our main page and log back in!</a:t>
            </a:r>
          </a:p>
          <a:p>
            <a:endParaRPr lang="en-US">
              <a:cs typeface="Arial"/>
            </a:endParaRPr>
          </a:p>
        </p:txBody>
      </p:sp>
      <p:pic>
        <p:nvPicPr>
          <p:cNvPr id="5" name="Picture 6" descr="A picture containing text&#10;&#10;Description automatically generated">
            <a:extLst>
              <a:ext uri="{FF2B5EF4-FFF2-40B4-BE49-F238E27FC236}">
                <a16:creationId xmlns:a16="http://schemas.microsoft.com/office/drawing/2014/main" id="{ABC74A8A-0CE1-A13E-928C-2DCB453537B0}"/>
              </a:ext>
            </a:extLst>
          </p:cNvPr>
          <p:cNvPicPr>
            <a:picLocks noChangeAspect="1"/>
          </p:cNvPicPr>
          <p:nvPr/>
        </p:nvPicPr>
        <p:blipFill>
          <a:blip r:embed="rId3"/>
          <a:stretch>
            <a:fillRect/>
          </a:stretch>
        </p:blipFill>
        <p:spPr>
          <a:xfrm>
            <a:off x="4778830" y="1582639"/>
            <a:ext cx="4171948" cy="2985148"/>
          </a:xfrm>
          <a:prstGeom prst="rect">
            <a:avLst/>
          </a:prstGeom>
        </p:spPr>
      </p:pic>
      <p:sp>
        <p:nvSpPr>
          <p:cNvPr id="6" name="Oval 5">
            <a:extLst>
              <a:ext uri="{FF2B5EF4-FFF2-40B4-BE49-F238E27FC236}">
                <a16:creationId xmlns:a16="http://schemas.microsoft.com/office/drawing/2014/main" id="{A2B403D6-B4C6-B912-1170-BE66EAE8996E}"/>
              </a:ext>
            </a:extLst>
          </p:cNvPr>
          <p:cNvSpPr/>
          <p:nvPr/>
        </p:nvSpPr>
        <p:spPr>
          <a:xfrm>
            <a:off x="7505452" y="1639535"/>
            <a:ext cx="363682" cy="1929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676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45F28-187A-4F41-BB25-E51BC4201D01}"/>
              </a:ext>
            </a:extLst>
          </p:cNvPr>
          <p:cNvSpPr>
            <a:spLocks noGrp="1"/>
          </p:cNvSpPr>
          <p:nvPr>
            <p:ph type="title"/>
          </p:nvPr>
        </p:nvSpPr>
        <p:spPr/>
        <p:txBody>
          <a:bodyPr/>
          <a:lstStyle/>
          <a:p>
            <a:r>
              <a:rPr lang="en-US"/>
              <a:t>MyCompton Portal</a:t>
            </a:r>
          </a:p>
        </p:txBody>
      </p:sp>
      <p:sp>
        <p:nvSpPr>
          <p:cNvPr id="5" name="Rectangle 4">
            <a:extLst>
              <a:ext uri="{FF2B5EF4-FFF2-40B4-BE49-F238E27FC236}">
                <a16:creationId xmlns:a16="http://schemas.microsoft.com/office/drawing/2014/main" id="{80F3C015-62A1-45BE-9260-206E12E56BAB}"/>
              </a:ext>
            </a:extLst>
          </p:cNvPr>
          <p:cNvSpPr/>
          <p:nvPr/>
        </p:nvSpPr>
        <p:spPr>
          <a:xfrm>
            <a:off x="4116388" y="1017149"/>
            <a:ext cx="4875212" cy="3912931"/>
          </a:xfrm>
          <a:prstGeom prst="rect">
            <a:avLst/>
          </a:prstGeom>
        </p:spPr>
        <p:txBody>
          <a:bodyPr wrap="square" lIns="91440" tIns="45720" rIns="91440" bIns="45720" anchor="t">
            <a:spAutoFit/>
          </a:bodyPr>
          <a:lstStyle/>
          <a:p>
            <a:r>
              <a:rPr lang="en-US" sz="1800" kern="1400">
                <a:solidFill>
                  <a:srgbClr val="000000"/>
                </a:solidFill>
                <a:latin typeface="Arial"/>
                <a:cs typeface="Arial"/>
              </a:rPr>
              <a:t>Once at the home </a:t>
            </a:r>
            <a:r>
              <a:rPr lang="en-US" sz="1800" kern="1400" err="1">
                <a:solidFill>
                  <a:srgbClr val="000000"/>
                </a:solidFill>
                <a:latin typeface="Arial"/>
                <a:cs typeface="Arial"/>
              </a:rPr>
              <a:t>screen,</a:t>
            </a:r>
            <a:r>
              <a:rPr lang="en-US" kern="1400" err="1">
                <a:solidFill>
                  <a:srgbClr val="000000"/>
                </a:solidFill>
                <a:latin typeface="Arial"/>
                <a:cs typeface="Arial"/>
              </a:rPr>
              <a:t>you</a:t>
            </a:r>
            <a:r>
              <a:rPr lang="en-US" kern="1400">
                <a:solidFill>
                  <a:srgbClr val="000000"/>
                </a:solidFill>
                <a:latin typeface="Arial"/>
                <a:cs typeface="Arial"/>
              </a:rPr>
              <a:t> have </a:t>
            </a:r>
            <a:r>
              <a:rPr lang="en-US" sz="1800" kern="1400">
                <a:solidFill>
                  <a:srgbClr val="000000"/>
                </a:solidFill>
                <a:latin typeface="Arial"/>
                <a:cs typeface="Arial"/>
              </a:rPr>
              <a:t>access to all services related to </a:t>
            </a:r>
            <a:r>
              <a:rPr lang="en-US" sz="1800" b="1" i="1" kern="1400" err="1">
                <a:solidFill>
                  <a:srgbClr val="000000"/>
                </a:solidFill>
                <a:latin typeface="Arial"/>
                <a:cs typeface="Arial"/>
              </a:rPr>
              <a:t>MyCompton</a:t>
            </a:r>
            <a:r>
              <a:rPr lang="en-US" sz="1800" kern="1400">
                <a:solidFill>
                  <a:srgbClr val="000000"/>
                </a:solidFill>
                <a:latin typeface="Arial"/>
                <a:cs typeface="Arial"/>
              </a:rPr>
              <a:t>, including:</a:t>
            </a:r>
          </a:p>
          <a:p>
            <a:pPr marL="285750" indent="-285750">
              <a:lnSpc>
                <a:spcPct val="119000"/>
              </a:lnSpc>
              <a:buFont typeface="Arial"/>
              <a:buChar char="•"/>
              <a:tabLst>
                <a:tab pos="4571886" algn="l"/>
              </a:tabLst>
            </a:pPr>
            <a:r>
              <a:rPr lang="en-US" sz="1800" kern="1400">
                <a:solidFill>
                  <a:srgbClr val="000000"/>
                </a:solidFill>
                <a:latin typeface="Arial"/>
                <a:cs typeface="Arial"/>
              </a:rPr>
              <a:t>Student Services (Portal)</a:t>
            </a:r>
          </a:p>
          <a:p>
            <a:pPr marL="285750" indent="-285750">
              <a:lnSpc>
                <a:spcPct val="119000"/>
              </a:lnSpc>
              <a:buFont typeface="Arial"/>
              <a:buChar char="•"/>
              <a:tabLst>
                <a:tab pos="4571886" algn="l"/>
              </a:tabLst>
            </a:pPr>
            <a:r>
              <a:rPr lang="en-US" sz="1800" kern="1400">
                <a:solidFill>
                  <a:srgbClr val="000000"/>
                </a:solidFill>
                <a:latin typeface="Arial"/>
                <a:cs typeface="Arial"/>
              </a:rPr>
              <a:t>Canvas (Online Classrooms; see below)</a:t>
            </a:r>
          </a:p>
          <a:p>
            <a:pPr marL="285750" indent="-285750">
              <a:lnSpc>
                <a:spcPct val="119000"/>
              </a:lnSpc>
              <a:buFont typeface="Arial"/>
              <a:buChar char="•"/>
              <a:tabLst>
                <a:tab pos="4571886" algn="l"/>
              </a:tabLst>
            </a:pPr>
            <a:r>
              <a:rPr lang="en-US" sz="1800" kern="1400">
                <a:solidFill>
                  <a:srgbClr val="000000"/>
                </a:solidFill>
                <a:latin typeface="Arial"/>
                <a:cs typeface="Arial"/>
              </a:rPr>
              <a:t>Transcripts</a:t>
            </a:r>
            <a:endParaRPr lang="en-US" kern="1400">
              <a:solidFill>
                <a:srgbClr val="000000"/>
              </a:solidFill>
              <a:latin typeface="Arial" panose="020B0604020202020204" pitchFamily="34" charset="0"/>
              <a:cs typeface="Arial" panose="020B0604020202020204" pitchFamily="34" charset="0"/>
            </a:endParaRPr>
          </a:p>
          <a:p>
            <a:pPr marL="285750" indent="-285750">
              <a:lnSpc>
                <a:spcPct val="119000"/>
              </a:lnSpc>
              <a:buFont typeface="Arial"/>
              <a:buChar char="•"/>
              <a:tabLst>
                <a:tab pos="4571886" algn="l"/>
              </a:tabLst>
            </a:pPr>
            <a:r>
              <a:rPr lang="en-US" kern="1400">
                <a:solidFill>
                  <a:srgbClr val="000000"/>
                </a:solidFill>
                <a:latin typeface="Arial"/>
                <a:cs typeface="Arial"/>
              </a:rPr>
              <a:t>Disability Services</a:t>
            </a:r>
            <a:endParaRPr lang="en-US" kern="1400">
              <a:solidFill>
                <a:srgbClr val="000000"/>
              </a:solidFill>
              <a:latin typeface="Arial" panose="020B0604020202020204" pitchFamily="34" charset="0"/>
              <a:cs typeface="Arial" panose="020B0604020202020204" pitchFamily="34" charset="0"/>
            </a:endParaRPr>
          </a:p>
          <a:p>
            <a:pPr marL="285750" indent="-285750">
              <a:lnSpc>
                <a:spcPct val="119000"/>
              </a:lnSpc>
              <a:buFont typeface="Arial"/>
              <a:buChar char="•"/>
              <a:tabLst>
                <a:tab pos="4571886" algn="l"/>
              </a:tabLst>
            </a:pPr>
            <a:r>
              <a:rPr lang="en-US" kern="1400">
                <a:solidFill>
                  <a:srgbClr val="000000"/>
                </a:solidFill>
                <a:latin typeface="Arial"/>
                <a:cs typeface="Arial"/>
              </a:rPr>
              <a:t>Chat with us    </a:t>
            </a:r>
            <a:endParaRPr lang="en-US" sz="1800" kern="1400">
              <a:solidFill>
                <a:srgbClr val="000000"/>
              </a:solidFill>
              <a:latin typeface="Arial" panose="020B0604020202020204" pitchFamily="34" charset="0"/>
              <a:cs typeface="Arial" panose="020B0604020202020204" pitchFamily="34" charset="0"/>
            </a:endParaRPr>
          </a:p>
          <a:p>
            <a:pPr marL="285750" indent="-285750">
              <a:lnSpc>
                <a:spcPct val="119000"/>
              </a:lnSpc>
              <a:buFont typeface="Arial"/>
              <a:buChar char="•"/>
              <a:tabLst>
                <a:tab pos="4571886" algn="l"/>
              </a:tabLst>
            </a:pPr>
            <a:r>
              <a:rPr lang="en-US" kern="1400">
                <a:solidFill>
                  <a:srgbClr val="000000"/>
                </a:solidFill>
                <a:latin typeface="Arial"/>
                <a:cs typeface="Arial"/>
              </a:rPr>
              <a:t>Orientation</a:t>
            </a:r>
          </a:p>
          <a:p>
            <a:pPr marL="285750" indent="-285750">
              <a:lnSpc>
                <a:spcPct val="119000"/>
              </a:lnSpc>
              <a:buFont typeface="Arial"/>
              <a:buChar char="•"/>
              <a:tabLst>
                <a:tab pos="4571886" algn="l"/>
              </a:tabLst>
            </a:pPr>
            <a:endParaRPr lang="en-US" kern="1400">
              <a:solidFill>
                <a:srgbClr val="000000"/>
              </a:solidFill>
              <a:latin typeface="Arial"/>
              <a:cs typeface="Arial"/>
            </a:endParaRPr>
          </a:p>
          <a:p>
            <a:pPr>
              <a:lnSpc>
                <a:spcPct val="119000"/>
              </a:lnSpc>
              <a:tabLst>
                <a:tab pos="4571886" algn="l"/>
              </a:tabLst>
            </a:pPr>
            <a:r>
              <a:rPr lang="en-US" sz="1800" b="1" kern="1400">
                <a:solidFill>
                  <a:srgbClr val="000000"/>
                </a:solidFill>
                <a:latin typeface="Arial"/>
                <a:cs typeface="Arial"/>
              </a:rPr>
              <a:t>Scrolling down the page </a:t>
            </a:r>
            <a:r>
              <a:rPr lang="en-US" b="1" kern="1400">
                <a:solidFill>
                  <a:srgbClr val="000000"/>
                </a:solidFill>
                <a:latin typeface="Arial"/>
                <a:cs typeface="Arial"/>
              </a:rPr>
              <a:t>you</a:t>
            </a:r>
            <a:r>
              <a:rPr lang="en-US" sz="1800" b="1" kern="1400">
                <a:solidFill>
                  <a:srgbClr val="000000"/>
                </a:solidFill>
                <a:latin typeface="Arial"/>
                <a:cs typeface="Arial"/>
              </a:rPr>
              <a:t> can access </a:t>
            </a:r>
            <a:r>
              <a:rPr lang="en-US" b="1" kern="1400">
                <a:solidFill>
                  <a:srgbClr val="000000"/>
                </a:solidFill>
                <a:latin typeface="Arial"/>
                <a:cs typeface="Arial"/>
              </a:rPr>
              <a:t>Outlook</a:t>
            </a:r>
            <a:r>
              <a:rPr lang="en-US" sz="1800" b="1" kern="1400">
                <a:solidFill>
                  <a:srgbClr val="000000"/>
                </a:solidFill>
                <a:latin typeface="Arial"/>
                <a:cs typeface="Arial"/>
              </a:rPr>
              <a:t> (email) and Office 365 applications.</a:t>
            </a:r>
          </a:p>
        </p:txBody>
      </p:sp>
      <p:pic>
        <p:nvPicPr>
          <p:cNvPr id="3" name="Picture 3" descr="A picture containing diagram&#10;&#10;Description automatically generated">
            <a:extLst>
              <a:ext uri="{FF2B5EF4-FFF2-40B4-BE49-F238E27FC236}">
                <a16:creationId xmlns:a16="http://schemas.microsoft.com/office/drawing/2014/main" id="{6D3B645C-20C7-4FA7-11D9-A5E70B4B62EE}"/>
              </a:ext>
            </a:extLst>
          </p:cNvPr>
          <p:cNvPicPr>
            <a:picLocks noChangeAspect="1"/>
          </p:cNvPicPr>
          <p:nvPr/>
        </p:nvPicPr>
        <p:blipFill>
          <a:blip r:embed="rId2"/>
          <a:stretch>
            <a:fillRect/>
          </a:stretch>
        </p:blipFill>
        <p:spPr>
          <a:xfrm>
            <a:off x="357744" y="1085152"/>
            <a:ext cx="3774868" cy="3596651"/>
          </a:xfrm>
          <a:prstGeom prst="rect">
            <a:avLst/>
          </a:prstGeom>
        </p:spPr>
      </p:pic>
      <p:sp>
        <p:nvSpPr>
          <p:cNvPr id="4" name="Oval 3">
            <a:extLst>
              <a:ext uri="{FF2B5EF4-FFF2-40B4-BE49-F238E27FC236}">
                <a16:creationId xmlns:a16="http://schemas.microsoft.com/office/drawing/2014/main" id="{A69D05C2-F449-068F-F04D-608860190B40}"/>
              </a:ext>
            </a:extLst>
          </p:cNvPr>
          <p:cNvSpPr/>
          <p:nvPr/>
        </p:nvSpPr>
        <p:spPr>
          <a:xfrm>
            <a:off x="834240" y="1112567"/>
            <a:ext cx="430480" cy="408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1BF1785-0311-4AB6-F3ED-F6D0C7A3B377}"/>
              </a:ext>
            </a:extLst>
          </p:cNvPr>
          <p:cNvSpPr/>
          <p:nvPr/>
        </p:nvSpPr>
        <p:spPr>
          <a:xfrm>
            <a:off x="403759" y="1112567"/>
            <a:ext cx="430480" cy="408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5AB6076-B5F9-60A1-C3CB-9AE1F4F03328}"/>
              </a:ext>
            </a:extLst>
          </p:cNvPr>
          <p:cNvSpPr/>
          <p:nvPr/>
        </p:nvSpPr>
        <p:spPr>
          <a:xfrm>
            <a:off x="2578427" y="1112566"/>
            <a:ext cx="430480" cy="408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9BD2EE-828C-732C-9012-118C1EBF63D3}"/>
              </a:ext>
            </a:extLst>
          </p:cNvPr>
          <p:cNvSpPr/>
          <p:nvPr/>
        </p:nvSpPr>
        <p:spPr>
          <a:xfrm>
            <a:off x="3008908" y="1112567"/>
            <a:ext cx="430480" cy="408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C74CF90-EB00-91F7-EB33-CAE53C12A42B}"/>
              </a:ext>
            </a:extLst>
          </p:cNvPr>
          <p:cNvSpPr/>
          <p:nvPr/>
        </p:nvSpPr>
        <p:spPr>
          <a:xfrm>
            <a:off x="1710044" y="1557891"/>
            <a:ext cx="430480" cy="408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4FDAF48-03DA-718A-9E0E-18ED4A3B6D79}"/>
              </a:ext>
            </a:extLst>
          </p:cNvPr>
          <p:cNvSpPr/>
          <p:nvPr/>
        </p:nvSpPr>
        <p:spPr>
          <a:xfrm>
            <a:off x="405298" y="3153778"/>
            <a:ext cx="430480" cy="408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4931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16971-53A1-449E-8D2C-E3561C086420}"/>
              </a:ext>
            </a:extLst>
          </p:cNvPr>
          <p:cNvSpPr>
            <a:spLocks noGrp="1"/>
          </p:cNvSpPr>
          <p:nvPr>
            <p:ph type="title"/>
          </p:nvPr>
        </p:nvSpPr>
        <p:spPr/>
        <p:txBody>
          <a:bodyPr/>
          <a:lstStyle/>
          <a:p>
            <a:r>
              <a:rPr lang="en-US"/>
              <a:t>Office 365</a:t>
            </a:r>
          </a:p>
        </p:txBody>
      </p:sp>
      <p:sp>
        <p:nvSpPr>
          <p:cNvPr id="3" name="Content Placeholder 2">
            <a:extLst>
              <a:ext uri="{FF2B5EF4-FFF2-40B4-BE49-F238E27FC236}">
                <a16:creationId xmlns:a16="http://schemas.microsoft.com/office/drawing/2014/main" id="{C68A033A-1CE7-4E71-B2B5-09E4A83BB03B}"/>
              </a:ext>
            </a:extLst>
          </p:cNvPr>
          <p:cNvSpPr>
            <a:spLocks noGrp="1"/>
          </p:cNvSpPr>
          <p:nvPr>
            <p:ph idx="1"/>
          </p:nvPr>
        </p:nvSpPr>
        <p:spPr/>
        <p:txBody>
          <a:bodyPr/>
          <a:lstStyle/>
          <a:p>
            <a:endParaRPr lang="en-US"/>
          </a:p>
        </p:txBody>
      </p:sp>
      <p:pic>
        <p:nvPicPr>
          <p:cNvPr id="4" name="Picture 2" descr="office265">
            <a:extLst>
              <a:ext uri="{FF2B5EF4-FFF2-40B4-BE49-F238E27FC236}">
                <a16:creationId xmlns:a16="http://schemas.microsoft.com/office/drawing/2014/main" id="{36639E24-50FF-4E08-B759-CB010E72D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276350"/>
            <a:ext cx="5253569" cy="2862322"/>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Rectangle 5">
            <a:extLst>
              <a:ext uri="{FF2B5EF4-FFF2-40B4-BE49-F238E27FC236}">
                <a16:creationId xmlns:a16="http://schemas.microsoft.com/office/drawing/2014/main" id="{4674D683-3411-421F-9D46-F8AF1F06F513}"/>
              </a:ext>
            </a:extLst>
          </p:cNvPr>
          <p:cNvSpPr/>
          <p:nvPr/>
        </p:nvSpPr>
        <p:spPr>
          <a:xfrm>
            <a:off x="5824330" y="1276351"/>
            <a:ext cx="3014870" cy="2308324"/>
          </a:xfrm>
          <a:prstGeom prst="rect">
            <a:avLst/>
          </a:prstGeom>
        </p:spPr>
        <p:txBody>
          <a:bodyPr wrap="square" lIns="91440" tIns="45720" rIns="91440" bIns="45720" anchor="t">
            <a:spAutoFit/>
          </a:bodyPr>
          <a:lstStyle/>
          <a:p>
            <a:pPr marL="285115" indent="-285115">
              <a:buFont typeface="Arial" panose="020B0604020202020204" pitchFamily="34" charset="0"/>
              <a:buChar char="•"/>
            </a:pPr>
            <a:r>
              <a:rPr lang="en-US" sz="1800" kern="1400">
                <a:latin typeface="Arial"/>
                <a:cs typeface="Arial"/>
              </a:rPr>
              <a:t>All registered Compton College students have access to Office 365 cloud programs.</a:t>
            </a:r>
            <a:endParaRPr lang="en-US"/>
          </a:p>
          <a:p>
            <a:pPr marL="285115" indent="-285115">
              <a:buFont typeface="Arial" panose="020B0604020202020204" pitchFamily="34" charset="0"/>
              <a:buChar char="•"/>
            </a:pPr>
            <a:endParaRPr lang="en-US" kern="1400">
              <a:latin typeface="Arial"/>
              <a:cs typeface="Arial"/>
            </a:endParaRPr>
          </a:p>
          <a:p>
            <a:pPr marL="285115" indent="-285115">
              <a:buFont typeface="Arial" panose="020B0604020202020204" pitchFamily="34" charset="0"/>
              <a:buChar char="•"/>
            </a:pPr>
            <a:r>
              <a:rPr lang="en-US" kern="1400">
                <a:latin typeface="Arial"/>
                <a:cs typeface="Arial"/>
              </a:rPr>
              <a:t>You can download these on your own computer at no cost. </a:t>
            </a:r>
            <a:endParaRPr lang="en-US" sz="1800" kern="1400">
              <a:latin typeface="Arial"/>
              <a:cs typeface="Arial"/>
            </a:endParaRPr>
          </a:p>
        </p:txBody>
      </p:sp>
    </p:spTree>
    <p:extLst>
      <p:ext uri="{BB962C8B-B14F-4D97-AF65-F5344CB8AC3E}">
        <p14:creationId xmlns:p14="http://schemas.microsoft.com/office/powerpoint/2010/main" val="2824513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36EB-BD3F-42EB-94AC-525D092520E5}"/>
              </a:ext>
            </a:extLst>
          </p:cNvPr>
          <p:cNvSpPr>
            <a:spLocks noGrp="1"/>
          </p:cNvSpPr>
          <p:nvPr>
            <p:ph type="title"/>
          </p:nvPr>
        </p:nvSpPr>
        <p:spPr/>
        <p:txBody>
          <a:bodyPr/>
          <a:lstStyle/>
          <a:p>
            <a:r>
              <a:rPr lang="en-US" sz="2400"/>
              <a:t>What is your Outlook Email (Compton College Email)?</a:t>
            </a:r>
          </a:p>
        </p:txBody>
      </p:sp>
      <p:sp>
        <p:nvSpPr>
          <p:cNvPr id="5" name="Rectangle 4">
            <a:extLst>
              <a:ext uri="{FF2B5EF4-FFF2-40B4-BE49-F238E27FC236}">
                <a16:creationId xmlns:a16="http://schemas.microsoft.com/office/drawing/2014/main" id="{AE39D114-42AC-424F-811F-6C757F99F607}"/>
              </a:ext>
            </a:extLst>
          </p:cNvPr>
          <p:cNvSpPr/>
          <p:nvPr/>
        </p:nvSpPr>
        <p:spPr>
          <a:xfrm>
            <a:off x="6575961" y="1349372"/>
            <a:ext cx="2373086" cy="3046988"/>
          </a:xfrm>
          <a:prstGeom prst="rect">
            <a:avLst/>
          </a:prstGeom>
        </p:spPr>
        <p:txBody>
          <a:bodyPr wrap="square" anchor="t">
            <a:spAutoFit/>
          </a:bodyPr>
          <a:lstStyle/>
          <a:p>
            <a:endParaRPr lang="en-US" sz="1800" b="1"/>
          </a:p>
          <a:p>
            <a:endParaRPr lang="en-US" sz="1800" b="1"/>
          </a:p>
          <a:p>
            <a:r>
              <a:rPr lang="en-US" sz="1800" b="1"/>
              <a:t>Outlook</a:t>
            </a:r>
            <a:r>
              <a:rPr lang="en-US" sz="1800"/>
              <a:t> is where all official</a:t>
            </a:r>
            <a:r>
              <a:rPr lang="en-US"/>
              <a:t> </a:t>
            </a:r>
            <a:r>
              <a:rPr lang="en-US" sz="1800"/>
              <a:t>Compton College email is sent and is your </a:t>
            </a:r>
            <a:r>
              <a:rPr lang="en-US" sz="1800" b="1" i="1" err="1"/>
              <a:t>MyCompton</a:t>
            </a:r>
            <a:r>
              <a:rPr lang="en-US" sz="1800" b="1" i="1"/>
              <a:t> </a:t>
            </a:r>
            <a:r>
              <a:rPr lang="en-US" sz="1800"/>
              <a:t>username </a:t>
            </a:r>
            <a:r>
              <a:rPr lang="en-US" sz="1800" b="1"/>
              <a:t>(@compton.edu</a:t>
            </a:r>
            <a:r>
              <a:rPr lang="en-US" sz="1800"/>
              <a:t>)</a:t>
            </a:r>
            <a:endParaRPr lang="en-US" sz="1800">
              <a:cs typeface="Arial"/>
            </a:endParaRPr>
          </a:p>
          <a:p>
            <a:endParaRPr lang="en-US" sz="1800"/>
          </a:p>
          <a:p>
            <a:endParaRPr lang="en-US" sz="1200" kern="1400">
              <a:solidFill>
                <a:srgbClr val="FF0000"/>
              </a:solidFill>
              <a:latin typeface="Calibri" panose="020F0502020204030204" pitchFamily="34" charset="0"/>
            </a:endParaRPr>
          </a:p>
        </p:txBody>
      </p:sp>
      <p:pic>
        <p:nvPicPr>
          <p:cNvPr id="3" name="Picture 3" descr="Graphical user interface, text, application&#10;&#10;Description automatically generated">
            <a:extLst>
              <a:ext uri="{FF2B5EF4-FFF2-40B4-BE49-F238E27FC236}">
                <a16:creationId xmlns:a16="http://schemas.microsoft.com/office/drawing/2014/main" id="{82B6960C-B9CC-36EF-D08A-BD5FDA845C2A}"/>
              </a:ext>
            </a:extLst>
          </p:cNvPr>
          <p:cNvPicPr>
            <a:picLocks noChangeAspect="1"/>
          </p:cNvPicPr>
          <p:nvPr/>
        </p:nvPicPr>
        <p:blipFill>
          <a:blip r:embed="rId2"/>
          <a:stretch>
            <a:fillRect/>
          </a:stretch>
        </p:blipFill>
        <p:spPr>
          <a:xfrm>
            <a:off x="164770" y="1109836"/>
            <a:ext cx="6216731" cy="2983204"/>
          </a:xfrm>
          <a:prstGeom prst="rect">
            <a:avLst/>
          </a:prstGeom>
        </p:spPr>
      </p:pic>
    </p:spTree>
    <p:extLst>
      <p:ext uri="{BB962C8B-B14F-4D97-AF65-F5344CB8AC3E}">
        <p14:creationId xmlns:p14="http://schemas.microsoft.com/office/powerpoint/2010/main" val="3706517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9"/>
            <a:ext cx="6172200" cy="857250"/>
          </a:xfrm>
        </p:spPr>
        <p:txBody>
          <a:bodyPr anchor="ctr">
            <a:normAutofit/>
          </a:bodyPr>
          <a:lstStyle/>
          <a:p>
            <a:r>
              <a:rPr lang="en-US" err="1">
                <a:cs typeface="Calibri"/>
              </a:rPr>
              <a:t>DualEnroll</a:t>
            </a:r>
            <a:r>
              <a:rPr lang="en-US">
                <a:cs typeface="Calibri"/>
              </a:rPr>
              <a:t> Tile</a:t>
            </a:r>
            <a:endParaRPr lang="en-US"/>
          </a:p>
        </p:txBody>
      </p:sp>
      <p:sp>
        <p:nvSpPr>
          <p:cNvPr id="4" name="Content Placeholder 3"/>
          <p:cNvSpPr>
            <a:spLocks noGrp="1"/>
          </p:cNvSpPr>
          <p:nvPr>
            <p:ph sz="half" idx="1"/>
          </p:nvPr>
        </p:nvSpPr>
        <p:spPr>
          <a:xfrm>
            <a:off x="1485900" y="1200151"/>
            <a:ext cx="1600200" cy="3394472"/>
          </a:xfrm>
        </p:spPr>
        <p:txBody>
          <a:bodyPr>
            <a:normAutofit/>
          </a:bodyPr>
          <a:lstStyle/>
          <a:p>
            <a:r>
              <a:rPr lang="en-US" sz="1350">
                <a:cs typeface="Calibri" panose="020F0502020204030204" pitchFamily="34" charset="0"/>
              </a:rPr>
              <a:t>Log into MyCompton using your Compton email and password.</a:t>
            </a:r>
          </a:p>
          <a:p>
            <a:r>
              <a:rPr lang="en-US" sz="1350">
                <a:cs typeface="Calibri" panose="020F0502020204030204" pitchFamily="34" charset="0"/>
              </a:rPr>
              <a:t>Once you’re in MyCompton, you will scroll down to the     K-12 DualEnroll tile. </a:t>
            </a:r>
          </a:p>
        </p:txBody>
      </p:sp>
      <p:pic>
        <p:nvPicPr>
          <p:cNvPr id="6" name="Picture 5" descr="A screenshot of a computer&#10;&#10;Description automatically generated">
            <a:extLst>
              <a:ext uri="{FF2B5EF4-FFF2-40B4-BE49-F238E27FC236}">
                <a16:creationId xmlns:a16="http://schemas.microsoft.com/office/drawing/2014/main" id="{4C804952-42DB-0F39-3A53-0A8A1374E0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815" b="5185"/>
          <a:stretch/>
        </p:blipFill>
        <p:spPr>
          <a:xfrm>
            <a:off x="3200401" y="1543050"/>
            <a:ext cx="4520804" cy="2260401"/>
          </a:xfrm>
          <a:prstGeom prst="rect">
            <a:avLst/>
          </a:prstGeom>
          <a:noFill/>
        </p:spPr>
      </p:pic>
      <p:sp>
        <p:nvSpPr>
          <p:cNvPr id="3" name="Slide Number Placeholder 2"/>
          <p:cNvSpPr>
            <a:spLocks noGrp="1"/>
          </p:cNvSpPr>
          <p:nvPr>
            <p:ph type="sldNum" sz="quarter" idx="12"/>
          </p:nvPr>
        </p:nvSpPr>
        <p:spPr>
          <a:xfrm>
            <a:off x="6057900" y="4767263"/>
            <a:ext cx="1600200" cy="273844"/>
          </a:xfrm>
        </p:spPr>
        <p:txBody>
          <a:bodyPr anchor="ctr">
            <a:normAutofit/>
          </a:bodyPr>
          <a:lstStyle/>
          <a:p>
            <a:pPr>
              <a:spcAft>
                <a:spcPts val="450"/>
              </a:spcAft>
            </a:pPr>
            <a:fld id="{28F6A591-B729-4643-8E61-0CC158E0A4AA}" type="slidenum">
              <a:rPr lang="en-US" smtClean="0"/>
              <a:pPr>
                <a:spcAft>
                  <a:spcPts val="450"/>
                </a:spcAft>
              </a:pPr>
              <a:t>18</a:t>
            </a:fld>
            <a:endParaRPr lang="en-US"/>
          </a:p>
        </p:txBody>
      </p:sp>
      <p:cxnSp>
        <p:nvCxnSpPr>
          <p:cNvPr id="8" name="Straight Arrow Connector 7">
            <a:extLst>
              <a:ext uri="{FF2B5EF4-FFF2-40B4-BE49-F238E27FC236}">
                <a16:creationId xmlns:a16="http://schemas.microsoft.com/office/drawing/2014/main" id="{8B07FF3F-0F28-02DF-D679-4E384C485D53}"/>
              </a:ext>
            </a:extLst>
          </p:cNvPr>
          <p:cNvCxnSpPr>
            <a:cxnSpLocks/>
          </p:cNvCxnSpPr>
          <p:nvPr/>
        </p:nvCxnSpPr>
        <p:spPr>
          <a:xfrm flipH="1" flipV="1">
            <a:off x="6370736" y="3803452"/>
            <a:ext cx="974528" cy="79117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832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sz="2700"/>
              <a:t>DualEnroll New Account Creation</a:t>
            </a:r>
          </a:p>
        </p:txBody>
      </p:sp>
      <p:sp>
        <p:nvSpPr>
          <p:cNvPr id="7" name="Content Placeholder 6"/>
          <p:cNvSpPr>
            <a:spLocks noGrp="1"/>
          </p:cNvSpPr>
          <p:nvPr>
            <p:ph sz="half" idx="2"/>
          </p:nvPr>
        </p:nvSpPr>
        <p:spPr>
          <a:xfrm>
            <a:off x="1657350" y="4241398"/>
            <a:ext cx="5829300" cy="708422"/>
          </a:xfrm>
        </p:spPr>
        <p:txBody>
          <a:bodyPr>
            <a:normAutofit/>
          </a:bodyPr>
          <a:lstStyle/>
          <a:p>
            <a:pPr marL="0" indent="0" algn="ctr">
              <a:buNone/>
            </a:pPr>
            <a:r>
              <a:rPr lang="en-US" sz="1200"/>
              <a:t>Begin by clicking the “Create My Account” button in the “New students” section. </a:t>
            </a:r>
          </a:p>
        </p:txBody>
      </p:sp>
      <p:sp>
        <p:nvSpPr>
          <p:cNvPr id="3" name="Slide Number Placeholder 2"/>
          <p:cNvSpPr>
            <a:spLocks noGrp="1"/>
          </p:cNvSpPr>
          <p:nvPr>
            <p:ph type="sldNum" sz="quarter" idx="12"/>
          </p:nvPr>
        </p:nvSpPr>
        <p:spPr/>
        <p:txBody>
          <a:bodyPr/>
          <a:lstStyle/>
          <a:p>
            <a:fld id="{28F6A591-B729-4643-8E61-0CC158E0A4AA}" type="slidenum">
              <a:rPr lang="en-US" smtClean="0"/>
              <a:t>19</a:t>
            </a:fld>
            <a:endParaRPr lang="en-US"/>
          </a:p>
        </p:txBody>
      </p:sp>
      <p:pic>
        <p:nvPicPr>
          <p:cNvPr id="4" name="Picture 3">
            <a:extLst>
              <a:ext uri="{FF2B5EF4-FFF2-40B4-BE49-F238E27FC236}">
                <a16:creationId xmlns:a16="http://schemas.microsoft.com/office/drawing/2014/main" id="{1BF326CB-0FA1-641E-7717-8785AC6ECC1F}"/>
              </a:ext>
            </a:extLst>
          </p:cNvPr>
          <p:cNvPicPr>
            <a:picLocks noChangeAspect="1"/>
          </p:cNvPicPr>
          <p:nvPr/>
        </p:nvPicPr>
        <p:blipFill>
          <a:blip r:embed="rId2"/>
          <a:stretch>
            <a:fillRect/>
          </a:stretch>
        </p:blipFill>
        <p:spPr>
          <a:xfrm>
            <a:off x="1965960" y="1133972"/>
            <a:ext cx="5257800" cy="3021302"/>
          </a:xfrm>
          <a:prstGeom prst="rect">
            <a:avLst/>
          </a:prstGeom>
        </p:spPr>
      </p:pic>
      <p:sp>
        <p:nvSpPr>
          <p:cNvPr id="8" name="Arrow: Left 7">
            <a:extLst>
              <a:ext uri="{FF2B5EF4-FFF2-40B4-BE49-F238E27FC236}">
                <a16:creationId xmlns:a16="http://schemas.microsoft.com/office/drawing/2014/main" id="{12D21792-822E-E771-8BE8-1C22FDBCE614}"/>
              </a:ext>
            </a:extLst>
          </p:cNvPr>
          <p:cNvSpPr/>
          <p:nvPr/>
        </p:nvSpPr>
        <p:spPr>
          <a:xfrm flipV="1">
            <a:off x="5600700" y="2035050"/>
            <a:ext cx="571500" cy="228600"/>
          </a:xfrm>
          <a:prstGeom prst="lef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85052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alibri" panose="020F0502020204030204" pitchFamily="34" charset="0"/>
                <a:cs typeface="Calibri" panose="020F0502020204030204" pitchFamily="34" charset="0"/>
              </a:rPr>
              <a:t>Overview</a:t>
            </a:r>
          </a:p>
        </p:txBody>
      </p:sp>
      <p:sp>
        <p:nvSpPr>
          <p:cNvPr id="3" name="Slide Number Placeholder 2"/>
          <p:cNvSpPr>
            <a:spLocks noGrp="1"/>
          </p:cNvSpPr>
          <p:nvPr>
            <p:ph type="sldNum" sz="quarter" idx="12"/>
          </p:nvPr>
        </p:nvSpPr>
        <p:spPr/>
        <p:txBody>
          <a:bodyPr/>
          <a:lstStyle/>
          <a:p>
            <a:fld id="{28F6A591-B729-4643-8E61-0CC158E0A4AA}" type="slidenum">
              <a:rPr lang="en-US" smtClean="0"/>
              <a:t>2</a:t>
            </a:fld>
            <a:endParaRPr lang="en-US"/>
          </a:p>
        </p:txBody>
      </p:sp>
      <p:sp>
        <p:nvSpPr>
          <p:cNvPr id="4" name="Content Placeholder 3"/>
          <p:cNvSpPr>
            <a:spLocks noGrp="1"/>
          </p:cNvSpPr>
          <p:nvPr>
            <p:ph idx="1"/>
          </p:nvPr>
        </p:nvSpPr>
        <p:spPr>
          <a:xfrm>
            <a:off x="457200" y="1200151"/>
            <a:ext cx="8517834" cy="3394472"/>
          </a:xfrm>
        </p:spPr>
        <p:txBody>
          <a:bodyPr vert="horz" lIns="68580" tIns="34290" rIns="68580" bIns="34290" rtlCol="0" anchor="t">
            <a:normAutofit fontScale="70000" lnSpcReduction="20000"/>
          </a:bodyPr>
          <a:lstStyle/>
          <a:p>
            <a:pPr marL="597535" indent="-426720"/>
            <a:r>
              <a:rPr lang="en-US">
                <a:latin typeface="+mj-lt"/>
                <a:cs typeface="Calibri"/>
              </a:rPr>
              <a:t>Welcome </a:t>
            </a:r>
            <a:endParaRPr lang="en-US">
              <a:cs typeface="Arial"/>
            </a:endParaRPr>
          </a:p>
          <a:p>
            <a:pPr marL="597535" indent="-426720">
              <a:buClr>
                <a:srgbClr val="404040"/>
              </a:buClr>
            </a:pPr>
            <a:r>
              <a:rPr lang="en-US">
                <a:latin typeface="+mj-lt"/>
                <a:cs typeface="Calibri"/>
              </a:rPr>
              <a:t>Activating</a:t>
            </a:r>
            <a:r>
              <a:rPr lang="en-US" i="1">
                <a:latin typeface="+mj-lt"/>
                <a:cs typeface="Calibri"/>
              </a:rPr>
              <a:t> </a:t>
            </a:r>
            <a:r>
              <a:rPr lang="en-US" i="1" err="1">
                <a:latin typeface="+mj-lt"/>
                <a:cs typeface="Calibri"/>
              </a:rPr>
              <a:t>MyCompton</a:t>
            </a:r>
            <a:r>
              <a:rPr lang="en-US" i="1">
                <a:latin typeface="+mj-lt"/>
                <a:cs typeface="Calibri"/>
              </a:rPr>
              <a:t> </a:t>
            </a:r>
            <a:r>
              <a:rPr lang="en-US">
                <a:latin typeface="+mj-lt"/>
                <a:cs typeface="Calibri"/>
              </a:rPr>
              <a:t>Portal</a:t>
            </a:r>
            <a:endParaRPr lang="en-US">
              <a:latin typeface="+mj-lt"/>
              <a:cs typeface="Calibri" panose="020F0502020204030204" pitchFamily="34" charset="0"/>
            </a:endParaRPr>
          </a:p>
          <a:p>
            <a:pPr lvl="2"/>
            <a:r>
              <a:rPr lang="en-US">
                <a:latin typeface="+mj-lt"/>
                <a:cs typeface="Calibri"/>
              </a:rPr>
              <a:t>Valid Compton College Email Address</a:t>
            </a:r>
            <a:endParaRPr lang="en-US">
              <a:latin typeface="+mj-lt"/>
              <a:cs typeface="Calibri" panose="020F0502020204030204" pitchFamily="34" charset="0"/>
            </a:endParaRPr>
          </a:p>
          <a:p>
            <a:pPr lvl="2"/>
            <a:r>
              <a:rPr lang="en-US">
                <a:latin typeface="+mj-lt"/>
                <a:cs typeface="Calibri"/>
              </a:rPr>
              <a:t>Date of Birth</a:t>
            </a:r>
            <a:endParaRPr lang="en-US">
              <a:latin typeface="+mj-lt"/>
              <a:cs typeface="Arial"/>
            </a:endParaRPr>
          </a:p>
          <a:p>
            <a:pPr marL="597535" indent="-426720">
              <a:buClr>
                <a:srgbClr val="404040"/>
              </a:buClr>
            </a:pPr>
            <a:r>
              <a:rPr lang="en-US" sz="2600" err="1">
                <a:latin typeface="+mj-lt"/>
                <a:cs typeface="Arial"/>
              </a:rPr>
              <a:t>DualEnroll</a:t>
            </a:r>
            <a:r>
              <a:rPr lang="en-US" sz="2600">
                <a:cs typeface="Arial"/>
              </a:rPr>
              <a:t> Account</a:t>
            </a:r>
          </a:p>
          <a:p>
            <a:pPr marL="597535" indent="-426720">
              <a:buClr>
                <a:srgbClr val="404040"/>
              </a:buClr>
              <a:buFont typeface="Wingdings" panose="020B0604020202020204" pitchFamily="34" charset="0"/>
              <a:buChar char="§"/>
            </a:pPr>
            <a:r>
              <a:rPr lang="en-US">
                <a:latin typeface="+mj-lt"/>
                <a:cs typeface="Calibri"/>
              </a:rPr>
              <a:t>Orientation </a:t>
            </a:r>
          </a:p>
          <a:p>
            <a:pPr marL="597535" indent="-427355"/>
            <a:r>
              <a:rPr lang="en-US">
                <a:latin typeface="+mj-lt"/>
                <a:cs typeface="Calibri"/>
              </a:rPr>
              <a:t>Microsoft Office 365 </a:t>
            </a:r>
          </a:p>
          <a:p>
            <a:pPr marL="597535" indent="-427355"/>
            <a:r>
              <a:rPr lang="en-US">
                <a:latin typeface="+mj-lt"/>
                <a:cs typeface="Calibri"/>
              </a:rPr>
              <a:t>CANVAS Overview</a:t>
            </a:r>
          </a:p>
          <a:p>
            <a:pPr marL="597535" indent="-427355"/>
            <a:r>
              <a:rPr lang="en-US">
                <a:latin typeface="+mj-lt"/>
                <a:cs typeface="Calibri"/>
              </a:rPr>
              <a:t>Tutoring, Cranium Cafe</a:t>
            </a:r>
          </a:p>
          <a:p>
            <a:pPr marL="597535" indent="-427355"/>
            <a:r>
              <a:rPr lang="en-US">
                <a:latin typeface="+mj-lt"/>
                <a:cs typeface="Calibri"/>
              </a:rPr>
              <a:t>Contact Information</a:t>
            </a:r>
          </a:p>
        </p:txBody>
      </p:sp>
    </p:spTree>
    <p:extLst>
      <p:ext uri="{BB962C8B-B14F-4D97-AF65-F5344CB8AC3E}">
        <p14:creationId xmlns:p14="http://schemas.microsoft.com/office/powerpoint/2010/main" val="1224535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sz="2700"/>
              <a:t>DualEnroll New Account Creation</a:t>
            </a:r>
          </a:p>
        </p:txBody>
      </p:sp>
      <p:sp>
        <p:nvSpPr>
          <p:cNvPr id="7" name="Content Placeholder 6"/>
          <p:cNvSpPr>
            <a:spLocks noGrp="1"/>
          </p:cNvSpPr>
          <p:nvPr>
            <p:ph sz="half" idx="2"/>
          </p:nvPr>
        </p:nvSpPr>
        <p:spPr>
          <a:xfrm>
            <a:off x="5886450" y="1725626"/>
            <a:ext cx="1771650" cy="2379239"/>
          </a:xfrm>
        </p:spPr>
        <p:txBody>
          <a:bodyPr>
            <a:noAutofit/>
          </a:bodyPr>
          <a:lstStyle/>
          <a:p>
            <a:pPr marL="0" indent="0">
              <a:buNone/>
            </a:pPr>
            <a:r>
              <a:rPr lang="en-US" sz="1200"/>
              <a:t>Use your personal information to create the account. You will complete the following sections: </a:t>
            </a:r>
          </a:p>
          <a:p>
            <a:r>
              <a:rPr lang="en-US" sz="1200"/>
              <a:t>High School</a:t>
            </a:r>
          </a:p>
          <a:p>
            <a:r>
              <a:rPr lang="en-US" sz="1200"/>
              <a:t>Create Login</a:t>
            </a:r>
          </a:p>
          <a:p>
            <a:r>
              <a:rPr lang="en-US" sz="1200"/>
              <a:t>Password</a:t>
            </a:r>
          </a:p>
          <a:p>
            <a:r>
              <a:rPr lang="en-US" sz="1200"/>
              <a:t>Name</a:t>
            </a:r>
          </a:p>
          <a:p>
            <a:r>
              <a:rPr lang="en-US" sz="1200"/>
              <a:t>Email</a:t>
            </a:r>
          </a:p>
          <a:p>
            <a:r>
              <a:rPr lang="en-US" sz="1200"/>
              <a:t>Date of Birth</a:t>
            </a:r>
          </a:p>
        </p:txBody>
      </p:sp>
      <p:sp>
        <p:nvSpPr>
          <p:cNvPr id="3" name="Slide Number Placeholder 2"/>
          <p:cNvSpPr>
            <a:spLocks noGrp="1"/>
          </p:cNvSpPr>
          <p:nvPr>
            <p:ph type="sldNum" sz="quarter" idx="12"/>
          </p:nvPr>
        </p:nvSpPr>
        <p:spPr/>
        <p:txBody>
          <a:bodyPr/>
          <a:lstStyle/>
          <a:p>
            <a:fld id="{28F6A591-B729-4643-8E61-0CC158E0A4AA}" type="slidenum">
              <a:rPr lang="en-US" smtClean="0"/>
              <a:t>20</a:t>
            </a:fld>
            <a:endParaRPr lang="en-US"/>
          </a:p>
        </p:txBody>
      </p:sp>
      <p:pic>
        <p:nvPicPr>
          <p:cNvPr id="6" name="Picture 5">
            <a:extLst>
              <a:ext uri="{FF2B5EF4-FFF2-40B4-BE49-F238E27FC236}">
                <a16:creationId xmlns:a16="http://schemas.microsoft.com/office/drawing/2014/main" id="{38454221-E336-465F-2EC5-7DB1DC248809}"/>
              </a:ext>
            </a:extLst>
          </p:cNvPr>
          <p:cNvPicPr>
            <a:picLocks noChangeAspect="1"/>
          </p:cNvPicPr>
          <p:nvPr/>
        </p:nvPicPr>
        <p:blipFill>
          <a:blip r:embed="rId2"/>
          <a:stretch>
            <a:fillRect/>
          </a:stretch>
        </p:blipFill>
        <p:spPr>
          <a:xfrm>
            <a:off x="1600200" y="1045267"/>
            <a:ext cx="4114800" cy="3574319"/>
          </a:xfrm>
          <a:prstGeom prst="rect">
            <a:avLst/>
          </a:prstGeom>
        </p:spPr>
      </p:pic>
    </p:spTree>
    <p:extLst>
      <p:ext uri="{BB962C8B-B14F-4D97-AF65-F5344CB8AC3E}">
        <p14:creationId xmlns:p14="http://schemas.microsoft.com/office/powerpoint/2010/main" val="3066543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a:t>DualEnroll Account Verification</a:t>
            </a:r>
          </a:p>
        </p:txBody>
      </p:sp>
      <p:sp>
        <p:nvSpPr>
          <p:cNvPr id="7" name="Content Placeholder 6"/>
          <p:cNvSpPr>
            <a:spLocks noGrp="1"/>
          </p:cNvSpPr>
          <p:nvPr>
            <p:ph sz="half" idx="2"/>
          </p:nvPr>
        </p:nvSpPr>
        <p:spPr>
          <a:xfrm>
            <a:off x="6523265" y="2289114"/>
            <a:ext cx="1257300" cy="1304515"/>
          </a:xfrm>
        </p:spPr>
        <p:txBody>
          <a:bodyPr>
            <a:noAutofit/>
          </a:bodyPr>
          <a:lstStyle/>
          <a:p>
            <a:pPr marL="0" indent="0">
              <a:buNone/>
            </a:pPr>
            <a:r>
              <a:rPr lang="en-US" sz="1200"/>
              <a:t>Based on the email and/or phone number you provided, you will receive an activation code. </a:t>
            </a:r>
          </a:p>
        </p:txBody>
      </p:sp>
      <p:sp>
        <p:nvSpPr>
          <p:cNvPr id="3" name="Slide Number Placeholder 2"/>
          <p:cNvSpPr>
            <a:spLocks noGrp="1"/>
          </p:cNvSpPr>
          <p:nvPr>
            <p:ph type="sldNum" sz="quarter" idx="12"/>
          </p:nvPr>
        </p:nvSpPr>
        <p:spPr/>
        <p:txBody>
          <a:bodyPr/>
          <a:lstStyle/>
          <a:p>
            <a:fld id="{28F6A591-B729-4643-8E61-0CC158E0A4AA}" type="slidenum">
              <a:rPr lang="en-US" smtClean="0"/>
              <a:t>21</a:t>
            </a:fld>
            <a:endParaRPr lang="en-US"/>
          </a:p>
        </p:txBody>
      </p:sp>
      <p:pic>
        <p:nvPicPr>
          <p:cNvPr id="4" name="Picture 3">
            <a:extLst>
              <a:ext uri="{FF2B5EF4-FFF2-40B4-BE49-F238E27FC236}">
                <a16:creationId xmlns:a16="http://schemas.microsoft.com/office/drawing/2014/main" id="{03B280B2-1B2D-6891-F2FC-DC6159BEA020}"/>
              </a:ext>
            </a:extLst>
          </p:cNvPr>
          <p:cNvPicPr>
            <a:picLocks noChangeAspect="1"/>
          </p:cNvPicPr>
          <p:nvPr/>
        </p:nvPicPr>
        <p:blipFill>
          <a:blip r:embed="rId2"/>
          <a:stretch>
            <a:fillRect/>
          </a:stretch>
        </p:blipFill>
        <p:spPr>
          <a:xfrm>
            <a:off x="1528354" y="1257300"/>
            <a:ext cx="4586696" cy="3257550"/>
          </a:xfrm>
          <a:prstGeom prst="rect">
            <a:avLst/>
          </a:prstGeom>
        </p:spPr>
      </p:pic>
      <p:sp>
        <p:nvSpPr>
          <p:cNvPr id="8" name="Rectangle 7">
            <a:extLst>
              <a:ext uri="{FF2B5EF4-FFF2-40B4-BE49-F238E27FC236}">
                <a16:creationId xmlns:a16="http://schemas.microsoft.com/office/drawing/2014/main" id="{0A0208DA-7C07-9294-C263-0EF700AA4F19}"/>
              </a:ext>
            </a:extLst>
          </p:cNvPr>
          <p:cNvSpPr/>
          <p:nvPr/>
        </p:nvSpPr>
        <p:spPr>
          <a:xfrm>
            <a:off x="3829050" y="2800350"/>
            <a:ext cx="514350" cy="114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16486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a:t>DualEnroll Personal Information</a:t>
            </a:r>
          </a:p>
        </p:txBody>
      </p:sp>
      <p:sp>
        <p:nvSpPr>
          <p:cNvPr id="7" name="Content Placeholder 6"/>
          <p:cNvSpPr>
            <a:spLocks noGrp="1"/>
          </p:cNvSpPr>
          <p:nvPr>
            <p:ph sz="half" idx="2"/>
          </p:nvPr>
        </p:nvSpPr>
        <p:spPr>
          <a:xfrm>
            <a:off x="6348675" y="2248292"/>
            <a:ext cx="1420586" cy="1304515"/>
          </a:xfrm>
        </p:spPr>
        <p:txBody>
          <a:bodyPr>
            <a:noAutofit/>
          </a:bodyPr>
          <a:lstStyle/>
          <a:p>
            <a:r>
              <a:rPr lang="en-US" sz="1200"/>
              <a:t>Your name will be transferred over to this screen. </a:t>
            </a:r>
          </a:p>
          <a:p>
            <a:r>
              <a:rPr lang="en-US" sz="1200"/>
              <a:t>You are also able to make updates here. </a:t>
            </a:r>
          </a:p>
        </p:txBody>
      </p:sp>
      <p:sp>
        <p:nvSpPr>
          <p:cNvPr id="3" name="Slide Number Placeholder 2"/>
          <p:cNvSpPr>
            <a:spLocks noGrp="1"/>
          </p:cNvSpPr>
          <p:nvPr>
            <p:ph type="sldNum" sz="quarter" idx="12"/>
          </p:nvPr>
        </p:nvSpPr>
        <p:spPr/>
        <p:txBody>
          <a:bodyPr/>
          <a:lstStyle/>
          <a:p>
            <a:fld id="{28F6A591-B729-4643-8E61-0CC158E0A4AA}" type="slidenum">
              <a:rPr lang="en-US" smtClean="0"/>
              <a:t>22</a:t>
            </a:fld>
            <a:endParaRPr lang="en-US"/>
          </a:p>
        </p:txBody>
      </p:sp>
      <p:pic>
        <p:nvPicPr>
          <p:cNvPr id="6" name="Picture 5">
            <a:extLst>
              <a:ext uri="{FF2B5EF4-FFF2-40B4-BE49-F238E27FC236}">
                <a16:creationId xmlns:a16="http://schemas.microsoft.com/office/drawing/2014/main" id="{F354C47C-60D6-600C-26F1-7D852686810B}"/>
              </a:ext>
            </a:extLst>
          </p:cNvPr>
          <p:cNvPicPr>
            <a:picLocks noChangeAspect="1"/>
          </p:cNvPicPr>
          <p:nvPr/>
        </p:nvPicPr>
        <p:blipFill rotWithShape="1">
          <a:blip r:embed="rId2"/>
          <a:srcRect l="3475" r="3325"/>
          <a:stretch/>
        </p:blipFill>
        <p:spPr>
          <a:xfrm>
            <a:off x="1543050" y="1275347"/>
            <a:ext cx="4514851" cy="3250406"/>
          </a:xfrm>
          <a:prstGeom prst="rect">
            <a:avLst/>
          </a:prstGeom>
        </p:spPr>
      </p:pic>
      <p:sp>
        <p:nvSpPr>
          <p:cNvPr id="8" name="Rectangle 7">
            <a:extLst>
              <a:ext uri="{FF2B5EF4-FFF2-40B4-BE49-F238E27FC236}">
                <a16:creationId xmlns:a16="http://schemas.microsoft.com/office/drawing/2014/main" id="{60392A8F-0F75-D4A5-D13E-1B10453779E5}"/>
              </a:ext>
            </a:extLst>
          </p:cNvPr>
          <p:cNvSpPr/>
          <p:nvPr/>
        </p:nvSpPr>
        <p:spPr>
          <a:xfrm>
            <a:off x="1885950" y="2800350"/>
            <a:ext cx="205740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52E0DC1-CA75-168F-EDB7-F286CED9E0DD}"/>
              </a:ext>
            </a:extLst>
          </p:cNvPr>
          <p:cNvSpPr/>
          <p:nvPr/>
        </p:nvSpPr>
        <p:spPr>
          <a:xfrm>
            <a:off x="1943100" y="3314700"/>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CDE5521F-5C11-FA49-A3F5-F78B2E338C3B}"/>
              </a:ext>
            </a:extLst>
          </p:cNvPr>
          <p:cNvSpPr/>
          <p:nvPr/>
        </p:nvSpPr>
        <p:spPr>
          <a:xfrm>
            <a:off x="2800350" y="3593628"/>
            <a:ext cx="7429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n>
                <a:solidFill>
                  <a:schemeClr val="bg1"/>
                </a:solidFill>
              </a:ln>
            </a:endParaRPr>
          </a:p>
        </p:txBody>
      </p:sp>
      <p:sp>
        <p:nvSpPr>
          <p:cNvPr id="11" name="Rectangle 10">
            <a:extLst>
              <a:ext uri="{FF2B5EF4-FFF2-40B4-BE49-F238E27FC236}">
                <a16:creationId xmlns:a16="http://schemas.microsoft.com/office/drawing/2014/main" id="{88706695-C6A8-2016-F0FF-E54E16BB8335}"/>
              </a:ext>
            </a:extLst>
          </p:cNvPr>
          <p:cNvSpPr/>
          <p:nvPr/>
        </p:nvSpPr>
        <p:spPr>
          <a:xfrm>
            <a:off x="1885950" y="2328454"/>
            <a:ext cx="571500" cy="8513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A76222A-465C-83D0-73A0-E0733C3F915D}"/>
              </a:ext>
            </a:extLst>
          </p:cNvPr>
          <p:cNvSpPr/>
          <p:nvPr/>
        </p:nvSpPr>
        <p:spPr>
          <a:xfrm>
            <a:off x="4800600" y="1943100"/>
            <a:ext cx="514350"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52698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a:t>DualEnroll Compton College ID</a:t>
            </a:r>
          </a:p>
        </p:txBody>
      </p:sp>
      <p:sp>
        <p:nvSpPr>
          <p:cNvPr id="7" name="Content Placeholder 6"/>
          <p:cNvSpPr>
            <a:spLocks noGrp="1"/>
          </p:cNvSpPr>
          <p:nvPr>
            <p:ph sz="half" idx="2"/>
          </p:nvPr>
        </p:nvSpPr>
        <p:spPr>
          <a:xfrm>
            <a:off x="6258841" y="1602180"/>
            <a:ext cx="1600199" cy="2743200"/>
          </a:xfrm>
        </p:spPr>
        <p:txBody>
          <a:bodyPr>
            <a:noAutofit/>
          </a:bodyPr>
          <a:lstStyle/>
          <a:p>
            <a:r>
              <a:rPr lang="en-US" sz="1050"/>
              <a:t>Please have your Compton College Student ID number (A0001234) ready to provide on this screen. </a:t>
            </a:r>
          </a:p>
          <a:p>
            <a:r>
              <a:rPr lang="en-US" sz="1050"/>
              <a:t>Select the best option that fits. </a:t>
            </a:r>
          </a:p>
          <a:p>
            <a:r>
              <a:rPr lang="en-US" sz="1050"/>
              <a:t>If you have never applied to Compton College, please let one of the Compton College staff members know. </a:t>
            </a:r>
          </a:p>
        </p:txBody>
      </p:sp>
      <p:sp>
        <p:nvSpPr>
          <p:cNvPr id="3" name="Slide Number Placeholder 2"/>
          <p:cNvSpPr>
            <a:spLocks noGrp="1"/>
          </p:cNvSpPr>
          <p:nvPr>
            <p:ph type="sldNum" sz="quarter" idx="12"/>
          </p:nvPr>
        </p:nvSpPr>
        <p:spPr/>
        <p:txBody>
          <a:bodyPr/>
          <a:lstStyle/>
          <a:p>
            <a:fld id="{28F6A591-B729-4643-8E61-0CC158E0A4AA}" type="slidenum">
              <a:rPr lang="en-US" smtClean="0"/>
              <a:t>23</a:t>
            </a:fld>
            <a:endParaRPr lang="en-US"/>
          </a:p>
        </p:txBody>
      </p:sp>
      <p:sp>
        <p:nvSpPr>
          <p:cNvPr id="8" name="Rectangle 7">
            <a:extLst>
              <a:ext uri="{FF2B5EF4-FFF2-40B4-BE49-F238E27FC236}">
                <a16:creationId xmlns:a16="http://schemas.microsoft.com/office/drawing/2014/main" id="{60392A8F-0F75-D4A5-D13E-1B10453779E5}"/>
              </a:ext>
            </a:extLst>
          </p:cNvPr>
          <p:cNvSpPr/>
          <p:nvPr/>
        </p:nvSpPr>
        <p:spPr>
          <a:xfrm>
            <a:off x="1885950" y="2800350"/>
            <a:ext cx="205740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52E0DC1-CA75-168F-EDB7-F286CED9E0DD}"/>
              </a:ext>
            </a:extLst>
          </p:cNvPr>
          <p:cNvSpPr/>
          <p:nvPr/>
        </p:nvSpPr>
        <p:spPr>
          <a:xfrm>
            <a:off x="1943100" y="3314700"/>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CDE5521F-5C11-FA49-A3F5-F78B2E338C3B}"/>
              </a:ext>
            </a:extLst>
          </p:cNvPr>
          <p:cNvSpPr/>
          <p:nvPr/>
        </p:nvSpPr>
        <p:spPr>
          <a:xfrm>
            <a:off x="2800350" y="3593628"/>
            <a:ext cx="7429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n>
                <a:solidFill>
                  <a:schemeClr val="bg1"/>
                </a:solidFill>
              </a:ln>
            </a:endParaRPr>
          </a:p>
        </p:txBody>
      </p:sp>
      <p:pic>
        <p:nvPicPr>
          <p:cNvPr id="4" name="Picture 3">
            <a:extLst>
              <a:ext uri="{FF2B5EF4-FFF2-40B4-BE49-F238E27FC236}">
                <a16:creationId xmlns:a16="http://schemas.microsoft.com/office/drawing/2014/main" id="{A992C249-1D66-0C2E-7544-039D1662DD69}"/>
              </a:ext>
            </a:extLst>
          </p:cNvPr>
          <p:cNvPicPr>
            <a:picLocks noChangeAspect="1"/>
          </p:cNvPicPr>
          <p:nvPr/>
        </p:nvPicPr>
        <p:blipFill rotWithShape="1">
          <a:blip r:embed="rId2"/>
          <a:srcRect l="5882" t="878" r="5714" b="132"/>
          <a:stretch/>
        </p:blipFill>
        <p:spPr>
          <a:xfrm>
            <a:off x="1553136" y="1282480"/>
            <a:ext cx="4421578" cy="3058849"/>
          </a:xfrm>
          <a:prstGeom prst="rect">
            <a:avLst/>
          </a:prstGeom>
        </p:spPr>
      </p:pic>
      <p:sp>
        <p:nvSpPr>
          <p:cNvPr id="12" name="Rectangle 11">
            <a:extLst>
              <a:ext uri="{FF2B5EF4-FFF2-40B4-BE49-F238E27FC236}">
                <a16:creationId xmlns:a16="http://schemas.microsoft.com/office/drawing/2014/main" id="{FD15B2B6-A277-3CF9-D6FA-F404E38F2C90}"/>
              </a:ext>
            </a:extLst>
          </p:cNvPr>
          <p:cNvSpPr/>
          <p:nvPr/>
        </p:nvSpPr>
        <p:spPr>
          <a:xfrm>
            <a:off x="1943100" y="2230177"/>
            <a:ext cx="5143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EACA4182-417E-D127-CE01-3DFED6F40286}"/>
              </a:ext>
            </a:extLst>
          </p:cNvPr>
          <p:cNvSpPr/>
          <p:nvPr/>
        </p:nvSpPr>
        <p:spPr>
          <a:xfrm>
            <a:off x="4686300" y="1828800"/>
            <a:ext cx="514350"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53540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a:t>DualEnroll Terms and Conditions</a:t>
            </a:r>
          </a:p>
        </p:txBody>
      </p:sp>
      <p:sp>
        <p:nvSpPr>
          <p:cNvPr id="7" name="Content Placeholder 6"/>
          <p:cNvSpPr>
            <a:spLocks noGrp="1"/>
          </p:cNvSpPr>
          <p:nvPr>
            <p:ph sz="half" idx="2"/>
          </p:nvPr>
        </p:nvSpPr>
        <p:spPr>
          <a:xfrm>
            <a:off x="6343649" y="2341565"/>
            <a:ext cx="1515390" cy="1087830"/>
          </a:xfrm>
        </p:spPr>
        <p:txBody>
          <a:bodyPr>
            <a:noAutofit/>
          </a:bodyPr>
          <a:lstStyle/>
          <a:p>
            <a:pPr marL="0" indent="0">
              <a:buNone/>
            </a:pPr>
            <a:r>
              <a:rPr lang="en-US" sz="1050"/>
              <a:t>Read through the consent terms and when you are ready, check the box to agree with the terms and conditions and select update. </a:t>
            </a:r>
          </a:p>
        </p:txBody>
      </p:sp>
      <p:sp>
        <p:nvSpPr>
          <p:cNvPr id="3" name="Slide Number Placeholder 2"/>
          <p:cNvSpPr>
            <a:spLocks noGrp="1"/>
          </p:cNvSpPr>
          <p:nvPr>
            <p:ph type="sldNum" sz="quarter" idx="12"/>
          </p:nvPr>
        </p:nvSpPr>
        <p:spPr/>
        <p:txBody>
          <a:bodyPr/>
          <a:lstStyle/>
          <a:p>
            <a:fld id="{28F6A591-B729-4643-8E61-0CC158E0A4AA}" type="slidenum">
              <a:rPr lang="en-US" smtClean="0"/>
              <a:t>24</a:t>
            </a:fld>
            <a:endParaRPr lang="en-US"/>
          </a:p>
        </p:txBody>
      </p:sp>
      <p:sp>
        <p:nvSpPr>
          <p:cNvPr id="8" name="Rectangle 7">
            <a:extLst>
              <a:ext uri="{FF2B5EF4-FFF2-40B4-BE49-F238E27FC236}">
                <a16:creationId xmlns:a16="http://schemas.microsoft.com/office/drawing/2014/main" id="{60392A8F-0F75-D4A5-D13E-1B10453779E5}"/>
              </a:ext>
            </a:extLst>
          </p:cNvPr>
          <p:cNvSpPr/>
          <p:nvPr/>
        </p:nvSpPr>
        <p:spPr>
          <a:xfrm>
            <a:off x="1885950" y="2800350"/>
            <a:ext cx="205740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52E0DC1-CA75-168F-EDB7-F286CED9E0DD}"/>
              </a:ext>
            </a:extLst>
          </p:cNvPr>
          <p:cNvSpPr/>
          <p:nvPr/>
        </p:nvSpPr>
        <p:spPr>
          <a:xfrm>
            <a:off x="1943100" y="3314700"/>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CDE5521F-5C11-FA49-A3F5-F78B2E338C3B}"/>
              </a:ext>
            </a:extLst>
          </p:cNvPr>
          <p:cNvSpPr/>
          <p:nvPr/>
        </p:nvSpPr>
        <p:spPr>
          <a:xfrm>
            <a:off x="2800350" y="3593628"/>
            <a:ext cx="7429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n>
                <a:solidFill>
                  <a:schemeClr val="bg1"/>
                </a:solidFill>
              </a:ln>
            </a:endParaRPr>
          </a:p>
        </p:txBody>
      </p:sp>
      <p:sp>
        <p:nvSpPr>
          <p:cNvPr id="12" name="Rectangle 11">
            <a:extLst>
              <a:ext uri="{FF2B5EF4-FFF2-40B4-BE49-F238E27FC236}">
                <a16:creationId xmlns:a16="http://schemas.microsoft.com/office/drawing/2014/main" id="{FD15B2B6-A277-3CF9-D6FA-F404E38F2C90}"/>
              </a:ext>
            </a:extLst>
          </p:cNvPr>
          <p:cNvSpPr/>
          <p:nvPr/>
        </p:nvSpPr>
        <p:spPr>
          <a:xfrm>
            <a:off x="1943100" y="2230177"/>
            <a:ext cx="5143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E5A64134-3354-B787-E0EB-2D86DA5C1E3F}"/>
              </a:ext>
            </a:extLst>
          </p:cNvPr>
          <p:cNvPicPr>
            <a:picLocks noChangeAspect="1"/>
          </p:cNvPicPr>
          <p:nvPr/>
        </p:nvPicPr>
        <p:blipFill>
          <a:blip r:embed="rId2"/>
          <a:stretch>
            <a:fillRect/>
          </a:stretch>
        </p:blipFill>
        <p:spPr>
          <a:xfrm>
            <a:off x="1485900" y="1142405"/>
            <a:ext cx="3314700" cy="2913105"/>
          </a:xfrm>
          <a:prstGeom prst="rect">
            <a:avLst/>
          </a:prstGeom>
        </p:spPr>
      </p:pic>
      <p:pic>
        <p:nvPicPr>
          <p:cNvPr id="13" name="Picture 12">
            <a:extLst>
              <a:ext uri="{FF2B5EF4-FFF2-40B4-BE49-F238E27FC236}">
                <a16:creationId xmlns:a16="http://schemas.microsoft.com/office/drawing/2014/main" id="{6F566673-8E13-5FD0-3C75-ECFDE34F8ACC}"/>
              </a:ext>
            </a:extLst>
          </p:cNvPr>
          <p:cNvPicPr>
            <a:picLocks noChangeAspect="1"/>
          </p:cNvPicPr>
          <p:nvPr/>
        </p:nvPicPr>
        <p:blipFill>
          <a:blip r:embed="rId3"/>
          <a:stretch>
            <a:fillRect/>
          </a:stretch>
        </p:blipFill>
        <p:spPr>
          <a:xfrm>
            <a:off x="2986928" y="2033299"/>
            <a:ext cx="3170144" cy="2674809"/>
          </a:xfrm>
          <a:prstGeom prst="rect">
            <a:avLst/>
          </a:prstGeom>
        </p:spPr>
      </p:pic>
      <p:sp>
        <p:nvSpPr>
          <p:cNvPr id="14" name="Rectangle 13">
            <a:extLst>
              <a:ext uri="{FF2B5EF4-FFF2-40B4-BE49-F238E27FC236}">
                <a16:creationId xmlns:a16="http://schemas.microsoft.com/office/drawing/2014/main" id="{86E2079A-D6BC-6483-8A69-4271EE2A0212}"/>
              </a:ext>
            </a:extLst>
          </p:cNvPr>
          <p:cNvSpPr/>
          <p:nvPr/>
        </p:nvSpPr>
        <p:spPr>
          <a:xfrm>
            <a:off x="1685925" y="1902526"/>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75E80AE6-93E9-EBF0-95FE-99557EE4BE80}"/>
              </a:ext>
            </a:extLst>
          </p:cNvPr>
          <p:cNvSpPr/>
          <p:nvPr/>
        </p:nvSpPr>
        <p:spPr>
          <a:xfrm>
            <a:off x="3714750" y="1629452"/>
            <a:ext cx="514350"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50944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a:t>DualEnroll FERPA Consent</a:t>
            </a:r>
          </a:p>
        </p:txBody>
      </p:sp>
      <p:sp>
        <p:nvSpPr>
          <p:cNvPr id="7" name="Content Placeholder 6"/>
          <p:cNvSpPr>
            <a:spLocks noGrp="1"/>
          </p:cNvSpPr>
          <p:nvPr>
            <p:ph sz="half" idx="2"/>
          </p:nvPr>
        </p:nvSpPr>
        <p:spPr>
          <a:xfrm>
            <a:off x="6284051" y="2075567"/>
            <a:ext cx="1515390" cy="1087830"/>
          </a:xfrm>
        </p:spPr>
        <p:txBody>
          <a:bodyPr>
            <a:noAutofit/>
          </a:bodyPr>
          <a:lstStyle/>
          <a:p>
            <a:pPr marL="0" indent="0">
              <a:buNone/>
            </a:pPr>
            <a:r>
              <a:rPr lang="en-US" sz="1200"/>
              <a:t>You must provide the information for a parent or legal guardian. </a:t>
            </a:r>
          </a:p>
          <a:p>
            <a:pPr marL="0" indent="0">
              <a:buNone/>
            </a:pPr>
            <a:r>
              <a:rPr lang="en-US" sz="1200"/>
              <a:t>After you enter the information, select the box to agree with the FERPA waiver. </a:t>
            </a:r>
          </a:p>
        </p:txBody>
      </p:sp>
      <p:sp>
        <p:nvSpPr>
          <p:cNvPr id="3" name="Slide Number Placeholder 2"/>
          <p:cNvSpPr>
            <a:spLocks noGrp="1"/>
          </p:cNvSpPr>
          <p:nvPr>
            <p:ph type="sldNum" sz="quarter" idx="12"/>
          </p:nvPr>
        </p:nvSpPr>
        <p:spPr/>
        <p:txBody>
          <a:bodyPr/>
          <a:lstStyle/>
          <a:p>
            <a:fld id="{28F6A591-B729-4643-8E61-0CC158E0A4AA}" type="slidenum">
              <a:rPr lang="en-US" smtClean="0"/>
              <a:t>25</a:t>
            </a:fld>
            <a:endParaRPr lang="en-US"/>
          </a:p>
        </p:txBody>
      </p:sp>
      <p:sp>
        <p:nvSpPr>
          <p:cNvPr id="8" name="Rectangle 7">
            <a:extLst>
              <a:ext uri="{FF2B5EF4-FFF2-40B4-BE49-F238E27FC236}">
                <a16:creationId xmlns:a16="http://schemas.microsoft.com/office/drawing/2014/main" id="{60392A8F-0F75-D4A5-D13E-1B10453779E5}"/>
              </a:ext>
            </a:extLst>
          </p:cNvPr>
          <p:cNvSpPr/>
          <p:nvPr/>
        </p:nvSpPr>
        <p:spPr>
          <a:xfrm>
            <a:off x="1885950" y="2800350"/>
            <a:ext cx="205740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52E0DC1-CA75-168F-EDB7-F286CED9E0DD}"/>
              </a:ext>
            </a:extLst>
          </p:cNvPr>
          <p:cNvSpPr/>
          <p:nvPr/>
        </p:nvSpPr>
        <p:spPr>
          <a:xfrm>
            <a:off x="1943100" y="3314700"/>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CDE5521F-5C11-FA49-A3F5-F78B2E338C3B}"/>
              </a:ext>
            </a:extLst>
          </p:cNvPr>
          <p:cNvSpPr/>
          <p:nvPr/>
        </p:nvSpPr>
        <p:spPr>
          <a:xfrm>
            <a:off x="2800350" y="3593628"/>
            <a:ext cx="7429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n>
                <a:solidFill>
                  <a:schemeClr val="bg1"/>
                </a:solidFill>
              </a:ln>
            </a:endParaRPr>
          </a:p>
        </p:txBody>
      </p:sp>
      <p:sp>
        <p:nvSpPr>
          <p:cNvPr id="12" name="Rectangle 11">
            <a:extLst>
              <a:ext uri="{FF2B5EF4-FFF2-40B4-BE49-F238E27FC236}">
                <a16:creationId xmlns:a16="http://schemas.microsoft.com/office/drawing/2014/main" id="{FD15B2B6-A277-3CF9-D6FA-F404E38F2C90}"/>
              </a:ext>
            </a:extLst>
          </p:cNvPr>
          <p:cNvSpPr/>
          <p:nvPr/>
        </p:nvSpPr>
        <p:spPr>
          <a:xfrm>
            <a:off x="1943100" y="2230177"/>
            <a:ext cx="5143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6E2079A-D6BC-6483-8A69-4271EE2A0212}"/>
              </a:ext>
            </a:extLst>
          </p:cNvPr>
          <p:cNvSpPr/>
          <p:nvPr/>
        </p:nvSpPr>
        <p:spPr>
          <a:xfrm>
            <a:off x="1685925" y="1902526"/>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4332916A-A39F-D1AF-A378-86F7E06387F5}"/>
              </a:ext>
            </a:extLst>
          </p:cNvPr>
          <p:cNvPicPr>
            <a:picLocks noChangeAspect="1"/>
          </p:cNvPicPr>
          <p:nvPr/>
        </p:nvPicPr>
        <p:blipFill>
          <a:blip r:embed="rId2"/>
          <a:stretch>
            <a:fillRect/>
          </a:stretch>
        </p:blipFill>
        <p:spPr>
          <a:xfrm>
            <a:off x="1344559" y="1063228"/>
            <a:ext cx="4656191" cy="3608108"/>
          </a:xfrm>
          <a:prstGeom prst="rect">
            <a:avLst/>
          </a:prstGeom>
        </p:spPr>
      </p:pic>
      <p:sp>
        <p:nvSpPr>
          <p:cNvPr id="11" name="Rectangle 10">
            <a:extLst>
              <a:ext uri="{FF2B5EF4-FFF2-40B4-BE49-F238E27FC236}">
                <a16:creationId xmlns:a16="http://schemas.microsoft.com/office/drawing/2014/main" id="{3AC9CA7E-D844-B5A3-AD7E-3C9062B06ADE}"/>
              </a:ext>
            </a:extLst>
          </p:cNvPr>
          <p:cNvSpPr/>
          <p:nvPr/>
        </p:nvSpPr>
        <p:spPr>
          <a:xfrm>
            <a:off x="1685925" y="1987656"/>
            <a:ext cx="771525"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E6F1E79-B027-3F17-F986-C375CFCA8E31}"/>
              </a:ext>
            </a:extLst>
          </p:cNvPr>
          <p:cNvSpPr/>
          <p:nvPr/>
        </p:nvSpPr>
        <p:spPr>
          <a:xfrm>
            <a:off x="4686300" y="1657350"/>
            <a:ext cx="514350"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59797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a:t>DualEnroll Program Selection</a:t>
            </a:r>
          </a:p>
        </p:txBody>
      </p:sp>
      <p:sp>
        <p:nvSpPr>
          <p:cNvPr id="7" name="Content Placeholder 6"/>
          <p:cNvSpPr>
            <a:spLocks noGrp="1"/>
          </p:cNvSpPr>
          <p:nvPr>
            <p:ph sz="half" idx="2"/>
          </p:nvPr>
        </p:nvSpPr>
        <p:spPr>
          <a:xfrm>
            <a:off x="6342017" y="2210236"/>
            <a:ext cx="1515390" cy="1087830"/>
          </a:xfrm>
        </p:spPr>
        <p:txBody>
          <a:bodyPr>
            <a:noAutofit/>
          </a:bodyPr>
          <a:lstStyle/>
          <a:p>
            <a:pPr marL="0" indent="0">
              <a:buNone/>
            </a:pPr>
            <a:r>
              <a:rPr lang="en-US" sz="1200"/>
              <a:t>Select the Dual Enrollment program you are/will be in. </a:t>
            </a:r>
          </a:p>
          <a:p>
            <a:pPr marL="0" indent="0">
              <a:buNone/>
            </a:pPr>
            <a:endParaRPr lang="en-US" sz="1200"/>
          </a:p>
          <a:p>
            <a:pPr marL="0" indent="0">
              <a:buNone/>
            </a:pPr>
            <a:r>
              <a:rPr lang="en-US" sz="1200"/>
              <a:t>If you are in more than one, select all the options that apply. </a:t>
            </a:r>
          </a:p>
        </p:txBody>
      </p:sp>
      <p:sp>
        <p:nvSpPr>
          <p:cNvPr id="3" name="Slide Number Placeholder 2"/>
          <p:cNvSpPr>
            <a:spLocks noGrp="1"/>
          </p:cNvSpPr>
          <p:nvPr>
            <p:ph type="sldNum" sz="quarter" idx="12"/>
          </p:nvPr>
        </p:nvSpPr>
        <p:spPr/>
        <p:txBody>
          <a:bodyPr/>
          <a:lstStyle/>
          <a:p>
            <a:fld id="{28F6A591-B729-4643-8E61-0CC158E0A4AA}" type="slidenum">
              <a:rPr lang="en-US" smtClean="0"/>
              <a:t>26</a:t>
            </a:fld>
            <a:endParaRPr lang="en-US"/>
          </a:p>
        </p:txBody>
      </p:sp>
      <p:sp>
        <p:nvSpPr>
          <p:cNvPr id="8" name="Rectangle 7">
            <a:extLst>
              <a:ext uri="{FF2B5EF4-FFF2-40B4-BE49-F238E27FC236}">
                <a16:creationId xmlns:a16="http://schemas.microsoft.com/office/drawing/2014/main" id="{60392A8F-0F75-D4A5-D13E-1B10453779E5}"/>
              </a:ext>
            </a:extLst>
          </p:cNvPr>
          <p:cNvSpPr/>
          <p:nvPr/>
        </p:nvSpPr>
        <p:spPr>
          <a:xfrm>
            <a:off x="1885950" y="2800350"/>
            <a:ext cx="205740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52E0DC1-CA75-168F-EDB7-F286CED9E0DD}"/>
              </a:ext>
            </a:extLst>
          </p:cNvPr>
          <p:cNvSpPr/>
          <p:nvPr/>
        </p:nvSpPr>
        <p:spPr>
          <a:xfrm>
            <a:off x="1943100" y="3314700"/>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CDE5521F-5C11-FA49-A3F5-F78B2E338C3B}"/>
              </a:ext>
            </a:extLst>
          </p:cNvPr>
          <p:cNvSpPr/>
          <p:nvPr/>
        </p:nvSpPr>
        <p:spPr>
          <a:xfrm>
            <a:off x="2800350" y="3593628"/>
            <a:ext cx="7429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n>
                <a:solidFill>
                  <a:schemeClr val="bg1"/>
                </a:solidFill>
              </a:ln>
            </a:endParaRPr>
          </a:p>
        </p:txBody>
      </p:sp>
      <p:sp>
        <p:nvSpPr>
          <p:cNvPr id="12" name="Rectangle 11">
            <a:extLst>
              <a:ext uri="{FF2B5EF4-FFF2-40B4-BE49-F238E27FC236}">
                <a16:creationId xmlns:a16="http://schemas.microsoft.com/office/drawing/2014/main" id="{FD15B2B6-A277-3CF9-D6FA-F404E38F2C90}"/>
              </a:ext>
            </a:extLst>
          </p:cNvPr>
          <p:cNvSpPr/>
          <p:nvPr/>
        </p:nvSpPr>
        <p:spPr>
          <a:xfrm>
            <a:off x="1943100" y="2230177"/>
            <a:ext cx="5143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6E2079A-D6BC-6483-8A69-4271EE2A0212}"/>
              </a:ext>
            </a:extLst>
          </p:cNvPr>
          <p:cNvSpPr/>
          <p:nvPr/>
        </p:nvSpPr>
        <p:spPr>
          <a:xfrm>
            <a:off x="1685925" y="1902526"/>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AC9CA7E-D844-B5A3-AD7E-3C9062B06ADE}"/>
              </a:ext>
            </a:extLst>
          </p:cNvPr>
          <p:cNvSpPr/>
          <p:nvPr/>
        </p:nvSpPr>
        <p:spPr>
          <a:xfrm>
            <a:off x="1943100" y="1987656"/>
            <a:ext cx="514350"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4F281E8B-81CD-8B75-6E3F-12FA1316DD21}"/>
              </a:ext>
            </a:extLst>
          </p:cNvPr>
          <p:cNvPicPr>
            <a:picLocks noChangeAspect="1"/>
          </p:cNvPicPr>
          <p:nvPr/>
        </p:nvPicPr>
        <p:blipFill>
          <a:blip r:embed="rId2"/>
          <a:stretch>
            <a:fillRect/>
          </a:stretch>
        </p:blipFill>
        <p:spPr>
          <a:xfrm>
            <a:off x="1371601" y="1136761"/>
            <a:ext cx="4873187" cy="3497438"/>
          </a:xfrm>
          <a:prstGeom prst="rect">
            <a:avLst/>
          </a:prstGeom>
        </p:spPr>
      </p:pic>
      <p:sp>
        <p:nvSpPr>
          <p:cNvPr id="13" name="Rectangle 12">
            <a:extLst>
              <a:ext uri="{FF2B5EF4-FFF2-40B4-BE49-F238E27FC236}">
                <a16:creationId xmlns:a16="http://schemas.microsoft.com/office/drawing/2014/main" id="{7BE0DDD8-0A74-10A9-FCA6-5E24E3D162E2}"/>
              </a:ext>
            </a:extLst>
          </p:cNvPr>
          <p:cNvSpPr/>
          <p:nvPr/>
        </p:nvSpPr>
        <p:spPr>
          <a:xfrm>
            <a:off x="1819745" y="2266584"/>
            <a:ext cx="514350"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9F1AE920-4911-A07B-81EA-5A2E17A8957D}"/>
              </a:ext>
            </a:extLst>
          </p:cNvPr>
          <p:cNvSpPr/>
          <p:nvPr/>
        </p:nvSpPr>
        <p:spPr>
          <a:xfrm>
            <a:off x="4914900" y="1850254"/>
            <a:ext cx="514350"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58479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sz="2700"/>
              <a:t>DualEnroll </a:t>
            </a:r>
            <a:br>
              <a:rPr lang="en-US" sz="2700"/>
            </a:br>
            <a:r>
              <a:rPr lang="en-US" sz="2700"/>
              <a:t>Parent/Legal Guardian Information</a:t>
            </a:r>
          </a:p>
        </p:txBody>
      </p:sp>
      <p:sp>
        <p:nvSpPr>
          <p:cNvPr id="7" name="Content Placeholder 6"/>
          <p:cNvSpPr>
            <a:spLocks noGrp="1"/>
          </p:cNvSpPr>
          <p:nvPr>
            <p:ph sz="half" idx="2"/>
          </p:nvPr>
        </p:nvSpPr>
        <p:spPr>
          <a:xfrm>
            <a:off x="6343650" y="2256435"/>
            <a:ext cx="1515390" cy="1087830"/>
          </a:xfrm>
        </p:spPr>
        <p:txBody>
          <a:bodyPr>
            <a:noAutofit/>
          </a:bodyPr>
          <a:lstStyle/>
          <a:p>
            <a:pPr marL="0" indent="0">
              <a:buNone/>
            </a:pPr>
            <a:r>
              <a:rPr lang="en-US" sz="1200"/>
              <a:t>Enter the information for your parent/legal guardian that will consent for your dual enrollment course(s). </a:t>
            </a:r>
          </a:p>
        </p:txBody>
      </p:sp>
      <p:sp>
        <p:nvSpPr>
          <p:cNvPr id="3" name="Slide Number Placeholder 2"/>
          <p:cNvSpPr>
            <a:spLocks noGrp="1"/>
          </p:cNvSpPr>
          <p:nvPr>
            <p:ph type="sldNum" sz="quarter" idx="12"/>
          </p:nvPr>
        </p:nvSpPr>
        <p:spPr/>
        <p:txBody>
          <a:bodyPr/>
          <a:lstStyle/>
          <a:p>
            <a:fld id="{28F6A591-B729-4643-8E61-0CC158E0A4AA}" type="slidenum">
              <a:rPr lang="en-US" smtClean="0"/>
              <a:t>27</a:t>
            </a:fld>
            <a:endParaRPr lang="en-US"/>
          </a:p>
        </p:txBody>
      </p:sp>
      <p:sp>
        <p:nvSpPr>
          <p:cNvPr id="8" name="Rectangle 7">
            <a:extLst>
              <a:ext uri="{FF2B5EF4-FFF2-40B4-BE49-F238E27FC236}">
                <a16:creationId xmlns:a16="http://schemas.microsoft.com/office/drawing/2014/main" id="{60392A8F-0F75-D4A5-D13E-1B10453779E5}"/>
              </a:ext>
            </a:extLst>
          </p:cNvPr>
          <p:cNvSpPr/>
          <p:nvPr/>
        </p:nvSpPr>
        <p:spPr>
          <a:xfrm>
            <a:off x="1885950" y="2800350"/>
            <a:ext cx="205740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52E0DC1-CA75-168F-EDB7-F286CED9E0DD}"/>
              </a:ext>
            </a:extLst>
          </p:cNvPr>
          <p:cNvSpPr/>
          <p:nvPr/>
        </p:nvSpPr>
        <p:spPr>
          <a:xfrm>
            <a:off x="1943100" y="3314700"/>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CDE5521F-5C11-FA49-A3F5-F78B2E338C3B}"/>
              </a:ext>
            </a:extLst>
          </p:cNvPr>
          <p:cNvSpPr/>
          <p:nvPr/>
        </p:nvSpPr>
        <p:spPr>
          <a:xfrm>
            <a:off x="2800350" y="3593628"/>
            <a:ext cx="7429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n>
                <a:solidFill>
                  <a:schemeClr val="bg1"/>
                </a:solidFill>
              </a:ln>
            </a:endParaRPr>
          </a:p>
        </p:txBody>
      </p:sp>
      <p:sp>
        <p:nvSpPr>
          <p:cNvPr id="12" name="Rectangle 11">
            <a:extLst>
              <a:ext uri="{FF2B5EF4-FFF2-40B4-BE49-F238E27FC236}">
                <a16:creationId xmlns:a16="http://schemas.microsoft.com/office/drawing/2014/main" id="{FD15B2B6-A277-3CF9-D6FA-F404E38F2C90}"/>
              </a:ext>
            </a:extLst>
          </p:cNvPr>
          <p:cNvSpPr/>
          <p:nvPr/>
        </p:nvSpPr>
        <p:spPr>
          <a:xfrm>
            <a:off x="1943100" y="2230177"/>
            <a:ext cx="5143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6E2079A-D6BC-6483-8A69-4271EE2A0212}"/>
              </a:ext>
            </a:extLst>
          </p:cNvPr>
          <p:cNvSpPr/>
          <p:nvPr/>
        </p:nvSpPr>
        <p:spPr>
          <a:xfrm>
            <a:off x="1685925" y="1902526"/>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AC9CA7E-D844-B5A3-AD7E-3C9062B06ADE}"/>
              </a:ext>
            </a:extLst>
          </p:cNvPr>
          <p:cNvSpPr/>
          <p:nvPr/>
        </p:nvSpPr>
        <p:spPr>
          <a:xfrm>
            <a:off x="1943100" y="1987656"/>
            <a:ext cx="514350"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7BE0DDD8-0A74-10A9-FCA6-5E24E3D162E2}"/>
              </a:ext>
            </a:extLst>
          </p:cNvPr>
          <p:cNvSpPr/>
          <p:nvPr/>
        </p:nvSpPr>
        <p:spPr>
          <a:xfrm>
            <a:off x="1819745" y="2266584"/>
            <a:ext cx="514350"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8CC366C4-876B-DBA4-E9F8-5D09D778A858}"/>
              </a:ext>
            </a:extLst>
          </p:cNvPr>
          <p:cNvPicPr>
            <a:picLocks noChangeAspect="1"/>
          </p:cNvPicPr>
          <p:nvPr/>
        </p:nvPicPr>
        <p:blipFill>
          <a:blip r:embed="rId2"/>
          <a:stretch>
            <a:fillRect/>
          </a:stretch>
        </p:blipFill>
        <p:spPr>
          <a:xfrm>
            <a:off x="1428750" y="1022628"/>
            <a:ext cx="4686300" cy="3627528"/>
          </a:xfrm>
          <a:prstGeom prst="rect">
            <a:avLst/>
          </a:prstGeom>
        </p:spPr>
      </p:pic>
      <p:sp>
        <p:nvSpPr>
          <p:cNvPr id="15" name="Rectangle 14">
            <a:extLst>
              <a:ext uri="{FF2B5EF4-FFF2-40B4-BE49-F238E27FC236}">
                <a16:creationId xmlns:a16="http://schemas.microsoft.com/office/drawing/2014/main" id="{36826652-83E8-55B6-D75C-C11B3CF6EDFD}"/>
              </a:ext>
            </a:extLst>
          </p:cNvPr>
          <p:cNvSpPr/>
          <p:nvPr/>
        </p:nvSpPr>
        <p:spPr>
          <a:xfrm>
            <a:off x="1885950" y="2017174"/>
            <a:ext cx="514350"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C9480DBC-42FF-1C57-8517-643329DBEE55}"/>
              </a:ext>
            </a:extLst>
          </p:cNvPr>
          <p:cNvSpPr/>
          <p:nvPr/>
        </p:nvSpPr>
        <p:spPr>
          <a:xfrm>
            <a:off x="4857750" y="1657350"/>
            <a:ext cx="514350"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14931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a:t>DualEnroll High School Selection</a:t>
            </a:r>
          </a:p>
        </p:txBody>
      </p:sp>
      <p:sp>
        <p:nvSpPr>
          <p:cNvPr id="7" name="Content Placeholder 6"/>
          <p:cNvSpPr>
            <a:spLocks noGrp="1"/>
          </p:cNvSpPr>
          <p:nvPr>
            <p:ph sz="half" idx="2"/>
          </p:nvPr>
        </p:nvSpPr>
        <p:spPr>
          <a:xfrm>
            <a:off x="6443205" y="2039929"/>
            <a:ext cx="1515390" cy="1087830"/>
          </a:xfrm>
        </p:spPr>
        <p:txBody>
          <a:bodyPr>
            <a:noAutofit/>
          </a:bodyPr>
          <a:lstStyle/>
          <a:p>
            <a:pPr marL="0" indent="0">
              <a:buNone/>
            </a:pPr>
            <a:r>
              <a:rPr lang="en-US" sz="1200"/>
              <a:t>Select the high school you attend, your grade level, and high school counselor. </a:t>
            </a:r>
          </a:p>
          <a:p>
            <a:pPr marL="0" indent="0">
              <a:buNone/>
            </a:pPr>
            <a:endParaRPr lang="en-US" sz="1200"/>
          </a:p>
          <a:p>
            <a:pPr marL="0" indent="0">
              <a:buNone/>
            </a:pPr>
            <a:r>
              <a:rPr lang="en-US" sz="1200"/>
              <a:t>If you do not know who your counselor is, select the “I don’t know” option. </a:t>
            </a:r>
          </a:p>
        </p:txBody>
      </p:sp>
      <p:sp>
        <p:nvSpPr>
          <p:cNvPr id="3" name="Slide Number Placeholder 2"/>
          <p:cNvSpPr>
            <a:spLocks noGrp="1"/>
          </p:cNvSpPr>
          <p:nvPr>
            <p:ph type="sldNum" sz="quarter" idx="12"/>
          </p:nvPr>
        </p:nvSpPr>
        <p:spPr/>
        <p:txBody>
          <a:bodyPr/>
          <a:lstStyle/>
          <a:p>
            <a:fld id="{28F6A591-B729-4643-8E61-0CC158E0A4AA}" type="slidenum">
              <a:rPr lang="en-US" smtClean="0"/>
              <a:t>28</a:t>
            </a:fld>
            <a:endParaRPr lang="en-US"/>
          </a:p>
        </p:txBody>
      </p:sp>
      <p:sp>
        <p:nvSpPr>
          <p:cNvPr id="8" name="Rectangle 7">
            <a:extLst>
              <a:ext uri="{FF2B5EF4-FFF2-40B4-BE49-F238E27FC236}">
                <a16:creationId xmlns:a16="http://schemas.microsoft.com/office/drawing/2014/main" id="{60392A8F-0F75-D4A5-D13E-1B10453779E5}"/>
              </a:ext>
            </a:extLst>
          </p:cNvPr>
          <p:cNvSpPr/>
          <p:nvPr/>
        </p:nvSpPr>
        <p:spPr>
          <a:xfrm>
            <a:off x="1885950" y="2800350"/>
            <a:ext cx="205740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52E0DC1-CA75-168F-EDB7-F286CED9E0DD}"/>
              </a:ext>
            </a:extLst>
          </p:cNvPr>
          <p:cNvSpPr/>
          <p:nvPr/>
        </p:nvSpPr>
        <p:spPr>
          <a:xfrm>
            <a:off x="1943100" y="3314700"/>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CDE5521F-5C11-FA49-A3F5-F78B2E338C3B}"/>
              </a:ext>
            </a:extLst>
          </p:cNvPr>
          <p:cNvSpPr/>
          <p:nvPr/>
        </p:nvSpPr>
        <p:spPr>
          <a:xfrm>
            <a:off x="2800350" y="3593628"/>
            <a:ext cx="7429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n>
                <a:solidFill>
                  <a:schemeClr val="bg1"/>
                </a:solidFill>
              </a:ln>
            </a:endParaRPr>
          </a:p>
        </p:txBody>
      </p:sp>
      <p:sp>
        <p:nvSpPr>
          <p:cNvPr id="12" name="Rectangle 11">
            <a:extLst>
              <a:ext uri="{FF2B5EF4-FFF2-40B4-BE49-F238E27FC236}">
                <a16:creationId xmlns:a16="http://schemas.microsoft.com/office/drawing/2014/main" id="{FD15B2B6-A277-3CF9-D6FA-F404E38F2C90}"/>
              </a:ext>
            </a:extLst>
          </p:cNvPr>
          <p:cNvSpPr/>
          <p:nvPr/>
        </p:nvSpPr>
        <p:spPr>
          <a:xfrm>
            <a:off x="1943100" y="2230177"/>
            <a:ext cx="5143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6E2079A-D6BC-6483-8A69-4271EE2A0212}"/>
              </a:ext>
            </a:extLst>
          </p:cNvPr>
          <p:cNvSpPr/>
          <p:nvPr/>
        </p:nvSpPr>
        <p:spPr>
          <a:xfrm>
            <a:off x="1685925" y="1902526"/>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AC9CA7E-D844-B5A3-AD7E-3C9062B06ADE}"/>
              </a:ext>
            </a:extLst>
          </p:cNvPr>
          <p:cNvSpPr/>
          <p:nvPr/>
        </p:nvSpPr>
        <p:spPr>
          <a:xfrm>
            <a:off x="1943100" y="1987656"/>
            <a:ext cx="514350"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7BE0DDD8-0A74-10A9-FCA6-5E24E3D162E2}"/>
              </a:ext>
            </a:extLst>
          </p:cNvPr>
          <p:cNvSpPr/>
          <p:nvPr/>
        </p:nvSpPr>
        <p:spPr>
          <a:xfrm>
            <a:off x="1819745" y="2266584"/>
            <a:ext cx="514350"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9B6F7BEE-20D2-A8A9-EAB9-5647CBE99B28}"/>
              </a:ext>
            </a:extLst>
          </p:cNvPr>
          <p:cNvPicPr>
            <a:picLocks noChangeAspect="1"/>
          </p:cNvPicPr>
          <p:nvPr/>
        </p:nvPicPr>
        <p:blipFill>
          <a:blip r:embed="rId2"/>
          <a:stretch>
            <a:fillRect/>
          </a:stretch>
        </p:blipFill>
        <p:spPr>
          <a:xfrm>
            <a:off x="1291410" y="1106719"/>
            <a:ext cx="4937940" cy="3557522"/>
          </a:xfrm>
          <a:prstGeom prst="rect">
            <a:avLst/>
          </a:prstGeom>
        </p:spPr>
      </p:pic>
      <p:sp>
        <p:nvSpPr>
          <p:cNvPr id="15" name="Rectangle 14">
            <a:extLst>
              <a:ext uri="{FF2B5EF4-FFF2-40B4-BE49-F238E27FC236}">
                <a16:creationId xmlns:a16="http://schemas.microsoft.com/office/drawing/2014/main" id="{FA164E2B-6737-DC76-3C3D-4AA7C454F8CB}"/>
              </a:ext>
            </a:extLst>
          </p:cNvPr>
          <p:cNvSpPr/>
          <p:nvPr/>
        </p:nvSpPr>
        <p:spPr>
          <a:xfrm>
            <a:off x="1685925" y="2230178"/>
            <a:ext cx="600075" cy="1409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B510872C-2D4D-1F5B-1008-1F5CCAD91304}"/>
              </a:ext>
            </a:extLst>
          </p:cNvPr>
          <p:cNvSpPr/>
          <p:nvPr/>
        </p:nvSpPr>
        <p:spPr>
          <a:xfrm>
            <a:off x="4857750" y="1812787"/>
            <a:ext cx="514350"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4441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01BD9-8225-9084-3024-3120DD4C5ABE}"/>
              </a:ext>
            </a:extLst>
          </p:cNvPr>
          <p:cNvSpPr>
            <a:spLocks noGrp="1"/>
          </p:cNvSpPr>
          <p:nvPr>
            <p:ph type="title"/>
          </p:nvPr>
        </p:nvSpPr>
        <p:spPr>
          <a:xfrm>
            <a:off x="1171987" y="3314701"/>
            <a:ext cx="6891458" cy="1021556"/>
          </a:xfrm>
        </p:spPr>
        <p:txBody>
          <a:bodyPr/>
          <a:lstStyle/>
          <a:p>
            <a:r>
              <a:rPr lang="en-US" sz="2700">
                <a:cs typeface="Arial"/>
              </a:rPr>
              <a:t>Please Check-in with your parent/legal guardian at home</a:t>
            </a:r>
          </a:p>
        </p:txBody>
      </p:sp>
      <p:sp>
        <p:nvSpPr>
          <p:cNvPr id="5" name="Slide Number Placeholder 4">
            <a:extLst>
              <a:ext uri="{FF2B5EF4-FFF2-40B4-BE49-F238E27FC236}">
                <a16:creationId xmlns:a16="http://schemas.microsoft.com/office/drawing/2014/main" id="{246F9FF2-CF2F-2F08-C777-83F5126DA514}"/>
              </a:ext>
            </a:extLst>
          </p:cNvPr>
          <p:cNvSpPr>
            <a:spLocks noGrp="1"/>
          </p:cNvSpPr>
          <p:nvPr>
            <p:ph type="sldNum" sz="quarter" idx="12"/>
          </p:nvPr>
        </p:nvSpPr>
        <p:spPr/>
        <p:txBody>
          <a:bodyPr/>
          <a:lstStyle/>
          <a:p>
            <a:fld id="{28F6A591-B729-4643-8E61-0CC158E0A4AA}" type="slidenum">
              <a:rPr lang="en-US" smtClean="0"/>
              <a:t>29</a:t>
            </a:fld>
            <a:endParaRPr lang="en-US"/>
          </a:p>
        </p:txBody>
      </p:sp>
      <p:pic>
        <p:nvPicPr>
          <p:cNvPr id="6" name="Picture 5" descr="How to stop phone addiction and use your phone less | Readdle">
            <a:extLst>
              <a:ext uri="{FF2B5EF4-FFF2-40B4-BE49-F238E27FC236}">
                <a16:creationId xmlns:a16="http://schemas.microsoft.com/office/drawing/2014/main" id="{AA2CDD4D-92AE-6826-A43D-DE7831541158}"/>
              </a:ext>
            </a:extLst>
          </p:cNvPr>
          <p:cNvPicPr>
            <a:picLocks noChangeAspect="1"/>
          </p:cNvPicPr>
          <p:nvPr/>
        </p:nvPicPr>
        <p:blipFill>
          <a:blip r:embed="rId2"/>
          <a:stretch>
            <a:fillRect/>
          </a:stretch>
        </p:blipFill>
        <p:spPr>
          <a:xfrm>
            <a:off x="1139796" y="-1802"/>
            <a:ext cx="6864407" cy="3200265"/>
          </a:xfrm>
          <a:prstGeom prst="rect">
            <a:avLst/>
          </a:prstGeom>
        </p:spPr>
      </p:pic>
    </p:spTree>
    <p:extLst>
      <p:ext uri="{BB962C8B-B14F-4D97-AF65-F5344CB8AC3E}">
        <p14:creationId xmlns:p14="http://schemas.microsoft.com/office/powerpoint/2010/main" val="415985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447483"/>
            <a:ext cx="8229600" cy="473848"/>
          </a:xfrm>
          <a:prstGeom prst="rect">
            <a:avLst/>
          </a:prstGeom>
          <a:ln>
            <a:solidFill>
              <a:srgbClr val="A4123F"/>
            </a:solidFill>
          </a:ln>
        </p:spPr>
        <p:txBody>
          <a:bodyPr vert="horz" wrap="square" lIns="0" tIns="12065" rIns="0" bIns="0" rtlCol="0" anchor="t">
            <a:spAutoFit/>
          </a:bodyPr>
          <a:lstStyle/>
          <a:p>
            <a:pPr algn="l"/>
            <a:r>
              <a:rPr lang="en-US" spc="-215"/>
              <a:t>What You Will Need</a:t>
            </a:r>
            <a:endParaRPr lang="en-US" b="0" spc="-215"/>
          </a:p>
        </p:txBody>
      </p:sp>
      <p:sp>
        <p:nvSpPr>
          <p:cNvPr id="3" name="object 3"/>
          <p:cNvSpPr txBox="1"/>
          <p:nvPr/>
        </p:nvSpPr>
        <p:spPr>
          <a:xfrm>
            <a:off x="1244601" y="975197"/>
            <a:ext cx="6718300" cy="3061094"/>
          </a:xfrm>
          <a:prstGeom prst="rect">
            <a:avLst/>
          </a:prstGeom>
        </p:spPr>
        <p:txBody>
          <a:bodyPr vert="horz" wrap="square" lIns="0" tIns="113030" rIns="0" bIns="0" rtlCol="0" anchor="t">
            <a:spAutoFit/>
          </a:bodyPr>
          <a:lstStyle/>
          <a:p>
            <a:pPr marL="243205" indent="-231140">
              <a:spcBef>
                <a:spcPts val="890"/>
              </a:spcBef>
              <a:buFont typeface="Wingdings"/>
              <a:buChar char=""/>
              <a:tabLst>
                <a:tab pos="244469" algn="l"/>
              </a:tabLst>
            </a:pPr>
            <a:r>
              <a:rPr sz="2400" spc="-90">
                <a:latin typeface="Arial"/>
                <a:cs typeface="Arial"/>
              </a:rPr>
              <a:t>Valid </a:t>
            </a:r>
            <a:r>
              <a:rPr lang="en-US" sz="2400" spc="-90">
                <a:latin typeface="Arial"/>
                <a:cs typeface="Arial"/>
              </a:rPr>
              <a:t>Compton College </a:t>
            </a:r>
            <a:r>
              <a:rPr sz="2400" spc="-90">
                <a:latin typeface="Arial"/>
                <a:cs typeface="Arial"/>
              </a:rPr>
              <a:t>Email</a:t>
            </a:r>
            <a:r>
              <a:rPr sz="2400" spc="-280">
                <a:latin typeface="Arial"/>
                <a:cs typeface="Arial"/>
              </a:rPr>
              <a:t> </a:t>
            </a:r>
            <a:r>
              <a:rPr sz="2400" spc="-170">
                <a:latin typeface="Arial"/>
                <a:cs typeface="Arial"/>
              </a:rPr>
              <a:t>Address</a:t>
            </a:r>
            <a:r>
              <a:rPr lang="en-US" sz="2400" spc="-170">
                <a:latin typeface="Arial"/>
                <a:cs typeface="Arial"/>
              </a:rPr>
              <a:t> </a:t>
            </a:r>
            <a:endParaRPr lang="en-US"/>
          </a:p>
          <a:p>
            <a:pPr marL="700405" lvl="1" indent="-231140">
              <a:spcBef>
                <a:spcPts val="890"/>
              </a:spcBef>
              <a:buFont typeface="Wingdings"/>
              <a:buChar char=""/>
              <a:tabLst>
                <a:tab pos="244469" algn="l"/>
              </a:tabLst>
            </a:pPr>
            <a:r>
              <a:rPr lang="en-US" sz="2000" b="1" spc="-170">
                <a:latin typeface="Arial"/>
                <a:cs typeface="Arial"/>
              </a:rPr>
              <a:t>@compton.edu </a:t>
            </a:r>
            <a:r>
              <a:rPr lang="en-US" sz="1800" spc="-170">
                <a:latin typeface="Arial"/>
                <a:cs typeface="Arial"/>
              </a:rPr>
              <a:t>(received after 36-48 hours of application submission)</a:t>
            </a:r>
            <a:endParaRPr lang="en-US" sz="1800">
              <a:latin typeface="Arial"/>
              <a:cs typeface="Arial"/>
            </a:endParaRPr>
          </a:p>
          <a:p>
            <a:pPr marL="243205" indent="-231140">
              <a:spcBef>
                <a:spcPts val="800"/>
              </a:spcBef>
              <a:buFont typeface="Wingdings"/>
              <a:buChar char=""/>
              <a:tabLst>
                <a:tab pos="244469" algn="l"/>
              </a:tabLst>
            </a:pPr>
            <a:r>
              <a:rPr lang="en-US" sz="2400" spc="-55">
                <a:latin typeface="Arial"/>
                <a:cs typeface="Arial"/>
              </a:rPr>
              <a:t>Date of Birth (DOB)</a:t>
            </a:r>
            <a:endParaRPr sz="2400">
              <a:latin typeface="Arial"/>
              <a:cs typeface="Arial"/>
            </a:endParaRPr>
          </a:p>
          <a:p>
            <a:pPr marL="243205" indent="-231140">
              <a:spcBef>
                <a:spcPts val="805"/>
              </a:spcBef>
              <a:buFont typeface="Wingdings"/>
              <a:buChar char=""/>
              <a:tabLst>
                <a:tab pos="244469" algn="l"/>
              </a:tabLst>
            </a:pPr>
            <a:endParaRPr lang="en-US" sz="2400" b="1" u="sng" spc="-114">
              <a:latin typeface="Arial"/>
              <a:cs typeface="Arial"/>
            </a:endParaRPr>
          </a:p>
          <a:p>
            <a:pPr marL="243205" indent="-231140">
              <a:spcBef>
                <a:spcPts val="805"/>
              </a:spcBef>
              <a:buFont typeface="Wingdings"/>
              <a:buChar char=""/>
              <a:tabLst>
                <a:tab pos="244469" algn="l"/>
              </a:tabLst>
            </a:pPr>
            <a:r>
              <a:rPr lang="en-US" sz="2400" b="1" u="sng" spc="-114">
                <a:latin typeface="Arial"/>
                <a:cs typeface="Arial"/>
              </a:rPr>
              <a:t>If you do not have your Compton email address let us know in the chat and a representative can help. </a:t>
            </a:r>
          </a:p>
        </p:txBody>
      </p:sp>
    </p:spTree>
    <p:extLst>
      <p:ext uri="{BB962C8B-B14F-4D97-AF65-F5344CB8AC3E}">
        <p14:creationId xmlns:p14="http://schemas.microsoft.com/office/powerpoint/2010/main" val="3606127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205979"/>
            <a:ext cx="6172200" cy="857250"/>
          </a:xfrm>
        </p:spPr>
        <p:txBody>
          <a:bodyPr/>
          <a:lstStyle/>
          <a:p>
            <a:pPr algn="l"/>
            <a:r>
              <a:rPr lang="en-US" sz="2400"/>
              <a:t>DualEnroll </a:t>
            </a:r>
            <a:br>
              <a:rPr lang="en-US" sz="2400"/>
            </a:br>
            <a:r>
              <a:rPr lang="en-US" sz="2400"/>
              <a:t>Parent Consent Notification </a:t>
            </a:r>
          </a:p>
        </p:txBody>
      </p:sp>
      <p:sp>
        <p:nvSpPr>
          <p:cNvPr id="7" name="Content Placeholder 6"/>
          <p:cNvSpPr>
            <a:spLocks noGrp="1"/>
          </p:cNvSpPr>
          <p:nvPr>
            <p:ph sz="half" idx="2"/>
          </p:nvPr>
        </p:nvSpPr>
        <p:spPr>
          <a:xfrm>
            <a:off x="5183968" y="1614520"/>
            <a:ext cx="2183754" cy="1080566"/>
          </a:xfrm>
        </p:spPr>
        <p:txBody>
          <a:bodyPr vert="horz" lIns="68580" tIns="34290" rIns="68580" bIns="34290" rtlCol="0" anchor="t">
            <a:noAutofit/>
          </a:bodyPr>
          <a:lstStyle/>
          <a:p>
            <a:pPr marL="0" indent="0">
              <a:buNone/>
            </a:pPr>
            <a:r>
              <a:rPr lang="en-US" sz="1350"/>
              <a:t>Parental or guardian consent is required to admit a student to a community college dual enrollment course(s). </a:t>
            </a:r>
          </a:p>
          <a:p>
            <a:pPr marL="0" indent="0">
              <a:buNone/>
            </a:pPr>
            <a:r>
              <a:rPr lang="en-US" sz="1350"/>
              <a:t>They will receive an email or phone number with instructions like the image shown on how to review the document and complete the task. </a:t>
            </a:r>
            <a:endParaRPr lang="en-US" sz="1350">
              <a:cs typeface="Arial"/>
            </a:endParaRPr>
          </a:p>
        </p:txBody>
      </p:sp>
      <p:sp>
        <p:nvSpPr>
          <p:cNvPr id="3" name="Slide Number Placeholder 2"/>
          <p:cNvSpPr>
            <a:spLocks noGrp="1"/>
          </p:cNvSpPr>
          <p:nvPr>
            <p:ph type="sldNum" sz="quarter" idx="12"/>
          </p:nvPr>
        </p:nvSpPr>
        <p:spPr/>
        <p:txBody>
          <a:bodyPr/>
          <a:lstStyle/>
          <a:p>
            <a:fld id="{28F6A591-B729-4643-8E61-0CC158E0A4AA}" type="slidenum">
              <a:rPr lang="en-US" smtClean="0"/>
              <a:t>30</a:t>
            </a:fld>
            <a:endParaRPr lang="en-US"/>
          </a:p>
        </p:txBody>
      </p:sp>
      <p:sp>
        <p:nvSpPr>
          <p:cNvPr id="8" name="Rectangle 7">
            <a:extLst>
              <a:ext uri="{FF2B5EF4-FFF2-40B4-BE49-F238E27FC236}">
                <a16:creationId xmlns:a16="http://schemas.microsoft.com/office/drawing/2014/main" id="{60392A8F-0F75-D4A5-D13E-1B10453779E5}"/>
              </a:ext>
            </a:extLst>
          </p:cNvPr>
          <p:cNvSpPr/>
          <p:nvPr/>
        </p:nvSpPr>
        <p:spPr>
          <a:xfrm>
            <a:off x="1885950" y="2800350"/>
            <a:ext cx="205740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52E0DC1-CA75-168F-EDB7-F286CED9E0DD}"/>
              </a:ext>
            </a:extLst>
          </p:cNvPr>
          <p:cNvSpPr/>
          <p:nvPr/>
        </p:nvSpPr>
        <p:spPr>
          <a:xfrm>
            <a:off x="1943100" y="3314700"/>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CDE5521F-5C11-FA49-A3F5-F78B2E338C3B}"/>
              </a:ext>
            </a:extLst>
          </p:cNvPr>
          <p:cNvSpPr/>
          <p:nvPr/>
        </p:nvSpPr>
        <p:spPr>
          <a:xfrm>
            <a:off x="2800350" y="3593628"/>
            <a:ext cx="7429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n>
                <a:solidFill>
                  <a:schemeClr val="bg1"/>
                </a:solidFill>
              </a:ln>
            </a:endParaRPr>
          </a:p>
        </p:txBody>
      </p:sp>
      <p:sp>
        <p:nvSpPr>
          <p:cNvPr id="12" name="Rectangle 11">
            <a:extLst>
              <a:ext uri="{FF2B5EF4-FFF2-40B4-BE49-F238E27FC236}">
                <a16:creationId xmlns:a16="http://schemas.microsoft.com/office/drawing/2014/main" id="{FD15B2B6-A277-3CF9-D6FA-F404E38F2C90}"/>
              </a:ext>
            </a:extLst>
          </p:cNvPr>
          <p:cNvSpPr/>
          <p:nvPr/>
        </p:nvSpPr>
        <p:spPr>
          <a:xfrm>
            <a:off x="1943100" y="2230177"/>
            <a:ext cx="5143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6E2079A-D6BC-6483-8A69-4271EE2A0212}"/>
              </a:ext>
            </a:extLst>
          </p:cNvPr>
          <p:cNvSpPr/>
          <p:nvPr/>
        </p:nvSpPr>
        <p:spPr>
          <a:xfrm>
            <a:off x="1685925" y="1902526"/>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AC9CA7E-D844-B5A3-AD7E-3C9062B06ADE}"/>
              </a:ext>
            </a:extLst>
          </p:cNvPr>
          <p:cNvSpPr/>
          <p:nvPr/>
        </p:nvSpPr>
        <p:spPr>
          <a:xfrm>
            <a:off x="1943100" y="1987656"/>
            <a:ext cx="514350"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7BE0DDD8-0A74-10A9-FCA6-5E24E3D162E2}"/>
              </a:ext>
            </a:extLst>
          </p:cNvPr>
          <p:cNvSpPr/>
          <p:nvPr/>
        </p:nvSpPr>
        <p:spPr>
          <a:xfrm>
            <a:off x="1819745" y="2266584"/>
            <a:ext cx="514350"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descr="A screenshot of a phone&#10;&#10;Description automatically generated">
            <a:extLst>
              <a:ext uri="{FF2B5EF4-FFF2-40B4-BE49-F238E27FC236}">
                <a16:creationId xmlns:a16="http://schemas.microsoft.com/office/drawing/2014/main" id="{CD05770D-1318-73DE-3520-FEF69477B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925" y="1184020"/>
            <a:ext cx="2943225" cy="3288348"/>
          </a:xfrm>
          <a:prstGeom prst="rect">
            <a:avLst/>
          </a:prstGeom>
        </p:spPr>
      </p:pic>
      <p:sp>
        <p:nvSpPr>
          <p:cNvPr id="21" name="Rectangle 20">
            <a:extLst>
              <a:ext uri="{FF2B5EF4-FFF2-40B4-BE49-F238E27FC236}">
                <a16:creationId xmlns:a16="http://schemas.microsoft.com/office/drawing/2014/main" id="{0824D1AE-AD29-03AD-75AB-ED5D285715AA}"/>
              </a:ext>
            </a:extLst>
          </p:cNvPr>
          <p:cNvSpPr/>
          <p:nvPr/>
        </p:nvSpPr>
        <p:spPr>
          <a:xfrm>
            <a:off x="2315392" y="2700303"/>
            <a:ext cx="742950" cy="199430"/>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8CE3E975-CEA6-1861-474C-FF805B9D859D}"/>
              </a:ext>
            </a:extLst>
          </p:cNvPr>
          <p:cNvSpPr/>
          <p:nvPr/>
        </p:nvSpPr>
        <p:spPr>
          <a:xfrm>
            <a:off x="3714750" y="3539889"/>
            <a:ext cx="742950" cy="107478"/>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364546B9-AB89-CAA8-DA93-AB0CB5EDE1C5}"/>
              </a:ext>
            </a:extLst>
          </p:cNvPr>
          <p:cNvSpPr/>
          <p:nvPr/>
        </p:nvSpPr>
        <p:spPr>
          <a:xfrm>
            <a:off x="2167618" y="1668133"/>
            <a:ext cx="514350" cy="155456"/>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97720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a:t>DualEnroll Parent Consent </a:t>
            </a:r>
          </a:p>
        </p:txBody>
      </p:sp>
      <p:sp>
        <p:nvSpPr>
          <p:cNvPr id="7" name="Content Placeholder 6"/>
          <p:cNvSpPr>
            <a:spLocks noGrp="1"/>
          </p:cNvSpPr>
          <p:nvPr>
            <p:ph sz="half" idx="2"/>
          </p:nvPr>
        </p:nvSpPr>
        <p:spPr>
          <a:xfrm>
            <a:off x="5486400" y="2106386"/>
            <a:ext cx="1515390" cy="1087830"/>
          </a:xfrm>
        </p:spPr>
        <p:txBody>
          <a:bodyPr>
            <a:noAutofit/>
          </a:bodyPr>
          <a:lstStyle/>
          <a:p>
            <a:pPr marL="0" indent="0">
              <a:buNone/>
            </a:pPr>
            <a:r>
              <a:rPr lang="en-US" sz="1350"/>
              <a:t>Your parent/legal guardian will sign the consent electronically by providing their name and clicking the “complete step” button. </a:t>
            </a:r>
          </a:p>
        </p:txBody>
      </p:sp>
      <p:sp>
        <p:nvSpPr>
          <p:cNvPr id="3" name="Slide Number Placeholder 2"/>
          <p:cNvSpPr>
            <a:spLocks noGrp="1"/>
          </p:cNvSpPr>
          <p:nvPr>
            <p:ph type="sldNum" sz="quarter" idx="12"/>
          </p:nvPr>
        </p:nvSpPr>
        <p:spPr/>
        <p:txBody>
          <a:bodyPr/>
          <a:lstStyle/>
          <a:p>
            <a:fld id="{28F6A591-B729-4643-8E61-0CC158E0A4AA}" type="slidenum">
              <a:rPr lang="en-US" smtClean="0"/>
              <a:t>31</a:t>
            </a:fld>
            <a:endParaRPr lang="en-US"/>
          </a:p>
        </p:txBody>
      </p:sp>
      <p:sp>
        <p:nvSpPr>
          <p:cNvPr id="14" name="Rectangle 13">
            <a:extLst>
              <a:ext uri="{FF2B5EF4-FFF2-40B4-BE49-F238E27FC236}">
                <a16:creationId xmlns:a16="http://schemas.microsoft.com/office/drawing/2014/main" id="{86E2079A-D6BC-6483-8A69-4271EE2A0212}"/>
              </a:ext>
            </a:extLst>
          </p:cNvPr>
          <p:cNvSpPr/>
          <p:nvPr/>
        </p:nvSpPr>
        <p:spPr>
          <a:xfrm>
            <a:off x="1685925" y="1902526"/>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descr="A screenshot of a computer&#10;&#10;Description automatically generated">
            <a:extLst>
              <a:ext uri="{FF2B5EF4-FFF2-40B4-BE49-F238E27FC236}">
                <a16:creationId xmlns:a16="http://schemas.microsoft.com/office/drawing/2014/main" id="{23D1A341-A645-AB5B-ECE3-9F0CA17211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b="35555"/>
          <a:stretch/>
        </p:blipFill>
        <p:spPr>
          <a:xfrm>
            <a:off x="1570710" y="1063229"/>
            <a:ext cx="3515640" cy="3488131"/>
          </a:xfrm>
          <a:prstGeom prst="rect">
            <a:avLst/>
          </a:prstGeom>
        </p:spPr>
      </p:pic>
      <p:sp>
        <p:nvSpPr>
          <p:cNvPr id="6" name="Rectangle 5">
            <a:extLst>
              <a:ext uri="{FF2B5EF4-FFF2-40B4-BE49-F238E27FC236}">
                <a16:creationId xmlns:a16="http://schemas.microsoft.com/office/drawing/2014/main" id="{5F77F9F8-520C-B160-A12C-639CDF2AB7CF}"/>
              </a:ext>
            </a:extLst>
          </p:cNvPr>
          <p:cNvSpPr/>
          <p:nvPr/>
        </p:nvSpPr>
        <p:spPr>
          <a:xfrm>
            <a:off x="1685925" y="1987656"/>
            <a:ext cx="742950" cy="12689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54666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395E-E096-D181-FC28-EB221E13E5D7}"/>
              </a:ext>
            </a:extLst>
          </p:cNvPr>
          <p:cNvSpPr>
            <a:spLocks noGrp="1"/>
          </p:cNvSpPr>
          <p:nvPr>
            <p:ph type="title"/>
          </p:nvPr>
        </p:nvSpPr>
        <p:spPr/>
        <p:txBody>
          <a:bodyPr/>
          <a:lstStyle/>
          <a:p>
            <a:r>
              <a:rPr lang="en-US" err="1">
                <a:cs typeface="Arial"/>
              </a:rPr>
              <a:t>DualEnroll</a:t>
            </a:r>
            <a:r>
              <a:rPr lang="en-US">
                <a:cs typeface="Arial"/>
              </a:rPr>
              <a:t> Class Selection Process</a:t>
            </a:r>
            <a:endParaRPr lang="en-US"/>
          </a:p>
        </p:txBody>
      </p:sp>
      <p:sp>
        <p:nvSpPr>
          <p:cNvPr id="4" name="Slide Number Placeholder 3">
            <a:extLst>
              <a:ext uri="{FF2B5EF4-FFF2-40B4-BE49-F238E27FC236}">
                <a16:creationId xmlns:a16="http://schemas.microsoft.com/office/drawing/2014/main" id="{8A5E6C8B-E1D3-4C59-2978-30DA49023850}"/>
              </a:ext>
            </a:extLst>
          </p:cNvPr>
          <p:cNvSpPr>
            <a:spLocks noGrp="1"/>
          </p:cNvSpPr>
          <p:nvPr>
            <p:ph type="sldNum" sz="quarter" idx="12"/>
          </p:nvPr>
        </p:nvSpPr>
        <p:spPr/>
        <p:txBody>
          <a:bodyPr/>
          <a:lstStyle/>
          <a:p>
            <a:fld id="{28F6A591-B729-4643-8E61-0CC158E0A4AA}" type="slidenum">
              <a:rPr lang="en-US" smtClean="0"/>
              <a:t>32</a:t>
            </a:fld>
            <a:endParaRPr lang="en-US"/>
          </a:p>
        </p:txBody>
      </p:sp>
      <p:pic>
        <p:nvPicPr>
          <p:cNvPr id="5" name="Picture 4" descr="A hand holding a piece of paper&#10;&#10;Description automatically generated">
            <a:extLst>
              <a:ext uri="{FF2B5EF4-FFF2-40B4-BE49-F238E27FC236}">
                <a16:creationId xmlns:a16="http://schemas.microsoft.com/office/drawing/2014/main" id="{69371E0C-0354-3705-8562-BCB411C4AD5D}"/>
              </a:ext>
            </a:extLst>
          </p:cNvPr>
          <p:cNvPicPr>
            <a:picLocks noChangeAspect="1"/>
          </p:cNvPicPr>
          <p:nvPr/>
        </p:nvPicPr>
        <p:blipFill>
          <a:blip r:embed="rId2"/>
          <a:stretch>
            <a:fillRect/>
          </a:stretch>
        </p:blipFill>
        <p:spPr>
          <a:xfrm>
            <a:off x="1143000" y="743"/>
            <a:ext cx="6858000" cy="3224099"/>
          </a:xfrm>
          <a:prstGeom prst="rect">
            <a:avLst/>
          </a:prstGeom>
        </p:spPr>
      </p:pic>
    </p:spTree>
    <p:extLst>
      <p:ext uri="{BB962C8B-B14F-4D97-AF65-F5344CB8AC3E}">
        <p14:creationId xmlns:p14="http://schemas.microsoft.com/office/powerpoint/2010/main" val="2513538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205979"/>
            <a:ext cx="6493998" cy="857250"/>
          </a:xfrm>
        </p:spPr>
        <p:txBody>
          <a:bodyPr/>
          <a:lstStyle/>
          <a:p>
            <a:pPr algn="l"/>
            <a:r>
              <a:rPr lang="en-US" err="1"/>
              <a:t>DualEnroll</a:t>
            </a:r>
            <a:r>
              <a:rPr lang="en-US"/>
              <a:t> Class Selection Screen</a:t>
            </a:r>
          </a:p>
        </p:txBody>
      </p:sp>
      <p:sp>
        <p:nvSpPr>
          <p:cNvPr id="7" name="Content Placeholder 6"/>
          <p:cNvSpPr>
            <a:spLocks noGrp="1"/>
          </p:cNvSpPr>
          <p:nvPr>
            <p:ph sz="half" idx="2"/>
          </p:nvPr>
        </p:nvSpPr>
        <p:spPr>
          <a:xfrm>
            <a:off x="6205086" y="1357645"/>
            <a:ext cx="1797008" cy="1087830"/>
          </a:xfrm>
        </p:spPr>
        <p:txBody>
          <a:bodyPr vert="horz" lIns="68580" tIns="34290" rIns="68580" bIns="34290" rtlCol="0" anchor="t">
            <a:noAutofit/>
          </a:bodyPr>
          <a:lstStyle/>
          <a:p>
            <a:pPr marL="0" indent="0">
              <a:buNone/>
            </a:pPr>
            <a:r>
              <a:rPr lang="en-US" sz="1350" b="1" u="sng">
                <a:cs typeface="Arial"/>
              </a:rPr>
              <a:t>Applies to SUMMER and future term registration</a:t>
            </a:r>
            <a:r>
              <a:rPr lang="en-US" sz="1350" b="1">
                <a:cs typeface="Arial"/>
              </a:rPr>
              <a:t>: </a:t>
            </a:r>
            <a:endParaRPr lang="en-US" sz="1350">
              <a:cs typeface="Arial"/>
            </a:endParaRPr>
          </a:p>
          <a:p>
            <a:pPr marL="0" indent="0">
              <a:buNone/>
            </a:pPr>
            <a:r>
              <a:rPr lang="en-US" sz="1350"/>
              <a:t>Select class based on:</a:t>
            </a:r>
            <a:endParaRPr lang="en-US" sz="1350">
              <a:cs typeface="Arial"/>
            </a:endParaRPr>
          </a:p>
          <a:p>
            <a:pPr lvl="1"/>
            <a:r>
              <a:rPr lang="en-US" sz="1350"/>
              <a:t>Dual enrollment program type</a:t>
            </a:r>
            <a:endParaRPr lang="en-US" sz="1350">
              <a:cs typeface="Arial"/>
            </a:endParaRPr>
          </a:p>
          <a:p>
            <a:pPr lvl="1"/>
            <a:r>
              <a:rPr lang="en-US" sz="1350"/>
              <a:t>By schedule</a:t>
            </a:r>
            <a:endParaRPr lang="en-US" sz="1350">
              <a:cs typeface="Arial"/>
            </a:endParaRPr>
          </a:p>
          <a:p>
            <a:pPr lvl="1"/>
            <a:r>
              <a:rPr lang="en-US" sz="1350"/>
              <a:t>Keyword</a:t>
            </a:r>
            <a:endParaRPr lang="en-US" sz="1350">
              <a:cs typeface="Arial"/>
            </a:endParaRPr>
          </a:p>
          <a:p>
            <a:pPr lvl="1"/>
            <a:endParaRPr lang="en-US" sz="1350">
              <a:cs typeface="Arial"/>
            </a:endParaRPr>
          </a:p>
        </p:txBody>
      </p:sp>
      <p:sp>
        <p:nvSpPr>
          <p:cNvPr id="3" name="Slide Number Placeholder 2"/>
          <p:cNvSpPr>
            <a:spLocks noGrp="1"/>
          </p:cNvSpPr>
          <p:nvPr>
            <p:ph type="sldNum" sz="quarter" idx="12"/>
          </p:nvPr>
        </p:nvSpPr>
        <p:spPr/>
        <p:txBody>
          <a:bodyPr/>
          <a:lstStyle/>
          <a:p>
            <a:fld id="{28F6A591-B729-4643-8E61-0CC158E0A4AA}" type="slidenum">
              <a:rPr lang="en-US" smtClean="0"/>
              <a:t>33</a:t>
            </a:fld>
            <a:endParaRPr lang="en-US"/>
          </a:p>
        </p:txBody>
      </p:sp>
      <p:sp>
        <p:nvSpPr>
          <p:cNvPr id="14" name="Rectangle 13">
            <a:extLst>
              <a:ext uri="{FF2B5EF4-FFF2-40B4-BE49-F238E27FC236}">
                <a16:creationId xmlns:a16="http://schemas.microsoft.com/office/drawing/2014/main" id="{86E2079A-D6BC-6483-8A69-4271EE2A0212}"/>
              </a:ext>
            </a:extLst>
          </p:cNvPr>
          <p:cNvSpPr/>
          <p:nvPr/>
        </p:nvSpPr>
        <p:spPr>
          <a:xfrm>
            <a:off x="1685925" y="1902526"/>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B4DAB044-658A-48A1-37A6-34F137ABDB43}"/>
              </a:ext>
            </a:extLst>
          </p:cNvPr>
          <p:cNvPicPr>
            <a:picLocks noChangeAspect="1"/>
          </p:cNvPicPr>
          <p:nvPr/>
        </p:nvPicPr>
        <p:blipFill>
          <a:blip r:embed="rId2"/>
          <a:stretch>
            <a:fillRect/>
          </a:stretch>
        </p:blipFill>
        <p:spPr>
          <a:xfrm>
            <a:off x="1405642" y="1063228"/>
            <a:ext cx="4771358" cy="3451622"/>
          </a:xfrm>
          <a:prstGeom prst="rect">
            <a:avLst/>
          </a:prstGeom>
        </p:spPr>
      </p:pic>
      <p:sp>
        <p:nvSpPr>
          <p:cNvPr id="9" name="Rectangle 8">
            <a:extLst>
              <a:ext uri="{FF2B5EF4-FFF2-40B4-BE49-F238E27FC236}">
                <a16:creationId xmlns:a16="http://schemas.microsoft.com/office/drawing/2014/main" id="{C3B5704C-8FC3-68E6-D42D-CBA462A56111}"/>
              </a:ext>
            </a:extLst>
          </p:cNvPr>
          <p:cNvSpPr/>
          <p:nvPr/>
        </p:nvSpPr>
        <p:spPr>
          <a:xfrm>
            <a:off x="4629150" y="1714500"/>
            <a:ext cx="514350"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81808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err="1"/>
              <a:t>DualEnroll</a:t>
            </a:r>
            <a:r>
              <a:rPr lang="en-US"/>
              <a:t> Course Registration</a:t>
            </a:r>
          </a:p>
        </p:txBody>
      </p:sp>
      <p:sp>
        <p:nvSpPr>
          <p:cNvPr id="7" name="Content Placeholder 6"/>
          <p:cNvSpPr>
            <a:spLocks noGrp="1"/>
          </p:cNvSpPr>
          <p:nvPr>
            <p:ph sz="half" idx="2"/>
          </p:nvPr>
        </p:nvSpPr>
        <p:spPr>
          <a:xfrm>
            <a:off x="5981923" y="1944038"/>
            <a:ext cx="1752155" cy="1087830"/>
          </a:xfrm>
        </p:spPr>
        <p:txBody>
          <a:bodyPr>
            <a:noAutofit/>
          </a:bodyPr>
          <a:lstStyle/>
          <a:p>
            <a:pPr lvl="1"/>
            <a:r>
              <a:rPr lang="en-US" sz="1350"/>
              <a:t>Select the course you are interested in taking. </a:t>
            </a:r>
          </a:p>
          <a:p>
            <a:pPr lvl="1"/>
            <a:r>
              <a:rPr lang="en-US" sz="1350"/>
              <a:t>In the next screen, select “Register” </a:t>
            </a:r>
          </a:p>
        </p:txBody>
      </p:sp>
      <p:sp>
        <p:nvSpPr>
          <p:cNvPr id="3" name="Slide Number Placeholder 2"/>
          <p:cNvSpPr>
            <a:spLocks noGrp="1"/>
          </p:cNvSpPr>
          <p:nvPr>
            <p:ph type="sldNum" sz="quarter" idx="12"/>
          </p:nvPr>
        </p:nvSpPr>
        <p:spPr/>
        <p:txBody>
          <a:bodyPr/>
          <a:lstStyle/>
          <a:p>
            <a:fld id="{28F6A591-B729-4643-8E61-0CC158E0A4AA}" type="slidenum">
              <a:rPr lang="en-US" smtClean="0"/>
              <a:t>34</a:t>
            </a:fld>
            <a:endParaRPr lang="en-US"/>
          </a:p>
        </p:txBody>
      </p:sp>
      <p:sp>
        <p:nvSpPr>
          <p:cNvPr id="14" name="Rectangle 13">
            <a:extLst>
              <a:ext uri="{FF2B5EF4-FFF2-40B4-BE49-F238E27FC236}">
                <a16:creationId xmlns:a16="http://schemas.microsoft.com/office/drawing/2014/main" id="{86E2079A-D6BC-6483-8A69-4271EE2A0212}"/>
              </a:ext>
            </a:extLst>
          </p:cNvPr>
          <p:cNvSpPr/>
          <p:nvPr/>
        </p:nvSpPr>
        <p:spPr>
          <a:xfrm>
            <a:off x="1685925" y="1902526"/>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FC941836-C9CE-1663-0FD6-937D2C829ADE}"/>
              </a:ext>
            </a:extLst>
          </p:cNvPr>
          <p:cNvPicPr>
            <a:picLocks noChangeAspect="1"/>
          </p:cNvPicPr>
          <p:nvPr/>
        </p:nvPicPr>
        <p:blipFill rotWithShape="1">
          <a:blip r:embed="rId2"/>
          <a:srcRect l="2325" r="2504"/>
          <a:stretch/>
        </p:blipFill>
        <p:spPr>
          <a:xfrm>
            <a:off x="1543050" y="1229321"/>
            <a:ext cx="4343400" cy="3371850"/>
          </a:xfrm>
          <a:prstGeom prst="rect">
            <a:avLst/>
          </a:prstGeom>
        </p:spPr>
      </p:pic>
      <p:pic>
        <p:nvPicPr>
          <p:cNvPr id="9" name="Picture 8">
            <a:extLst>
              <a:ext uri="{FF2B5EF4-FFF2-40B4-BE49-F238E27FC236}">
                <a16:creationId xmlns:a16="http://schemas.microsoft.com/office/drawing/2014/main" id="{858F1162-92D0-90CB-8B13-0B20E7E5C58C}"/>
              </a:ext>
            </a:extLst>
          </p:cNvPr>
          <p:cNvPicPr>
            <a:picLocks noChangeAspect="1"/>
          </p:cNvPicPr>
          <p:nvPr/>
        </p:nvPicPr>
        <p:blipFill rotWithShape="1">
          <a:blip r:embed="rId3"/>
          <a:srcRect r="1961"/>
          <a:stretch/>
        </p:blipFill>
        <p:spPr>
          <a:xfrm>
            <a:off x="2971800" y="2894019"/>
            <a:ext cx="2857500" cy="1656605"/>
          </a:xfrm>
          <a:prstGeom prst="rect">
            <a:avLst/>
          </a:prstGeom>
        </p:spPr>
      </p:pic>
      <p:sp>
        <p:nvSpPr>
          <p:cNvPr id="10" name="Rectangle 9">
            <a:extLst>
              <a:ext uri="{FF2B5EF4-FFF2-40B4-BE49-F238E27FC236}">
                <a16:creationId xmlns:a16="http://schemas.microsoft.com/office/drawing/2014/main" id="{6C741E05-4FAF-14E3-224A-704642D3BEFD}"/>
              </a:ext>
            </a:extLst>
          </p:cNvPr>
          <p:cNvSpPr/>
          <p:nvPr/>
        </p:nvSpPr>
        <p:spPr>
          <a:xfrm>
            <a:off x="4743450" y="1346815"/>
            <a:ext cx="514350" cy="104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65733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a:t>Course Registration Status</a:t>
            </a:r>
          </a:p>
        </p:txBody>
      </p:sp>
      <p:sp>
        <p:nvSpPr>
          <p:cNvPr id="7" name="Content Placeholder 6"/>
          <p:cNvSpPr>
            <a:spLocks noGrp="1"/>
          </p:cNvSpPr>
          <p:nvPr>
            <p:ph sz="half" idx="2"/>
          </p:nvPr>
        </p:nvSpPr>
        <p:spPr>
          <a:xfrm>
            <a:off x="5203675" y="1437154"/>
            <a:ext cx="2704877" cy="2113613"/>
          </a:xfrm>
        </p:spPr>
        <p:txBody>
          <a:bodyPr>
            <a:noAutofit/>
          </a:bodyPr>
          <a:lstStyle/>
          <a:p>
            <a:pPr marL="342900" lvl="1" indent="0">
              <a:buNone/>
            </a:pPr>
            <a:r>
              <a:rPr lang="en-US" sz="1350"/>
              <a:t>You can view the status of your requested registration by clicking “view current status”.</a:t>
            </a:r>
          </a:p>
          <a:p>
            <a:pPr marL="342900" lvl="1" indent="0">
              <a:buNone/>
            </a:pPr>
            <a:endParaRPr lang="en-US" sz="1350"/>
          </a:p>
          <a:p>
            <a:pPr marL="342900" lvl="1" indent="0">
              <a:buNone/>
            </a:pPr>
            <a:r>
              <a:rPr lang="en-US" sz="1350"/>
              <a:t>Reminders:</a:t>
            </a:r>
          </a:p>
          <a:p>
            <a:pPr lvl="2"/>
            <a:r>
              <a:rPr lang="en-US" sz="1350"/>
              <a:t>Your registration will not be approved if your parent/legal guardian has not provided consent or if your high school counselor/personnel has not consented your registration. </a:t>
            </a:r>
          </a:p>
        </p:txBody>
      </p:sp>
      <p:sp>
        <p:nvSpPr>
          <p:cNvPr id="3" name="Slide Number Placeholder 2"/>
          <p:cNvSpPr>
            <a:spLocks noGrp="1"/>
          </p:cNvSpPr>
          <p:nvPr>
            <p:ph type="sldNum" sz="quarter" idx="12"/>
          </p:nvPr>
        </p:nvSpPr>
        <p:spPr/>
        <p:txBody>
          <a:bodyPr/>
          <a:lstStyle/>
          <a:p>
            <a:fld id="{28F6A591-B729-4643-8E61-0CC158E0A4AA}" type="slidenum">
              <a:rPr lang="en-US" smtClean="0"/>
              <a:t>35</a:t>
            </a:fld>
            <a:endParaRPr lang="en-US"/>
          </a:p>
        </p:txBody>
      </p:sp>
      <p:sp>
        <p:nvSpPr>
          <p:cNvPr id="14" name="Rectangle 13">
            <a:extLst>
              <a:ext uri="{FF2B5EF4-FFF2-40B4-BE49-F238E27FC236}">
                <a16:creationId xmlns:a16="http://schemas.microsoft.com/office/drawing/2014/main" id="{86E2079A-D6BC-6483-8A69-4271EE2A0212}"/>
              </a:ext>
            </a:extLst>
          </p:cNvPr>
          <p:cNvSpPr/>
          <p:nvPr/>
        </p:nvSpPr>
        <p:spPr>
          <a:xfrm>
            <a:off x="1685925" y="1902526"/>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E821DF45-E542-34D8-ABDC-65E17DF8013D}"/>
              </a:ext>
            </a:extLst>
          </p:cNvPr>
          <p:cNvPicPr>
            <a:picLocks noChangeAspect="1"/>
          </p:cNvPicPr>
          <p:nvPr/>
        </p:nvPicPr>
        <p:blipFill>
          <a:blip r:embed="rId2"/>
          <a:stretch>
            <a:fillRect/>
          </a:stretch>
        </p:blipFill>
        <p:spPr>
          <a:xfrm>
            <a:off x="1314450" y="1630755"/>
            <a:ext cx="4171950" cy="2197358"/>
          </a:xfrm>
          <a:prstGeom prst="rect">
            <a:avLst/>
          </a:prstGeom>
        </p:spPr>
      </p:pic>
    </p:spTree>
    <p:extLst>
      <p:ext uri="{BB962C8B-B14F-4D97-AF65-F5344CB8AC3E}">
        <p14:creationId xmlns:p14="http://schemas.microsoft.com/office/powerpoint/2010/main" val="3624779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274BF-FDF2-293B-BFE8-55427F4929A9}"/>
              </a:ext>
            </a:extLst>
          </p:cNvPr>
          <p:cNvSpPr>
            <a:spLocks noGrp="1"/>
          </p:cNvSpPr>
          <p:nvPr>
            <p:ph type="title"/>
          </p:nvPr>
        </p:nvSpPr>
        <p:spPr/>
        <p:txBody>
          <a:bodyPr/>
          <a:lstStyle/>
          <a:p>
            <a:r>
              <a:rPr lang="en-US">
                <a:cs typeface="Arial"/>
              </a:rPr>
              <a:t>You may have: Pending tasks</a:t>
            </a:r>
            <a:endParaRPr lang="en-US"/>
          </a:p>
        </p:txBody>
      </p:sp>
      <p:sp>
        <p:nvSpPr>
          <p:cNvPr id="4" name="Slide Number Placeholder 3">
            <a:extLst>
              <a:ext uri="{FF2B5EF4-FFF2-40B4-BE49-F238E27FC236}">
                <a16:creationId xmlns:a16="http://schemas.microsoft.com/office/drawing/2014/main" id="{788D7908-C1BD-8650-0603-B33F3D6D091F}"/>
              </a:ext>
            </a:extLst>
          </p:cNvPr>
          <p:cNvSpPr>
            <a:spLocks noGrp="1"/>
          </p:cNvSpPr>
          <p:nvPr>
            <p:ph type="sldNum" sz="quarter" idx="12"/>
          </p:nvPr>
        </p:nvSpPr>
        <p:spPr/>
        <p:txBody>
          <a:bodyPr/>
          <a:lstStyle/>
          <a:p>
            <a:fld id="{28F6A591-B729-4643-8E61-0CC158E0A4AA}" type="slidenum">
              <a:rPr lang="en-US" smtClean="0"/>
              <a:t>36</a:t>
            </a:fld>
            <a:endParaRPr lang="en-US"/>
          </a:p>
        </p:txBody>
      </p:sp>
      <p:pic>
        <p:nvPicPr>
          <p:cNvPr id="6" name="Picture 5" descr="A group of people using laptops&#10;&#10;Description automatically generated">
            <a:extLst>
              <a:ext uri="{FF2B5EF4-FFF2-40B4-BE49-F238E27FC236}">
                <a16:creationId xmlns:a16="http://schemas.microsoft.com/office/drawing/2014/main" id="{5F64B654-8744-8F51-C1C7-453927E53E9C}"/>
              </a:ext>
            </a:extLst>
          </p:cNvPr>
          <p:cNvPicPr>
            <a:picLocks noChangeAspect="1"/>
          </p:cNvPicPr>
          <p:nvPr/>
        </p:nvPicPr>
        <p:blipFill>
          <a:blip r:embed="rId2"/>
          <a:stretch>
            <a:fillRect/>
          </a:stretch>
        </p:blipFill>
        <p:spPr>
          <a:xfrm>
            <a:off x="1143002" y="-2919"/>
            <a:ext cx="6857998" cy="3195100"/>
          </a:xfrm>
          <a:prstGeom prst="rect">
            <a:avLst/>
          </a:prstGeom>
        </p:spPr>
      </p:pic>
    </p:spTree>
    <p:extLst>
      <p:ext uri="{BB962C8B-B14F-4D97-AF65-F5344CB8AC3E}">
        <p14:creationId xmlns:p14="http://schemas.microsoft.com/office/powerpoint/2010/main" val="2834075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a:t>Potential Student Tasks</a:t>
            </a:r>
            <a:endParaRPr lang="en-US">
              <a:cs typeface="Arial"/>
            </a:endParaRPr>
          </a:p>
        </p:txBody>
      </p:sp>
      <p:sp>
        <p:nvSpPr>
          <p:cNvPr id="7" name="Content Placeholder 6"/>
          <p:cNvSpPr>
            <a:spLocks noGrp="1"/>
          </p:cNvSpPr>
          <p:nvPr>
            <p:ph sz="half" idx="2"/>
          </p:nvPr>
        </p:nvSpPr>
        <p:spPr>
          <a:xfrm>
            <a:off x="5223904" y="1315382"/>
            <a:ext cx="2704877" cy="2937245"/>
          </a:xfrm>
        </p:spPr>
        <p:txBody>
          <a:bodyPr vert="horz" lIns="68580" tIns="34290" rIns="68580" bIns="34290" rtlCol="0" anchor="t">
            <a:noAutofit/>
          </a:bodyPr>
          <a:lstStyle/>
          <a:p>
            <a:pPr marL="342900" lvl="1" indent="0">
              <a:buNone/>
            </a:pPr>
            <a:r>
              <a:rPr lang="en-US" sz="1350"/>
              <a:t>You may have pending tasks to complete such as: </a:t>
            </a:r>
            <a:endParaRPr lang="en-US" sz="1350">
              <a:cs typeface="Arial"/>
            </a:endParaRPr>
          </a:p>
          <a:p>
            <a:pPr marL="342900" lvl="1" indent="0">
              <a:buNone/>
            </a:pPr>
            <a:endParaRPr lang="en-US" sz="1350" b="1">
              <a:cs typeface="Arial"/>
            </a:endParaRPr>
          </a:p>
          <a:p>
            <a:pPr marL="342900" lvl="1" indent="0">
              <a:buNone/>
            </a:pPr>
            <a:r>
              <a:rPr lang="en-US" sz="1350" b="1"/>
              <a:t>Upload Transcript</a:t>
            </a:r>
          </a:p>
          <a:p>
            <a:pPr marL="342900" lvl="1" indent="0">
              <a:buNone/>
            </a:pPr>
            <a:r>
              <a:rPr lang="en-US" sz="1350"/>
              <a:t>In certain situations, the college may require you to upload a high school transcript.</a:t>
            </a:r>
            <a:endParaRPr lang="en-US" sz="1350">
              <a:cs typeface="Arial"/>
            </a:endParaRPr>
          </a:p>
        </p:txBody>
      </p:sp>
      <p:sp>
        <p:nvSpPr>
          <p:cNvPr id="3" name="Slide Number Placeholder 2"/>
          <p:cNvSpPr>
            <a:spLocks noGrp="1"/>
          </p:cNvSpPr>
          <p:nvPr>
            <p:ph type="sldNum" sz="quarter" idx="12"/>
          </p:nvPr>
        </p:nvSpPr>
        <p:spPr/>
        <p:txBody>
          <a:bodyPr/>
          <a:lstStyle/>
          <a:p>
            <a:fld id="{28F6A591-B729-4643-8E61-0CC158E0A4AA}" type="slidenum">
              <a:rPr lang="en-US" smtClean="0"/>
              <a:t>37</a:t>
            </a:fld>
            <a:endParaRPr lang="en-US"/>
          </a:p>
        </p:txBody>
      </p:sp>
      <p:sp>
        <p:nvSpPr>
          <p:cNvPr id="14" name="Rectangle 13">
            <a:extLst>
              <a:ext uri="{FF2B5EF4-FFF2-40B4-BE49-F238E27FC236}">
                <a16:creationId xmlns:a16="http://schemas.microsoft.com/office/drawing/2014/main" id="{86E2079A-D6BC-6483-8A69-4271EE2A0212}"/>
              </a:ext>
            </a:extLst>
          </p:cNvPr>
          <p:cNvSpPr/>
          <p:nvPr/>
        </p:nvSpPr>
        <p:spPr>
          <a:xfrm>
            <a:off x="1685925" y="1902526"/>
            <a:ext cx="400050" cy="8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descr="A screenshot of a computer&#10;&#10;Description automatically generated">
            <a:extLst>
              <a:ext uri="{FF2B5EF4-FFF2-40B4-BE49-F238E27FC236}">
                <a16:creationId xmlns:a16="http://schemas.microsoft.com/office/drawing/2014/main" id="{312EE9C8-082A-6F5F-AC2C-74AABD120473}"/>
              </a:ext>
            </a:extLst>
          </p:cNvPr>
          <p:cNvPicPr>
            <a:picLocks noChangeAspect="1"/>
          </p:cNvPicPr>
          <p:nvPr/>
        </p:nvPicPr>
        <p:blipFill>
          <a:blip r:embed="rId2"/>
          <a:stretch>
            <a:fillRect/>
          </a:stretch>
        </p:blipFill>
        <p:spPr>
          <a:xfrm>
            <a:off x="491029" y="1067031"/>
            <a:ext cx="4736306" cy="3432061"/>
          </a:xfrm>
          <a:prstGeom prst="rect">
            <a:avLst/>
          </a:prstGeom>
        </p:spPr>
      </p:pic>
      <p:sp>
        <p:nvSpPr>
          <p:cNvPr id="8" name="Rectangle 7">
            <a:extLst>
              <a:ext uri="{FF2B5EF4-FFF2-40B4-BE49-F238E27FC236}">
                <a16:creationId xmlns:a16="http://schemas.microsoft.com/office/drawing/2014/main" id="{2FC89C75-0DA8-E6EB-A67A-7267FF4A1ABD}"/>
              </a:ext>
            </a:extLst>
          </p:cNvPr>
          <p:cNvSpPr/>
          <p:nvPr/>
        </p:nvSpPr>
        <p:spPr>
          <a:xfrm>
            <a:off x="1694809" y="1600618"/>
            <a:ext cx="1611726" cy="600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93795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03F2-BD52-407A-880D-84BCA89AD233}"/>
              </a:ext>
            </a:extLst>
          </p:cNvPr>
          <p:cNvSpPr>
            <a:spLocks noGrp="1"/>
          </p:cNvSpPr>
          <p:nvPr>
            <p:ph type="title"/>
          </p:nvPr>
        </p:nvSpPr>
        <p:spPr>
          <a:xfrm>
            <a:off x="457200" y="205979"/>
            <a:ext cx="8229600" cy="857250"/>
          </a:xfrm>
        </p:spPr>
        <p:txBody>
          <a:bodyPr anchor="ctr">
            <a:normAutofit/>
          </a:bodyPr>
          <a:lstStyle/>
          <a:p>
            <a:pPr algn="l"/>
            <a:r>
              <a:rPr lang="en-US"/>
              <a:t>How do I complete orientation?</a:t>
            </a:r>
          </a:p>
        </p:txBody>
      </p:sp>
      <p:sp>
        <p:nvSpPr>
          <p:cNvPr id="9" name="Content Placeholder 8">
            <a:extLst>
              <a:ext uri="{FF2B5EF4-FFF2-40B4-BE49-F238E27FC236}">
                <a16:creationId xmlns:a16="http://schemas.microsoft.com/office/drawing/2014/main" id="{F6B56FF4-D300-4866-A5BF-991A2DA7A419}"/>
              </a:ext>
            </a:extLst>
          </p:cNvPr>
          <p:cNvSpPr>
            <a:spLocks noGrp="1"/>
          </p:cNvSpPr>
          <p:nvPr>
            <p:ph sz="half" idx="2"/>
          </p:nvPr>
        </p:nvSpPr>
        <p:spPr>
          <a:xfrm>
            <a:off x="5297818" y="1200151"/>
            <a:ext cx="3388982" cy="3394472"/>
          </a:xfrm>
        </p:spPr>
        <p:txBody>
          <a:bodyPr vert="horz" lIns="68580" tIns="34290" rIns="68580" bIns="34290" rtlCol="0" anchor="t">
            <a:normAutofit/>
          </a:bodyPr>
          <a:lstStyle/>
          <a:p>
            <a:pPr marL="256540" indent="-256540"/>
            <a:r>
              <a:rPr lang="en-US">
                <a:ea typeface="+mn-lt"/>
                <a:cs typeface="+mn-lt"/>
              </a:rPr>
              <a:t>Click on Orientation tile (a Spanish version is also available) </a:t>
            </a:r>
            <a:endParaRPr lang="en-US"/>
          </a:p>
          <a:p>
            <a:pPr marL="0" indent="0">
              <a:buNone/>
            </a:pPr>
            <a:endParaRPr lang="en-US">
              <a:cs typeface="Arial"/>
            </a:endParaRPr>
          </a:p>
        </p:txBody>
      </p:sp>
      <p:pic>
        <p:nvPicPr>
          <p:cNvPr id="4" name="Picture 3" descr="A picture containing diagram&#10;&#10;Description automatically generated">
            <a:extLst>
              <a:ext uri="{FF2B5EF4-FFF2-40B4-BE49-F238E27FC236}">
                <a16:creationId xmlns:a16="http://schemas.microsoft.com/office/drawing/2014/main" id="{7E5387F7-467E-521E-019C-A68AB18E969C}"/>
              </a:ext>
            </a:extLst>
          </p:cNvPr>
          <p:cNvPicPr>
            <a:picLocks noChangeAspect="1"/>
          </p:cNvPicPr>
          <p:nvPr/>
        </p:nvPicPr>
        <p:blipFill>
          <a:blip r:embed="rId3"/>
          <a:stretch>
            <a:fillRect/>
          </a:stretch>
        </p:blipFill>
        <p:spPr>
          <a:xfrm>
            <a:off x="357744" y="1085152"/>
            <a:ext cx="3774868" cy="3596651"/>
          </a:xfrm>
          <a:prstGeom prst="rect">
            <a:avLst/>
          </a:prstGeom>
        </p:spPr>
      </p:pic>
      <p:sp>
        <p:nvSpPr>
          <p:cNvPr id="6" name="Oval 5">
            <a:extLst>
              <a:ext uri="{FF2B5EF4-FFF2-40B4-BE49-F238E27FC236}">
                <a16:creationId xmlns:a16="http://schemas.microsoft.com/office/drawing/2014/main" id="{BC2E255F-40F6-0642-39F4-15ACCF53143C}"/>
              </a:ext>
            </a:extLst>
          </p:cNvPr>
          <p:cNvSpPr/>
          <p:nvPr/>
        </p:nvSpPr>
        <p:spPr>
          <a:xfrm>
            <a:off x="392135" y="3139774"/>
            <a:ext cx="430480" cy="408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650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E70F-CB2E-4377-DA2D-7C28AC138D07}"/>
              </a:ext>
            </a:extLst>
          </p:cNvPr>
          <p:cNvSpPr>
            <a:spLocks noGrp="1"/>
          </p:cNvSpPr>
          <p:nvPr>
            <p:ph type="title"/>
          </p:nvPr>
        </p:nvSpPr>
        <p:spPr/>
        <p:txBody>
          <a:bodyPr/>
          <a:lstStyle/>
          <a:p>
            <a:pPr algn="l"/>
            <a:r>
              <a:rPr lang="en-US">
                <a:cs typeface="Arial"/>
              </a:rPr>
              <a:t>Orientation</a:t>
            </a:r>
          </a:p>
        </p:txBody>
      </p:sp>
      <p:pic>
        <p:nvPicPr>
          <p:cNvPr id="5" name="Picture 5" descr="Graphical user interface, text&#10;&#10;Description automatically generated">
            <a:extLst>
              <a:ext uri="{FF2B5EF4-FFF2-40B4-BE49-F238E27FC236}">
                <a16:creationId xmlns:a16="http://schemas.microsoft.com/office/drawing/2014/main" id="{6C7AC3F2-C044-2714-2B0E-1A405AEFEDA3}"/>
              </a:ext>
            </a:extLst>
          </p:cNvPr>
          <p:cNvPicPr>
            <a:picLocks noChangeAspect="1"/>
          </p:cNvPicPr>
          <p:nvPr/>
        </p:nvPicPr>
        <p:blipFill>
          <a:blip r:embed="rId3"/>
          <a:stretch>
            <a:fillRect/>
          </a:stretch>
        </p:blipFill>
        <p:spPr>
          <a:xfrm>
            <a:off x="882051" y="1149888"/>
            <a:ext cx="7390680" cy="3533837"/>
          </a:xfrm>
          <a:prstGeom prst="rect">
            <a:avLst/>
          </a:prstGeom>
        </p:spPr>
      </p:pic>
    </p:spTree>
    <p:extLst>
      <p:ext uri="{BB962C8B-B14F-4D97-AF65-F5344CB8AC3E}">
        <p14:creationId xmlns:p14="http://schemas.microsoft.com/office/powerpoint/2010/main" val="1790530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723316-5D1C-BDA3-DA2C-CA062FB4EB88}"/>
              </a:ext>
            </a:extLst>
          </p:cNvPr>
          <p:cNvSpPr>
            <a:spLocks noGrp="1"/>
          </p:cNvSpPr>
          <p:nvPr>
            <p:ph type="title"/>
          </p:nvPr>
        </p:nvSpPr>
        <p:spPr/>
        <p:txBody>
          <a:bodyPr/>
          <a:lstStyle/>
          <a:p>
            <a:r>
              <a:rPr lang="en-US">
                <a:cs typeface="Arial"/>
              </a:rPr>
              <a:t>Welcome Email</a:t>
            </a:r>
            <a:endParaRPr lang="en-US"/>
          </a:p>
        </p:txBody>
      </p:sp>
      <p:pic>
        <p:nvPicPr>
          <p:cNvPr id="4" name="Picture 3" descr="A screenshot of a computer&#10;&#10;Description automatically generated">
            <a:extLst>
              <a:ext uri="{FF2B5EF4-FFF2-40B4-BE49-F238E27FC236}">
                <a16:creationId xmlns:a16="http://schemas.microsoft.com/office/drawing/2014/main" id="{4CFAB99C-9523-0E5F-FF06-D88C343563E8}"/>
              </a:ext>
            </a:extLst>
          </p:cNvPr>
          <p:cNvPicPr>
            <a:picLocks noChangeAspect="1"/>
          </p:cNvPicPr>
          <p:nvPr/>
        </p:nvPicPr>
        <p:blipFill>
          <a:blip r:embed="rId2"/>
          <a:stretch>
            <a:fillRect/>
          </a:stretch>
        </p:blipFill>
        <p:spPr>
          <a:xfrm>
            <a:off x="957719" y="1143000"/>
            <a:ext cx="3256635" cy="3278981"/>
          </a:xfrm>
          <a:prstGeom prst="rect">
            <a:avLst/>
          </a:prstGeom>
        </p:spPr>
      </p:pic>
      <p:sp>
        <p:nvSpPr>
          <p:cNvPr id="6" name="TextBox 5">
            <a:extLst>
              <a:ext uri="{FF2B5EF4-FFF2-40B4-BE49-F238E27FC236}">
                <a16:creationId xmlns:a16="http://schemas.microsoft.com/office/drawing/2014/main" id="{1981D0B9-1BAA-2CEE-5ACA-45C16CCBD0F5}"/>
              </a:ext>
            </a:extLst>
          </p:cNvPr>
          <p:cNvSpPr txBox="1"/>
          <p:nvPr/>
        </p:nvSpPr>
        <p:spPr>
          <a:xfrm>
            <a:off x="4755482" y="2048752"/>
            <a:ext cx="307181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Keep an eye out for this welcome email that will be sent to the email you provided in your application.</a:t>
            </a:r>
            <a:endParaRPr lang="en-US"/>
          </a:p>
        </p:txBody>
      </p:sp>
    </p:spTree>
    <p:extLst>
      <p:ext uri="{BB962C8B-B14F-4D97-AF65-F5344CB8AC3E}">
        <p14:creationId xmlns:p14="http://schemas.microsoft.com/office/powerpoint/2010/main" val="31892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E70F-CB2E-4377-DA2D-7C28AC138D07}"/>
              </a:ext>
            </a:extLst>
          </p:cNvPr>
          <p:cNvSpPr>
            <a:spLocks noGrp="1"/>
          </p:cNvSpPr>
          <p:nvPr>
            <p:ph type="title"/>
          </p:nvPr>
        </p:nvSpPr>
        <p:spPr/>
        <p:txBody>
          <a:bodyPr/>
          <a:lstStyle/>
          <a:p>
            <a:pPr algn="l"/>
            <a:r>
              <a:rPr lang="en-US">
                <a:cs typeface="Arial"/>
              </a:rPr>
              <a:t>Orientation</a:t>
            </a:r>
          </a:p>
        </p:txBody>
      </p:sp>
      <p:pic>
        <p:nvPicPr>
          <p:cNvPr id="3" name="Picture 3" descr="Graphical user interface, application&#10;&#10;Description automatically generated">
            <a:extLst>
              <a:ext uri="{FF2B5EF4-FFF2-40B4-BE49-F238E27FC236}">
                <a16:creationId xmlns:a16="http://schemas.microsoft.com/office/drawing/2014/main" id="{B2043FF1-3462-338F-C03F-E37ADC7DC72C}"/>
              </a:ext>
            </a:extLst>
          </p:cNvPr>
          <p:cNvPicPr>
            <a:picLocks noChangeAspect="1"/>
          </p:cNvPicPr>
          <p:nvPr/>
        </p:nvPicPr>
        <p:blipFill>
          <a:blip r:embed="rId3"/>
          <a:stretch>
            <a:fillRect/>
          </a:stretch>
        </p:blipFill>
        <p:spPr>
          <a:xfrm>
            <a:off x="623258" y="1250749"/>
            <a:ext cx="4565529" cy="3364465"/>
          </a:xfrm>
          <a:prstGeom prst="rect">
            <a:avLst/>
          </a:prstGeom>
        </p:spPr>
      </p:pic>
      <p:sp>
        <p:nvSpPr>
          <p:cNvPr id="4" name="TextBox 3">
            <a:extLst>
              <a:ext uri="{FF2B5EF4-FFF2-40B4-BE49-F238E27FC236}">
                <a16:creationId xmlns:a16="http://schemas.microsoft.com/office/drawing/2014/main" id="{B1AA88C0-4271-1537-22B6-79F4BC0979EE}"/>
              </a:ext>
            </a:extLst>
          </p:cNvPr>
          <p:cNvSpPr txBox="1"/>
          <p:nvPr/>
        </p:nvSpPr>
        <p:spPr>
          <a:xfrm>
            <a:off x="5658928" y="2310800"/>
            <a:ext cx="33147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Segoe UI"/>
              </a:rPr>
              <a:t>After you are done with orientation, you will receive a certificate of completion. Take a picture or screenshot and keep for your records! You are now ready to start on an educational plan with a counselor. </a:t>
            </a:r>
          </a:p>
        </p:txBody>
      </p:sp>
    </p:spTree>
    <p:extLst>
      <p:ext uri="{BB962C8B-B14F-4D97-AF65-F5344CB8AC3E}">
        <p14:creationId xmlns:p14="http://schemas.microsoft.com/office/powerpoint/2010/main" val="3486344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03F2-BD52-407A-880D-84BCA89AD233}"/>
              </a:ext>
            </a:extLst>
          </p:cNvPr>
          <p:cNvSpPr>
            <a:spLocks noGrp="1"/>
          </p:cNvSpPr>
          <p:nvPr>
            <p:ph type="title"/>
          </p:nvPr>
        </p:nvSpPr>
        <p:spPr>
          <a:xfrm>
            <a:off x="457200" y="205979"/>
            <a:ext cx="8229600" cy="857250"/>
          </a:xfrm>
        </p:spPr>
        <p:txBody>
          <a:bodyPr anchor="ctr">
            <a:normAutofit/>
          </a:bodyPr>
          <a:lstStyle/>
          <a:p>
            <a:pPr algn="l"/>
            <a:r>
              <a:rPr lang="en-US"/>
              <a:t>How do I log in to Canvas?</a:t>
            </a:r>
          </a:p>
        </p:txBody>
      </p:sp>
      <p:sp>
        <p:nvSpPr>
          <p:cNvPr id="9" name="Content Placeholder 8">
            <a:extLst>
              <a:ext uri="{FF2B5EF4-FFF2-40B4-BE49-F238E27FC236}">
                <a16:creationId xmlns:a16="http://schemas.microsoft.com/office/drawing/2014/main" id="{F6B56FF4-D300-4866-A5BF-991A2DA7A419}"/>
              </a:ext>
            </a:extLst>
          </p:cNvPr>
          <p:cNvSpPr>
            <a:spLocks noGrp="1"/>
          </p:cNvSpPr>
          <p:nvPr>
            <p:ph sz="half" idx="2"/>
          </p:nvPr>
        </p:nvSpPr>
        <p:spPr>
          <a:xfrm>
            <a:off x="5297818" y="1200151"/>
            <a:ext cx="3388982" cy="3394472"/>
          </a:xfrm>
        </p:spPr>
        <p:txBody>
          <a:bodyPr vert="horz" lIns="68580" tIns="34290" rIns="68580" bIns="34290" rtlCol="0" anchor="t">
            <a:normAutofit/>
          </a:bodyPr>
          <a:lstStyle/>
          <a:p>
            <a:pPr marL="256540" indent="-256540"/>
            <a:r>
              <a:rPr lang="en-US">
                <a:ea typeface="+mn-lt"/>
                <a:cs typeface="+mn-lt"/>
              </a:rPr>
              <a:t>Click on Canvas tile</a:t>
            </a:r>
            <a:endParaRPr lang="en-US"/>
          </a:p>
          <a:p>
            <a:pPr marL="0" indent="0">
              <a:buNone/>
            </a:pPr>
            <a:endParaRPr lang="en-US">
              <a:cs typeface="Arial"/>
            </a:endParaRPr>
          </a:p>
        </p:txBody>
      </p:sp>
      <p:pic>
        <p:nvPicPr>
          <p:cNvPr id="4" name="Picture 3" descr="A picture containing diagram&#10;&#10;Description automatically generated">
            <a:extLst>
              <a:ext uri="{FF2B5EF4-FFF2-40B4-BE49-F238E27FC236}">
                <a16:creationId xmlns:a16="http://schemas.microsoft.com/office/drawing/2014/main" id="{7E5387F7-467E-521E-019C-A68AB18E969C}"/>
              </a:ext>
            </a:extLst>
          </p:cNvPr>
          <p:cNvPicPr>
            <a:picLocks noChangeAspect="1"/>
          </p:cNvPicPr>
          <p:nvPr/>
        </p:nvPicPr>
        <p:blipFill>
          <a:blip r:embed="rId2"/>
          <a:stretch>
            <a:fillRect/>
          </a:stretch>
        </p:blipFill>
        <p:spPr>
          <a:xfrm>
            <a:off x="357744" y="1085152"/>
            <a:ext cx="3774868" cy="3596651"/>
          </a:xfrm>
          <a:prstGeom prst="rect">
            <a:avLst/>
          </a:prstGeom>
        </p:spPr>
      </p:pic>
      <p:sp>
        <p:nvSpPr>
          <p:cNvPr id="6" name="Oval 5">
            <a:extLst>
              <a:ext uri="{FF2B5EF4-FFF2-40B4-BE49-F238E27FC236}">
                <a16:creationId xmlns:a16="http://schemas.microsoft.com/office/drawing/2014/main" id="{BC2E255F-40F6-0642-39F4-15ACCF53143C}"/>
              </a:ext>
            </a:extLst>
          </p:cNvPr>
          <p:cNvSpPr/>
          <p:nvPr/>
        </p:nvSpPr>
        <p:spPr>
          <a:xfrm>
            <a:off x="834239" y="1112566"/>
            <a:ext cx="430480" cy="408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5235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03F2-BD52-407A-880D-84BCA89AD233}"/>
              </a:ext>
            </a:extLst>
          </p:cNvPr>
          <p:cNvSpPr>
            <a:spLocks noGrp="1"/>
          </p:cNvSpPr>
          <p:nvPr>
            <p:ph type="title"/>
          </p:nvPr>
        </p:nvSpPr>
        <p:spPr/>
        <p:txBody>
          <a:bodyPr/>
          <a:lstStyle/>
          <a:p>
            <a:r>
              <a:rPr lang="en-US"/>
              <a:t>What is Canvas?</a:t>
            </a:r>
            <a:endParaRPr lang="en-US">
              <a:cs typeface="Arial"/>
            </a:endParaRPr>
          </a:p>
        </p:txBody>
      </p:sp>
      <p:sp>
        <p:nvSpPr>
          <p:cNvPr id="3" name="Text Placeholder 2">
            <a:extLst>
              <a:ext uri="{FF2B5EF4-FFF2-40B4-BE49-F238E27FC236}">
                <a16:creationId xmlns:a16="http://schemas.microsoft.com/office/drawing/2014/main" id="{84117F44-2963-4BA7-847F-D1CB116D18EB}"/>
              </a:ext>
            </a:extLst>
          </p:cNvPr>
          <p:cNvSpPr>
            <a:spLocks noGrp="1"/>
          </p:cNvSpPr>
          <p:nvPr>
            <p:ph idx="1"/>
          </p:nvPr>
        </p:nvSpPr>
        <p:spPr/>
        <p:txBody>
          <a:bodyPr vert="horz" lIns="91440" tIns="45720" rIns="91440" bIns="45720" rtlCol="0" anchor="t">
            <a:normAutofit/>
          </a:bodyPr>
          <a:lstStyle/>
          <a:p>
            <a:pPr marL="596900" indent="-426720">
              <a:buFont typeface="Wingdings" panose="020B0604020202020204" pitchFamily="34" charset="0"/>
              <a:buChar char="§"/>
            </a:pPr>
            <a:r>
              <a:rPr lang="en-US" sz="2800" b="1">
                <a:ea typeface="+mn-lt"/>
                <a:cs typeface="+mn-lt"/>
              </a:rPr>
              <a:t>In Canvas you can:</a:t>
            </a:r>
            <a:endParaRPr lang="en-US" sz="2800" b="1">
              <a:cs typeface="Arial"/>
            </a:endParaRPr>
          </a:p>
          <a:p>
            <a:pPr marL="856615" lvl="2" indent="-170815"/>
            <a:r>
              <a:rPr lang="en-US" sz="2100">
                <a:ea typeface="+mn-lt"/>
                <a:cs typeface="+mn-lt"/>
              </a:rPr>
              <a:t>access class syllabus and information</a:t>
            </a:r>
            <a:endParaRPr lang="en-US" sz="2100">
              <a:cs typeface="Arial"/>
            </a:endParaRPr>
          </a:p>
          <a:p>
            <a:pPr marL="856615" lvl="2" indent="-170815"/>
            <a:r>
              <a:rPr lang="en-US" sz="2100">
                <a:ea typeface="+mn-lt"/>
                <a:cs typeface="+mn-lt"/>
              </a:rPr>
              <a:t>complete and turn in assignments</a:t>
            </a:r>
            <a:endParaRPr lang="en-US" sz="2100">
              <a:cs typeface="Arial"/>
            </a:endParaRPr>
          </a:p>
          <a:p>
            <a:pPr marL="856615" lvl="2" indent="-170815"/>
            <a:r>
              <a:rPr lang="en-US" sz="2100">
                <a:ea typeface="+mn-lt"/>
                <a:cs typeface="+mn-lt"/>
              </a:rPr>
              <a:t>participate in discussions</a:t>
            </a:r>
            <a:endParaRPr lang="en-US" sz="2100">
              <a:cs typeface="Arial"/>
            </a:endParaRPr>
          </a:p>
          <a:p>
            <a:pPr marL="856615" lvl="2" indent="-170815"/>
            <a:r>
              <a:rPr lang="en-US" sz="2100">
                <a:ea typeface="+mn-lt"/>
                <a:cs typeface="+mn-lt"/>
              </a:rPr>
              <a:t>take assessments/quizzes</a:t>
            </a:r>
            <a:endParaRPr lang="en-US" sz="2100">
              <a:cs typeface="Arial"/>
            </a:endParaRPr>
          </a:p>
          <a:p>
            <a:pPr marL="856615" lvl="2" indent="-170815"/>
            <a:r>
              <a:rPr lang="en-US" sz="2100">
                <a:ea typeface="+mn-lt"/>
                <a:cs typeface="+mn-lt"/>
              </a:rPr>
              <a:t>contact your instructor</a:t>
            </a:r>
            <a:endParaRPr lang="en-US" sz="2100">
              <a:cs typeface="Arial"/>
            </a:endParaRPr>
          </a:p>
          <a:p>
            <a:pPr marL="856615" lvl="2" indent="-170815"/>
            <a:r>
              <a:rPr lang="en-US" sz="2100">
                <a:ea typeface="+mn-lt"/>
                <a:cs typeface="+mn-lt"/>
              </a:rPr>
              <a:t>and more</a:t>
            </a:r>
            <a:endParaRPr lang="en-US" sz="2100">
              <a:cs typeface="Arial"/>
            </a:endParaRPr>
          </a:p>
          <a:p>
            <a:pPr marL="556260" lvl="1" indent="-213360"/>
            <a:endParaRPr lang="en-US" sz="2400">
              <a:cs typeface="Arial"/>
            </a:endParaRPr>
          </a:p>
          <a:p>
            <a:pPr marL="341630" indent="-341630">
              <a:buFont typeface="Arial" panose="020B0604020202020204" pitchFamily="34" charset="0"/>
              <a:buChar char="•"/>
            </a:pPr>
            <a:endParaRPr lang="en-US" sz="2200">
              <a:latin typeface="Arial" panose="020B0604020202020204" pitchFamily="34" charset="0"/>
              <a:cs typeface="Arial" panose="020B0604020202020204" pitchFamily="34" charset="0"/>
            </a:endParaRPr>
          </a:p>
          <a:p>
            <a:pPr marL="596900" indent="-426720"/>
            <a:endParaRPr lang="en-US" sz="2200">
              <a:latin typeface="Arial" panose="020B0604020202020204" pitchFamily="34" charset="0"/>
              <a:cs typeface="Arial" panose="020B0604020202020204" pitchFamily="34" charset="0"/>
            </a:endParaRPr>
          </a:p>
          <a:p>
            <a:pPr marL="596900" indent="-426720"/>
            <a:endParaRPr lang="en-US"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4771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03F2-BD52-407A-880D-84BCA89AD233}"/>
              </a:ext>
            </a:extLst>
          </p:cNvPr>
          <p:cNvSpPr>
            <a:spLocks noGrp="1"/>
          </p:cNvSpPr>
          <p:nvPr>
            <p:ph type="title"/>
          </p:nvPr>
        </p:nvSpPr>
        <p:spPr>
          <a:xfrm>
            <a:off x="457200" y="205979"/>
            <a:ext cx="8229600" cy="857250"/>
          </a:xfrm>
        </p:spPr>
        <p:txBody>
          <a:bodyPr anchor="ctr">
            <a:normAutofit fontScale="90000"/>
          </a:bodyPr>
          <a:lstStyle/>
          <a:p>
            <a:r>
              <a:rPr lang="en-US"/>
              <a:t>How do I navigate the dashboard in Canvas?</a:t>
            </a:r>
            <a:endParaRPr lang="en-US">
              <a:cs typeface="Arial"/>
            </a:endParaRPr>
          </a:p>
        </p:txBody>
      </p:sp>
      <p:sp>
        <p:nvSpPr>
          <p:cNvPr id="7" name="TextBox 6">
            <a:extLst>
              <a:ext uri="{FF2B5EF4-FFF2-40B4-BE49-F238E27FC236}">
                <a16:creationId xmlns:a16="http://schemas.microsoft.com/office/drawing/2014/main" id="{0A3937F5-2841-4181-A77C-B1C8224B7F4C}"/>
              </a:ext>
            </a:extLst>
          </p:cNvPr>
          <p:cNvSpPr txBox="1"/>
          <p:nvPr/>
        </p:nvSpPr>
        <p:spPr>
          <a:xfrm>
            <a:off x="3543300" y="2400300"/>
            <a:ext cx="2057400"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a:p>
        </p:txBody>
      </p:sp>
      <p:pic>
        <p:nvPicPr>
          <p:cNvPr id="3" name="Picture 3" descr="A screenshot of Canvas Dashboard">
            <a:extLst>
              <a:ext uri="{FF2B5EF4-FFF2-40B4-BE49-F238E27FC236}">
                <a16:creationId xmlns:a16="http://schemas.microsoft.com/office/drawing/2014/main" id="{C2B720E6-AE92-47AE-B646-6F235C47CC2E}"/>
              </a:ext>
            </a:extLst>
          </p:cNvPr>
          <p:cNvPicPr>
            <a:picLocks noGrp="1" noChangeAspect="1"/>
          </p:cNvPicPr>
          <p:nvPr>
            <p:ph sz="half" idx="2"/>
          </p:nvPr>
        </p:nvPicPr>
        <p:blipFill>
          <a:blip r:embed="rId2"/>
          <a:stretch>
            <a:fillRect/>
          </a:stretch>
        </p:blipFill>
        <p:spPr>
          <a:xfrm>
            <a:off x="732366" y="1064176"/>
            <a:ext cx="7742766" cy="3655838"/>
          </a:xfrm>
        </p:spPr>
      </p:pic>
      <p:sp>
        <p:nvSpPr>
          <p:cNvPr id="4" name="Arrow: Left 3">
            <a:extLst>
              <a:ext uri="{FF2B5EF4-FFF2-40B4-BE49-F238E27FC236}">
                <a16:creationId xmlns:a16="http://schemas.microsoft.com/office/drawing/2014/main" id="{C905A06B-BC13-4384-9833-CDA783BDE6E5}"/>
              </a:ext>
            </a:extLst>
          </p:cNvPr>
          <p:cNvSpPr/>
          <p:nvPr/>
        </p:nvSpPr>
        <p:spPr>
          <a:xfrm>
            <a:off x="1982597" y="1109430"/>
            <a:ext cx="730250" cy="359833"/>
          </a:xfrm>
          <a:prstGeom prst="lef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5" name="Explosion: 8 Points 4">
            <a:extLst>
              <a:ext uri="{FF2B5EF4-FFF2-40B4-BE49-F238E27FC236}">
                <a16:creationId xmlns:a16="http://schemas.microsoft.com/office/drawing/2014/main" id="{DB759464-D084-417E-A897-20F87F24A706}"/>
              </a:ext>
            </a:extLst>
          </p:cNvPr>
          <p:cNvSpPr/>
          <p:nvPr/>
        </p:nvSpPr>
        <p:spPr>
          <a:xfrm>
            <a:off x="970757" y="769674"/>
            <a:ext cx="1037166" cy="1047749"/>
          </a:xfrm>
          <a:prstGeom prst="irregularSeal1">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175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03F2-BD52-407A-880D-84BCA89AD233}"/>
              </a:ext>
            </a:extLst>
          </p:cNvPr>
          <p:cNvSpPr>
            <a:spLocks noGrp="1"/>
          </p:cNvSpPr>
          <p:nvPr>
            <p:ph type="title"/>
          </p:nvPr>
        </p:nvSpPr>
        <p:spPr>
          <a:xfrm>
            <a:off x="457200" y="205979"/>
            <a:ext cx="8229600" cy="857250"/>
          </a:xfrm>
        </p:spPr>
        <p:txBody>
          <a:bodyPr anchor="ctr">
            <a:normAutofit/>
          </a:bodyPr>
          <a:lstStyle/>
          <a:p>
            <a:r>
              <a:rPr lang="en-US"/>
              <a:t>How do I navigate in my course in Canvas?</a:t>
            </a:r>
            <a:endParaRPr lang="en-US">
              <a:cs typeface="Arial"/>
            </a:endParaRPr>
          </a:p>
        </p:txBody>
      </p:sp>
      <p:sp>
        <p:nvSpPr>
          <p:cNvPr id="17" name="Content Placeholder 2">
            <a:extLst>
              <a:ext uri="{FF2B5EF4-FFF2-40B4-BE49-F238E27FC236}">
                <a16:creationId xmlns:a16="http://schemas.microsoft.com/office/drawing/2014/main" id="{C65E4CE2-983A-4C41-ACE8-D8BC61BF945A}"/>
              </a:ext>
            </a:extLst>
          </p:cNvPr>
          <p:cNvSpPr>
            <a:spLocks noGrp="1"/>
          </p:cNvSpPr>
          <p:nvPr>
            <p:ph sz="half" idx="1"/>
          </p:nvPr>
        </p:nvSpPr>
        <p:spPr>
          <a:xfrm>
            <a:off x="197428" y="1200151"/>
            <a:ext cx="4734790" cy="3394472"/>
          </a:xfrm>
        </p:spPr>
        <p:txBody>
          <a:bodyPr vert="horz" lIns="68580" tIns="34290" rIns="68580" bIns="34290" rtlCol="0" anchor="t">
            <a:normAutofit fontScale="92500" lnSpcReduction="10000"/>
          </a:bodyPr>
          <a:lstStyle/>
          <a:p>
            <a:pPr marL="256699" indent="-256699"/>
            <a:r>
              <a:rPr lang="en-US">
                <a:cs typeface="Arial"/>
              </a:rPr>
              <a:t>The Course Navigation will be on the left side by the Global Navigation in each course. </a:t>
            </a:r>
          </a:p>
          <a:p>
            <a:pPr marL="256699" indent="-256699"/>
            <a:r>
              <a:rPr lang="en-US">
                <a:cs typeface="Arial"/>
              </a:rPr>
              <a:t>Instructors can modify this so it's a little different in every course.</a:t>
            </a:r>
          </a:p>
          <a:p>
            <a:pPr marL="256699" indent="-256699"/>
            <a:r>
              <a:rPr lang="en-US">
                <a:cs typeface="Arial"/>
              </a:rPr>
              <a:t>For example, they could "hide" the discussions index. You would then access the discussion by going to the module with that discussion (or assignment, quiz etc.)</a:t>
            </a:r>
          </a:p>
          <a:p>
            <a:pPr marL="256699" indent="-256699"/>
            <a:r>
              <a:rPr lang="en-US">
                <a:cs typeface="Arial"/>
              </a:rPr>
              <a:t>The links help you navigate inside a course.</a:t>
            </a:r>
          </a:p>
          <a:p>
            <a:pPr marL="556736" lvl="1" indent="-213836"/>
            <a:endParaRPr lang="en-US">
              <a:cs typeface="Arial"/>
            </a:endParaRPr>
          </a:p>
        </p:txBody>
      </p:sp>
      <p:sp>
        <p:nvSpPr>
          <p:cNvPr id="7" name="TextBox 6">
            <a:extLst>
              <a:ext uri="{FF2B5EF4-FFF2-40B4-BE49-F238E27FC236}">
                <a16:creationId xmlns:a16="http://schemas.microsoft.com/office/drawing/2014/main" id="{0A3937F5-2841-4181-A77C-B1C8224B7F4C}"/>
              </a:ext>
            </a:extLst>
          </p:cNvPr>
          <p:cNvSpPr txBox="1"/>
          <p:nvPr/>
        </p:nvSpPr>
        <p:spPr>
          <a:xfrm>
            <a:off x="1003300" y="1087967"/>
            <a:ext cx="2057400"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a:p>
        </p:txBody>
      </p:sp>
      <p:pic>
        <p:nvPicPr>
          <p:cNvPr id="3" name="Picture 5" descr="A screenshot of course navigation in canvas.">
            <a:extLst>
              <a:ext uri="{FF2B5EF4-FFF2-40B4-BE49-F238E27FC236}">
                <a16:creationId xmlns:a16="http://schemas.microsoft.com/office/drawing/2014/main" id="{0A700FE0-1B8D-4DAE-BFC4-D0857122E3D2}"/>
              </a:ext>
            </a:extLst>
          </p:cNvPr>
          <p:cNvPicPr>
            <a:picLocks noGrp="1" noChangeAspect="1"/>
          </p:cNvPicPr>
          <p:nvPr>
            <p:ph sz="half" idx="2"/>
          </p:nvPr>
        </p:nvPicPr>
        <p:blipFill>
          <a:blip r:embed="rId2"/>
          <a:stretch>
            <a:fillRect/>
          </a:stretch>
        </p:blipFill>
        <p:spPr>
          <a:xfrm>
            <a:off x="5639751" y="1009651"/>
            <a:ext cx="2743414" cy="5056055"/>
          </a:xfrm>
        </p:spPr>
      </p:pic>
      <p:sp>
        <p:nvSpPr>
          <p:cNvPr id="6" name="Oval 5">
            <a:extLst>
              <a:ext uri="{FF2B5EF4-FFF2-40B4-BE49-F238E27FC236}">
                <a16:creationId xmlns:a16="http://schemas.microsoft.com/office/drawing/2014/main" id="{2E07329E-372A-449D-A078-C6BEE02067CB}"/>
              </a:ext>
            </a:extLst>
          </p:cNvPr>
          <p:cNvSpPr/>
          <p:nvPr/>
        </p:nvSpPr>
        <p:spPr>
          <a:xfrm>
            <a:off x="6176433" y="1170517"/>
            <a:ext cx="1079501" cy="42439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519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03F2-BD52-407A-880D-84BCA89AD233}"/>
              </a:ext>
            </a:extLst>
          </p:cNvPr>
          <p:cNvSpPr>
            <a:spLocks noGrp="1"/>
          </p:cNvSpPr>
          <p:nvPr>
            <p:ph type="title"/>
          </p:nvPr>
        </p:nvSpPr>
        <p:spPr>
          <a:xfrm>
            <a:off x="457200" y="205979"/>
            <a:ext cx="8229600" cy="857250"/>
          </a:xfrm>
        </p:spPr>
        <p:txBody>
          <a:bodyPr anchor="ctr">
            <a:normAutofit/>
          </a:bodyPr>
          <a:lstStyle/>
          <a:p>
            <a:r>
              <a:rPr lang="en-US"/>
              <a:t>What is Global Navigation?</a:t>
            </a:r>
            <a:endParaRPr lang="en-US">
              <a:cs typeface="Arial"/>
            </a:endParaRPr>
          </a:p>
        </p:txBody>
      </p:sp>
      <p:sp>
        <p:nvSpPr>
          <p:cNvPr id="17" name="Content Placeholder 2">
            <a:extLst>
              <a:ext uri="{FF2B5EF4-FFF2-40B4-BE49-F238E27FC236}">
                <a16:creationId xmlns:a16="http://schemas.microsoft.com/office/drawing/2014/main" id="{C65E4CE2-983A-4C41-ACE8-D8BC61BF945A}"/>
              </a:ext>
            </a:extLst>
          </p:cNvPr>
          <p:cNvSpPr>
            <a:spLocks noGrp="1"/>
          </p:cNvSpPr>
          <p:nvPr>
            <p:ph sz="half" idx="1"/>
          </p:nvPr>
        </p:nvSpPr>
        <p:spPr>
          <a:xfrm>
            <a:off x="228600" y="1200151"/>
            <a:ext cx="4267200" cy="3394472"/>
          </a:xfrm>
        </p:spPr>
        <p:txBody>
          <a:bodyPr vert="horz" lIns="68580" tIns="34290" rIns="68580" bIns="34290" rtlCol="0" anchor="t">
            <a:normAutofit fontScale="92500" lnSpcReduction="20000"/>
          </a:bodyPr>
          <a:lstStyle/>
          <a:p>
            <a:pPr marL="256699" indent="-256699"/>
            <a:r>
              <a:rPr lang="en-US" b="1">
                <a:cs typeface="Arial"/>
              </a:rPr>
              <a:t>The Global Navigation will be on the left side of the screen (desktop) or at the bottom (mobile).</a:t>
            </a:r>
          </a:p>
          <a:p>
            <a:pPr marL="256699" indent="-256699"/>
            <a:r>
              <a:rPr lang="en-US" b="1">
                <a:cs typeface="Arial"/>
              </a:rPr>
              <a:t>It contains:</a:t>
            </a:r>
          </a:p>
          <a:p>
            <a:pPr marL="556736" lvl="1" indent="-213836"/>
            <a:r>
              <a:rPr lang="en-US" b="1" u="sng">
                <a:cs typeface="Arial"/>
              </a:rPr>
              <a:t>Account</a:t>
            </a:r>
            <a:r>
              <a:rPr lang="en-US">
                <a:cs typeface="Arial"/>
              </a:rPr>
              <a:t>-allows you to view and edit your account details like profile picture and bio</a:t>
            </a:r>
          </a:p>
          <a:p>
            <a:pPr marL="556736" lvl="1" indent="-213836"/>
            <a:r>
              <a:rPr lang="en-US" b="1" u="sng">
                <a:cs typeface="Arial"/>
              </a:rPr>
              <a:t>Dashboard</a:t>
            </a:r>
            <a:r>
              <a:rPr lang="en-US">
                <a:cs typeface="Arial"/>
              </a:rPr>
              <a:t>-brings you back to your dashboard</a:t>
            </a:r>
          </a:p>
          <a:p>
            <a:pPr marL="556736" lvl="1" indent="-213836"/>
            <a:r>
              <a:rPr lang="en-US" b="1" u="sng">
                <a:cs typeface="Arial"/>
              </a:rPr>
              <a:t>Courses</a:t>
            </a:r>
            <a:r>
              <a:rPr lang="en-US">
                <a:cs typeface="Arial"/>
              </a:rPr>
              <a:t>-shows all your active course. You can also click "all courses" to see all your courses past and present</a:t>
            </a:r>
          </a:p>
          <a:p>
            <a:pPr marL="556736" lvl="1" indent="-213836"/>
            <a:endParaRPr lang="en-US">
              <a:cs typeface="Arial"/>
            </a:endParaRPr>
          </a:p>
        </p:txBody>
      </p:sp>
      <p:sp>
        <p:nvSpPr>
          <p:cNvPr id="7" name="TextBox 6">
            <a:extLst>
              <a:ext uri="{FF2B5EF4-FFF2-40B4-BE49-F238E27FC236}">
                <a16:creationId xmlns:a16="http://schemas.microsoft.com/office/drawing/2014/main" id="{0A3937F5-2841-4181-A77C-B1C8224B7F4C}"/>
              </a:ext>
            </a:extLst>
          </p:cNvPr>
          <p:cNvSpPr txBox="1"/>
          <p:nvPr/>
        </p:nvSpPr>
        <p:spPr>
          <a:xfrm>
            <a:off x="1003300" y="1087967"/>
            <a:ext cx="2057400"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a:p>
        </p:txBody>
      </p:sp>
      <p:pic>
        <p:nvPicPr>
          <p:cNvPr id="19" name="Picture 19" descr="A screenshot of Canvas global navigation">
            <a:extLst>
              <a:ext uri="{FF2B5EF4-FFF2-40B4-BE49-F238E27FC236}">
                <a16:creationId xmlns:a16="http://schemas.microsoft.com/office/drawing/2014/main" id="{0CCE57C2-420A-4EF2-B48F-474E4BE5EDE2}"/>
              </a:ext>
            </a:extLst>
          </p:cNvPr>
          <p:cNvPicPr>
            <a:picLocks noGrp="1" noChangeAspect="1"/>
          </p:cNvPicPr>
          <p:nvPr>
            <p:ph sz="half" idx="2"/>
          </p:nvPr>
        </p:nvPicPr>
        <p:blipFill>
          <a:blip r:embed="rId2"/>
          <a:stretch>
            <a:fillRect/>
          </a:stretch>
        </p:blipFill>
        <p:spPr>
          <a:xfrm>
            <a:off x="5586250" y="1061321"/>
            <a:ext cx="2606186" cy="4014055"/>
          </a:xfrm>
        </p:spPr>
      </p:pic>
    </p:spTree>
    <p:extLst>
      <p:ext uri="{BB962C8B-B14F-4D97-AF65-F5344CB8AC3E}">
        <p14:creationId xmlns:p14="http://schemas.microsoft.com/office/powerpoint/2010/main" val="2687592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03F2-BD52-407A-880D-84BCA89AD233}"/>
              </a:ext>
            </a:extLst>
          </p:cNvPr>
          <p:cNvSpPr>
            <a:spLocks noGrp="1"/>
          </p:cNvSpPr>
          <p:nvPr>
            <p:ph type="title"/>
          </p:nvPr>
        </p:nvSpPr>
        <p:spPr>
          <a:xfrm>
            <a:off x="457200" y="205979"/>
            <a:ext cx="8229600" cy="857250"/>
          </a:xfrm>
        </p:spPr>
        <p:txBody>
          <a:bodyPr anchor="ctr">
            <a:normAutofit/>
          </a:bodyPr>
          <a:lstStyle/>
          <a:p>
            <a:r>
              <a:rPr lang="en-US"/>
              <a:t>How do I view my assignments?</a:t>
            </a:r>
            <a:endParaRPr lang="en-US">
              <a:cs typeface="Arial"/>
            </a:endParaRPr>
          </a:p>
        </p:txBody>
      </p:sp>
      <p:sp>
        <p:nvSpPr>
          <p:cNvPr id="14" name="Content Placeholder 2">
            <a:extLst>
              <a:ext uri="{FF2B5EF4-FFF2-40B4-BE49-F238E27FC236}">
                <a16:creationId xmlns:a16="http://schemas.microsoft.com/office/drawing/2014/main" id="{7564E1F7-E661-4766-9317-F9B9A4D7A6E6}"/>
              </a:ext>
            </a:extLst>
          </p:cNvPr>
          <p:cNvSpPr>
            <a:spLocks noGrp="1"/>
          </p:cNvSpPr>
          <p:nvPr>
            <p:ph sz="half" idx="1"/>
          </p:nvPr>
        </p:nvSpPr>
        <p:spPr>
          <a:xfrm>
            <a:off x="224367" y="1200151"/>
            <a:ext cx="7552266" cy="3860138"/>
          </a:xfrm>
        </p:spPr>
        <p:txBody>
          <a:bodyPr vert="horz" lIns="68580" tIns="34290" rIns="68580" bIns="34290" rtlCol="0" anchor="t">
            <a:normAutofit/>
          </a:bodyPr>
          <a:lstStyle/>
          <a:p>
            <a:pPr marL="256699" indent="-256699"/>
            <a:r>
              <a:rPr lang="en-US">
                <a:ea typeface="+mn-lt"/>
                <a:cs typeface="+mn-lt"/>
              </a:rPr>
              <a:t>Accessing assignments depends on how your instructor has set up the course but usually includes:</a:t>
            </a:r>
            <a:endParaRPr lang="en-US"/>
          </a:p>
          <a:p>
            <a:pPr marL="556736" lvl="1" indent="-213836"/>
            <a:r>
              <a:rPr lang="en-US">
                <a:ea typeface="+mn-lt"/>
                <a:cs typeface="+mn-lt"/>
              </a:rPr>
              <a:t>Calendar</a:t>
            </a:r>
          </a:p>
          <a:p>
            <a:pPr marL="556736" lvl="1" indent="-213836"/>
            <a:r>
              <a:rPr lang="en-US">
                <a:ea typeface="+mn-lt"/>
                <a:cs typeface="+mn-lt"/>
              </a:rPr>
              <a:t>Modules</a:t>
            </a:r>
          </a:p>
          <a:p>
            <a:pPr marL="556736" lvl="1" indent="-213836"/>
            <a:r>
              <a:rPr lang="en-US">
                <a:ea typeface="+mn-lt"/>
                <a:cs typeface="+mn-lt"/>
              </a:rPr>
              <a:t>Assignment Index in the course navigation</a:t>
            </a:r>
          </a:p>
          <a:p>
            <a:pPr marL="256699" indent="-256699"/>
            <a:r>
              <a:rPr lang="en-US">
                <a:cs typeface="Arial"/>
              </a:rPr>
              <a:t>Different types of assignments can be:</a:t>
            </a:r>
          </a:p>
          <a:p>
            <a:pPr marL="556736" lvl="1" indent="-213836"/>
            <a:r>
              <a:rPr lang="en-US">
                <a:cs typeface="Arial"/>
              </a:rPr>
              <a:t>Submission assignments</a:t>
            </a:r>
          </a:p>
          <a:p>
            <a:pPr marL="556736" lvl="1" indent="-213836"/>
            <a:r>
              <a:rPr lang="en-US">
                <a:cs typeface="Arial"/>
              </a:rPr>
              <a:t>Quizzes</a:t>
            </a:r>
          </a:p>
          <a:p>
            <a:pPr marL="556736" lvl="1" indent="-213836"/>
            <a:r>
              <a:rPr lang="en-US">
                <a:cs typeface="Arial"/>
              </a:rPr>
              <a:t>Discussions</a:t>
            </a:r>
          </a:p>
        </p:txBody>
      </p:sp>
      <p:sp>
        <p:nvSpPr>
          <p:cNvPr id="7" name="TextBox 6">
            <a:extLst>
              <a:ext uri="{FF2B5EF4-FFF2-40B4-BE49-F238E27FC236}">
                <a16:creationId xmlns:a16="http://schemas.microsoft.com/office/drawing/2014/main" id="{0A3937F5-2841-4181-A77C-B1C8224B7F4C}"/>
              </a:ext>
            </a:extLst>
          </p:cNvPr>
          <p:cNvSpPr txBox="1"/>
          <p:nvPr/>
        </p:nvSpPr>
        <p:spPr>
          <a:xfrm>
            <a:off x="3543300" y="2400300"/>
            <a:ext cx="2057400"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a:p>
        </p:txBody>
      </p:sp>
      <p:pic>
        <p:nvPicPr>
          <p:cNvPr id="3" name="Picture 5" descr="A screenshot of course navigation in canvas.">
            <a:extLst>
              <a:ext uri="{FF2B5EF4-FFF2-40B4-BE49-F238E27FC236}">
                <a16:creationId xmlns:a16="http://schemas.microsoft.com/office/drawing/2014/main" id="{6F8278B5-9DB3-4A36-9AC2-C048899E04EC}"/>
              </a:ext>
            </a:extLst>
          </p:cNvPr>
          <p:cNvPicPr>
            <a:picLocks noGrp="1" noChangeAspect="1"/>
          </p:cNvPicPr>
          <p:nvPr>
            <p:ph sz="half" idx="2"/>
          </p:nvPr>
        </p:nvPicPr>
        <p:blipFill>
          <a:blip r:embed="rId2"/>
          <a:stretch>
            <a:fillRect/>
          </a:stretch>
        </p:blipFill>
        <p:spPr>
          <a:xfrm>
            <a:off x="5978418" y="1686985"/>
            <a:ext cx="2743414" cy="5056055"/>
          </a:xfrm>
        </p:spPr>
      </p:pic>
      <p:sp>
        <p:nvSpPr>
          <p:cNvPr id="4" name="Arrow: Left 3">
            <a:extLst>
              <a:ext uri="{FF2B5EF4-FFF2-40B4-BE49-F238E27FC236}">
                <a16:creationId xmlns:a16="http://schemas.microsoft.com/office/drawing/2014/main" id="{1FAC6414-9335-427B-BF4E-CB7953A68272}"/>
              </a:ext>
            </a:extLst>
          </p:cNvPr>
          <p:cNvSpPr/>
          <p:nvPr/>
        </p:nvSpPr>
        <p:spPr>
          <a:xfrm>
            <a:off x="7549430" y="2495846"/>
            <a:ext cx="730250" cy="359833"/>
          </a:xfrm>
          <a:prstGeom prst="lef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3677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03F2-BD52-407A-880D-84BCA89AD233}"/>
              </a:ext>
            </a:extLst>
          </p:cNvPr>
          <p:cNvSpPr>
            <a:spLocks noGrp="1"/>
          </p:cNvSpPr>
          <p:nvPr>
            <p:ph type="title"/>
          </p:nvPr>
        </p:nvSpPr>
        <p:spPr>
          <a:xfrm>
            <a:off x="457200" y="205979"/>
            <a:ext cx="8229600" cy="857250"/>
          </a:xfrm>
        </p:spPr>
        <p:txBody>
          <a:bodyPr vert="horz" lIns="68580" tIns="34290" rIns="68580" bIns="34290" rtlCol="0" anchor="ctr">
            <a:normAutofit/>
          </a:bodyPr>
          <a:lstStyle/>
          <a:p>
            <a:r>
              <a:rPr lang="en-US" b="1" kern="1200">
                <a:latin typeface="+mj-lt"/>
                <a:ea typeface="+mj-ea"/>
                <a:cs typeface="+mj-cs"/>
              </a:rPr>
              <a:t>How do I </a:t>
            </a:r>
            <a:r>
              <a:rPr lang="en-US"/>
              <a:t>take a quiz</a:t>
            </a:r>
            <a:r>
              <a:rPr lang="en-US" b="1" kern="1200">
                <a:latin typeface="+mj-lt"/>
                <a:ea typeface="+mj-ea"/>
                <a:cs typeface="+mj-cs"/>
              </a:rPr>
              <a:t>?</a:t>
            </a:r>
            <a:endParaRPr lang="en-US" b="1" kern="1200">
              <a:latin typeface="+mj-lt"/>
              <a:cs typeface="Arial"/>
            </a:endParaRPr>
          </a:p>
        </p:txBody>
      </p:sp>
      <p:sp>
        <p:nvSpPr>
          <p:cNvPr id="7" name="TextBox 6">
            <a:extLst>
              <a:ext uri="{FF2B5EF4-FFF2-40B4-BE49-F238E27FC236}">
                <a16:creationId xmlns:a16="http://schemas.microsoft.com/office/drawing/2014/main" id="{0A3937F5-2841-4181-A77C-B1C8224B7F4C}"/>
              </a:ext>
            </a:extLst>
          </p:cNvPr>
          <p:cNvSpPr txBox="1"/>
          <p:nvPr/>
        </p:nvSpPr>
        <p:spPr>
          <a:xfrm>
            <a:off x="1491195" y="1176073"/>
            <a:ext cx="6613523" cy="973800"/>
          </a:xfrm>
          <a:prstGeom prst="rect">
            <a:avLst/>
          </a:prstGeom>
        </p:spPr>
        <p:txBody>
          <a:bodyPr rot="0" spcFirstLastPara="0" vertOverflow="overflow" horzOverflow="overflow" vert="horz" lIns="68580" tIns="34290" rIns="68580" bIns="34290" numCol="1" spcCol="0" rtlCol="0" fromWordArt="0" anchor="t" anchorCtr="0" forceAA="0" compatLnSpc="1">
            <a:prstTxWarp prst="textNoShape">
              <a:avLst/>
            </a:prstTxWarp>
            <a:normAutofit/>
          </a:bodyPr>
          <a:lstStyle/>
          <a:p>
            <a:pPr defTabSz="685783">
              <a:spcBef>
                <a:spcPct val="20000"/>
              </a:spcBef>
              <a:spcAft>
                <a:spcPts val="450"/>
              </a:spcAft>
              <a:buFont typeface="Wingdings" panose="05000000000000000000" pitchFamily="2" charset="2"/>
              <a:buChar char="§"/>
            </a:pPr>
            <a:r>
              <a:rPr lang="en-US" sz="1800">
                <a:solidFill>
                  <a:schemeClr val="tx1">
                    <a:lumMod val="75000"/>
                    <a:lumOff val="25000"/>
                  </a:schemeClr>
                </a:solidFill>
              </a:rPr>
              <a:t>Find the quiz in the Assignment or Quizzes Index</a:t>
            </a:r>
          </a:p>
          <a:p>
            <a:pPr defTabSz="685783">
              <a:spcBef>
                <a:spcPct val="20000"/>
              </a:spcBef>
              <a:spcAft>
                <a:spcPts val="450"/>
              </a:spcAft>
              <a:buFont typeface="Wingdings" panose="05000000000000000000" pitchFamily="2" charset="2"/>
              <a:buChar char="§"/>
            </a:pPr>
            <a:r>
              <a:rPr lang="en-US" sz="1800">
                <a:solidFill>
                  <a:schemeClr val="tx1">
                    <a:lumMod val="75000"/>
                    <a:lumOff val="25000"/>
                  </a:schemeClr>
                </a:solidFill>
                <a:cs typeface="Arial"/>
              </a:rPr>
              <a:t>Review the quiz details before you start.</a:t>
            </a:r>
          </a:p>
          <a:p>
            <a:pPr defTabSz="685783">
              <a:spcBef>
                <a:spcPct val="20000"/>
              </a:spcBef>
              <a:spcAft>
                <a:spcPts val="450"/>
              </a:spcAft>
              <a:buFont typeface="Wingdings" panose="05000000000000000000" pitchFamily="2" charset="2"/>
              <a:buChar char="§"/>
            </a:pPr>
            <a:endParaRPr lang="en-US" sz="1800">
              <a:solidFill>
                <a:schemeClr val="tx1">
                  <a:lumMod val="75000"/>
                  <a:lumOff val="25000"/>
                </a:schemeClr>
              </a:solidFill>
              <a:cs typeface="Arial"/>
            </a:endParaRPr>
          </a:p>
        </p:txBody>
      </p:sp>
      <p:pic>
        <p:nvPicPr>
          <p:cNvPr id="5" name="Picture 5" descr="A screenshot of Canvas quiz.">
            <a:extLst>
              <a:ext uri="{FF2B5EF4-FFF2-40B4-BE49-F238E27FC236}">
                <a16:creationId xmlns:a16="http://schemas.microsoft.com/office/drawing/2014/main" id="{37D9133A-3705-427D-AAC8-BE3D9839759C}"/>
              </a:ext>
            </a:extLst>
          </p:cNvPr>
          <p:cNvPicPr>
            <a:picLocks noChangeAspect="1"/>
          </p:cNvPicPr>
          <p:nvPr/>
        </p:nvPicPr>
        <p:blipFill>
          <a:blip r:embed="rId2"/>
          <a:stretch>
            <a:fillRect/>
          </a:stretch>
        </p:blipFill>
        <p:spPr>
          <a:xfrm>
            <a:off x="325967" y="2224613"/>
            <a:ext cx="8629650" cy="2218274"/>
          </a:xfrm>
          <a:prstGeom prst="rect">
            <a:avLst/>
          </a:prstGeom>
        </p:spPr>
      </p:pic>
      <p:sp>
        <p:nvSpPr>
          <p:cNvPr id="6" name="Rectangle 5">
            <a:extLst>
              <a:ext uri="{FF2B5EF4-FFF2-40B4-BE49-F238E27FC236}">
                <a16:creationId xmlns:a16="http://schemas.microsoft.com/office/drawing/2014/main" id="{8789A850-BAD5-4096-A872-06C84BFC1754}"/>
              </a:ext>
            </a:extLst>
          </p:cNvPr>
          <p:cNvSpPr/>
          <p:nvPr/>
        </p:nvSpPr>
        <p:spPr>
          <a:xfrm>
            <a:off x="1276351" y="2334684"/>
            <a:ext cx="3367696" cy="58427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73E32E0F-0567-49C9-A578-ECB602772488}"/>
              </a:ext>
            </a:extLst>
          </p:cNvPr>
          <p:cNvSpPr/>
          <p:nvPr/>
        </p:nvSpPr>
        <p:spPr>
          <a:xfrm>
            <a:off x="5497586" y="3439086"/>
            <a:ext cx="730250" cy="359833"/>
          </a:xfrm>
          <a:prstGeom prst="lef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0B1BDD5F-D602-4B4F-A4B2-F7CFA3DB1AB5}"/>
              </a:ext>
            </a:extLst>
          </p:cNvPr>
          <p:cNvSpPr/>
          <p:nvPr/>
        </p:nvSpPr>
        <p:spPr>
          <a:xfrm>
            <a:off x="-364257" y="3218158"/>
            <a:ext cx="730250" cy="359833"/>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885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03F2-BD52-407A-880D-84BCA89AD233}"/>
              </a:ext>
            </a:extLst>
          </p:cNvPr>
          <p:cNvSpPr>
            <a:spLocks noGrp="1"/>
          </p:cNvSpPr>
          <p:nvPr>
            <p:ph type="title"/>
          </p:nvPr>
        </p:nvSpPr>
        <p:spPr>
          <a:xfrm>
            <a:off x="457200" y="205979"/>
            <a:ext cx="8229600" cy="857250"/>
          </a:xfrm>
        </p:spPr>
        <p:txBody>
          <a:bodyPr anchor="ctr">
            <a:normAutofit/>
          </a:bodyPr>
          <a:lstStyle/>
          <a:p>
            <a:r>
              <a:rPr lang="en-US"/>
              <a:t>How do I turn in an assignment?</a:t>
            </a:r>
            <a:endParaRPr lang="en-US">
              <a:cs typeface="Arial"/>
            </a:endParaRPr>
          </a:p>
        </p:txBody>
      </p:sp>
      <p:sp>
        <p:nvSpPr>
          <p:cNvPr id="7" name="TextBox 6">
            <a:extLst>
              <a:ext uri="{FF2B5EF4-FFF2-40B4-BE49-F238E27FC236}">
                <a16:creationId xmlns:a16="http://schemas.microsoft.com/office/drawing/2014/main" id="{0A3937F5-2841-4181-A77C-B1C8224B7F4C}"/>
              </a:ext>
            </a:extLst>
          </p:cNvPr>
          <p:cNvSpPr txBox="1"/>
          <p:nvPr/>
        </p:nvSpPr>
        <p:spPr>
          <a:xfrm>
            <a:off x="3543300" y="2400300"/>
            <a:ext cx="2057400"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a:p>
        </p:txBody>
      </p:sp>
      <p:pic>
        <p:nvPicPr>
          <p:cNvPr id="16" name="Picture 16" descr="A screenshot of Assignment page in Canvas.">
            <a:extLst>
              <a:ext uri="{FF2B5EF4-FFF2-40B4-BE49-F238E27FC236}">
                <a16:creationId xmlns:a16="http://schemas.microsoft.com/office/drawing/2014/main" id="{6E00630F-81CB-4C57-A668-923D3AEAB9AD}"/>
              </a:ext>
            </a:extLst>
          </p:cNvPr>
          <p:cNvPicPr>
            <a:picLocks noGrp="1" noChangeAspect="1"/>
          </p:cNvPicPr>
          <p:nvPr>
            <p:ph sz="half" idx="2"/>
          </p:nvPr>
        </p:nvPicPr>
        <p:blipFill>
          <a:blip r:embed="rId2"/>
          <a:stretch>
            <a:fillRect/>
          </a:stretch>
        </p:blipFill>
        <p:spPr>
          <a:xfrm>
            <a:off x="3480611" y="1311392"/>
            <a:ext cx="5198535" cy="3312235"/>
          </a:xfrm>
        </p:spPr>
      </p:pic>
      <p:sp>
        <p:nvSpPr>
          <p:cNvPr id="12" name="Arrow: Right 11">
            <a:extLst>
              <a:ext uri="{FF2B5EF4-FFF2-40B4-BE49-F238E27FC236}">
                <a16:creationId xmlns:a16="http://schemas.microsoft.com/office/drawing/2014/main" id="{CBDF8072-35D9-4C37-B884-FE52F1AE2366}"/>
              </a:ext>
            </a:extLst>
          </p:cNvPr>
          <p:cNvSpPr/>
          <p:nvPr/>
        </p:nvSpPr>
        <p:spPr>
          <a:xfrm>
            <a:off x="3233522" y="2217383"/>
            <a:ext cx="957503" cy="362335"/>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4B20EF8F-1188-4857-83A7-0CBAEBC7F500}"/>
              </a:ext>
            </a:extLst>
          </p:cNvPr>
          <p:cNvSpPr txBox="1">
            <a:spLocks/>
          </p:cNvSpPr>
          <p:nvPr/>
        </p:nvSpPr>
        <p:spPr>
          <a:xfrm>
            <a:off x="86592" y="1106634"/>
            <a:ext cx="3550226" cy="3394472"/>
          </a:xfrm>
          <a:prstGeom prst="rect">
            <a:avLst/>
          </a:prstGeom>
        </p:spPr>
        <p:txBody>
          <a:bodyPr vert="horz" lIns="68580" tIns="34290" rIns="68580" bIns="34290" rtlCol="0" anchor="t">
            <a:noAutofit/>
          </a:bodyPr>
          <a:lstStyle>
            <a:lvl1pPr marL="342891" indent="-342891" algn="l" defTabSz="914377" rtl="0" eaLnBrk="1" latinLnBrk="0" hangingPunct="1">
              <a:spcBef>
                <a:spcPct val="20000"/>
              </a:spcBef>
              <a:buFont typeface="Wingdings" panose="05000000000000000000" pitchFamily="2" charset="2"/>
              <a:buChar char="§"/>
              <a:defRPr sz="2800" kern="1200">
                <a:solidFill>
                  <a:schemeClr val="tx1">
                    <a:lumMod val="75000"/>
                    <a:lumOff val="25000"/>
                  </a:schemeClr>
                </a:solidFill>
                <a:latin typeface="+mn-lt"/>
                <a:ea typeface="+mn-ea"/>
                <a:cs typeface="+mn-cs"/>
              </a:defRPr>
            </a:lvl1pPr>
            <a:lvl2pPr marL="742932" indent="-285744" algn="l" defTabSz="914377" rtl="0" eaLnBrk="1" latinLnBrk="0" hangingPunct="1">
              <a:spcBef>
                <a:spcPct val="20000"/>
              </a:spcBef>
              <a:buFont typeface="Wingdings" panose="05000000000000000000" pitchFamily="2" charset="2"/>
              <a:buChar char="§"/>
              <a:defRPr sz="2400" kern="1200">
                <a:solidFill>
                  <a:schemeClr val="tx1">
                    <a:lumMod val="75000"/>
                    <a:lumOff val="25000"/>
                  </a:schemeClr>
                </a:solidFill>
                <a:latin typeface="+mn-lt"/>
                <a:ea typeface="+mn-ea"/>
                <a:cs typeface="+mn-cs"/>
              </a:defRPr>
            </a:lvl2pPr>
            <a:lvl3pPr marL="1142971" indent="-228594" algn="l" defTabSz="914377" rtl="0" eaLnBrk="1" latinLnBrk="0" hangingPunct="1">
              <a:spcBef>
                <a:spcPct val="20000"/>
              </a:spcBef>
              <a:buFont typeface="Wingdings" panose="05000000000000000000" pitchFamily="2" charset="2"/>
              <a:buChar char="§"/>
              <a:defRPr sz="2000" kern="1200">
                <a:solidFill>
                  <a:schemeClr val="tx1">
                    <a:lumMod val="75000"/>
                    <a:lumOff val="25000"/>
                  </a:schemeClr>
                </a:solidFill>
                <a:latin typeface="+mn-lt"/>
                <a:ea typeface="+mn-ea"/>
                <a:cs typeface="+mn-cs"/>
              </a:defRPr>
            </a:lvl3pPr>
            <a:lvl4pPr marL="1600160" indent="-228594" algn="l" defTabSz="914377" rtl="0" eaLnBrk="1" latinLnBrk="0" hangingPunct="1">
              <a:spcBef>
                <a:spcPct val="20000"/>
              </a:spcBef>
              <a:buFont typeface="Wingdings" panose="05000000000000000000" pitchFamily="2" charset="2"/>
              <a:buChar char="§"/>
              <a:defRPr sz="1900" kern="1200">
                <a:solidFill>
                  <a:schemeClr val="tx1">
                    <a:lumMod val="75000"/>
                    <a:lumOff val="25000"/>
                  </a:schemeClr>
                </a:solidFill>
                <a:latin typeface="+mn-lt"/>
                <a:ea typeface="+mn-ea"/>
                <a:cs typeface="+mn-cs"/>
              </a:defRPr>
            </a:lvl4pPr>
            <a:lvl5pPr marL="2057349" indent="-228594" algn="l" defTabSz="914377" rtl="0" eaLnBrk="1" latinLnBrk="0" hangingPunct="1">
              <a:spcBef>
                <a:spcPct val="20000"/>
              </a:spcBef>
              <a:buFont typeface="Wingdings" panose="05000000000000000000" pitchFamily="2" charset="2"/>
              <a:buChar char="§"/>
              <a:defRPr sz="1900" kern="1200">
                <a:solidFill>
                  <a:schemeClr val="tx1">
                    <a:lumMod val="75000"/>
                    <a:lumOff val="25000"/>
                  </a:schemeClr>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256540" indent="-256540"/>
            <a:r>
              <a:rPr lang="en-US" sz="2400" b="1"/>
              <a:t>Note: if you do not see the "Assignments" in the course navigation, the instructor may have the course organized around Modules</a:t>
            </a:r>
            <a:endParaRPr lang="en-US" sz="2400" b="1">
              <a:cs typeface="Arial"/>
            </a:endParaRPr>
          </a:p>
        </p:txBody>
      </p:sp>
    </p:spTree>
    <p:extLst>
      <p:ext uri="{BB962C8B-B14F-4D97-AF65-F5344CB8AC3E}">
        <p14:creationId xmlns:p14="http://schemas.microsoft.com/office/powerpoint/2010/main" val="3798092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03F2-BD52-407A-880D-84BCA89AD233}"/>
              </a:ext>
            </a:extLst>
          </p:cNvPr>
          <p:cNvSpPr>
            <a:spLocks noGrp="1"/>
          </p:cNvSpPr>
          <p:nvPr>
            <p:ph type="title"/>
          </p:nvPr>
        </p:nvSpPr>
        <p:spPr>
          <a:xfrm>
            <a:off x="457200" y="205979"/>
            <a:ext cx="8229600" cy="857250"/>
          </a:xfrm>
        </p:spPr>
        <p:txBody>
          <a:bodyPr anchor="ctr">
            <a:normAutofit/>
          </a:bodyPr>
          <a:lstStyle/>
          <a:p>
            <a:r>
              <a:rPr lang="en-US"/>
              <a:t>How do I use Canvas Inbox?</a:t>
            </a:r>
            <a:endParaRPr lang="en-US">
              <a:cs typeface="Arial"/>
            </a:endParaRPr>
          </a:p>
        </p:txBody>
      </p:sp>
      <p:sp>
        <p:nvSpPr>
          <p:cNvPr id="14" name="Content Placeholder 2">
            <a:extLst>
              <a:ext uri="{FF2B5EF4-FFF2-40B4-BE49-F238E27FC236}">
                <a16:creationId xmlns:a16="http://schemas.microsoft.com/office/drawing/2014/main" id="{7564E1F7-E661-4766-9317-F9B9A4D7A6E6}"/>
              </a:ext>
            </a:extLst>
          </p:cNvPr>
          <p:cNvSpPr>
            <a:spLocks noGrp="1"/>
          </p:cNvSpPr>
          <p:nvPr>
            <p:ph sz="half" idx="1"/>
          </p:nvPr>
        </p:nvSpPr>
        <p:spPr>
          <a:xfrm>
            <a:off x="55034" y="1284818"/>
            <a:ext cx="4038600" cy="3394472"/>
          </a:xfrm>
        </p:spPr>
        <p:txBody>
          <a:bodyPr vert="horz" lIns="68580" tIns="34290" rIns="68580" bIns="34290" rtlCol="0" anchor="t">
            <a:normAutofit/>
          </a:bodyPr>
          <a:lstStyle/>
          <a:p>
            <a:pPr marL="256699" indent="-256699"/>
            <a:r>
              <a:rPr lang="en-US">
                <a:cs typeface="Arial"/>
              </a:rPr>
              <a:t>Click on the icon with pencil inside a square.</a:t>
            </a:r>
          </a:p>
        </p:txBody>
      </p:sp>
      <p:sp>
        <p:nvSpPr>
          <p:cNvPr id="7" name="TextBox 6">
            <a:extLst>
              <a:ext uri="{FF2B5EF4-FFF2-40B4-BE49-F238E27FC236}">
                <a16:creationId xmlns:a16="http://schemas.microsoft.com/office/drawing/2014/main" id="{0A3937F5-2841-4181-A77C-B1C8224B7F4C}"/>
              </a:ext>
            </a:extLst>
          </p:cNvPr>
          <p:cNvSpPr txBox="1"/>
          <p:nvPr/>
        </p:nvSpPr>
        <p:spPr>
          <a:xfrm>
            <a:off x="3543300" y="2400300"/>
            <a:ext cx="2057400"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a:p>
        </p:txBody>
      </p:sp>
      <p:pic>
        <p:nvPicPr>
          <p:cNvPr id="5" name="Picture 5" descr="A screenshot of inbox in Canvas.">
            <a:extLst>
              <a:ext uri="{FF2B5EF4-FFF2-40B4-BE49-F238E27FC236}">
                <a16:creationId xmlns:a16="http://schemas.microsoft.com/office/drawing/2014/main" id="{1AF703C0-4669-4087-85C2-BABFE75BA0E8}"/>
              </a:ext>
            </a:extLst>
          </p:cNvPr>
          <p:cNvPicPr>
            <a:picLocks noGrp="1" noChangeAspect="1"/>
          </p:cNvPicPr>
          <p:nvPr>
            <p:ph sz="half" idx="2"/>
          </p:nvPr>
        </p:nvPicPr>
        <p:blipFill>
          <a:blip r:embed="rId2"/>
          <a:stretch>
            <a:fillRect/>
          </a:stretch>
        </p:blipFill>
        <p:spPr>
          <a:xfrm>
            <a:off x="3960285" y="1284208"/>
            <a:ext cx="7107766" cy="3194606"/>
          </a:xfrm>
        </p:spPr>
      </p:pic>
      <p:sp>
        <p:nvSpPr>
          <p:cNvPr id="10" name="Arrow: Right 9">
            <a:extLst>
              <a:ext uri="{FF2B5EF4-FFF2-40B4-BE49-F238E27FC236}">
                <a16:creationId xmlns:a16="http://schemas.microsoft.com/office/drawing/2014/main" id="{5DA1EA86-B002-401D-9621-9102CF9DE817}"/>
              </a:ext>
            </a:extLst>
          </p:cNvPr>
          <p:cNvSpPr/>
          <p:nvPr/>
        </p:nvSpPr>
        <p:spPr>
          <a:xfrm>
            <a:off x="7739932" y="1141180"/>
            <a:ext cx="952499" cy="518582"/>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367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7629A-8F3E-96FA-0EE6-69236A089B49}"/>
              </a:ext>
            </a:extLst>
          </p:cNvPr>
          <p:cNvSpPr>
            <a:spLocks noGrp="1"/>
          </p:cNvSpPr>
          <p:nvPr>
            <p:ph type="title"/>
          </p:nvPr>
        </p:nvSpPr>
        <p:spPr/>
        <p:txBody>
          <a:bodyPr/>
          <a:lstStyle/>
          <a:p>
            <a:r>
              <a:rPr lang="en-US">
                <a:cs typeface="Arial"/>
              </a:rPr>
              <a:t>Residency and AB540 Eligibility</a:t>
            </a:r>
            <a:endParaRPr lang="en-US"/>
          </a:p>
        </p:txBody>
      </p:sp>
      <p:pic>
        <p:nvPicPr>
          <p:cNvPr id="4" name="Content Placeholder 3" descr="A screenshot of a computer screen&#10;&#10;Description automatically generated">
            <a:extLst>
              <a:ext uri="{FF2B5EF4-FFF2-40B4-BE49-F238E27FC236}">
                <a16:creationId xmlns:a16="http://schemas.microsoft.com/office/drawing/2014/main" id="{DA0E37DF-62F6-4B2E-EBDC-52D383FF57CE}"/>
              </a:ext>
            </a:extLst>
          </p:cNvPr>
          <p:cNvPicPr>
            <a:picLocks noGrp="1" noChangeAspect="1"/>
          </p:cNvPicPr>
          <p:nvPr>
            <p:ph idx="1"/>
          </p:nvPr>
        </p:nvPicPr>
        <p:blipFill>
          <a:blip r:embed="rId2"/>
          <a:stretch>
            <a:fillRect/>
          </a:stretch>
        </p:blipFill>
        <p:spPr>
          <a:xfrm>
            <a:off x="1346010" y="1082876"/>
            <a:ext cx="2215735" cy="3300412"/>
          </a:xfrm>
        </p:spPr>
      </p:pic>
      <p:pic>
        <p:nvPicPr>
          <p:cNvPr id="5" name="Picture 4" descr="A screenshot of a application&#10;&#10;Description automatically generated">
            <a:extLst>
              <a:ext uri="{FF2B5EF4-FFF2-40B4-BE49-F238E27FC236}">
                <a16:creationId xmlns:a16="http://schemas.microsoft.com/office/drawing/2014/main" id="{549D0A35-A17F-9D31-7163-3E0EA1B23696}"/>
              </a:ext>
            </a:extLst>
          </p:cNvPr>
          <p:cNvPicPr>
            <a:picLocks noChangeAspect="1"/>
          </p:cNvPicPr>
          <p:nvPr/>
        </p:nvPicPr>
        <p:blipFill>
          <a:blip r:embed="rId3"/>
          <a:stretch>
            <a:fillRect/>
          </a:stretch>
        </p:blipFill>
        <p:spPr>
          <a:xfrm>
            <a:off x="5806774" y="1107282"/>
            <a:ext cx="2295334" cy="3378993"/>
          </a:xfrm>
          <a:prstGeom prst="rect">
            <a:avLst/>
          </a:prstGeom>
        </p:spPr>
      </p:pic>
      <p:sp>
        <p:nvSpPr>
          <p:cNvPr id="6" name="TextBox 5">
            <a:extLst>
              <a:ext uri="{FF2B5EF4-FFF2-40B4-BE49-F238E27FC236}">
                <a16:creationId xmlns:a16="http://schemas.microsoft.com/office/drawing/2014/main" id="{BDFAEEB4-E99C-A47F-F8CB-685AE6395AAC}"/>
              </a:ext>
            </a:extLst>
          </p:cNvPr>
          <p:cNvSpPr txBox="1"/>
          <p:nvPr/>
        </p:nvSpPr>
        <p:spPr>
          <a:xfrm>
            <a:off x="3736181" y="1164431"/>
            <a:ext cx="200025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Arial"/>
              </a:rPr>
              <a:t>If you indicated in your application that you do not have established residency, please keep an eye out for one of these emails. It will provide you with information on next steps you need to complete. </a:t>
            </a:r>
          </a:p>
        </p:txBody>
      </p:sp>
    </p:spTree>
    <p:extLst>
      <p:ext uri="{BB962C8B-B14F-4D97-AF65-F5344CB8AC3E}">
        <p14:creationId xmlns:p14="http://schemas.microsoft.com/office/powerpoint/2010/main" val="780346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03F2-BD52-407A-880D-84BCA89AD233}"/>
              </a:ext>
            </a:extLst>
          </p:cNvPr>
          <p:cNvSpPr>
            <a:spLocks noGrp="1"/>
          </p:cNvSpPr>
          <p:nvPr>
            <p:ph type="title"/>
          </p:nvPr>
        </p:nvSpPr>
        <p:spPr>
          <a:xfrm>
            <a:off x="457200" y="205979"/>
            <a:ext cx="8229600" cy="857250"/>
          </a:xfrm>
        </p:spPr>
        <p:txBody>
          <a:bodyPr anchor="ctr">
            <a:normAutofit/>
          </a:bodyPr>
          <a:lstStyle/>
          <a:p>
            <a:r>
              <a:rPr lang="en-US"/>
              <a:t>How do I send a message in Canvas?</a:t>
            </a:r>
            <a:endParaRPr lang="en-US">
              <a:cs typeface="Arial"/>
            </a:endParaRPr>
          </a:p>
        </p:txBody>
      </p:sp>
      <p:sp>
        <p:nvSpPr>
          <p:cNvPr id="14" name="Content Placeholder 2">
            <a:extLst>
              <a:ext uri="{FF2B5EF4-FFF2-40B4-BE49-F238E27FC236}">
                <a16:creationId xmlns:a16="http://schemas.microsoft.com/office/drawing/2014/main" id="{7564E1F7-E661-4766-9317-F9B9A4D7A6E6}"/>
              </a:ext>
            </a:extLst>
          </p:cNvPr>
          <p:cNvSpPr>
            <a:spLocks noGrp="1"/>
          </p:cNvSpPr>
          <p:nvPr>
            <p:ph sz="half" idx="1"/>
          </p:nvPr>
        </p:nvSpPr>
        <p:spPr>
          <a:xfrm>
            <a:off x="55034" y="1284818"/>
            <a:ext cx="4038600" cy="3394472"/>
          </a:xfrm>
        </p:spPr>
        <p:txBody>
          <a:bodyPr vert="horz" lIns="68580" tIns="34290" rIns="68580" bIns="34290" rtlCol="0" anchor="t">
            <a:normAutofit/>
          </a:bodyPr>
          <a:lstStyle/>
          <a:p>
            <a:pPr marL="256699" indent="-256699"/>
            <a:r>
              <a:rPr lang="en-US">
                <a:cs typeface="Arial"/>
              </a:rPr>
              <a:t>Type in your instructor's name, add a subject and write a message.</a:t>
            </a:r>
          </a:p>
        </p:txBody>
      </p:sp>
      <p:sp>
        <p:nvSpPr>
          <p:cNvPr id="7" name="TextBox 6">
            <a:extLst>
              <a:ext uri="{FF2B5EF4-FFF2-40B4-BE49-F238E27FC236}">
                <a16:creationId xmlns:a16="http://schemas.microsoft.com/office/drawing/2014/main" id="{0A3937F5-2841-4181-A77C-B1C8224B7F4C}"/>
              </a:ext>
            </a:extLst>
          </p:cNvPr>
          <p:cNvSpPr txBox="1"/>
          <p:nvPr/>
        </p:nvSpPr>
        <p:spPr>
          <a:xfrm>
            <a:off x="3543300" y="2400300"/>
            <a:ext cx="2057400"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a:p>
        </p:txBody>
      </p:sp>
      <p:pic>
        <p:nvPicPr>
          <p:cNvPr id="6" name="Picture 7" descr="A screenshot of the compose message in Canvas">
            <a:extLst>
              <a:ext uri="{FF2B5EF4-FFF2-40B4-BE49-F238E27FC236}">
                <a16:creationId xmlns:a16="http://schemas.microsoft.com/office/drawing/2014/main" id="{B17BC563-FFCD-46A1-A7E7-E5CD042EA07C}"/>
              </a:ext>
            </a:extLst>
          </p:cNvPr>
          <p:cNvPicPr>
            <a:picLocks noGrp="1" noChangeAspect="1"/>
          </p:cNvPicPr>
          <p:nvPr>
            <p:ph sz="half" idx="2"/>
          </p:nvPr>
        </p:nvPicPr>
        <p:blipFill>
          <a:blip r:embed="rId2"/>
          <a:stretch>
            <a:fillRect/>
          </a:stretch>
        </p:blipFill>
        <p:spPr>
          <a:xfrm>
            <a:off x="4343268" y="1287530"/>
            <a:ext cx="4796630" cy="3738297"/>
          </a:xfrm>
        </p:spPr>
      </p:pic>
    </p:spTree>
    <p:extLst>
      <p:ext uri="{BB962C8B-B14F-4D97-AF65-F5344CB8AC3E}">
        <p14:creationId xmlns:p14="http://schemas.microsoft.com/office/powerpoint/2010/main" val="623971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27D6-7D5B-4FCC-9189-329B4CD73B80}"/>
              </a:ext>
            </a:extLst>
          </p:cNvPr>
          <p:cNvSpPr>
            <a:spLocks noGrp="1"/>
          </p:cNvSpPr>
          <p:nvPr>
            <p:ph type="title"/>
          </p:nvPr>
        </p:nvSpPr>
        <p:spPr/>
        <p:txBody>
          <a:bodyPr/>
          <a:lstStyle/>
          <a:p>
            <a:r>
              <a:rPr lang="en-US">
                <a:cs typeface="Arial"/>
              </a:rPr>
              <a:t>Still have questions?</a:t>
            </a:r>
            <a:endParaRPr lang="en-US"/>
          </a:p>
        </p:txBody>
      </p:sp>
      <p:sp>
        <p:nvSpPr>
          <p:cNvPr id="3" name="Content Placeholder 2">
            <a:extLst>
              <a:ext uri="{FF2B5EF4-FFF2-40B4-BE49-F238E27FC236}">
                <a16:creationId xmlns:a16="http://schemas.microsoft.com/office/drawing/2014/main" id="{3F12963B-A443-46C4-8E4E-B5B07BDA0B34}"/>
              </a:ext>
            </a:extLst>
          </p:cNvPr>
          <p:cNvSpPr>
            <a:spLocks noGrp="1"/>
          </p:cNvSpPr>
          <p:nvPr>
            <p:ph sz="half" idx="1"/>
          </p:nvPr>
        </p:nvSpPr>
        <p:spPr>
          <a:xfrm>
            <a:off x="187037" y="1200151"/>
            <a:ext cx="5029970" cy="3394472"/>
          </a:xfrm>
        </p:spPr>
        <p:txBody>
          <a:bodyPr vert="horz" lIns="68580" tIns="34290" rIns="68580" bIns="34290" rtlCol="0" anchor="t">
            <a:normAutofit/>
          </a:bodyPr>
          <a:lstStyle/>
          <a:p>
            <a:pPr marL="256540" indent="-256540"/>
            <a:r>
              <a:rPr lang="en-US">
                <a:cs typeface="Arial"/>
              </a:rPr>
              <a:t>Canvas 24/7 Hotline: </a:t>
            </a:r>
            <a:r>
              <a:rPr lang="en-US">
                <a:ea typeface="+mn-lt"/>
                <a:cs typeface="+mn-lt"/>
              </a:rPr>
              <a:t> (424) 213-6003</a:t>
            </a:r>
            <a:endParaRPr lang="en-US">
              <a:cs typeface="Arial"/>
            </a:endParaRPr>
          </a:p>
          <a:p>
            <a:pPr marL="256540" indent="-256540"/>
            <a:endParaRPr lang="en-US">
              <a:cs typeface="Arial"/>
            </a:endParaRPr>
          </a:p>
          <a:p>
            <a:pPr marL="256540" indent="-256540"/>
            <a:r>
              <a:rPr lang="en-US">
                <a:cs typeface="Arial"/>
              </a:rPr>
              <a:t>Canvas Help Chat located in the "Help" button on Global Navigation.</a:t>
            </a:r>
          </a:p>
          <a:p>
            <a:pPr marL="256540" indent="-256540"/>
            <a:endParaRPr lang="en-US">
              <a:cs typeface="Arial"/>
            </a:endParaRPr>
          </a:p>
          <a:p>
            <a:pPr marL="256540" indent="-256540"/>
            <a:r>
              <a:rPr lang="en-US">
                <a:cs typeface="Arial"/>
              </a:rPr>
              <a:t>Reach out to Distance Education at </a:t>
            </a:r>
            <a:r>
              <a:rPr lang="en-US">
                <a:cs typeface="Arial"/>
                <a:hlinkClick r:id="rId2"/>
              </a:rPr>
              <a:t>distance_ed@compton.edu</a:t>
            </a:r>
          </a:p>
          <a:p>
            <a:pPr marL="256540" indent="-256540"/>
            <a:endParaRPr lang="en-US">
              <a:cs typeface="Arial"/>
            </a:endParaRPr>
          </a:p>
          <a:p>
            <a:pPr marL="256540" indent="-256540"/>
            <a:endParaRPr lang="en-US">
              <a:cs typeface="Arial"/>
            </a:endParaRPr>
          </a:p>
          <a:p>
            <a:pPr marL="556260" lvl="1" indent="-213360"/>
            <a:endParaRPr lang="en-US">
              <a:cs typeface="Arial"/>
            </a:endParaRPr>
          </a:p>
        </p:txBody>
      </p:sp>
      <p:sp>
        <p:nvSpPr>
          <p:cNvPr id="4" name="Content Placeholder 3">
            <a:extLst>
              <a:ext uri="{FF2B5EF4-FFF2-40B4-BE49-F238E27FC236}">
                <a16:creationId xmlns:a16="http://schemas.microsoft.com/office/drawing/2014/main" id="{540C193B-06E3-4C31-8F21-C5C98307A442}"/>
              </a:ext>
            </a:extLst>
          </p:cNvPr>
          <p:cNvSpPr>
            <a:spLocks noGrp="1"/>
          </p:cNvSpPr>
          <p:nvPr>
            <p:ph sz="half" idx="2"/>
          </p:nvPr>
        </p:nvSpPr>
        <p:spPr/>
        <p:txBody>
          <a:bodyPr vert="horz" lIns="68580" tIns="34290" rIns="68580" bIns="34290" rtlCol="0" anchor="t">
            <a:normAutofit/>
          </a:bodyPr>
          <a:lstStyle/>
          <a:p>
            <a:pPr marL="256699" indent="-256699"/>
            <a:endParaRPr lang="en-US">
              <a:cs typeface="Arial"/>
            </a:endParaRPr>
          </a:p>
          <a:p>
            <a:pPr marL="556736" lvl="1" indent="-213836"/>
            <a:endParaRPr lang="en-US">
              <a:cs typeface="Arial"/>
            </a:endParaRPr>
          </a:p>
          <a:p>
            <a:pPr marL="256699" indent="-256699"/>
            <a:endParaRPr lang="en-US">
              <a:cs typeface="Arial"/>
            </a:endParaRPr>
          </a:p>
        </p:txBody>
      </p:sp>
      <p:pic>
        <p:nvPicPr>
          <p:cNvPr id="6" name="Picture 6" descr="A screenshot of Canvas Help screen&#10;">
            <a:extLst>
              <a:ext uri="{FF2B5EF4-FFF2-40B4-BE49-F238E27FC236}">
                <a16:creationId xmlns:a16="http://schemas.microsoft.com/office/drawing/2014/main" id="{5FFA49D1-C6E2-46C2-A44E-59CB29217D3C}"/>
              </a:ext>
            </a:extLst>
          </p:cNvPr>
          <p:cNvPicPr>
            <a:picLocks noChangeAspect="1"/>
          </p:cNvPicPr>
          <p:nvPr/>
        </p:nvPicPr>
        <p:blipFill>
          <a:blip r:embed="rId3"/>
          <a:stretch>
            <a:fillRect/>
          </a:stretch>
        </p:blipFill>
        <p:spPr>
          <a:xfrm>
            <a:off x="5267099" y="1059873"/>
            <a:ext cx="2901246" cy="4603172"/>
          </a:xfrm>
          <a:prstGeom prst="rect">
            <a:avLst/>
          </a:prstGeom>
        </p:spPr>
      </p:pic>
      <p:sp>
        <p:nvSpPr>
          <p:cNvPr id="8" name="Arrow: Left 7">
            <a:extLst>
              <a:ext uri="{FF2B5EF4-FFF2-40B4-BE49-F238E27FC236}">
                <a16:creationId xmlns:a16="http://schemas.microsoft.com/office/drawing/2014/main" id="{EAA8BA8A-F09B-4A0B-8F5C-CB0034A6DFAD}"/>
              </a:ext>
            </a:extLst>
          </p:cNvPr>
          <p:cNvSpPr/>
          <p:nvPr/>
        </p:nvSpPr>
        <p:spPr>
          <a:xfrm>
            <a:off x="7762035" y="3588214"/>
            <a:ext cx="737754" cy="363682"/>
          </a:xfrm>
          <a:prstGeom prst="lef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294F7B58-8D8D-4AB9-BD16-FC200511B819}"/>
              </a:ext>
            </a:extLst>
          </p:cNvPr>
          <p:cNvSpPr/>
          <p:nvPr/>
        </p:nvSpPr>
        <p:spPr>
          <a:xfrm>
            <a:off x="7762035" y="3910332"/>
            <a:ext cx="737754" cy="363682"/>
          </a:xfrm>
          <a:prstGeom prst="lef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1166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27D6-7D5B-4FCC-9189-329B4CD73B80}"/>
              </a:ext>
            </a:extLst>
          </p:cNvPr>
          <p:cNvSpPr>
            <a:spLocks noGrp="1"/>
          </p:cNvSpPr>
          <p:nvPr>
            <p:ph type="title"/>
          </p:nvPr>
        </p:nvSpPr>
        <p:spPr/>
        <p:txBody>
          <a:bodyPr/>
          <a:lstStyle/>
          <a:p>
            <a:r>
              <a:rPr lang="en-US">
                <a:cs typeface="Arial"/>
              </a:rPr>
              <a:t>How do I get help in Canvas?</a:t>
            </a:r>
            <a:endParaRPr lang="en-US"/>
          </a:p>
        </p:txBody>
      </p:sp>
      <p:sp>
        <p:nvSpPr>
          <p:cNvPr id="3" name="Content Placeholder 2">
            <a:extLst>
              <a:ext uri="{FF2B5EF4-FFF2-40B4-BE49-F238E27FC236}">
                <a16:creationId xmlns:a16="http://schemas.microsoft.com/office/drawing/2014/main" id="{3F12963B-A443-46C4-8E4E-B5B07BDA0B34}"/>
              </a:ext>
            </a:extLst>
          </p:cNvPr>
          <p:cNvSpPr>
            <a:spLocks noGrp="1"/>
          </p:cNvSpPr>
          <p:nvPr>
            <p:ph sz="half" idx="1"/>
          </p:nvPr>
        </p:nvSpPr>
        <p:spPr/>
        <p:txBody>
          <a:bodyPr vert="horz" lIns="68580" tIns="34290" rIns="68580" bIns="34290" rtlCol="0" anchor="t">
            <a:normAutofit/>
          </a:bodyPr>
          <a:lstStyle/>
          <a:p>
            <a:pPr marL="256699" indent="-256699"/>
            <a:r>
              <a:rPr lang="en-US">
                <a:cs typeface="Arial"/>
              </a:rPr>
              <a:t>The </a:t>
            </a:r>
            <a:r>
              <a:rPr lang="en-US">
                <a:cs typeface="Arial"/>
                <a:hlinkClick r:id="rId2"/>
              </a:rPr>
              <a:t>Student Support Hub</a:t>
            </a:r>
            <a:r>
              <a:rPr lang="en-US">
                <a:cs typeface="Arial"/>
              </a:rPr>
              <a:t> (found in Global Navigation) has links to all online services that Compton offers like:</a:t>
            </a:r>
          </a:p>
          <a:p>
            <a:pPr marL="556736" lvl="1" indent="-213836"/>
            <a:r>
              <a:rPr lang="en-US">
                <a:cs typeface="Arial"/>
              </a:rPr>
              <a:t>Counseling</a:t>
            </a:r>
          </a:p>
          <a:p>
            <a:pPr marL="556736" lvl="1" indent="-213836"/>
            <a:r>
              <a:rPr lang="en-US">
                <a:cs typeface="Arial"/>
              </a:rPr>
              <a:t>Library</a:t>
            </a:r>
          </a:p>
          <a:p>
            <a:pPr marL="556736" lvl="1" indent="-213836"/>
            <a:r>
              <a:rPr lang="en-US">
                <a:cs typeface="Arial"/>
              </a:rPr>
              <a:t>IT Helpdesk </a:t>
            </a:r>
          </a:p>
          <a:p>
            <a:pPr marL="556736" lvl="1" indent="-213836"/>
            <a:r>
              <a:rPr lang="en-US">
                <a:cs typeface="Arial"/>
              </a:rPr>
              <a:t>And MUCH MORE</a:t>
            </a:r>
          </a:p>
          <a:p>
            <a:pPr marL="556736" lvl="1" indent="-213836"/>
            <a:endParaRPr lang="en-US">
              <a:cs typeface="Arial"/>
            </a:endParaRPr>
          </a:p>
        </p:txBody>
      </p:sp>
      <p:sp>
        <p:nvSpPr>
          <p:cNvPr id="4" name="Content Placeholder 3">
            <a:extLst>
              <a:ext uri="{FF2B5EF4-FFF2-40B4-BE49-F238E27FC236}">
                <a16:creationId xmlns:a16="http://schemas.microsoft.com/office/drawing/2014/main" id="{540C193B-06E3-4C31-8F21-C5C98307A442}"/>
              </a:ext>
            </a:extLst>
          </p:cNvPr>
          <p:cNvSpPr>
            <a:spLocks noGrp="1"/>
          </p:cNvSpPr>
          <p:nvPr>
            <p:ph sz="half" idx="2"/>
          </p:nvPr>
        </p:nvSpPr>
        <p:spPr/>
        <p:txBody>
          <a:bodyPr vert="horz" lIns="68580" tIns="34290" rIns="68580" bIns="34290" rtlCol="0" anchor="t">
            <a:normAutofit/>
          </a:bodyPr>
          <a:lstStyle/>
          <a:p>
            <a:pPr marL="256699" indent="-256699"/>
            <a:r>
              <a:rPr lang="en-US">
                <a:cs typeface="Arial"/>
              </a:rPr>
              <a:t>In your Dashboard, you will have access to a Canvas informational course called </a:t>
            </a:r>
            <a:r>
              <a:rPr lang="en-US">
                <a:cs typeface="Arial"/>
                <a:hlinkClick r:id="rId3"/>
              </a:rPr>
              <a:t>Passport to Canvas</a:t>
            </a:r>
            <a:endParaRPr lang="en-US">
              <a:cs typeface="Arial"/>
            </a:endParaRPr>
          </a:p>
          <a:p>
            <a:pPr marL="556736" lvl="1" indent="-213836"/>
            <a:r>
              <a:rPr lang="en-US">
                <a:cs typeface="Arial"/>
              </a:rPr>
              <a:t>Self-paced</a:t>
            </a:r>
            <a:endParaRPr lang="en-US"/>
          </a:p>
          <a:p>
            <a:pPr marL="556736" lvl="1" indent="-213836"/>
            <a:r>
              <a:rPr lang="en-US">
                <a:cs typeface="Arial"/>
              </a:rPr>
              <a:t>Clear, animated guides</a:t>
            </a:r>
          </a:p>
          <a:p>
            <a:pPr marL="556736" lvl="1" indent="-213836"/>
            <a:r>
              <a:rPr lang="en-US">
                <a:cs typeface="Arial"/>
              </a:rPr>
              <a:t>Contains information in this presentation and MUCH MORE</a:t>
            </a:r>
          </a:p>
          <a:p>
            <a:pPr marL="556736" lvl="1" indent="-213836"/>
            <a:endParaRPr lang="en-US">
              <a:cs typeface="Arial"/>
            </a:endParaRPr>
          </a:p>
          <a:p>
            <a:pPr marL="256699" indent="-256699"/>
            <a:endParaRPr lang="en-US">
              <a:cs typeface="Arial"/>
            </a:endParaRPr>
          </a:p>
        </p:txBody>
      </p:sp>
    </p:spTree>
    <p:extLst>
      <p:ext uri="{BB962C8B-B14F-4D97-AF65-F5344CB8AC3E}">
        <p14:creationId xmlns:p14="http://schemas.microsoft.com/office/powerpoint/2010/main" val="1332667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DBA1-9750-460E-9D0A-42D00D15589B}"/>
              </a:ext>
            </a:extLst>
          </p:cNvPr>
          <p:cNvSpPr>
            <a:spLocks noGrp="1"/>
          </p:cNvSpPr>
          <p:nvPr>
            <p:ph type="title"/>
          </p:nvPr>
        </p:nvSpPr>
        <p:spPr>
          <a:xfrm>
            <a:off x="457200" y="493988"/>
            <a:ext cx="8229600" cy="857250"/>
          </a:xfrm>
        </p:spPr>
        <p:txBody>
          <a:bodyPr/>
          <a:lstStyle/>
          <a:p>
            <a:r>
              <a:rPr lang="en-US"/>
              <a:t>NetTutor</a:t>
            </a:r>
            <a:br>
              <a:rPr lang="en-US"/>
            </a:br>
            <a:endParaRPr lang="en-US"/>
          </a:p>
        </p:txBody>
      </p:sp>
      <p:pic>
        <p:nvPicPr>
          <p:cNvPr id="6" name="Picture 3">
            <a:extLst>
              <a:ext uri="{FF2B5EF4-FFF2-40B4-BE49-F238E27FC236}">
                <a16:creationId xmlns:a16="http://schemas.microsoft.com/office/drawing/2014/main" id="{17D3A41F-9358-4886-863D-759F8045EF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276" y="1210300"/>
            <a:ext cx="4572300" cy="260050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Rectangle 2">
            <a:extLst>
              <a:ext uri="{FF2B5EF4-FFF2-40B4-BE49-F238E27FC236}">
                <a16:creationId xmlns:a16="http://schemas.microsoft.com/office/drawing/2014/main" id="{A186A02B-0E3B-4DA3-8A6A-30A9BECA375F}"/>
              </a:ext>
            </a:extLst>
          </p:cNvPr>
          <p:cNvSpPr/>
          <p:nvPr/>
        </p:nvSpPr>
        <p:spPr>
          <a:xfrm>
            <a:off x="4514955" y="1141695"/>
            <a:ext cx="4572000" cy="3600986"/>
          </a:xfrm>
          <a:prstGeom prst="rect">
            <a:avLst/>
          </a:prstGeom>
        </p:spPr>
        <p:txBody>
          <a:bodyPr lIns="91440" tIns="45720" rIns="91440" bIns="45720" anchor="t">
            <a:spAutoFit/>
          </a:bodyPr>
          <a:lstStyle/>
          <a:p>
            <a:r>
              <a:rPr lang="en-US" sz="1800" b="1" err="1">
                <a:latin typeface="Arial"/>
                <a:cs typeface="Arial"/>
              </a:rPr>
              <a:t>NetTutor</a:t>
            </a:r>
            <a:endParaRPr lang="en-US" sz="1800" err="1">
              <a:latin typeface="Arial"/>
              <a:cs typeface="Arial"/>
            </a:endParaRPr>
          </a:p>
          <a:p>
            <a:r>
              <a:rPr lang="en-US" sz="1600" err="1">
                <a:latin typeface="Arial"/>
                <a:cs typeface="Arial"/>
              </a:rPr>
              <a:t>NetTutor</a:t>
            </a:r>
            <a:r>
              <a:rPr lang="en-US" sz="1600">
                <a:latin typeface="Arial"/>
                <a:cs typeface="Arial"/>
              </a:rPr>
              <a:t> is an on-demand tutoring platform for available 24/7, 365 days a year.</a:t>
            </a:r>
            <a:endParaRPr lang="en-US" sz="16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a:p>
            <a:r>
              <a:rPr lang="en-US" sz="1600">
                <a:latin typeface="Arial"/>
                <a:cs typeface="Arial"/>
              </a:rPr>
              <a:t>To access free online tutoring support from </a:t>
            </a:r>
            <a:r>
              <a:rPr lang="en-US" sz="1600" b="1" err="1">
                <a:latin typeface="Arial"/>
                <a:cs typeface="Arial"/>
              </a:rPr>
              <a:t>NetTutor</a:t>
            </a:r>
            <a:r>
              <a:rPr lang="en-US" sz="1600">
                <a:latin typeface="Arial"/>
                <a:cs typeface="Arial"/>
              </a:rPr>
              <a:t>, first sign into Canvas. </a:t>
            </a:r>
            <a:endParaRPr lang="en-US" sz="1600">
              <a:latin typeface="Arial" panose="020B0604020202020204" pitchFamily="34" charset="0"/>
              <a:cs typeface="Arial" panose="020B0604020202020204" pitchFamily="34" charset="0"/>
            </a:endParaRPr>
          </a:p>
          <a:p>
            <a:endParaRPr lang="en-US" sz="1600">
              <a:latin typeface="Arial" panose="020B0604020202020204" pitchFamily="34" charset="0"/>
              <a:cs typeface="Arial" panose="020B0604020202020204" pitchFamily="34" charset="0"/>
            </a:endParaRPr>
          </a:p>
          <a:p>
            <a:r>
              <a:rPr lang="en-US" sz="1600">
                <a:latin typeface="Arial"/>
                <a:cs typeface="Arial"/>
              </a:rPr>
              <a:t>Once you are logged in to Canvas, click on the </a:t>
            </a:r>
            <a:r>
              <a:rPr lang="en-US" sz="1600" b="1">
                <a:latin typeface="Arial"/>
                <a:cs typeface="Arial"/>
              </a:rPr>
              <a:t>Student Hub</a:t>
            </a:r>
            <a:r>
              <a:rPr lang="en-US" sz="1600">
                <a:latin typeface="Arial"/>
                <a:cs typeface="Arial"/>
              </a:rPr>
              <a:t> and choose </a:t>
            </a:r>
            <a:r>
              <a:rPr lang="en-US" sz="1600" b="1">
                <a:latin typeface="Arial"/>
                <a:cs typeface="Arial"/>
              </a:rPr>
              <a:t>Online Tutoring-Student Success Center</a:t>
            </a:r>
            <a:r>
              <a:rPr lang="en-US" sz="1600">
                <a:latin typeface="Arial"/>
                <a:cs typeface="Arial"/>
              </a:rPr>
              <a:t>. </a:t>
            </a:r>
            <a:endParaRPr lang="en-US" sz="1600">
              <a:latin typeface="Arial" panose="020B0604020202020204" pitchFamily="34" charset="0"/>
              <a:cs typeface="Arial" panose="020B0604020202020204" pitchFamily="34" charset="0"/>
            </a:endParaRPr>
          </a:p>
          <a:p>
            <a:endParaRPr lang="en-US" sz="1600">
              <a:latin typeface="Arial" panose="020B0604020202020204" pitchFamily="34" charset="0"/>
              <a:cs typeface="Arial" panose="020B0604020202020204" pitchFamily="34" charset="0"/>
            </a:endParaRPr>
          </a:p>
          <a:p>
            <a:r>
              <a:rPr lang="en-US" sz="1600">
                <a:latin typeface="Arial"/>
                <a:cs typeface="Arial"/>
              </a:rPr>
              <a:t>Read through the Informed Consent Statement. If you agree to the terms, click the </a:t>
            </a:r>
            <a:endParaRPr lang="en-US" sz="1600">
              <a:latin typeface="Arial" panose="020B0604020202020204" pitchFamily="34" charset="0"/>
              <a:cs typeface="Arial" panose="020B0604020202020204" pitchFamily="34" charset="0"/>
            </a:endParaRPr>
          </a:p>
          <a:p>
            <a:r>
              <a:rPr lang="en-US" sz="1600">
                <a:latin typeface="Arial"/>
                <a:cs typeface="Arial"/>
              </a:rPr>
              <a:t>Accept and Continue button.</a:t>
            </a:r>
          </a:p>
        </p:txBody>
      </p:sp>
    </p:spTree>
    <p:extLst>
      <p:ext uri="{BB962C8B-B14F-4D97-AF65-F5344CB8AC3E}">
        <p14:creationId xmlns:p14="http://schemas.microsoft.com/office/powerpoint/2010/main" val="26089593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82D69-2E55-4869-977D-D6B9B2741A81}"/>
              </a:ext>
            </a:extLst>
          </p:cNvPr>
          <p:cNvSpPr>
            <a:spLocks noGrp="1"/>
          </p:cNvSpPr>
          <p:nvPr>
            <p:ph type="title"/>
          </p:nvPr>
        </p:nvSpPr>
        <p:spPr/>
        <p:txBody>
          <a:bodyPr/>
          <a:lstStyle/>
          <a:p>
            <a:r>
              <a:rPr lang="en-US"/>
              <a:t>Login to ConexED</a:t>
            </a:r>
          </a:p>
        </p:txBody>
      </p:sp>
      <p:pic>
        <p:nvPicPr>
          <p:cNvPr id="4" name="Picture 4" descr="conexed">
            <a:extLst>
              <a:ext uri="{FF2B5EF4-FFF2-40B4-BE49-F238E27FC236}">
                <a16:creationId xmlns:a16="http://schemas.microsoft.com/office/drawing/2014/main" id="{0E6AF7E9-ACCB-4370-9860-E514FEF573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463" t="2190" r="6062" b="3558"/>
          <a:stretch>
            <a:fillRect/>
          </a:stretch>
        </p:blipFill>
        <p:spPr bwMode="auto">
          <a:xfrm>
            <a:off x="4572001" y="1200151"/>
            <a:ext cx="3192871" cy="24851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2">
            <a:extLst>
              <a:ext uri="{FF2B5EF4-FFF2-40B4-BE49-F238E27FC236}">
                <a16:creationId xmlns:a16="http://schemas.microsoft.com/office/drawing/2014/main" id="{E7BFEB2A-6516-415C-AC4F-56DAEA46EA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200151"/>
            <a:ext cx="3048000" cy="24851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Rectangle 5">
            <a:extLst>
              <a:ext uri="{FF2B5EF4-FFF2-40B4-BE49-F238E27FC236}">
                <a16:creationId xmlns:a16="http://schemas.microsoft.com/office/drawing/2014/main" id="{06FE40F6-43F1-4587-B4A7-B73AE8BDB1A3}"/>
              </a:ext>
            </a:extLst>
          </p:cNvPr>
          <p:cNvSpPr/>
          <p:nvPr/>
        </p:nvSpPr>
        <p:spPr>
          <a:xfrm>
            <a:off x="1737675" y="4141817"/>
            <a:ext cx="4754250" cy="369332"/>
          </a:xfrm>
          <a:prstGeom prst="rect">
            <a:avLst/>
          </a:prstGeom>
        </p:spPr>
        <p:txBody>
          <a:bodyPr wrap="none" anchor="t">
            <a:spAutoFit/>
          </a:bodyPr>
          <a:lstStyle/>
          <a:p>
            <a:r>
              <a:rPr lang="en-US" sz="1800">
                <a:latin typeface="Arial"/>
                <a:cs typeface="Arial"/>
              </a:rPr>
              <a:t>Click on </a:t>
            </a:r>
            <a:r>
              <a:rPr lang="en-US" sz="1800" b="1">
                <a:latin typeface="Arial"/>
                <a:cs typeface="Arial"/>
              </a:rPr>
              <a:t>Login to NetTutor Online Tutoring</a:t>
            </a:r>
          </a:p>
        </p:txBody>
      </p:sp>
    </p:spTree>
    <p:extLst>
      <p:ext uri="{BB962C8B-B14F-4D97-AF65-F5344CB8AC3E}">
        <p14:creationId xmlns:p14="http://schemas.microsoft.com/office/powerpoint/2010/main" val="27572602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BB92D-372D-4924-B074-10C412B5B056}"/>
              </a:ext>
            </a:extLst>
          </p:cNvPr>
          <p:cNvSpPr>
            <a:spLocks noGrp="1"/>
          </p:cNvSpPr>
          <p:nvPr>
            <p:ph type="title"/>
          </p:nvPr>
        </p:nvSpPr>
        <p:spPr/>
        <p:txBody>
          <a:bodyPr/>
          <a:lstStyle/>
          <a:p>
            <a:r>
              <a:rPr lang="en-US"/>
              <a:t>ConexED - </a:t>
            </a:r>
            <a:r>
              <a:rPr lang="en-US" err="1"/>
              <a:t>NetTutor</a:t>
            </a:r>
            <a:endParaRPr lang="en-US">
              <a:cs typeface="Arial"/>
            </a:endParaRPr>
          </a:p>
        </p:txBody>
      </p:sp>
      <p:pic>
        <p:nvPicPr>
          <p:cNvPr id="4" name="Picture 5">
            <a:extLst>
              <a:ext uri="{FF2B5EF4-FFF2-40B4-BE49-F238E27FC236}">
                <a16:creationId xmlns:a16="http://schemas.microsoft.com/office/drawing/2014/main" id="{6BEC1463-4043-4FBC-95DA-F23D990778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582" y="1111695"/>
            <a:ext cx="3163387" cy="214989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6">
            <a:extLst>
              <a:ext uri="{FF2B5EF4-FFF2-40B4-BE49-F238E27FC236}">
                <a16:creationId xmlns:a16="http://schemas.microsoft.com/office/drawing/2014/main" id="{BF0D493F-7F82-4497-A5B5-2421E6B1BB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1" y="995570"/>
            <a:ext cx="3163387" cy="214989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Rectangle 5">
            <a:extLst>
              <a:ext uri="{FF2B5EF4-FFF2-40B4-BE49-F238E27FC236}">
                <a16:creationId xmlns:a16="http://schemas.microsoft.com/office/drawing/2014/main" id="{3FFEE4BF-5B51-409B-BE6B-13A315A9BC43}"/>
              </a:ext>
            </a:extLst>
          </p:cNvPr>
          <p:cNvSpPr/>
          <p:nvPr/>
        </p:nvSpPr>
        <p:spPr>
          <a:xfrm>
            <a:off x="186581" y="3261799"/>
            <a:ext cx="9067800" cy="1754326"/>
          </a:xfrm>
          <a:prstGeom prst="rect">
            <a:avLst/>
          </a:prstGeom>
        </p:spPr>
        <p:txBody>
          <a:bodyPr wrap="square" anchor="t">
            <a:spAutoFit/>
          </a:bodyPr>
          <a:lstStyle/>
          <a:p>
            <a:r>
              <a:rPr lang="en-US" sz="1800" b="1">
                <a:latin typeface="Arial"/>
                <a:cs typeface="Arial"/>
              </a:rPr>
              <a:t>ConexED</a:t>
            </a:r>
            <a:r>
              <a:rPr lang="en-US" b="1">
                <a:latin typeface="Arial"/>
                <a:cs typeface="Arial"/>
              </a:rPr>
              <a:t> </a:t>
            </a:r>
            <a:endParaRPr lang="en-US" sz="1800">
              <a:latin typeface="Arial" panose="020B0604020202020204" pitchFamily="34" charset="0"/>
              <a:cs typeface="Arial" panose="020B0604020202020204" pitchFamily="34" charset="0"/>
            </a:endParaRPr>
          </a:p>
          <a:p>
            <a:r>
              <a:rPr lang="en-US" sz="1800">
                <a:latin typeface="Arial"/>
                <a:cs typeface="Arial"/>
              </a:rPr>
              <a:t>ConexED is the platform that houses NetTutor and Cranium Cafe. NetTutor offers live tutoring on-demand, question drop-off, and writing feedback. Tutors are subject matter experts trained in how to translate tutoring best practices and learning strategies to support students online, one student at a time.</a:t>
            </a:r>
          </a:p>
          <a:p>
            <a:endParaRPr lang="en-US" sz="18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AC9814C-A964-41CC-90C2-2B6AD3059531}"/>
              </a:ext>
            </a:extLst>
          </p:cNvPr>
          <p:cNvSpPr/>
          <p:nvPr/>
        </p:nvSpPr>
        <p:spPr>
          <a:xfrm>
            <a:off x="3351713" y="1003853"/>
            <a:ext cx="2590800" cy="2308324"/>
          </a:xfrm>
          <a:prstGeom prst="rect">
            <a:avLst/>
          </a:prstGeom>
        </p:spPr>
        <p:txBody>
          <a:bodyPr wrap="square" anchor="t">
            <a:spAutoFit/>
          </a:bodyPr>
          <a:lstStyle/>
          <a:p>
            <a:r>
              <a:rPr lang="en-US" sz="1600"/>
              <a:t>Selecting the subject you need help in will lead other options that </a:t>
            </a:r>
            <a:r>
              <a:rPr lang="en-US" sz="1600" b="1"/>
              <a:t>NetTutor</a:t>
            </a:r>
            <a:r>
              <a:rPr lang="en-US" sz="1600"/>
              <a:t> offers:</a:t>
            </a:r>
            <a:endParaRPr lang="en-US" sz="1600">
              <a:cs typeface="Arial"/>
            </a:endParaRPr>
          </a:p>
          <a:p>
            <a:endParaRPr lang="en-US" sz="1600">
              <a:cs typeface="Arial"/>
            </a:endParaRPr>
          </a:p>
          <a:p>
            <a:r>
              <a:rPr lang="en-US" sz="1600"/>
              <a:t>· Meet with a Live Tutor</a:t>
            </a:r>
            <a:endParaRPr lang="en-US" sz="1600">
              <a:cs typeface="Arial"/>
            </a:endParaRPr>
          </a:p>
          <a:p>
            <a:r>
              <a:rPr lang="en-US" sz="1600"/>
              <a:t>· Drop off a Paper</a:t>
            </a:r>
            <a:endParaRPr lang="en-US" sz="1600">
              <a:cs typeface="Arial"/>
            </a:endParaRPr>
          </a:p>
          <a:p>
            <a:r>
              <a:rPr lang="en-US" sz="1600"/>
              <a:t>· Drop off a Question</a:t>
            </a:r>
            <a:endParaRPr lang="en-US" sz="1600">
              <a:cs typeface="Arial"/>
            </a:endParaRPr>
          </a:p>
          <a:p>
            <a:r>
              <a:rPr lang="en-US" sz="1600"/>
              <a:t>· Your “Subject” Locker</a:t>
            </a:r>
            <a:endParaRPr lang="en-US" sz="1600">
              <a:cs typeface="Arial"/>
            </a:endParaRPr>
          </a:p>
        </p:txBody>
      </p:sp>
    </p:spTree>
    <p:extLst>
      <p:ext uri="{BB962C8B-B14F-4D97-AF65-F5344CB8AC3E}">
        <p14:creationId xmlns:p14="http://schemas.microsoft.com/office/powerpoint/2010/main" val="24634231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0887-7FA1-46C6-9A79-43D311E9804B}"/>
              </a:ext>
            </a:extLst>
          </p:cNvPr>
          <p:cNvSpPr>
            <a:spLocks noGrp="1"/>
          </p:cNvSpPr>
          <p:nvPr>
            <p:ph type="title"/>
          </p:nvPr>
        </p:nvSpPr>
        <p:spPr/>
        <p:txBody>
          <a:bodyPr/>
          <a:lstStyle/>
          <a:p>
            <a:r>
              <a:rPr lang="en-US"/>
              <a:t>Cranium Cafe</a:t>
            </a:r>
          </a:p>
        </p:txBody>
      </p:sp>
      <p:pic>
        <p:nvPicPr>
          <p:cNvPr id="4" name="Picture 2" descr="craniumcafe">
            <a:extLst>
              <a:ext uri="{FF2B5EF4-FFF2-40B4-BE49-F238E27FC236}">
                <a16:creationId xmlns:a16="http://schemas.microsoft.com/office/drawing/2014/main" id="{C132D069-8847-4008-8BE7-DD2E5A431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66" y="1365363"/>
            <a:ext cx="3729601" cy="27471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a:extLst>
              <a:ext uri="{FF2B5EF4-FFF2-40B4-BE49-F238E27FC236}">
                <a16:creationId xmlns:a16="http://schemas.microsoft.com/office/drawing/2014/main" id="{9F009ABA-734A-4AF4-B447-4A14DB72B928}"/>
              </a:ext>
            </a:extLst>
          </p:cNvPr>
          <p:cNvSpPr/>
          <p:nvPr/>
        </p:nvSpPr>
        <p:spPr>
          <a:xfrm>
            <a:off x="4545496" y="971551"/>
            <a:ext cx="4598504" cy="2862322"/>
          </a:xfrm>
          <a:prstGeom prst="rect">
            <a:avLst/>
          </a:prstGeom>
        </p:spPr>
        <p:txBody>
          <a:bodyPr wrap="square" lIns="91440" tIns="45720" rIns="91440" bIns="45720" anchor="t">
            <a:spAutoFit/>
          </a:bodyPr>
          <a:lstStyle/>
          <a:p>
            <a:r>
              <a:rPr lang="en-US" sz="1800" b="1">
                <a:latin typeface="Arial"/>
                <a:cs typeface="Arial"/>
              </a:rPr>
              <a:t>Cranium Cafe</a:t>
            </a:r>
            <a:endParaRPr lang="en-US" sz="1800">
              <a:latin typeface="Arial"/>
              <a:cs typeface="Arial"/>
            </a:endParaRPr>
          </a:p>
          <a:p>
            <a:r>
              <a:rPr lang="en-US" sz="1800">
                <a:latin typeface="Arial"/>
                <a:cs typeface="Arial"/>
              </a:rPr>
              <a:t>Cranium Cafe is a meeting and collaboration platform designed specifically for student support. Once inside the cafe, </a:t>
            </a:r>
            <a:r>
              <a:rPr lang="en-US">
                <a:latin typeface="Arial"/>
                <a:cs typeface="Arial"/>
              </a:rPr>
              <a:t>you </a:t>
            </a:r>
            <a:r>
              <a:rPr lang="en-US" sz="1800">
                <a:latin typeface="Arial"/>
                <a:cs typeface="Arial"/>
              </a:rPr>
              <a:t>can utilize a variety of methods to communicate in an online platform. Cranium Cafe is a good resource for students interested in one-on-one counseling and other services.</a:t>
            </a:r>
            <a:r>
              <a:rPr lang="en-US">
                <a:latin typeface="Arial"/>
                <a:cs typeface="Arial"/>
              </a:rPr>
              <a:t> </a:t>
            </a:r>
            <a:endParaRPr lang="en-US"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40204FC-66FD-43F9-8904-79DA1A7C6671}"/>
              </a:ext>
            </a:extLst>
          </p:cNvPr>
          <p:cNvSpPr/>
          <p:nvPr/>
        </p:nvSpPr>
        <p:spPr>
          <a:xfrm>
            <a:off x="181747" y="3993838"/>
            <a:ext cx="8610600" cy="730136"/>
          </a:xfrm>
          <a:prstGeom prst="rect">
            <a:avLst/>
          </a:prstGeom>
        </p:spPr>
        <p:txBody>
          <a:bodyPr wrap="square" anchor="t">
            <a:spAutoFit/>
          </a:bodyPr>
          <a:lstStyle/>
          <a:p>
            <a:pPr>
              <a:lnSpc>
                <a:spcPct val="119000"/>
              </a:lnSpc>
              <a:spcAft>
                <a:spcPts val="600"/>
              </a:spcAft>
            </a:pPr>
            <a:r>
              <a:rPr lang="en-US" sz="1800" kern="1400">
                <a:solidFill>
                  <a:srgbClr val="000000"/>
                </a:solidFill>
                <a:latin typeface="Calibri"/>
                <a:cs typeface="Calibri"/>
              </a:rPr>
              <a:t>Find any </a:t>
            </a:r>
            <a:r>
              <a:rPr lang="en-US" sz="1800" b="1" kern="1400">
                <a:solidFill>
                  <a:srgbClr val="000000"/>
                </a:solidFill>
                <a:latin typeface="Calibri"/>
                <a:cs typeface="Calibri"/>
              </a:rPr>
              <a:t>Student Support Services department </a:t>
            </a:r>
            <a:r>
              <a:rPr lang="en-US" sz="1800" kern="1400">
                <a:solidFill>
                  <a:srgbClr val="000000"/>
                </a:solidFill>
                <a:latin typeface="Calibri"/>
                <a:cs typeface="Calibri"/>
              </a:rPr>
              <a:t>and </a:t>
            </a:r>
            <a:r>
              <a:rPr lang="en-US" sz="1800" b="1" kern="1400">
                <a:latin typeface="Calibri"/>
                <a:cs typeface="Calibri"/>
              </a:rPr>
              <a:t>chat online</a:t>
            </a:r>
            <a:r>
              <a:rPr lang="en-US" sz="1800" b="1" kern="1400">
                <a:solidFill>
                  <a:srgbClr val="C00000"/>
                </a:solidFill>
                <a:latin typeface="Calibri"/>
                <a:cs typeface="Calibri"/>
              </a:rPr>
              <a:t> </a:t>
            </a:r>
            <a:r>
              <a:rPr lang="en-US" sz="1800" kern="1400">
                <a:solidFill>
                  <a:srgbClr val="000000"/>
                </a:solidFill>
                <a:latin typeface="Calibri"/>
                <a:cs typeface="Calibri"/>
              </a:rPr>
              <a:t>with Compton College staff, counselors, and administrators.</a:t>
            </a:r>
            <a:endParaRPr lang="en-US" sz="1200" kern="1400">
              <a:solidFill>
                <a:srgbClr val="000000"/>
              </a:solidFill>
              <a:latin typeface="Calibri"/>
              <a:cs typeface="Calibri"/>
            </a:endParaRPr>
          </a:p>
        </p:txBody>
      </p:sp>
      <p:sp>
        <p:nvSpPr>
          <p:cNvPr id="3" name="Arrow: Down 2">
            <a:extLst>
              <a:ext uri="{FF2B5EF4-FFF2-40B4-BE49-F238E27FC236}">
                <a16:creationId xmlns:a16="http://schemas.microsoft.com/office/drawing/2014/main" id="{3642DA24-7637-4B9F-919A-DFD8651EEBF5}"/>
              </a:ext>
            </a:extLst>
          </p:cNvPr>
          <p:cNvSpPr/>
          <p:nvPr/>
        </p:nvSpPr>
        <p:spPr>
          <a:xfrm rot="5160000">
            <a:off x="2312375" y="2400408"/>
            <a:ext cx="84712" cy="140702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endParaRPr>
          </a:p>
        </p:txBody>
      </p:sp>
      <p:sp>
        <p:nvSpPr>
          <p:cNvPr id="9" name="Oval 8">
            <a:extLst>
              <a:ext uri="{FF2B5EF4-FFF2-40B4-BE49-F238E27FC236}">
                <a16:creationId xmlns:a16="http://schemas.microsoft.com/office/drawing/2014/main" id="{2EE4E5FE-AD65-4730-99C5-563233F33EA6}"/>
              </a:ext>
            </a:extLst>
          </p:cNvPr>
          <p:cNvSpPr/>
          <p:nvPr/>
        </p:nvSpPr>
        <p:spPr>
          <a:xfrm>
            <a:off x="0" y="3012736"/>
            <a:ext cx="1524000" cy="4701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62462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F0188-7226-E8F1-1827-5818260F6402}"/>
              </a:ext>
            </a:extLst>
          </p:cNvPr>
          <p:cNvSpPr>
            <a:spLocks noGrp="1"/>
          </p:cNvSpPr>
          <p:nvPr>
            <p:ph type="title"/>
          </p:nvPr>
        </p:nvSpPr>
        <p:spPr/>
        <p:txBody>
          <a:bodyPr/>
          <a:lstStyle/>
          <a:p>
            <a:r>
              <a:rPr lang="en-US">
                <a:cs typeface="Arial"/>
              </a:rPr>
              <a:t>Please Scan – Exit Survey</a:t>
            </a:r>
            <a:endParaRPr lang="en-US"/>
          </a:p>
        </p:txBody>
      </p:sp>
      <p:pic>
        <p:nvPicPr>
          <p:cNvPr id="5" name="Picture 4" descr="A qr code on a white background&#10;&#10;Description automatically generated">
            <a:extLst>
              <a:ext uri="{FF2B5EF4-FFF2-40B4-BE49-F238E27FC236}">
                <a16:creationId xmlns:a16="http://schemas.microsoft.com/office/drawing/2014/main" id="{706B4CA3-ABA0-65F5-1B18-9CDDAB526D20}"/>
              </a:ext>
            </a:extLst>
          </p:cNvPr>
          <p:cNvPicPr>
            <a:picLocks noChangeAspect="1"/>
          </p:cNvPicPr>
          <p:nvPr/>
        </p:nvPicPr>
        <p:blipFill>
          <a:blip r:embed="rId2"/>
          <a:stretch>
            <a:fillRect/>
          </a:stretch>
        </p:blipFill>
        <p:spPr>
          <a:xfrm>
            <a:off x="1067516" y="1141267"/>
            <a:ext cx="3306177" cy="3306177"/>
          </a:xfrm>
          <a:prstGeom prst="rect">
            <a:avLst/>
          </a:prstGeom>
        </p:spPr>
      </p:pic>
      <p:sp>
        <p:nvSpPr>
          <p:cNvPr id="3" name="TextBox 2">
            <a:extLst>
              <a:ext uri="{FF2B5EF4-FFF2-40B4-BE49-F238E27FC236}">
                <a16:creationId xmlns:a16="http://schemas.microsoft.com/office/drawing/2014/main" id="{26F030F3-71D2-A5F7-8AF8-E75BED76193F}"/>
              </a:ext>
            </a:extLst>
          </p:cNvPr>
          <p:cNvSpPr txBox="1"/>
          <p:nvPr/>
        </p:nvSpPr>
        <p:spPr>
          <a:xfrm>
            <a:off x="4607086" y="2032037"/>
            <a:ext cx="307159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600"/>
              </a:spcBef>
            </a:pPr>
            <a:r>
              <a:rPr lang="en-US">
                <a:solidFill>
                  <a:srgbClr val="404040"/>
                </a:solidFill>
                <a:cs typeface="Arial"/>
              </a:rPr>
              <a:t>Please complete the following Exit Survey by scanning this QR Code with a smart device camera</a:t>
            </a:r>
            <a:endParaRPr lang="en-US">
              <a:cs typeface="Arial"/>
            </a:endParaRPr>
          </a:p>
        </p:txBody>
      </p:sp>
    </p:spTree>
    <p:extLst>
      <p:ext uri="{BB962C8B-B14F-4D97-AF65-F5344CB8AC3E}">
        <p14:creationId xmlns:p14="http://schemas.microsoft.com/office/powerpoint/2010/main" val="166265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117F44-2963-4BA7-847F-D1CB116D18EB}"/>
              </a:ext>
            </a:extLst>
          </p:cNvPr>
          <p:cNvSpPr>
            <a:spLocks noGrp="1"/>
          </p:cNvSpPr>
          <p:nvPr>
            <p:ph sz="half" idx="2"/>
          </p:nvPr>
        </p:nvSpPr>
        <p:spPr>
          <a:xfrm>
            <a:off x="6734643" y="2761321"/>
            <a:ext cx="2508837" cy="3394472"/>
          </a:xfrm>
        </p:spPr>
        <p:txBody>
          <a:bodyPr vert="horz" lIns="91440" tIns="45720" rIns="91440" bIns="45720" rtlCol="0" anchor="t">
            <a:normAutofit/>
          </a:bodyPr>
          <a:lstStyle/>
          <a:p>
            <a:pPr marL="597218" indent="-427196">
              <a:buFont typeface="Wingdings" panose="020B0604020202020204" pitchFamily="34" charset="0"/>
              <a:buChar char="§"/>
            </a:pPr>
            <a:r>
              <a:rPr lang="en-US" b="1">
                <a:cs typeface="Arial"/>
              </a:rPr>
              <a:t>Click on </a:t>
            </a:r>
            <a:r>
              <a:rPr lang="en-US" b="1" err="1">
                <a:cs typeface="Arial"/>
              </a:rPr>
              <a:t>MyCompton</a:t>
            </a:r>
            <a:endParaRPr lang="en-US" b="1"/>
          </a:p>
          <a:p>
            <a:pPr marL="556736" lvl="1" indent="-213836"/>
            <a:endParaRPr lang="en-US" sz="2100"/>
          </a:p>
          <a:p>
            <a:pPr marL="556736" lvl="1" indent="-213836"/>
            <a:endParaRPr lang="en-US" sz="2100"/>
          </a:p>
          <a:p>
            <a:pPr marL="341948" indent="-341948">
              <a:buFont typeface="Arial" panose="020B0604020202020204" pitchFamily="34" charset="0"/>
              <a:buChar char="•"/>
            </a:pPr>
            <a:endParaRPr lang="en-US"/>
          </a:p>
          <a:p>
            <a:pPr marL="597218" indent="-427196"/>
            <a:endParaRPr lang="en-US"/>
          </a:p>
          <a:p>
            <a:pPr marL="597218" indent="-427196"/>
            <a:endParaRPr lang="en-US"/>
          </a:p>
        </p:txBody>
      </p:sp>
      <p:sp>
        <p:nvSpPr>
          <p:cNvPr id="10" name="Title 9">
            <a:extLst>
              <a:ext uri="{FF2B5EF4-FFF2-40B4-BE49-F238E27FC236}">
                <a16:creationId xmlns:a16="http://schemas.microsoft.com/office/drawing/2014/main" id="{293DAD07-83CD-498A-9274-8ADB5BCA6752}"/>
              </a:ext>
            </a:extLst>
          </p:cNvPr>
          <p:cNvSpPr>
            <a:spLocks noGrp="1"/>
          </p:cNvSpPr>
          <p:nvPr>
            <p:ph type="title"/>
          </p:nvPr>
        </p:nvSpPr>
        <p:spPr/>
        <p:txBody>
          <a:bodyPr/>
          <a:lstStyle/>
          <a:p>
            <a:pPr algn="l"/>
            <a:r>
              <a:rPr lang="en-US" err="1"/>
              <a:t>MyCompton</a:t>
            </a:r>
            <a:r>
              <a:rPr lang="en-US"/>
              <a:t> Portal</a:t>
            </a:r>
          </a:p>
        </p:txBody>
      </p:sp>
      <p:pic>
        <p:nvPicPr>
          <p:cNvPr id="2" name="Picture 3" descr="A picture containing text&#10;&#10;Description automatically generated">
            <a:extLst>
              <a:ext uri="{FF2B5EF4-FFF2-40B4-BE49-F238E27FC236}">
                <a16:creationId xmlns:a16="http://schemas.microsoft.com/office/drawing/2014/main" id="{C8FA9F3B-3A8D-9B86-CD0A-55051B462B04}"/>
              </a:ext>
            </a:extLst>
          </p:cNvPr>
          <p:cNvPicPr>
            <a:picLocks noChangeAspect="1"/>
          </p:cNvPicPr>
          <p:nvPr/>
        </p:nvPicPr>
        <p:blipFill>
          <a:blip r:embed="rId2"/>
          <a:stretch>
            <a:fillRect/>
          </a:stretch>
        </p:blipFill>
        <p:spPr>
          <a:xfrm>
            <a:off x="329975" y="1602371"/>
            <a:ext cx="6471555" cy="2719809"/>
          </a:xfrm>
          <a:prstGeom prst="rect">
            <a:avLst/>
          </a:prstGeom>
        </p:spPr>
      </p:pic>
      <p:sp>
        <p:nvSpPr>
          <p:cNvPr id="5" name="Oval 4">
            <a:extLst>
              <a:ext uri="{FF2B5EF4-FFF2-40B4-BE49-F238E27FC236}">
                <a16:creationId xmlns:a16="http://schemas.microsoft.com/office/drawing/2014/main" id="{F8DE5DF0-5673-A919-D443-81F50E01DB84}"/>
              </a:ext>
            </a:extLst>
          </p:cNvPr>
          <p:cNvSpPr/>
          <p:nvPr/>
        </p:nvSpPr>
        <p:spPr>
          <a:xfrm>
            <a:off x="4348842" y="1562780"/>
            <a:ext cx="721178" cy="387803"/>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endParaRPr lang="en-US">
              <a:highlight>
                <a:srgbClr val="FF0000"/>
              </a:highlight>
              <a:cs typeface="Arial"/>
            </a:endParaRPr>
          </a:p>
        </p:txBody>
      </p:sp>
    </p:spTree>
    <p:extLst>
      <p:ext uri="{BB962C8B-B14F-4D97-AF65-F5344CB8AC3E}">
        <p14:creationId xmlns:p14="http://schemas.microsoft.com/office/powerpoint/2010/main" val="155557299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A1C5-EAEA-4EEE-A77C-4165C46748EA}"/>
              </a:ext>
            </a:extLst>
          </p:cNvPr>
          <p:cNvSpPr>
            <a:spLocks noGrp="1"/>
          </p:cNvSpPr>
          <p:nvPr>
            <p:ph type="title"/>
          </p:nvPr>
        </p:nvSpPr>
        <p:spPr/>
        <p:txBody>
          <a:bodyPr/>
          <a:lstStyle/>
          <a:p>
            <a:r>
              <a:rPr lang="en-US"/>
              <a:t>Signing In For the First Time</a:t>
            </a:r>
          </a:p>
        </p:txBody>
      </p:sp>
      <p:sp>
        <p:nvSpPr>
          <p:cNvPr id="3" name="Text Placeholder 2">
            <a:extLst>
              <a:ext uri="{FF2B5EF4-FFF2-40B4-BE49-F238E27FC236}">
                <a16:creationId xmlns:a16="http://schemas.microsoft.com/office/drawing/2014/main" id="{D421B3B3-47F5-4CAD-B04A-87CA4B3972D7}"/>
              </a:ext>
            </a:extLst>
          </p:cNvPr>
          <p:cNvSpPr>
            <a:spLocks noGrp="1"/>
          </p:cNvSpPr>
          <p:nvPr>
            <p:ph idx="1"/>
          </p:nvPr>
        </p:nvSpPr>
        <p:spPr>
          <a:xfrm>
            <a:off x="5258638" y="1056987"/>
            <a:ext cx="3428162" cy="3943349"/>
          </a:xfrm>
        </p:spPr>
        <p:txBody>
          <a:bodyPr vert="horz" lIns="91440" tIns="45720" rIns="91440" bIns="45720" rtlCol="0" anchor="t">
            <a:normAutofit fontScale="62500" lnSpcReduction="20000"/>
          </a:bodyPr>
          <a:lstStyle/>
          <a:p>
            <a:pPr marL="597535" indent="-427355"/>
            <a:r>
              <a:rPr lang="en-US">
                <a:latin typeface="Arial"/>
                <a:cs typeface="Arial"/>
              </a:rPr>
              <a:t>For the first time signing in, all students will enter a temporary password.</a:t>
            </a:r>
          </a:p>
          <a:p>
            <a:pPr marL="170180" indent="0" algn="ctr">
              <a:buNone/>
            </a:pPr>
            <a:r>
              <a:rPr lang="en-US" b="1">
                <a:latin typeface="Arial"/>
                <a:cs typeface="Arial"/>
              </a:rPr>
              <a:t>The temporary password is: </a:t>
            </a:r>
          </a:p>
          <a:p>
            <a:pPr marL="170180" indent="0" algn="ctr">
              <a:buNone/>
            </a:pPr>
            <a:r>
              <a:rPr lang="en-US" b="1" err="1">
                <a:solidFill>
                  <a:srgbClr val="FF0000"/>
                </a:solidFill>
                <a:latin typeface="Arial"/>
                <a:cs typeface="Arial"/>
              </a:rPr>
              <a:t>AaYYMMDD</a:t>
            </a:r>
            <a:r>
              <a:rPr lang="en-US" b="1">
                <a:solidFill>
                  <a:srgbClr val="FF0000"/>
                </a:solidFill>
                <a:latin typeface="Arial"/>
                <a:cs typeface="Arial"/>
              </a:rPr>
              <a:t>!</a:t>
            </a:r>
            <a:endParaRPr lang="en-US">
              <a:solidFill>
                <a:srgbClr val="FF0000"/>
              </a:solidFill>
              <a:latin typeface="Arial"/>
              <a:cs typeface="Arial"/>
            </a:endParaRPr>
          </a:p>
          <a:p>
            <a:pPr marL="170180" indent="0">
              <a:buNone/>
            </a:pPr>
            <a:r>
              <a:rPr lang="en-US">
                <a:latin typeface="Arial"/>
                <a:cs typeface="Arial"/>
              </a:rPr>
              <a:t>Where YYMMDD is the student’s date of birth (DOB). </a:t>
            </a:r>
          </a:p>
          <a:p>
            <a:pPr marL="170180" indent="0">
              <a:buNone/>
            </a:pPr>
            <a:r>
              <a:rPr lang="en-US">
                <a:latin typeface="Arial"/>
                <a:cs typeface="Arial"/>
              </a:rPr>
              <a:t>YY – last two digits of birth year</a:t>
            </a:r>
          </a:p>
          <a:p>
            <a:pPr marL="170180" indent="0">
              <a:buNone/>
            </a:pPr>
            <a:r>
              <a:rPr lang="en-US">
                <a:latin typeface="Arial"/>
                <a:cs typeface="Arial"/>
              </a:rPr>
              <a:t>MM – two digits of birth month</a:t>
            </a:r>
          </a:p>
          <a:p>
            <a:pPr marL="170180" indent="0">
              <a:buNone/>
            </a:pPr>
            <a:r>
              <a:rPr lang="en-US">
                <a:latin typeface="Arial"/>
                <a:cs typeface="Arial"/>
              </a:rPr>
              <a:t>DD – two digits of birth day</a:t>
            </a:r>
          </a:p>
          <a:p>
            <a:pPr marL="170259" indent="0">
              <a:buNone/>
            </a:pPr>
            <a:r>
              <a:rPr lang="en-US">
                <a:latin typeface="Arial"/>
                <a:cs typeface="Arial"/>
              </a:rPr>
              <a:t>For example, if  student’s DOB is—08/31/2002, then their password would be - Aa020831! </a:t>
            </a:r>
            <a:endParaRPr lang="en-US">
              <a:latin typeface="Arial" panose="020B0604020202020204" pitchFamily="34" charset="0"/>
              <a:cs typeface="Arial" panose="020B0604020202020204" pitchFamily="34" charset="0"/>
            </a:endParaRPr>
          </a:p>
          <a:p>
            <a:pPr marL="597535" indent="-427355"/>
            <a:endParaRPr lang="en-US">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F7086607-B148-4379-ACAC-6135299FD2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200151"/>
            <a:ext cx="5182438" cy="33596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67093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A1C5-EAEA-4EEE-A77C-4165C46748EA}"/>
              </a:ext>
            </a:extLst>
          </p:cNvPr>
          <p:cNvSpPr>
            <a:spLocks noGrp="1"/>
          </p:cNvSpPr>
          <p:nvPr>
            <p:ph type="title"/>
          </p:nvPr>
        </p:nvSpPr>
        <p:spPr/>
        <p:txBody>
          <a:bodyPr/>
          <a:lstStyle/>
          <a:p>
            <a:r>
              <a:rPr lang="en-US"/>
              <a:t>Lost your Password?</a:t>
            </a:r>
          </a:p>
        </p:txBody>
      </p:sp>
      <p:sp>
        <p:nvSpPr>
          <p:cNvPr id="3" name="Text Placeholder 2">
            <a:extLst>
              <a:ext uri="{FF2B5EF4-FFF2-40B4-BE49-F238E27FC236}">
                <a16:creationId xmlns:a16="http://schemas.microsoft.com/office/drawing/2014/main" id="{D421B3B3-47F5-4CAD-B04A-87CA4B3972D7}"/>
              </a:ext>
            </a:extLst>
          </p:cNvPr>
          <p:cNvSpPr>
            <a:spLocks noGrp="1"/>
          </p:cNvSpPr>
          <p:nvPr>
            <p:ph idx="1"/>
          </p:nvPr>
        </p:nvSpPr>
        <p:spPr>
          <a:xfrm>
            <a:off x="5379816" y="573986"/>
            <a:ext cx="3306984" cy="3394472"/>
          </a:xfrm>
        </p:spPr>
        <p:txBody>
          <a:bodyPr>
            <a:normAutofit/>
          </a:bodyPr>
          <a:lstStyle/>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Click on </a:t>
            </a:r>
            <a:r>
              <a:rPr lang="en-US" b="1">
                <a:latin typeface="Arial" panose="020B0604020202020204" pitchFamily="34" charset="0"/>
                <a:cs typeface="Arial" panose="020B0604020202020204" pitchFamily="34" charset="0"/>
              </a:rPr>
              <a:t>Can’t access your account?</a:t>
            </a:r>
            <a:r>
              <a:rPr lang="en-US">
                <a:latin typeface="Arial" panose="020B0604020202020204" pitchFamily="34" charset="0"/>
                <a:cs typeface="Arial" panose="020B0604020202020204" pitchFamily="34" charset="0"/>
              </a:rPr>
              <a:t> </a:t>
            </a:r>
          </a:p>
        </p:txBody>
      </p:sp>
      <p:pic>
        <p:nvPicPr>
          <p:cNvPr id="4" name="Picture 2">
            <a:extLst>
              <a:ext uri="{FF2B5EF4-FFF2-40B4-BE49-F238E27FC236}">
                <a16:creationId xmlns:a16="http://schemas.microsoft.com/office/drawing/2014/main" id="{F7086607-B148-4379-ACAC-6135299FD2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108" y="1267169"/>
            <a:ext cx="4648200" cy="33596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5" name="Arrow: Down 14">
            <a:extLst>
              <a:ext uri="{FF2B5EF4-FFF2-40B4-BE49-F238E27FC236}">
                <a16:creationId xmlns:a16="http://schemas.microsoft.com/office/drawing/2014/main" id="{91D6C269-05E1-4AB2-ACA9-C1FF51F91A68}"/>
              </a:ext>
            </a:extLst>
          </p:cNvPr>
          <p:cNvSpPr/>
          <p:nvPr/>
        </p:nvSpPr>
        <p:spPr>
          <a:xfrm rot="3977024">
            <a:off x="3688801" y="100340"/>
            <a:ext cx="170176" cy="348770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endParaRPr>
          </a:p>
        </p:txBody>
      </p:sp>
    </p:spTree>
    <p:extLst>
      <p:ext uri="{BB962C8B-B14F-4D97-AF65-F5344CB8AC3E}">
        <p14:creationId xmlns:p14="http://schemas.microsoft.com/office/powerpoint/2010/main" val="4009419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A1C5-EAEA-4EEE-A77C-4165C46748EA}"/>
              </a:ext>
            </a:extLst>
          </p:cNvPr>
          <p:cNvSpPr>
            <a:spLocks noGrp="1"/>
          </p:cNvSpPr>
          <p:nvPr>
            <p:ph type="title"/>
          </p:nvPr>
        </p:nvSpPr>
        <p:spPr/>
        <p:txBody>
          <a:bodyPr/>
          <a:lstStyle/>
          <a:p>
            <a:r>
              <a:rPr lang="en-US"/>
              <a:t>Lost your Password?</a:t>
            </a:r>
          </a:p>
        </p:txBody>
      </p:sp>
      <p:sp>
        <p:nvSpPr>
          <p:cNvPr id="3" name="Text Placeholder 2">
            <a:extLst>
              <a:ext uri="{FF2B5EF4-FFF2-40B4-BE49-F238E27FC236}">
                <a16:creationId xmlns:a16="http://schemas.microsoft.com/office/drawing/2014/main" id="{D421B3B3-47F5-4CAD-B04A-87CA4B3972D7}"/>
              </a:ext>
            </a:extLst>
          </p:cNvPr>
          <p:cNvSpPr>
            <a:spLocks noGrp="1"/>
          </p:cNvSpPr>
          <p:nvPr>
            <p:ph idx="1"/>
          </p:nvPr>
        </p:nvSpPr>
        <p:spPr>
          <a:xfrm>
            <a:off x="4781401" y="1155763"/>
            <a:ext cx="4171729" cy="3694093"/>
          </a:xfrm>
        </p:spPr>
        <p:txBody>
          <a:bodyPr vert="horz" lIns="91440" tIns="45720" rIns="91440" bIns="45720" rtlCol="0" anchor="t">
            <a:normAutofit fontScale="85000" lnSpcReduction="20000"/>
          </a:bodyPr>
          <a:lstStyle/>
          <a:p>
            <a:pPr marL="597535" indent="-427355"/>
            <a:endParaRPr lang="en-US">
              <a:latin typeface="Arial" panose="020B0604020202020204" pitchFamily="34" charset="0"/>
              <a:cs typeface="Arial" panose="020B0604020202020204" pitchFamily="34" charset="0"/>
            </a:endParaRPr>
          </a:p>
          <a:p>
            <a:pPr marL="597535" indent="-427355"/>
            <a:r>
              <a:rPr lang="en-US">
                <a:latin typeface="Arial"/>
                <a:cs typeface="Arial"/>
              </a:rPr>
              <a:t>Follow on-screen prompts (security questions) to reset your password.</a:t>
            </a:r>
          </a:p>
          <a:p>
            <a:pPr marL="170180" indent="0">
              <a:buNone/>
            </a:pPr>
            <a:endParaRPr lang="en-US">
              <a:latin typeface="Arial" panose="020B0604020202020204" pitchFamily="34" charset="0"/>
              <a:cs typeface="Arial" panose="020B0604020202020204" pitchFamily="34" charset="0"/>
            </a:endParaRPr>
          </a:p>
          <a:p>
            <a:pPr marL="597535" indent="-427355"/>
            <a:r>
              <a:rPr lang="en-US">
                <a:latin typeface="Arial"/>
                <a:cs typeface="Arial"/>
              </a:rPr>
              <a:t>If you are not successful, please email </a:t>
            </a:r>
            <a:r>
              <a:rPr lang="en-US">
                <a:latin typeface="Arial"/>
                <a:cs typeface="Arial"/>
                <a:hlinkClick r:id="rId2"/>
              </a:rPr>
              <a:t>helpdesk@compton.edu</a:t>
            </a:r>
            <a:r>
              <a:rPr lang="en-US">
                <a:latin typeface="Arial"/>
                <a:cs typeface="Arial"/>
              </a:rPr>
              <a:t> and they can assist you with this process. </a:t>
            </a:r>
            <a:endParaRPr lang="en-US">
              <a:latin typeface="Arial" panose="020B0604020202020204" pitchFamily="34" charset="0"/>
              <a:cs typeface="Arial" panose="020B0604020202020204" pitchFamily="34" charset="0"/>
            </a:endParaRPr>
          </a:p>
          <a:p>
            <a:pPr marL="597535" indent="-427355"/>
            <a:r>
              <a:rPr lang="en-US">
                <a:latin typeface="Arial"/>
                <a:cs typeface="Arial"/>
              </a:rPr>
              <a:t>Phone # (310) 900-1234</a:t>
            </a:r>
            <a:endParaRPr lang="en-US">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ED9C141-B212-4AA8-9B62-DCA550CCB1BD}"/>
              </a:ext>
            </a:extLst>
          </p:cNvPr>
          <p:cNvPicPr>
            <a:picLocks noChangeAspect="1"/>
          </p:cNvPicPr>
          <p:nvPr/>
        </p:nvPicPr>
        <p:blipFill rotWithShape="1">
          <a:blip r:embed="rId3">
            <a:extLst>
              <a:ext uri="{28A0092B-C50C-407E-A947-70E740481C1C}">
                <a14:useLocalDpi xmlns:a14="http://schemas.microsoft.com/office/drawing/2010/main" val="0"/>
              </a:ext>
            </a:extLst>
          </a:blip>
          <a:srcRect l="1767" t="4451" r="2982" b="6870"/>
          <a:stretch/>
        </p:blipFill>
        <p:spPr>
          <a:xfrm>
            <a:off x="174916" y="1157555"/>
            <a:ext cx="4401190" cy="3890833"/>
          </a:xfrm>
          <a:prstGeom prst="rect">
            <a:avLst/>
          </a:prstGeom>
        </p:spPr>
      </p:pic>
    </p:spTree>
    <p:extLst>
      <p:ext uri="{BB962C8B-B14F-4D97-AF65-F5344CB8AC3E}">
        <p14:creationId xmlns:p14="http://schemas.microsoft.com/office/powerpoint/2010/main" val="1745648384"/>
      </p:ext>
    </p:extLst>
  </p:cSld>
  <p:clrMapOvr>
    <a:masterClrMapping/>
  </p:clrMapOvr>
</p:sld>
</file>

<file path=ppt/theme/theme1.xml><?xml version="1.0" encoding="utf-8"?>
<a:theme xmlns:a="http://schemas.openxmlformats.org/drawingml/2006/main" name="Compton Board Meeting PowerPoint Template 7.20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mpton Board Meeting PowerPoint Template 7.20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167a107-4dc0-4e05-b5a1-662475ad1baa" xsi:nil="true"/>
    <lcf76f155ced4ddcb4097134ff3c332f xmlns="ac950ea9-86e6-4bd0-812d-e5c0e42dcaeb">
      <Terms xmlns="http://schemas.microsoft.com/office/infopath/2007/PartnerControls"/>
    </lcf76f155ced4ddcb4097134ff3c332f>
    <_Flow_SignoffStatus xmlns="ac950ea9-86e6-4bd0-812d-e5c0e42dcaeb" xsi:nil="true"/>
    <SharedWithUsers xmlns="7167a107-4dc0-4e05-b5a1-662475ad1baa">
      <UserInfo>
        <DisplayName>Nelly Alvarado</DisplayName>
        <AccountId>12</AccountId>
        <AccountType/>
      </UserInfo>
      <UserInfo>
        <DisplayName>Adonis Miller</DisplayName>
        <AccountId>1166</AccountId>
        <AccountType/>
      </UserInfo>
      <UserInfo>
        <DisplayName>Angel Solares</DisplayName>
        <AccountId>1164</AccountId>
        <AccountType/>
      </UserInfo>
      <UserInfo>
        <DisplayName>Victoria Castro</DisplayName>
        <AccountId>1083</AccountId>
        <AccountType/>
      </UserInfo>
      <UserInfo>
        <DisplayName>Darlene Zarazu</DisplayName>
        <AccountId>791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7F7CD0E4F10A4DA22D7E057E0AFE4A" ma:contentTypeVersion="18" ma:contentTypeDescription="Create a new document." ma:contentTypeScope="" ma:versionID="4b568aff4529402c0a5622c33760877c">
  <xsd:schema xmlns:xsd="http://www.w3.org/2001/XMLSchema" xmlns:xs="http://www.w3.org/2001/XMLSchema" xmlns:p="http://schemas.microsoft.com/office/2006/metadata/properties" xmlns:ns2="ac950ea9-86e6-4bd0-812d-e5c0e42dcaeb" xmlns:ns3="7167a107-4dc0-4e05-b5a1-662475ad1baa" targetNamespace="http://schemas.microsoft.com/office/2006/metadata/properties" ma:root="true" ma:fieldsID="1889157d3900dd2942bcd8cafbc5cd1a" ns2:_="" ns3:_="">
    <xsd:import namespace="ac950ea9-86e6-4bd0-812d-e5c0e42dcaeb"/>
    <xsd:import namespace="7167a107-4dc0-4e05-b5a1-662475ad1ba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950ea9-86e6-4bd0-812d-e5c0e42dca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4091207-ce1c-4ccc-a85f-94e969b489c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_Flow_SignoffStatus" ma:index="23" nillable="true" ma:displayName="Sign-off status" ma:internalName="Sign_x002d_off_x0020_status">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67a107-4dc0-4e05-b5a1-662475ad1ba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b6db6d6-e6fb-4fe2-9264-0c4c942f4cdd}" ma:internalName="TaxCatchAll" ma:showField="CatchAllData" ma:web="7167a107-4dc0-4e05-b5a1-662475ad1b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E6A249-9601-4859-869D-C928DF279B10}">
  <ds:schemaRefs>
    <ds:schemaRef ds:uri="http://schemas.microsoft.com/sharepoint/v3/contenttype/forms"/>
  </ds:schemaRefs>
</ds:datastoreItem>
</file>

<file path=customXml/itemProps2.xml><?xml version="1.0" encoding="utf-8"?>
<ds:datastoreItem xmlns:ds="http://schemas.openxmlformats.org/officeDocument/2006/customXml" ds:itemID="{210BD118-AE20-4C7A-A857-EFF5D4BD0006}">
  <ds:schemaRefs>
    <ds:schemaRef ds:uri="041c13e9-0c70-4806-a217-6f3922c65c3a"/>
    <ds:schemaRef ds:uri="1d52ad4f-1c72-4305-8631-444c359345d2"/>
    <ds:schemaRef ds:uri="7167a107-4dc0-4e05-b5a1-662475ad1baa"/>
    <ds:schemaRef ds:uri="805a9317-faea-42a7-9ae3-e1320e59df28"/>
    <ds:schemaRef ds:uri="ac950ea9-86e6-4bd0-812d-e5c0e42dcaeb"/>
    <ds:schemaRef ds:uri="cafae942-4ee3-43c5-b7f2-075770cece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47CA7EB-2272-45F7-B70E-5507C6989AFF}">
  <ds:schemaRefs>
    <ds:schemaRef ds:uri="7167a107-4dc0-4e05-b5a1-662475ad1baa"/>
    <ds:schemaRef ds:uri="ac950ea9-86e6-4bd0-812d-e5c0e42dca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1991</Words>
  <Application>Microsoft Office PowerPoint</Application>
  <PresentationFormat>On-screen Show (16:9)</PresentationFormat>
  <Paragraphs>267</Paragraphs>
  <Slides>57</Slides>
  <Notes>4</Notes>
  <HiddenSlides>20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57</vt:i4>
      </vt:variant>
    </vt:vector>
  </HeadingPairs>
  <TitlesOfParts>
    <vt:vector size="63" baseType="lpstr">
      <vt:lpstr>Arial</vt:lpstr>
      <vt:lpstr>Calibri</vt:lpstr>
      <vt:lpstr>Impact</vt:lpstr>
      <vt:lpstr>Wingdings</vt:lpstr>
      <vt:lpstr>Compton Board Meeting PowerPoint Template 7.2018</vt:lpstr>
      <vt:lpstr>Compton Board Meeting PowerPoint Template 7.2018</vt:lpstr>
      <vt:lpstr>DualEnroll and ACTIVATING  MYCOMPTON portal </vt:lpstr>
      <vt:lpstr>Overview</vt:lpstr>
      <vt:lpstr>What You Will Need</vt:lpstr>
      <vt:lpstr>Welcome Email</vt:lpstr>
      <vt:lpstr>Residency and AB540 Eligibility</vt:lpstr>
      <vt:lpstr>MyCompton Portal</vt:lpstr>
      <vt:lpstr>Signing In For the First Time</vt:lpstr>
      <vt:lpstr>Lost your Password?</vt:lpstr>
      <vt:lpstr>Lost your Password?</vt:lpstr>
      <vt:lpstr>Create A New Password (If this is your first-time)</vt:lpstr>
      <vt:lpstr>Additional Security Verification</vt:lpstr>
      <vt:lpstr>Additional Security Verification</vt:lpstr>
      <vt:lpstr>Protect Your Account</vt:lpstr>
      <vt:lpstr>MyCompton Portal – Error?</vt:lpstr>
      <vt:lpstr>MyCompton Portal</vt:lpstr>
      <vt:lpstr>Office 365</vt:lpstr>
      <vt:lpstr>What is your Outlook Email (Compton College Email)?</vt:lpstr>
      <vt:lpstr>DualEnroll Tile</vt:lpstr>
      <vt:lpstr>DualEnroll New Account Creation</vt:lpstr>
      <vt:lpstr>DualEnroll New Account Creation</vt:lpstr>
      <vt:lpstr>DualEnroll Account Verification</vt:lpstr>
      <vt:lpstr>DualEnroll Personal Information</vt:lpstr>
      <vt:lpstr>DualEnroll Compton College ID</vt:lpstr>
      <vt:lpstr>DualEnroll Terms and Conditions</vt:lpstr>
      <vt:lpstr>DualEnroll FERPA Consent</vt:lpstr>
      <vt:lpstr>DualEnroll Program Selection</vt:lpstr>
      <vt:lpstr>DualEnroll  Parent/Legal Guardian Information</vt:lpstr>
      <vt:lpstr>DualEnroll High School Selection</vt:lpstr>
      <vt:lpstr>Please Check-in with your parent/legal guardian at home</vt:lpstr>
      <vt:lpstr>DualEnroll  Parent Consent Notification </vt:lpstr>
      <vt:lpstr>DualEnroll Parent Consent </vt:lpstr>
      <vt:lpstr>DualEnroll Class Selection Process</vt:lpstr>
      <vt:lpstr>DualEnroll Class Selection Screen</vt:lpstr>
      <vt:lpstr>DualEnroll Course Registration</vt:lpstr>
      <vt:lpstr>Course Registration Status</vt:lpstr>
      <vt:lpstr>You may have: Pending tasks</vt:lpstr>
      <vt:lpstr>Potential Student Tasks</vt:lpstr>
      <vt:lpstr>How do I complete orientation?</vt:lpstr>
      <vt:lpstr>Orientation</vt:lpstr>
      <vt:lpstr>Orientation</vt:lpstr>
      <vt:lpstr>How do I log in to Canvas?</vt:lpstr>
      <vt:lpstr>What is Canvas?</vt:lpstr>
      <vt:lpstr>How do I navigate the dashboard in Canvas?</vt:lpstr>
      <vt:lpstr>How do I navigate in my course in Canvas?</vt:lpstr>
      <vt:lpstr>What is Global Navigation?</vt:lpstr>
      <vt:lpstr>How do I view my assignments?</vt:lpstr>
      <vt:lpstr>How do I take a quiz?</vt:lpstr>
      <vt:lpstr>How do I turn in an assignment?</vt:lpstr>
      <vt:lpstr>How do I use Canvas Inbox?</vt:lpstr>
      <vt:lpstr>How do I send a message in Canvas?</vt:lpstr>
      <vt:lpstr>Still have questions?</vt:lpstr>
      <vt:lpstr>How do I get help in Canvas?</vt:lpstr>
      <vt:lpstr>NetTutor </vt:lpstr>
      <vt:lpstr>Login to ConexED</vt:lpstr>
      <vt:lpstr>ConexED - NetTutor</vt:lpstr>
      <vt:lpstr>Cranium Cafe</vt:lpstr>
      <vt:lpstr>Please Scan – Exit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Camino College Application</dc:title>
  <dc:creator>Velasquez, Carla</dc:creator>
  <cp:lastModifiedBy>Darlene Zarazu</cp:lastModifiedBy>
  <cp:revision>3</cp:revision>
  <dcterms:created xsi:type="dcterms:W3CDTF">2020-04-03T15:12:31Z</dcterms:created>
  <dcterms:modified xsi:type="dcterms:W3CDTF">2024-05-04T16:41:51Z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2019-11-21T00:00:00Z</vt:filetime>
  </property>
  <property fmtid="{D5CDD505-2E9C-101B-9397-08002B2CF9AE}" pid="3" name="Creator">
    <vt:lpwstr>Acrobat PDFMaker 19 for PowerPoint</vt:lpwstr>
  </property>
  <property fmtid="{D5CDD505-2E9C-101B-9397-08002B2CF9AE}" pid="4" name="LastSaved">
    <vt:filetime>2020-04-03T00:00:00Z</vt:filetime>
  </property>
  <property fmtid="{D5CDD505-2E9C-101B-9397-08002B2CF9AE}" pid="5" name="ContentTypeId">
    <vt:lpwstr>0x010100897F7CD0E4F10A4DA22D7E057E0AFE4A</vt:lpwstr>
  </property>
  <property fmtid="{D5CDD505-2E9C-101B-9397-08002B2CF9AE}" pid="6" name="MediaServiceImageTags">
    <vt:lpwstr/>
  </property>
</Properties>
</file>