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9" r:id="rId5"/>
    <p:sldId id="260" r:id="rId6"/>
    <p:sldId id="261" r:id="rId7"/>
    <p:sldId id="297" r:id="rId8"/>
    <p:sldId id="298" r:id="rId9"/>
    <p:sldId id="299" r:id="rId10"/>
    <p:sldId id="300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4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8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68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5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4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8F18-FAF7-4D73-8342-B0EC5C34DA4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DCBDD7-AE9E-4804-9849-76A025966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CB011-0447-B57A-7252-4B21CD86A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800">
                <a:solidFill>
                  <a:srgbClr val="FEFFFF"/>
                </a:solidFill>
              </a:rPr>
            </a:br>
            <a:r>
              <a:rPr lang="en-US" sz="2800">
                <a:solidFill>
                  <a:srgbClr val="FEFFFF"/>
                </a:solidFill>
              </a:rPr>
              <a:t>												</a:t>
            </a:r>
            <a:br>
              <a:rPr lang="en-US" sz="2800">
                <a:solidFill>
                  <a:srgbClr val="FEFFFF"/>
                </a:solidFill>
              </a:rPr>
            </a:br>
            <a:br>
              <a:rPr lang="en-US" sz="2800">
                <a:solidFill>
                  <a:srgbClr val="FEFFFF"/>
                </a:solidFill>
              </a:rPr>
            </a:br>
            <a:r>
              <a:rPr lang="en-US" sz="2800">
                <a:solidFill>
                  <a:srgbClr val="FEFFFF"/>
                </a:solidFill>
              </a:rPr>
              <a:t>Putnam is Open for Business!</a:t>
            </a:r>
            <a:br>
              <a:rPr lang="en-US" sz="2800">
                <a:solidFill>
                  <a:srgbClr val="FEFFFF"/>
                </a:solidFill>
              </a:rPr>
            </a:br>
            <a:r>
              <a:rPr lang="en-US" sz="2800">
                <a:solidFill>
                  <a:srgbClr val="FEFFFF"/>
                </a:solidFill>
              </a:rPr>
              <a:t>Some Available Commercial Properties</a:t>
            </a:r>
            <a:br>
              <a:rPr lang="en-US" sz="2800">
                <a:solidFill>
                  <a:srgbClr val="FEFFFF"/>
                </a:solidFill>
              </a:rPr>
            </a:br>
            <a:r>
              <a:rPr lang="en-US" sz="2800">
                <a:solidFill>
                  <a:srgbClr val="FEFFFF"/>
                </a:solidFill>
              </a:rPr>
              <a:t>	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AD4E4-DF4F-E14B-9AD2-351E325A9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dirty="0">
                <a:solidFill>
                  <a:srgbClr val="FEFFFF"/>
                </a:solidFill>
              </a:rPr>
              <a:t>May 2024	</a:t>
            </a:r>
          </a:p>
        </p:txBody>
      </p:sp>
      <p:pic>
        <p:nvPicPr>
          <p:cNvPr id="8" name="Picture 7" descr="A logo with a blue circle and black text&#10;&#10;Description automatically generated">
            <a:extLst>
              <a:ext uri="{FF2B5EF4-FFF2-40B4-BE49-F238E27FC236}">
                <a16:creationId xmlns:a16="http://schemas.microsoft.com/office/drawing/2014/main" id="{9082E5DF-7331-DD5A-2B40-DDF34582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1" y="302370"/>
            <a:ext cx="4955244" cy="4930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B4E46-ABED-D3B3-1791-4C2AECA02F76}"/>
              </a:ext>
            </a:extLst>
          </p:cNvPr>
          <p:cNvSpPr txBox="1"/>
          <p:nvPr/>
        </p:nvSpPr>
        <p:spPr>
          <a:xfrm>
            <a:off x="8174736" y="5309135"/>
            <a:ext cx="37216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Town of Putnam</a:t>
            </a:r>
            <a:endParaRPr lang="en-US" sz="1200"/>
          </a:p>
          <a:p>
            <a:pPr>
              <a:spcAft>
                <a:spcPts val="600"/>
              </a:spcAft>
            </a:pPr>
            <a:r>
              <a:rPr lang="en-US" sz="1200" dirty="0"/>
              <a:t>Economic &amp; Community Development Department</a:t>
            </a:r>
            <a:endParaRPr lang="en-US" sz="1200"/>
          </a:p>
          <a:p>
            <a:pPr>
              <a:spcAft>
                <a:spcPts val="600"/>
              </a:spcAft>
            </a:pPr>
            <a:r>
              <a:rPr lang="en-US" sz="1200" dirty="0"/>
              <a:t>Mary Ann Chinatti, Director  860-963-6800 x200</a:t>
            </a:r>
            <a:endParaRPr lang="en-US" sz="1200"/>
          </a:p>
          <a:p>
            <a:pPr>
              <a:spcAft>
                <a:spcPts val="600"/>
              </a:spcAft>
            </a:pPr>
            <a:r>
              <a:rPr lang="en-US" sz="1200" dirty="0"/>
              <a:t>Maryann.chinatti@putnamct.us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332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"/>
    </mc:Choice>
    <mc:Fallback xmlns="">
      <p:transition spd="slow" advTm="35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43B5-1185-7EA2-87FC-FAA19F77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141" y="306333"/>
            <a:ext cx="2650879" cy="1280890"/>
          </a:xfrm>
        </p:spPr>
        <p:txBody>
          <a:bodyPr/>
          <a:lstStyle/>
          <a:p>
            <a:r>
              <a:rPr lang="en-US" dirty="0"/>
              <a:t>UNITS 4 &amp; 5</a:t>
            </a:r>
          </a:p>
        </p:txBody>
      </p:sp>
      <p:pic>
        <p:nvPicPr>
          <p:cNvPr id="5124" name="Picture 4" descr="Units 4 &amp; 5">
            <a:extLst>
              <a:ext uri="{FF2B5EF4-FFF2-40B4-BE49-F238E27FC236}">
                <a16:creationId xmlns:a16="http://schemas.microsoft.com/office/drawing/2014/main" id="{AA512470-09B9-EA9E-0DED-0BC69043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6" y="1587223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its 4 &amp; 5">
            <a:extLst>
              <a:ext uri="{FF2B5EF4-FFF2-40B4-BE49-F238E27FC236}">
                <a16:creationId xmlns:a16="http://schemas.microsoft.com/office/drawing/2014/main" id="{CD91D195-4241-0ABB-7639-79EFF6DE6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53" y="969865"/>
            <a:ext cx="5295267" cy="11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Units 4 &amp; 5">
            <a:extLst>
              <a:ext uri="{FF2B5EF4-FFF2-40B4-BE49-F238E27FC236}">
                <a16:creationId xmlns:a16="http://schemas.microsoft.com/office/drawing/2014/main" id="{49FA7190-AE63-7D25-9835-02921354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06" y="2363231"/>
            <a:ext cx="4813760" cy="36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39F93-0648-F429-EDC8-C049731305D0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3204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7"/>
    </mc:Choice>
    <mc:Fallback xmlns="">
      <p:transition spd="slow" advTm="56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AD8E-6602-0405-2E2A-A7C93856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831" y="484151"/>
            <a:ext cx="2921467" cy="1280890"/>
          </a:xfrm>
        </p:spPr>
        <p:txBody>
          <a:bodyPr>
            <a:normAutofit/>
          </a:bodyPr>
          <a:lstStyle/>
          <a:p>
            <a:r>
              <a:rPr lang="en-US" sz="1400" dirty="0"/>
              <a:t>251 Park Rd.</a:t>
            </a:r>
            <a:br>
              <a:rPr lang="en-US" sz="1400" dirty="0"/>
            </a:br>
            <a:r>
              <a:rPr lang="en-US" sz="1400" dirty="0"/>
              <a:t>Zone:  I</a:t>
            </a:r>
            <a:br>
              <a:rPr lang="en-US" sz="1400" dirty="0"/>
            </a:br>
            <a:r>
              <a:rPr lang="en-US" sz="1400" dirty="0"/>
              <a:t>Contact:  CR Premier Properties</a:t>
            </a:r>
            <a:br>
              <a:rPr lang="en-US" sz="1400" dirty="0"/>
            </a:br>
            <a:r>
              <a:rPr lang="en-US" sz="1400" dirty="0"/>
              <a:t>		860-315-9070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D76E-B6C6-122E-1008-4AD969D9C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529" y="4009113"/>
            <a:ext cx="3027817" cy="17665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ontserrat" panose="00000500000000000000" pitchFamily="2" charset="0"/>
              </a:rPr>
              <a:t>VACANT LOT</a:t>
            </a:r>
          </a:p>
          <a:p>
            <a:r>
              <a:rPr lang="en-US" dirty="0">
                <a:latin typeface="Montserrat" panose="00000500000000000000" pitchFamily="2" charset="0"/>
              </a:rPr>
              <a:t>LOT SIZE:  1 AC</a:t>
            </a:r>
          </a:p>
          <a:p>
            <a:r>
              <a:rPr lang="en-US" dirty="0">
                <a:latin typeface="Montserrat" panose="00000500000000000000" pitchFamily="2" charset="0"/>
              </a:rPr>
              <a:t>OWNER FINANCING AVAILABLE</a:t>
            </a:r>
          </a:p>
          <a:p>
            <a:r>
              <a:rPr lang="en-US" dirty="0">
                <a:latin typeface="Montserrat" panose="00000500000000000000" pitchFamily="2" charset="0"/>
              </a:rPr>
              <a:t>$30,000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80DB86D-A850-540A-031F-4C454B7F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18" y="1936963"/>
            <a:ext cx="7436304" cy="41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023F2-1969-B050-814D-9082BF7A5CB4}"/>
              </a:ext>
            </a:extLst>
          </p:cNvPr>
          <p:cNvSpPr txBox="1"/>
          <p:nvPr/>
        </p:nvSpPr>
        <p:spPr>
          <a:xfrm>
            <a:off x="11224727" y="6373849"/>
            <a:ext cx="58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1771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"/>
    </mc:Choice>
    <mc:Fallback xmlns="">
      <p:transition spd="slow" advTm="428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FDF7-3785-7BDE-E80C-1673BFDE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088" y="6044184"/>
            <a:ext cx="538375" cy="315536"/>
          </a:xfrm>
        </p:spPr>
        <p:txBody>
          <a:bodyPr>
            <a:noAutofit/>
          </a:bodyPr>
          <a:lstStyle/>
          <a:p>
            <a:pPr algn="r"/>
            <a:r>
              <a:rPr lang="en-US" sz="1800" dirty="0"/>
              <a:t>#3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9F5CAF6-9BCC-1849-0AAB-13736852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86" y="305189"/>
            <a:ext cx="4685226" cy="25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42831-FC71-89C1-D250-32F4096028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9" y="258147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3"/>
    </mc:Choice>
    <mc:Fallback xmlns="">
      <p:transition spd="slow" advTm="45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73A31-D66E-2EB9-3CC5-4FC4CC42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35 Main St.</a:t>
            </a:r>
            <a:br>
              <a:rPr lang="en-US" sz="1400" dirty="0"/>
            </a:br>
            <a:r>
              <a:rPr lang="en-US" sz="1400" dirty="0"/>
              <a:t>Zone: PD</a:t>
            </a:r>
            <a:br>
              <a:rPr lang="en-US" sz="1400" dirty="0"/>
            </a:br>
            <a:r>
              <a:rPr lang="en-US" sz="1400" dirty="0"/>
              <a:t>Listed by:  RE/MAX Bell Park Realty</a:t>
            </a:r>
            <a:br>
              <a:rPr lang="en-US" sz="1400" dirty="0"/>
            </a:br>
            <a:r>
              <a:rPr lang="en-US" sz="1400" dirty="0"/>
              <a:t>Contact:   Dick Loomis</a:t>
            </a:r>
            <a:br>
              <a:rPr lang="en-US" sz="1400" dirty="0"/>
            </a:br>
            <a:r>
              <a:rPr lang="en-US" sz="1400" dirty="0"/>
              <a:t>                  860-428-6616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22DA-E6E9-35BE-939D-2AE661A2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2,748SF BUILDING</a:t>
            </a:r>
          </a:p>
          <a:p>
            <a:r>
              <a:rPr lang="en-US" dirty="0"/>
              <a:t>.06 AC LOT</a:t>
            </a:r>
          </a:p>
          <a:p>
            <a:r>
              <a:rPr lang="en-US" dirty="0"/>
              <a:t>$1,100,000</a:t>
            </a:r>
          </a:p>
          <a:p>
            <a:endParaRPr lang="en-US" dirty="0"/>
          </a:p>
        </p:txBody>
      </p:sp>
      <p:pic>
        <p:nvPicPr>
          <p:cNvPr id="1026" name="Picture 2" descr="Century 21 Commercial property image 1 of 40">
            <a:extLst>
              <a:ext uri="{FF2B5EF4-FFF2-40B4-BE49-F238E27FC236}">
                <a16:creationId xmlns:a16="http://schemas.microsoft.com/office/drawing/2014/main" id="{BF349643-8633-B58C-6A7E-B36CC73B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945710"/>
            <a:ext cx="6953577" cy="46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9A17A-5242-E46E-6956-BC67AD8580FD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0521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0"/>
    </mc:Choice>
    <mc:Fallback xmlns="">
      <p:transition spd="slow" advTm="423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F3CF-6901-11AD-E5B5-10A5FF34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entury 21 Commercial property image 2 of 40">
            <a:extLst>
              <a:ext uri="{FF2B5EF4-FFF2-40B4-BE49-F238E27FC236}">
                <a16:creationId xmlns:a16="http://schemas.microsoft.com/office/drawing/2014/main" id="{3C713186-378F-84F3-E013-C08DBC88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408286"/>
            <a:ext cx="3828162" cy="2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ntury 21 Commercial property image 6 of 40">
            <a:extLst>
              <a:ext uri="{FF2B5EF4-FFF2-40B4-BE49-F238E27FC236}">
                <a16:creationId xmlns:a16="http://schemas.microsoft.com/office/drawing/2014/main" id="{D3ECD25A-8E44-D706-3665-32FC4D5E24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8" y="1980979"/>
            <a:ext cx="5145088" cy="34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ntury 21 Commercial property image 35 of 40">
            <a:extLst>
              <a:ext uri="{FF2B5EF4-FFF2-40B4-BE49-F238E27FC236}">
                <a16:creationId xmlns:a16="http://schemas.microsoft.com/office/drawing/2014/main" id="{2D32F895-783F-B576-AEFC-3A1BF092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00" y="3278976"/>
            <a:ext cx="4348873" cy="28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5A298-5085-49EC-AB4B-330030958821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5004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"/>
    </mc:Choice>
    <mc:Fallback xmlns="">
      <p:transition spd="slow" advTm="39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3629-F67A-C9AF-16F9-95D4CE69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entury 21 Commercial property image 20 of 40">
            <a:extLst>
              <a:ext uri="{FF2B5EF4-FFF2-40B4-BE49-F238E27FC236}">
                <a16:creationId xmlns:a16="http://schemas.microsoft.com/office/drawing/2014/main" id="{E0462148-2E0B-43DB-3527-A50A4377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24" y="1991918"/>
            <a:ext cx="4760082" cy="31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entury 21 Commercial property image 18 of 40">
            <a:extLst>
              <a:ext uri="{FF2B5EF4-FFF2-40B4-BE49-F238E27FC236}">
                <a16:creationId xmlns:a16="http://schemas.microsoft.com/office/drawing/2014/main" id="{008033DF-8003-228A-D49D-17C889C02C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314131"/>
            <a:ext cx="4301412" cy="28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entury 21 Commercial property image 21 of 40">
            <a:extLst>
              <a:ext uri="{FF2B5EF4-FFF2-40B4-BE49-F238E27FC236}">
                <a16:creationId xmlns:a16="http://schemas.microsoft.com/office/drawing/2014/main" id="{C9115F91-58AF-50AC-ABC6-9F5C25AC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3491018"/>
            <a:ext cx="4463473" cy="29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818250-AEE8-96F6-7A35-1569761BDDC8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33405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5"/>
    </mc:Choice>
    <mc:Fallback xmlns="">
      <p:transition spd="slow" advTm="38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AF0A-161D-4EB5-72BB-C8479DCA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entury 21 Commercial property image 26 of 40">
            <a:extLst>
              <a:ext uri="{FF2B5EF4-FFF2-40B4-BE49-F238E27FC236}">
                <a16:creationId xmlns:a16="http://schemas.microsoft.com/office/drawing/2014/main" id="{24786661-FE2B-C885-73BF-6FDAD595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8" y="1483568"/>
            <a:ext cx="4872082" cy="32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entury 21 Commercial property image 27 of 40">
            <a:extLst>
              <a:ext uri="{FF2B5EF4-FFF2-40B4-BE49-F238E27FC236}">
                <a16:creationId xmlns:a16="http://schemas.microsoft.com/office/drawing/2014/main" id="{882370DA-D6BC-0682-0164-D552BD059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7" y="258147"/>
            <a:ext cx="4757440" cy="31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entury 21 Commercial property image 32 of 40">
            <a:extLst>
              <a:ext uri="{FF2B5EF4-FFF2-40B4-BE49-F238E27FC236}">
                <a16:creationId xmlns:a16="http://schemas.microsoft.com/office/drawing/2014/main" id="{8EC46F5C-0ADC-6086-9EC5-02E0FCAD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5" y="3694922"/>
            <a:ext cx="4619463" cy="30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91BDA-A2DD-33D3-D896-7686655A3C19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037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"/>
    </mc:Choice>
    <mc:Fallback xmlns="">
      <p:transition spd="slow" advTm="44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1B3E-41BF-A66B-5662-73C4F3EC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3" y="541814"/>
            <a:ext cx="8911687" cy="1280890"/>
          </a:xfrm>
        </p:spPr>
        <p:txBody>
          <a:bodyPr>
            <a:normAutofit/>
          </a:bodyPr>
          <a:lstStyle/>
          <a:p>
            <a:r>
              <a:rPr lang="en-US" sz="1400" dirty="0"/>
              <a:t>284 School St.</a:t>
            </a:r>
            <a:br>
              <a:rPr lang="en-US" sz="1400" dirty="0"/>
            </a:br>
            <a:r>
              <a:rPr lang="en-US" sz="1400" dirty="0"/>
              <a:t>Zone:  HC</a:t>
            </a:r>
            <a:br>
              <a:rPr lang="en-US" sz="1400" dirty="0"/>
            </a:br>
            <a:r>
              <a:rPr lang="en-US" sz="1400" dirty="0"/>
              <a:t>Listed by:  CR Premier Properties</a:t>
            </a:r>
            <a:br>
              <a:rPr lang="en-US" sz="1400" dirty="0"/>
            </a:br>
            <a:r>
              <a:rPr lang="en-US" sz="1400" dirty="0"/>
              <a:t>		860-315-9070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DFC-AA24-8C29-C324-A2761115B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330" y="2165340"/>
            <a:ext cx="2662947" cy="20614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3,407SF BUILDING</a:t>
            </a:r>
          </a:p>
          <a:p>
            <a:pPr marL="0" indent="0">
              <a:buNone/>
            </a:pPr>
            <a:r>
              <a:rPr lang="en-US" dirty="0"/>
              <a:t>	FULL REPAIR OR 	TEAR DOWN 	REQUIRED</a:t>
            </a:r>
          </a:p>
          <a:p>
            <a:r>
              <a:rPr lang="en-US" dirty="0"/>
              <a:t>LOT SIZE .10 AC</a:t>
            </a:r>
          </a:p>
          <a:p>
            <a:r>
              <a:rPr lang="en-US" dirty="0"/>
              <a:t>$20,000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82C4EA-0755-38B7-207B-E53D6F00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18" y="413782"/>
            <a:ext cx="5869176" cy="57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1B1C5-63E9-FC0F-6D93-8F8B4B1BED49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33128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9"/>
    </mc:Choice>
    <mc:Fallback xmlns="">
      <p:transition spd="slow" advTm="42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CE88AD-7776-65EC-9CC2-BF87107EB80B}"/>
              </a:ext>
            </a:extLst>
          </p:cNvPr>
          <p:cNvSpPr txBox="1"/>
          <p:nvPr/>
        </p:nvSpPr>
        <p:spPr>
          <a:xfrm>
            <a:off x="2816352" y="758952"/>
            <a:ext cx="87050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you’re interested in any of these properties, contact the agents listed, or the Putnam Economic &amp; Community Office (contact info on the cover page of this presentation), and we’re happy to help you bring your business to town or expand your existing Putnam business.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More featured properties coming soon!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7"/>
    </mc:Choice>
    <mc:Fallback xmlns="">
      <p:transition spd="slow" advTm="35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7AE0-732E-3A52-09C3-07B82BEE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461" y="596678"/>
            <a:ext cx="8911687" cy="58041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Featuring: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#1 –117 Providence Pike</a:t>
            </a:r>
            <a:br>
              <a:rPr lang="en-US" dirty="0"/>
            </a:br>
            <a:r>
              <a:rPr lang="en-US" dirty="0"/>
              <a:t>	#2 – 7 Providence Pike – Stonewall</a:t>
            </a:r>
            <a:br>
              <a:rPr lang="en-US" dirty="0"/>
            </a:br>
            <a:r>
              <a:rPr lang="en-US" dirty="0"/>
              <a:t>		</a:t>
            </a:r>
            <a:r>
              <a:rPr lang="en-US"/>
              <a:t>	Commons</a:t>
            </a:r>
            <a:br>
              <a:rPr lang="en-US" dirty="0"/>
            </a:br>
            <a:r>
              <a:rPr lang="en-US" dirty="0"/>
              <a:t>	#3 – 251 Park Rd.</a:t>
            </a:r>
            <a:br>
              <a:rPr lang="en-US" dirty="0"/>
            </a:br>
            <a:r>
              <a:rPr lang="en-US" dirty="0"/>
              <a:t>	#4 – 35 Main St.</a:t>
            </a:r>
            <a:br>
              <a:rPr lang="en-US" dirty="0"/>
            </a:br>
            <a:r>
              <a:rPr lang="en-US" dirty="0"/>
              <a:t>	#5 – 284 School St.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C19C8-DE89-4A5C-B0AF-D703B599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756" y="5385816"/>
            <a:ext cx="45719" cy="1413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6"/>
    </mc:Choice>
    <mc:Fallback xmlns="">
      <p:transition spd="slow" advTm="34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56386-2371-A795-64A0-060E2A06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117 Providence Pike</a:t>
            </a:r>
            <a:br>
              <a:rPr lang="en-US" sz="1400" dirty="0"/>
            </a:br>
            <a:r>
              <a:rPr lang="en-US" sz="1400" dirty="0"/>
              <a:t>Zone: HC</a:t>
            </a:r>
            <a:br>
              <a:rPr lang="en-US" sz="1400" dirty="0"/>
            </a:br>
            <a:r>
              <a:rPr lang="en-US" sz="1400" dirty="0"/>
              <a:t>Listed by:  RE/MAX Bell Park Realty</a:t>
            </a:r>
            <a:br>
              <a:rPr lang="en-US" sz="1400" dirty="0"/>
            </a:br>
            <a:r>
              <a:rPr lang="en-US" sz="1400" dirty="0"/>
              <a:t>Contact:   Dick Loomis</a:t>
            </a:r>
            <a:br>
              <a:rPr lang="en-US" sz="1400" dirty="0"/>
            </a:br>
            <a:r>
              <a:rPr lang="en-US" sz="1400" dirty="0"/>
              <a:t>                  860-428-6616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b="0" i="0" dirty="0">
                <a:effectLst/>
                <a:latin typeface="Montserrat" panose="00000500000000000000" pitchFamily="2" charset="0"/>
              </a:rPr>
            </a:br>
            <a:endParaRPr lang="en-US" sz="1400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7AEF09F-5AA9-D151-5072-8721F0C26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23" y="2297222"/>
            <a:ext cx="3650278" cy="3759253"/>
          </a:xfrm>
        </p:spPr>
        <p:txBody>
          <a:bodyPr>
            <a:normAutofit/>
          </a:bodyPr>
          <a:lstStyle/>
          <a:p>
            <a:r>
              <a:rPr lang="en-US" b="0" i="0" cap="all" dirty="0">
                <a:effectLst/>
                <a:latin typeface="Montserrat" panose="00000500000000000000" pitchFamily="2" charset="0"/>
              </a:rPr>
              <a:t>VACANT LOT</a:t>
            </a:r>
          </a:p>
          <a:p>
            <a:r>
              <a:rPr lang="en-US" b="0" i="0" cap="all" dirty="0">
                <a:effectLst/>
                <a:latin typeface="Montserrat" panose="00000500000000000000" pitchFamily="2" charset="0"/>
              </a:rPr>
              <a:t>Lot Size:  2 AC</a:t>
            </a:r>
          </a:p>
          <a:p>
            <a:r>
              <a:rPr lang="en-US" b="0" i="0" cap="all" dirty="0">
                <a:effectLst/>
                <a:latin typeface="Montserrat" panose="00000500000000000000" pitchFamily="2" charset="0"/>
              </a:rPr>
              <a:t>PUB. W/S AT STREET</a:t>
            </a:r>
          </a:p>
          <a:p>
            <a:r>
              <a:rPr lang="en-US" cap="all" dirty="0">
                <a:latin typeface="Montserrat" panose="00000500000000000000" pitchFamily="2" charset="0"/>
              </a:rPr>
              <a:t>Living space upstairs</a:t>
            </a:r>
            <a:endParaRPr lang="en-US" b="0" i="0" cap="all" dirty="0">
              <a:effectLst/>
              <a:latin typeface="Montserrat" panose="00000500000000000000" pitchFamily="2" charset="0"/>
            </a:endParaRPr>
          </a:p>
          <a:p>
            <a:r>
              <a:rPr lang="en-US" cap="all" dirty="0">
                <a:latin typeface="Montserrat" panose="00000500000000000000" pitchFamily="2" charset="0"/>
              </a:rPr>
              <a:t>OWNER FINAN. POSSIBLE</a:t>
            </a:r>
          </a:p>
          <a:p>
            <a:r>
              <a:rPr lang="en-US" cap="all" dirty="0">
                <a:latin typeface="Montserrat" panose="00000500000000000000" pitchFamily="2" charset="0"/>
              </a:rPr>
              <a:t>$1,350,000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3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A7C13-F404-9509-89AC-19FEDE8BE077}"/>
              </a:ext>
            </a:extLst>
          </p:cNvPr>
          <p:cNvSpPr txBox="1"/>
          <p:nvPr/>
        </p:nvSpPr>
        <p:spPr>
          <a:xfrm>
            <a:off x="9729216" y="6056475"/>
            <a:ext cx="184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#1</a:t>
            </a:r>
          </a:p>
        </p:txBody>
      </p:sp>
      <p:pic>
        <p:nvPicPr>
          <p:cNvPr id="1026" name="Picture 2" descr="117 Providence Pike, Putnam, CT 06260">
            <a:extLst>
              <a:ext uri="{FF2B5EF4-FFF2-40B4-BE49-F238E27FC236}">
                <a16:creationId xmlns:a16="http://schemas.microsoft.com/office/drawing/2014/main" id="{6362EC10-6C73-C930-3ED5-9DBC45A2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92" y="877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"/>
    </mc:Choice>
    <mc:Fallback xmlns="">
      <p:transition spd="slow" advTm="33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02EA-C477-D812-7748-40D29390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800" dirty="0"/>
            </a:br>
            <a:r>
              <a:rPr lang="en-US" sz="2800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3ABC8-EDCB-0384-841D-5A9A7E8D6F5F}"/>
              </a:ext>
            </a:extLst>
          </p:cNvPr>
          <p:cNvSpPr txBox="1"/>
          <p:nvPr/>
        </p:nvSpPr>
        <p:spPr>
          <a:xfrm>
            <a:off x="10158984" y="6212894"/>
            <a:ext cx="162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#1</a:t>
            </a:r>
          </a:p>
        </p:txBody>
      </p:sp>
      <p:pic>
        <p:nvPicPr>
          <p:cNvPr id="2050" name="Picture 2" descr="117 Providence Pike">
            <a:extLst>
              <a:ext uri="{FF2B5EF4-FFF2-40B4-BE49-F238E27FC236}">
                <a16:creationId xmlns:a16="http://schemas.microsoft.com/office/drawing/2014/main" id="{65BE6166-977A-C679-E0E8-571DC539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84" y="275774"/>
            <a:ext cx="4241580" cy="318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17 Providence Pike">
            <a:extLst>
              <a:ext uri="{FF2B5EF4-FFF2-40B4-BE49-F238E27FC236}">
                <a16:creationId xmlns:a16="http://schemas.microsoft.com/office/drawing/2014/main" id="{B8B98E62-817F-A637-BB52-FEAC43E3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79" y="1534734"/>
            <a:ext cx="4557690" cy="34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17 Providence Pike">
            <a:extLst>
              <a:ext uri="{FF2B5EF4-FFF2-40B4-BE49-F238E27FC236}">
                <a16:creationId xmlns:a16="http://schemas.microsoft.com/office/drawing/2014/main" id="{667AFD10-C1B4-BB4E-5396-E17BE290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98" y="3675984"/>
            <a:ext cx="3975343" cy="29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"/>
    </mc:Choice>
    <mc:Fallback xmlns="">
      <p:transition spd="slow" advTm="37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8BB7-A343-6871-52DB-404B3182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40" y="2972846"/>
            <a:ext cx="4328533" cy="4561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EF362-25A4-3D8D-D81E-E892D390C3BB}"/>
              </a:ext>
            </a:extLst>
          </p:cNvPr>
          <p:cNvSpPr txBox="1"/>
          <p:nvPr/>
        </p:nvSpPr>
        <p:spPr>
          <a:xfrm>
            <a:off x="10543032" y="6233890"/>
            <a:ext cx="12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2EBF9-3D30-8269-FEF6-AEE93015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117 Providence Pike">
            <a:extLst>
              <a:ext uri="{FF2B5EF4-FFF2-40B4-BE49-F238E27FC236}">
                <a16:creationId xmlns:a16="http://schemas.microsoft.com/office/drawing/2014/main" id="{262217E7-C9AB-AC83-C0E3-D71C3405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04" y="2133600"/>
            <a:ext cx="4433077" cy="33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238C7E8F-5490-E57E-31E9-520AC613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95" y="280890"/>
            <a:ext cx="4737378" cy="34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"/>
    </mc:Choice>
    <mc:Fallback xmlns="">
      <p:transition spd="slow" advTm="34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DCDD-B898-B555-0D72-460478C9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550" y="3586766"/>
            <a:ext cx="1131874" cy="1280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7EAC4-56BF-CC1D-8156-595FE088CE61}"/>
              </a:ext>
            </a:extLst>
          </p:cNvPr>
          <p:cNvSpPr txBox="1"/>
          <p:nvPr/>
        </p:nvSpPr>
        <p:spPr>
          <a:xfrm>
            <a:off x="10433304" y="63093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#1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B83C4-2F2D-DD0B-FC16-E8727F72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468" y="2133600"/>
            <a:ext cx="5533087" cy="37776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27084C07-0262-B4B2-05CE-E08732AB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52" y="1201996"/>
            <a:ext cx="7511143" cy="53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"/>
    </mc:Choice>
    <mc:Fallback xmlns="">
      <p:transition spd="slow" advTm="43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ABAD-CBEE-67E3-E303-FA71C1FF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84" y="306333"/>
            <a:ext cx="3387997" cy="1280890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>7 Providence Pike</a:t>
            </a:r>
            <a:br>
              <a:rPr lang="en-US" sz="1400" dirty="0"/>
            </a:br>
            <a:r>
              <a:rPr lang="en-US" sz="1400" dirty="0"/>
              <a:t>Stonewall Commons</a:t>
            </a:r>
            <a:br>
              <a:rPr lang="en-US" sz="1400" dirty="0"/>
            </a:br>
            <a:r>
              <a:rPr lang="en-US" sz="1400" dirty="0"/>
              <a:t>Zone:  HC</a:t>
            </a:r>
            <a:br>
              <a:rPr lang="en-US" sz="1400" dirty="0"/>
            </a:br>
            <a:r>
              <a:rPr lang="en-US" sz="1400" dirty="0"/>
              <a:t>Listed by:  Galaxy Development, LLC</a:t>
            </a:r>
            <a:br>
              <a:rPr lang="en-US" sz="1400" dirty="0"/>
            </a:br>
            <a:r>
              <a:rPr lang="en-US" sz="1400" dirty="0"/>
              <a:t>Contact:   Kayla Cournoyer</a:t>
            </a:r>
            <a:br>
              <a:rPr lang="en-US" sz="1400" dirty="0"/>
            </a:br>
            <a:r>
              <a:rPr lang="en-US" sz="1400" dirty="0"/>
              <a:t>		508-619-2083 x643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EEC8B-A4FA-F2F3-9D70-8F0DD41D7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17" y="2137729"/>
            <a:ext cx="4542362" cy="3777622"/>
          </a:xfrm>
        </p:spPr>
        <p:txBody>
          <a:bodyPr/>
          <a:lstStyle/>
          <a:p>
            <a:r>
              <a:rPr lang="en-US" dirty="0"/>
              <a:t>MULTIPLE UNITS AVAILABLE FOR RENT</a:t>
            </a:r>
          </a:p>
          <a:p>
            <a:r>
              <a:rPr lang="en-US" dirty="0"/>
              <a:t>UNIT 2:  1000SF – 2000SF</a:t>
            </a:r>
          </a:p>
          <a:p>
            <a:pPr marL="0" indent="0">
              <a:buNone/>
            </a:pPr>
            <a:r>
              <a:rPr lang="en-US" dirty="0"/>
              <a:t>	$833 - $2,500/MO</a:t>
            </a:r>
          </a:p>
          <a:p>
            <a:r>
              <a:rPr lang="en-US" dirty="0"/>
              <a:t>UNIT 3:  1000SF – 2000SF</a:t>
            </a:r>
          </a:p>
          <a:p>
            <a:pPr marL="0" indent="0">
              <a:buNone/>
            </a:pPr>
            <a:r>
              <a:rPr lang="en-US" dirty="0"/>
              <a:t>	$833 - $2,500/MO</a:t>
            </a:r>
          </a:p>
          <a:p>
            <a:r>
              <a:rPr lang="en-US" dirty="0"/>
              <a:t>UNITS 4 &amp; 5:  1,350SF – 2,850SF</a:t>
            </a:r>
          </a:p>
          <a:p>
            <a:pPr marL="0" indent="0">
              <a:buNone/>
            </a:pPr>
            <a:r>
              <a:rPr lang="en-US" dirty="0"/>
              <a:t>	$1,125 - $3,800/MO</a:t>
            </a:r>
          </a:p>
        </p:txBody>
      </p:sp>
      <p:pic>
        <p:nvPicPr>
          <p:cNvPr id="2052" name="Picture 4" descr="Stonewall Commons: 7 Providence Pike, Putnam, CT 06260">
            <a:extLst>
              <a:ext uri="{FF2B5EF4-FFF2-40B4-BE49-F238E27FC236}">
                <a16:creationId xmlns:a16="http://schemas.microsoft.com/office/drawing/2014/main" id="{9676A2CC-04E4-39CC-0DB6-14FB046E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76" y="1135745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3D321C-165C-60A3-AE86-8FBB76E10947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2665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"/>
    </mc:Choice>
    <mc:Fallback xmlns="">
      <p:transition spd="slow" advTm="41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66F7-AD03-651A-EFF9-BCB01D97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947" y="390845"/>
            <a:ext cx="1689826" cy="12808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CB545-B681-9D9B-6ECE-4EF9E9003EEA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6F44B5-E447-58F1-8E2C-7496FE5C291E}"/>
              </a:ext>
            </a:extLst>
          </p:cNvPr>
          <p:cNvSpPr txBox="1">
            <a:spLocks/>
          </p:cNvSpPr>
          <p:nvPr/>
        </p:nvSpPr>
        <p:spPr>
          <a:xfrm>
            <a:off x="5820570" y="390845"/>
            <a:ext cx="15218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UNIT 2</a:t>
            </a:r>
          </a:p>
        </p:txBody>
      </p:sp>
      <p:pic>
        <p:nvPicPr>
          <p:cNvPr id="7" name="Picture 8" descr="Unit 2">
            <a:extLst>
              <a:ext uri="{FF2B5EF4-FFF2-40B4-BE49-F238E27FC236}">
                <a16:creationId xmlns:a16="http://schemas.microsoft.com/office/drawing/2014/main" id="{FB157E2B-567F-F8D9-3AFA-9F185EACF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5" y="2101503"/>
            <a:ext cx="4452235" cy="33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it 2">
            <a:extLst>
              <a:ext uri="{FF2B5EF4-FFF2-40B4-BE49-F238E27FC236}">
                <a16:creationId xmlns:a16="http://schemas.microsoft.com/office/drawing/2014/main" id="{8ACB8F59-8CDA-6323-EA85-A50102B72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09" y="1596136"/>
            <a:ext cx="3148221" cy="4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nit 2">
            <a:extLst>
              <a:ext uri="{FF2B5EF4-FFF2-40B4-BE49-F238E27FC236}">
                <a16:creationId xmlns:a16="http://schemas.microsoft.com/office/drawing/2014/main" id="{7E14C23C-5ECF-293D-16EF-8AEED2CD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55" y="1881966"/>
            <a:ext cx="283748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0"/>
    </mc:Choice>
    <mc:Fallback xmlns="">
      <p:transition spd="slow" advTm="471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77CE67-5021-8FAE-622D-8C1694A582CD}"/>
              </a:ext>
            </a:extLst>
          </p:cNvPr>
          <p:cNvSpPr txBox="1"/>
          <p:nvPr/>
        </p:nvSpPr>
        <p:spPr>
          <a:xfrm>
            <a:off x="11411339" y="6195526"/>
            <a:ext cx="63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DA951F-FB76-97DD-6BF6-F62C139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252" y="288206"/>
            <a:ext cx="1557338" cy="710169"/>
          </a:xfrm>
        </p:spPr>
        <p:txBody>
          <a:bodyPr/>
          <a:lstStyle/>
          <a:p>
            <a:r>
              <a:rPr lang="en-US" dirty="0"/>
              <a:t>UNIT 3</a:t>
            </a:r>
          </a:p>
        </p:txBody>
      </p:sp>
      <p:pic>
        <p:nvPicPr>
          <p:cNvPr id="4106" name="Picture 10" descr="Unit 3 ">
            <a:extLst>
              <a:ext uri="{FF2B5EF4-FFF2-40B4-BE49-F238E27FC236}">
                <a16:creationId xmlns:a16="http://schemas.microsoft.com/office/drawing/2014/main" id="{8524717C-5307-2D89-82B8-C87AAC547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72" y="1278294"/>
            <a:ext cx="6387699" cy="47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7"/>
    </mc:Choice>
    <mc:Fallback xmlns="">
      <p:transition spd="slow" advTm="4567"/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1106</TotalTime>
  <Words>441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Montserrat</vt:lpstr>
      <vt:lpstr>Wingdings 3</vt:lpstr>
      <vt:lpstr>Wisp</vt:lpstr>
      <vt:lpstr>               Putnam is Open for Business! Some Available Commercial Properties  </vt:lpstr>
      <vt:lpstr> Featuring:   #1 –117 Providence Pike  #2 – 7 Providence Pike – Stonewall    Commons  #3 – 251 Park Rd.  #4 – 35 Main St.  #5 – 284 School St.       </vt:lpstr>
      <vt:lpstr>117 Providence Pike Zone: HC Listed by:  RE/MAX Bell Park Realty Contact:   Dick Loomis                   860-428-6616    </vt:lpstr>
      <vt:lpstr>  </vt:lpstr>
      <vt:lpstr>PowerPoint Presentation</vt:lpstr>
      <vt:lpstr>PowerPoint Presentation</vt:lpstr>
      <vt:lpstr>7 Providence Pike Stonewall Commons Zone:  HC Listed by:  Galaxy Development, LLC Contact:   Kayla Cournoyer   508-619-2083 x643</vt:lpstr>
      <vt:lpstr>PowerPoint Presentation</vt:lpstr>
      <vt:lpstr>UNIT 3</vt:lpstr>
      <vt:lpstr>UNITS 4 &amp; 5</vt:lpstr>
      <vt:lpstr>251 Park Rd. Zone:  I Contact:  CR Premier Properties   860-315-9070</vt:lpstr>
      <vt:lpstr>#3</vt:lpstr>
      <vt:lpstr>35 Main St. Zone: PD Listed by:  RE/MAX Bell Park Realty Contact:   Dick Loomis                   860-428-6616 </vt:lpstr>
      <vt:lpstr>PowerPoint Presentation</vt:lpstr>
      <vt:lpstr>PowerPoint Presentation</vt:lpstr>
      <vt:lpstr>PowerPoint Presentation</vt:lpstr>
      <vt:lpstr>284 School St. Zone:  HC Listed by:  CR Premier Properties   860-315-9070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Putnam Commercial Properties  Available</dc:title>
  <dc:creator>Jackie</dc:creator>
  <cp:lastModifiedBy>Denise Geeza</cp:lastModifiedBy>
  <cp:revision>41</cp:revision>
  <dcterms:created xsi:type="dcterms:W3CDTF">2024-04-10T19:49:20Z</dcterms:created>
  <dcterms:modified xsi:type="dcterms:W3CDTF">2024-05-31T12:33:23Z</dcterms:modified>
</cp:coreProperties>
</file>