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9FE8-B110-4D56-9364-58FAD4591B78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F7D5F-0880-4A76-8626-6DF4F869B4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3EB2-D6DC-41AE-BCBC-FD945B637BD4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DA24-C713-4721-A049-A1A4D2B60F8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362199"/>
          </a:xfrm>
        </p:spPr>
        <p:txBody>
          <a:bodyPr/>
          <a:lstStyle/>
          <a:p>
            <a:pPr algn="l"/>
            <a:r>
              <a:rPr lang="en-US" u="sng" dirty="0" smtClean="0">
                <a:latin typeface="Albertus Medium" pitchFamily="34" charset="0"/>
              </a:rPr>
              <a:t>Top </a:t>
            </a:r>
            <a:r>
              <a:rPr lang="en-US" u="sng" dirty="0" smtClean="0">
                <a:latin typeface="Albertus Extra Bold" pitchFamily="34" charset="0"/>
              </a:rPr>
              <a:t>10</a:t>
            </a:r>
            <a:r>
              <a:rPr lang="en-US" u="sng" dirty="0" smtClean="0"/>
              <a:t> </a:t>
            </a:r>
            <a:r>
              <a:rPr lang="en-US" u="sng" dirty="0" smtClean="0">
                <a:latin typeface="Albertus Medium" pitchFamily="34" charset="0"/>
              </a:rPr>
              <a:t>Testing Tips</a:t>
            </a:r>
            <a:endParaRPr lang="en-US" u="sng" dirty="0">
              <a:latin typeface="Albertus Medium" pitchFamily="34" charset="0"/>
            </a:endParaRPr>
          </a:p>
        </p:txBody>
      </p:sp>
      <p:pic>
        <p:nvPicPr>
          <p:cNvPr id="1028" name="Picture 4" descr="C:\Documents and Settings\CRYSTAL.JENNINGS\Local Settings\Temporary Internet Files\Content.IE5\V3OBGF7M\MP90034151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"/>
            <a:ext cx="2609088" cy="3276600"/>
          </a:xfrm>
          <a:prstGeom prst="rect">
            <a:avLst/>
          </a:prstGeom>
          <a:noFill/>
        </p:spPr>
      </p:pic>
      <p:pic>
        <p:nvPicPr>
          <p:cNvPr id="1029" name="Picture 5" descr="C:\Documents and Settings\CRYSTAL.JENNINGS\Local Settings\Temporary Internet Files\Content.IE5\YPC83XQV\MP9004485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352800" cy="2235200"/>
          </a:xfrm>
          <a:prstGeom prst="rect">
            <a:avLst/>
          </a:prstGeom>
          <a:noFill/>
        </p:spPr>
      </p:pic>
      <p:pic>
        <p:nvPicPr>
          <p:cNvPr id="1030" name="Picture 6" descr="C:\Documents and Settings\CRYSTAL.JENNINGS\Local Settings\Temporary Internet Files\Content.IE5\YPC83XQV\MP90042781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3276600" cy="2436972"/>
          </a:xfrm>
          <a:prstGeom prst="rect">
            <a:avLst/>
          </a:prstGeom>
          <a:noFill/>
        </p:spPr>
      </p:pic>
      <p:pic>
        <p:nvPicPr>
          <p:cNvPr id="1031" name="Picture 7" descr="C:\Documents and Settings\CRYSTAL.JENNINGS\Local Settings\Temporary Internet Files\Content.IE5\ZPUYXMDQ\MC90005912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366114" cy="1802282"/>
          </a:xfrm>
          <a:prstGeom prst="rect">
            <a:avLst/>
          </a:prstGeom>
          <a:noFill/>
        </p:spPr>
      </p:pic>
      <p:pic>
        <p:nvPicPr>
          <p:cNvPr id="1032" name="Picture 8" descr="C:\Documents and Settings\CRYSTAL.JENNINGS\Local Settings\Temporary Internet Files\Content.IE5\V3OBGF7M\MC90043612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1882775" cy="1698625"/>
          </a:xfrm>
          <a:prstGeom prst="rect">
            <a:avLst/>
          </a:prstGeom>
          <a:noFill/>
        </p:spPr>
      </p:pic>
      <p:pic>
        <p:nvPicPr>
          <p:cNvPr id="1035" name="Picture 11" descr="C:\Documents and Settings\CRYSTAL.JENNINGS\Local Settings\Temporary Internet Files\Content.IE5\ZPUYXMDQ\MP90043929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810000"/>
            <a:ext cx="1905000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#9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Review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Make sure all questions are answered.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Tell your child to attempt to answer all of the questions and not to leave any blank.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Encourage your child to stay focused on the test, even if other students finish early.</a:t>
            </a:r>
            <a:endParaRPr lang="en-US" dirty="0">
              <a:latin typeface="Albertus Medium" pitchFamily="34" charset="0"/>
            </a:endParaRPr>
          </a:p>
        </p:txBody>
      </p:sp>
      <p:pic>
        <p:nvPicPr>
          <p:cNvPr id="10246" name="Picture 6" descr="C:\Documents and Settings\CRYSTAL.JENNINGS\Local Settings\Temporary Internet Files\Content.IE5\MREGGTU7\MC90005698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800600"/>
            <a:ext cx="1751990" cy="1826057"/>
          </a:xfrm>
          <a:prstGeom prst="rect">
            <a:avLst/>
          </a:prstGeom>
          <a:noFill/>
        </p:spPr>
      </p:pic>
      <p:pic>
        <p:nvPicPr>
          <p:cNvPr id="10247" name="Picture 7" descr="C:\Documents and Settings\CRYSTAL.JENNINGS\Local Settings\Temporary Internet Files\Content.IE5\ZPUYXMDQ\MC90023289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008075"/>
            <a:ext cx="1614535" cy="1849925"/>
          </a:xfrm>
          <a:prstGeom prst="rect">
            <a:avLst/>
          </a:prstGeom>
          <a:noFill/>
        </p:spPr>
      </p:pic>
      <p:pic>
        <p:nvPicPr>
          <p:cNvPr id="10249" name="Picture 9" descr="C:\Documents and Settings\CRYSTAL.JENNINGS\Local Settings\Temporary Internet Files\Content.IE5\V3OBGF7M\MM90029519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53000"/>
            <a:ext cx="1676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#10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Plan</a:t>
            </a:r>
          </a:p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Plan to do something fun after the test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List some activities you would like to do to celebrate your hard work and determination!</a:t>
            </a:r>
          </a:p>
          <a:p>
            <a:pPr algn="ctr"/>
            <a:endParaRPr lang="en-US" dirty="0">
              <a:latin typeface="Albertus Medium" pitchFamily="34" charset="0"/>
            </a:endParaRPr>
          </a:p>
        </p:txBody>
      </p:sp>
      <p:pic>
        <p:nvPicPr>
          <p:cNvPr id="11267" name="Picture 3" descr="C:\Documents and Settings\CRYSTAL.JENNINGS\Local Settings\Temporary Internet Files\Content.IE5\V3OBGF7M\MC90041072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61544"/>
            <a:ext cx="2862404" cy="2996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Wrap It Up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lbertus Medium" pitchFamily="34" charset="0"/>
            </a:endParaRPr>
          </a:p>
          <a:p>
            <a:endParaRPr lang="en-US" sz="2800" dirty="0">
              <a:latin typeface="Albertus Medium" pitchFamily="34" charset="0"/>
            </a:endParaRPr>
          </a:p>
          <a:p>
            <a:r>
              <a:rPr lang="en-US" sz="2800" dirty="0" smtClean="0">
                <a:latin typeface="Albertus Medium" pitchFamily="34" charset="0"/>
              </a:rPr>
              <a:t>If your child is disappointed after taking a test, reassure him or her that there will be plenty of opportunities to improve and succeed.</a:t>
            </a:r>
          </a:p>
          <a:p>
            <a:endParaRPr lang="en-US" dirty="0" smtClean="0">
              <a:latin typeface="Albertus Medium" pitchFamily="34" charset="0"/>
            </a:endParaRPr>
          </a:p>
          <a:p>
            <a:r>
              <a:rPr lang="en-US" sz="2800" dirty="0" smtClean="0">
                <a:latin typeface="Albertus Medium" pitchFamily="34" charset="0"/>
              </a:rPr>
              <a:t>If your child is too ill to attend on the day of the test, please call the school office at </a:t>
            </a:r>
            <a:r>
              <a:rPr lang="en-US" sz="2400" dirty="0" smtClean="0">
                <a:latin typeface="Albertus Medium" pitchFamily="34" charset="0"/>
              </a:rPr>
              <a:t>817-815-6700.</a:t>
            </a:r>
            <a:endParaRPr lang="en-US" sz="2400" dirty="0">
              <a:latin typeface="Albertus Medium" pitchFamily="34" charset="0"/>
            </a:endParaRPr>
          </a:p>
        </p:txBody>
      </p:sp>
      <p:pic>
        <p:nvPicPr>
          <p:cNvPr id="12290" name="Picture 2" descr="C:\Documents and Settings\CRYSTAL.JENNINGS\Local Settings\Temporary Internet Files\Content.IE5\MREGGTU7\MC90043438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85800"/>
            <a:ext cx="1927225" cy="1746250"/>
          </a:xfrm>
          <a:prstGeom prst="rect">
            <a:avLst/>
          </a:prstGeom>
          <a:noFill/>
        </p:spPr>
      </p:pic>
      <p:pic>
        <p:nvPicPr>
          <p:cNvPr id="12291" name="Picture 3" descr="C:\Documents and Settings\CRYSTAL.JENNINGS\Local Settings\Temporary Internet Files\Content.IE5\V3OBGF7M\MC90043381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#1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b="1" u="sng" dirty="0" smtClean="0">
                <a:latin typeface="Albertus Medium" pitchFamily="34" charset="0"/>
              </a:rPr>
              <a:t>PREPARE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b="1" dirty="0" smtClean="0">
                <a:latin typeface="Albertus Medium" pitchFamily="34" charset="0"/>
              </a:rPr>
              <a:t>the night before!</a:t>
            </a:r>
          </a:p>
          <a:p>
            <a:pPr marL="514350" indent="-514350" algn="ctr">
              <a:buNone/>
            </a:pPr>
            <a:endParaRPr lang="en-US" dirty="0" smtClean="0">
              <a:latin typeface="Albertus Medium" pitchFamily="34" charset="0"/>
            </a:endParaRPr>
          </a:p>
          <a:p>
            <a:pPr marL="514350" indent="-514350" algn="ctr"/>
            <a:r>
              <a:rPr lang="en-US" sz="2800" dirty="0" smtClean="0">
                <a:latin typeface="Albertus Medium" pitchFamily="34" charset="0"/>
              </a:rPr>
              <a:t>Have backpacks and school clothes ready the night before the test to avoid rushing on test day.</a:t>
            </a:r>
          </a:p>
          <a:p>
            <a:pPr marL="514350" indent="-514350" algn="ctr"/>
            <a:r>
              <a:rPr lang="en-US" sz="2800" dirty="0" smtClean="0">
                <a:latin typeface="Albertus Medium" pitchFamily="34" charset="0"/>
              </a:rPr>
              <a:t>Maintain a pleasant home environment and avoid unnecessary conflicts. </a:t>
            </a:r>
          </a:p>
          <a:p>
            <a:pPr marL="514350" indent="-514350" algn="ctr"/>
            <a:r>
              <a:rPr lang="en-US" sz="2800" dirty="0" smtClean="0">
                <a:latin typeface="Albertus Medium" pitchFamily="34" charset="0"/>
              </a:rPr>
              <a:t>Make sure your child is </a:t>
            </a:r>
            <a:r>
              <a:rPr lang="en-US" sz="2800" b="1" u="sng" dirty="0" smtClean="0">
                <a:latin typeface="Albertus Medium" pitchFamily="34" charset="0"/>
              </a:rPr>
              <a:t>ON TIME </a:t>
            </a:r>
            <a:r>
              <a:rPr lang="en-US" sz="2800" dirty="0" smtClean="0">
                <a:latin typeface="Albertus Medium" pitchFamily="34" charset="0"/>
              </a:rPr>
              <a:t>the day of the test!</a:t>
            </a:r>
          </a:p>
          <a:p>
            <a:pPr marL="514350" indent="-514350" algn="ctr"/>
            <a:endParaRPr lang="en-US" sz="2800" dirty="0" smtClean="0">
              <a:latin typeface="Albertus Medium" pitchFamily="34" charset="0"/>
            </a:endParaRPr>
          </a:p>
        </p:txBody>
      </p:sp>
      <p:pic>
        <p:nvPicPr>
          <p:cNvPr id="3074" name="Picture 2" descr="C:\Documents and Settings\CRYSTAL.JENNINGS\Local Settings\Temporary Internet Files\Content.IE5\ZPUYXMDQ\MC90032521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1624889" cy="1812341"/>
          </a:xfrm>
          <a:prstGeom prst="rect">
            <a:avLst/>
          </a:prstGeom>
          <a:noFill/>
        </p:spPr>
      </p:pic>
      <p:pic>
        <p:nvPicPr>
          <p:cNvPr id="3075" name="Picture 3" descr="C:\Documents and Settings\CRYSTAL.JENNINGS\Local Settings\Temporary Internet Files\Content.IE5\V3OBGF7M\MM90028366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1473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#2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Go to bed early!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Make sure your child gets a good night’s sleep before a test.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Put all electronic devices in another room to charge, as to not wake your child during the night.</a:t>
            </a:r>
          </a:p>
          <a:p>
            <a:pPr algn="ctr">
              <a:buNone/>
            </a:pPr>
            <a:endParaRPr lang="en-US" b="1" dirty="0" smtClean="0">
              <a:latin typeface="Albertus Medium" pitchFamily="34" charset="0"/>
            </a:endParaRPr>
          </a:p>
          <a:p>
            <a:pPr algn="ctr">
              <a:buNone/>
            </a:pPr>
            <a:endParaRPr lang="en-US" b="1" dirty="0">
              <a:latin typeface="Albertus Medium" pitchFamily="34" charset="0"/>
            </a:endParaRPr>
          </a:p>
        </p:txBody>
      </p:sp>
      <p:pic>
        <p:nvPicPr>
          <p:cNvPr id="2053" name="Picture 5" descr="C:\Documents and Settings\CRYSTAL.JENNINGS\Local Settings\Temporary Internet Files\Content.IE5\V3OBGF7M\MC9000302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029200"/>
            <a:ext cx="1683410" cy="1335024"/>
          </a:xfrm>
          <a:prstGeom prst="rect">
            <a:avLst/>
          </a:prstGeom>
          <a:noFill/>
        </p:spPr>
      </p:pic>
      <p:pic>
        <p:nvPicPr>
          <p:cNvPr id="2055" name="Picture 7" descr="C:\Documents and Settings\CRYSTAL.JENNINGS\Local Settings\Temporary Internet Files\Content.IE5\V3OBGF7M\MC9004405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029200"/>
            <a:ext cx="1828800" cy="1292225"/>
          </a:xfrm>
          <a:prstGeom prst="rect">
            <a:avLst/>
          </a:prstGeom>
          <a:noFill/>
        </p:spPr>
      </p:pic>
      <p:pic>
        <p:nvPicPr>
          <p:cNvPr id="2056" name="Picture 8" descr="C:\Documents and Settings\CRYSTAL.JENNINGS\Local Settings\Temporary Internet Files\Content.IE5\MREGGTU7\MC90043483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800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#3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Eat a healthy breakfast!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Make sure your child eats a breakfast that will stick with them.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Healthy breakfast items give your child much needed fuel to do their best and sustain their energy for the duration of their test .</a:t>
            </a:r>
          </a:p>
        </p:txBody>
      </p:sp>
      <p:pic>
        <p:nvPicPr>
          <p:cNvPr id="4098" name="Picture 2" descr="C:\Documents and Settings\CRYSTAL.JENNINGS\Local Settings\Temporary Internet Files\Content.IE5\YPC83XQV\MP9004006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1581912" cy="1977873"/>
          </a:xfrm>
          <a:prstGeom prst="rect">
            <a:avLst/>
          </a:prstGeom>
          <a:noFill/>
        </p:spPr>
      </p:pic>
      <p:pic>
        <p:nvPicPr>
          <p:cNvPr id="4099" name="Picture 3" descr="C:\Documents and Settings\CRYSTAL.JENNINGS\Local Settings\Temporary Internet Files\Content.IE5\YPC83XQV\MP9004304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752600" cy="1752600"/>
          </a:xfrm>
          <a:prstGeom prst="rect">
            <a:avLst/>
          </a:prstGeom>
          <a:noFill/>
        </p:spPr>
      </p:pic>
      <p:pic>
        <p:nvPicPr>
          <p:cNvPr id="4101" name="Picture 5" descr="C:\Documents and Settings\CRYSTAL.JENNINGS\Local Settings\Temporary Internet Files\Content.IE5\V3OBGF7M\MP9004025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800600"/>
            <a:ext cx="1905000" cy="1905000"/>
          </a:xfrm>
          <a:prstGeom prst="rect">
            <a:avLst/>
          </a:prstGeom>
          <a:noFill/>
        </p:spPr>
      </p:pic>
      <p:pic>
        <p:nvPicPr>
          <p:cNvPr id="4102" name="Picture 6" descr="C:\Documents and Settings\CRYSTAL.JENNINGS\Local Settings\Temporary Internet Files\Content.IE5\V3OBGF7M\MP90043878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410200"/>
            <a:ext cx="318516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#4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Wear comfortable clothes!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Wear clothing that fits. Not too tight and not too big.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Ensure your child is present during the day of testing. Children generally perform better when taking tests in their groups rather than at a make-up time.</a:t>
            </a:r>
          </a:p>
          <a:p>
            <a:pPr algn="ctr"/>
            <a:endParaRPr lang="en-US" dirty="0">
              <a:latin typeface="Albertus Medium" pitchFamily="34" charset="0"/>
            </a:endParaRPr>
          </a:p>
        </p:txBody>
      </p:sp>
      <p:pic>
        <p:nvPicPr>
          <p:cNvPr id="5122" name="Picture 2" descr="C:\Documents and Settings\CRYSTAL.JENNINGS\Local Settings\Temporary Internet Files\Content.IE5\MREGGTU7\MP9003415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29200"/>
            <a:ext cx="2243271" cy="1600200"/>
          </a:xfrm>
          <a:prstGeom prst="rect">
            <a:avLst/>
          </a:prstGeom>
          <a:noFill/>
        </p:spPr>
      </p:pic>
      <p:pic>
        <p:nvPicPr>
          <p:cNvPr id="5126" name="Picture 6" descr="C:\Documents and Settings\CRYSTAL.JENNINGS\Local Settings\Temporary Internet Files\Content.IE5\MREGGTU7\MP9004031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2578608" cy="1725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#5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>
              <a:latin typeface="Albertus Medium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RELAX!</a:t>
            </a:r>
            <a:r>
              <a:rPr lang="en-US" dirty="0" smtClean="0">
                <a:latin typeface="Albertus Medium" pitchFamily="34" charset="0"/>
              </a:rPr>
              <a:t> </a:t>
            </a:r>
            <a:r>
              <a:rPr lang="en-US" b="1" dirty="0" smtClean="0">
                <a:latin typeface="Albertus Medium" pitchFamily="34" charset="0"/>
              </a:rPr>
              <a:t>Take slow, deep breaths!</a:t>
            </a:r>
          </a:p>
          <a:p>
            <a:pPr algn="ctr">
              <a:buNone/>
            </a:pPr>
            <a:endParaRPr lang="en-US" dirty="0" smtClean="0">
              <a:latin typeface="Albertus Medium" pitchFamily="34" charset="0"/>
            </a:endParaRPr>
          </a:p>
          <a:p>
            <a:pPr algn="ctr"/>
            <a:r>
              <a:rPr lang="en-US" dirty="0" smtClean="0">
                <a:latin typeface="Albertus Medium" pitchFamily="34" charset="0"/>
              </a:rPr>
              <a:t> Wish your child good luck each morning of the test. Tell your child that you believe in them.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Remind your child the test is important. Encourage them to do his/her best.</a:t>
            </a:r>
            <a:endParaRPr lang="en-US" dirty="0">
              <a:latin typeface="Albertus Medium" pitchFamily="34" charset="0"/>
            </a:endParaRPr>
          </a:p>
        </p:txBody>
      </p:sp>
      <p:pic>
        <p:nvPicPr>
          <p:cNvPr id="6146" name="Picture 2" descr="C:\Documents and Settings\CRYSTAL.JENNINGS\Local Settings\Temporary Internet Files\Content.IE5\YPC83XQV\MC9004347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3400"/>
            <a:ext cx="1599914" cy="1599914"/>
          </a:xfrm>
          <a:prstGeom prst="rect">
            <a:avLst/>
          </a:prstGeom>
          <a:noFill/>
        </p:spPr>
      </p:pic>
      <p:pic>
        <p:nvPicPr>
          <p:cNvPr id="6148" name="Picture 4" descr="C:\Documents and Settings\CRYSTAL.JENNINGS\Local Settings\Temporary Internet Files\Content.IE5\ZPUYXMDQ\MP9004230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#6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Follow directions. Read each question.</a:t>
            </a:r>
          </a:p>
          <a:p>
            <a:pPr algn="ctr">
              <a:buNone/>
            </a:pPr>
            <a:endParaRPr lang="en-US" b="1" dirty="0" smtClean="0">
              <a:latin typeface="Albertus Medium" pitchFamily="34" charset="0"/>
            </a:endParaRPr>
          </a:p>
          <a:p>
            <a:pPr algn="ctr"/>
            <a:r>
              <a:rPr lang="en-US" dirty="0" smtClean="0">
                <a:latin typeface="Albertus Medium" pitchFamily="34" charset="0"/>
              </a:rPr>
              <a:t>Remind your child to listen carefully to the instructions from the teacher and to read the directions and each question carefully!</a:t>
            </a:r>
          </a:p>
          <a:p>
            <a:pPr algn="ctr"/>
            <a:endParaRPr lang="en-US" dirty="0">
              <a:latin typeface="Albertus Medium" pitchFamily="34" charset="0"/>
            </a:endParaRPr>
          </a:p>
        </p:txBody>
      </p:sp>
      <p:pic>
        <p:nvPicPr>
          <p:cNvPr id="7170" name="Picture 2" descr="C:\Documents and Settings\CRYSTAL.JENNINGS\Local Settings\Temporary Internet Files\Content.IE5\V3OBGF7M\MC9000561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95800"/>
            <a:ext cx="1928470" cy="1672438"/>
          </a:xfrm>
          <a:prstGeom prst="rect">
            <a:avLst/>
          </a:prstGeom>
          <a:noFill/>
        </p:spPr>
      </p:pic>
      <p:pic>
        <p:nvPicPr>
          <p:cNvPr id="7171" name="Picture 3" descr="C:\Documents and Settings\CRYSTAL.JENNINGS\Local Settings\Temporary Internet Files\Content.IE5\YPC83XQV\MP9004424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495800"/>
            <a:ext cx="1543050" cy="2057400"/>
          </a:xfrm>
          <a:prstGeom prst="rect">
            <a:avLst/>
          </a:prstGeom>
          <a:noFill/>
        </p:spPr>
      </p:pic>
      <p:pic>
        <p:nvPicPr>
          <p:cNvPr id="7172" name="Picture 4" descr="C:\Documents and Settings\CRYSTAL.JENNINGS\Local Settings\Temporary Internet Files\Content.IE5\MREGGTU7\MP90039921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#7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Mark neatly. Erase completely.</a:t>
            </a:r>
          </a:p>
          <a:p>
            <a:pPr algn="ctr">
              <a:buNone/>
            </a:pPr>
            <a:endParaRPr lang="en-US" b="1" dirty="0" smtClean="0">
              <a:latin typeface="Albertus Medium" pitchFamily="34" charset="0"/>
            </a:endParaRPr>
          </a:p>
          <a:p>
            <a:r>
              <a:rPr lang="en-US" dirty="0" smtClean="0">
                <a:latin typeface="Albertus Medium" pitchFamily="34" charset="0"/>
              </a:rPr>
              <a:t>Tell your child to attempt to answer all of the questions and not leave any blank.</a:t>
            </a:r>
            <a:endParaRPr lang="en-US" dirty="0">
              <a:latin typeface="Albertus Medium" pitchFamily="34" charset="0"/>
            </a:endParaRPr>
          </a:p>
        </p:txBody>
      </p:sp>
      <p:pic>
        <p:nvPicPr>
          <p:cNvPr id="8196" name="Picture 4" descr="C:\Documents and Settings\CRYSTAL.JENNINGS\Local Settings\Temporary Internet Files\Content.IE5\YPC83XQV\MP900431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4191089" cy="2792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edium" pitchFamily="34" charset="0"/>
              </a:rPr>
              <a:t>Tip #8</a:t>
            </a:r>
            <a:endParaRPr lang="en-US" dirty="0"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Albertus Medium" pitchFamily="34" charset="0"/>
              </a:rPr>
              <a:t>Move On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Move on if you don’t know an answer.</a:t>
            </a:r>
          </a:p>
          <a:p>
            <a:pPr algn="ctr"/>
            <a:r>
              <a:rPr lang="en-US" dirty="0" smtClean="0">
                <a:latin typeface="Albertus Medium" pitchFamily="34" charset="0"/>
              </a:rPr>
              <a:t>Explain to your child the importance of using their time wisely. If your child gets stuck on a question, encourage him or her to make the best guess and move on.</a:t>
            </a:r>
          </a:p>
          <a:p>
            <a:pPr algn="ctr"/>
            <a:endParaRPr lang="en-US" dirty="0">
              <a:latin typeface="Albertus Medium" pitchFamily="34" charset="0"/>
            </a:endParaRPr>
          </a:p>
        </p:txBody>
      </p:sp>
      <p:pic>
        <p:nvPicPr>
          <p:cNvPr id="9218" name="Picture 2" descr="C:\Documents and Settings\CRYSTAL.JENNINGS\Local Settings\Temporary Internet Files\Content.IE5\V3OBGF7M\MC9003551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724400"/>
            <a:ext cx="1829714" cy="181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466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Top 10 Testing Tips</vt:lpstr>
      <vt:lpstr>Tip #1</vt:lpstr>
      <vt:lpstr>Tip #2</vt:lpstr>
      <vt:lpstr>Tip #3</vt:lpstr>
      <vt:lpstr>Tip #4</vt:lpstr>
      <vt:lpstr>Tip #5</vt:lpstr>
      <vt:lpstr>Tip #6</vt:lpstr>
      <vt:lpstr>Tip #7</vt:lpstr>
      <vt:lpstr>Tip #8</vt:lpstr>
      <vt:lpstr>Tip #9</vt:lpstr>
      <vt:lpstr>Tip #10</vt:lpstr>
      <vt:lpstr>Wrap It Up</vt:lpstr>
    </vt:vector>
  </TitlesOfParts>
  <Company>Fort Worth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NED’s Top 10 Testing Tips</dc:title>
  <dc:creator>CRYSTAL.JENNINGS</dc:creator>
  <cp:lastModifiedBy>CRYSTAL.JENNINGS</cp:lastModifiedBy>
  <cp:revision>12</cp:revision>
  <dcterms:created xsi:type="dcterms:W3CDTF">2014-01-27T19:23:34Z</dcterms:created>
  <dcterms:modified xsi:type="dcterms:W3CDTF">2014-01-27T21:02:05Z</dcterms:modified>
</cp:coreProperties>
</file>