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8"/>
  </p:notesMasterIdLst>
  <p:sldIdLst>
    <p:sldId id="256" r:id="rId2"/>
    <p:sldId id="257" r:id="rId3"/>
    <p:sldId id="258" r:id="rId4"/>
    <p:sldId id="354" r:id="rId5"/>
    <p:sldId id="355" r:id="rId6"/>
    <p:sldId id="265" r:id="rId7"/>
    <p:sldId id="272" r:id="rId8"/>
    <p:sldId id="273" r:id="rId9"/>
    <p:sldId id="277" r:id="rId10"/>
    <p:sldId id="279" r:id="rId11"/>
    <p:sldId id="301" r:id="rId12"/>
    <p:sldId id="356" r:id="rId13"/>
    <p:sldId id="281" r:id="rId14"/>
    <p:sldId id="282" r:id="rId15"/>
    <p:sldId id="379" r:id="rId16"/>
    <p:sldId id="300" r:id="rId17"/>
    <p:sldId id="285" r:id="rId18"/>
    <p:sldId id="286" r:id="rId19"/>
    <p:sldId id="287" r:id="rId20"/>
    <p:sldId id="380" r:id="rId21"/>
    <p:sldId id="359" r:id="rId22"/>
    <p:sldId id="381" r:id="rId23"/>
    <p:sldId id="364" r:id="rId24"/>
    <p:sldId id="365" r:id="rId25"/>
    <p:sldId id="366" r:id="rId26"/>
    <p:sldId id="367" r:id="rId27"/>
    <p:sldId id="368" r:id="rId28"/>
    <p:sldId id="370" r:id="rId29"/>
    <p:sldId id="371" r:id="rId30"/>
    <p:sldId id="373" r:id="rId31"/>
    <p:sldId id="372" r:id="rId32"/>
    <p:sldId id="374" r:id="rId33"/>
    <p:sldId id="376" r:id="rId34"/>
    <p:sldId id="375" r:id="rId35"/>
    <p:sldId id="377" r:id="rId36"/>
    <p:sldId id="378" r:id="rId3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99"/>
    <a:srgbClr val="66FFFF"/>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79803" autoAdjust="0"/>
  </p:normalViewPr>
  <p:slideViewPr>
    <p:cSldViewPr>
      <p:cViewPr varScale="1">
        <p:scale>
          <a:sx n="58" d="100"/>
          <a:sy n="58"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32"/>
    </p:cViewPr>
  </p:sorterViewPr>
  <p:notesViewPr>
    <p:cSldViewPr>
      <p:cViewPr varScale="1">
        <p:scale>
          <a:sx n="59" d="100"/>
          <a:sy n="59" d="100"/>
        </p:scale>
        <p:origin x="-1638"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smtClean="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smtClean="0">
                <a:latin typeface="Arial" charset="0"/>
              </a:defRPr>
            </a:lvl1pPr>
          </a:lstStyle>
          <a:p>
            <a:pPr>
              <a:defRPr/>
            </a:pPr>
            <a:endParaRPr lang="en-US"/>
          </a:p>
        </p:txBody>
      </p:sp>
      <p:sp>
        <p:nvSpPr>
          <p:cNvPr id="39940"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smtClean="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charset="0"/>
              </a:defRPr>
            </a:lvl1pPr>
          </a:lstStyle>
          <a:p>
            <a:pPr>
              <a:defRPr/>
            </a:pPr>
            <a:fld id="{F87A929C-13C1-4B6D-8946-351E37FC63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DADC8F6-6BAB-4821-BDFB-AF84AAED2FAC}" type="slidenum">
              <a:rPr lang="en-US"/>
              <a:pPr/>
              <a:t>1</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23667DE-312D-4536-840B-DFF6BF72B1B0}" type="slidenum">
              <a:rPr lang="en-US"/>
              <a:pPr/>
              <a:t>10</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Finally, bullying behavior also may be an indicator that boys are at risk for engaging in later criminal behaviors.  </a:t>
            </a:r>
          </a:p>
          <a:p>
            <a:pPr eaLnBrk="1" hangingPunct="1"/>
            <a:endParaRPr lang="en-US" smtClean="0"/>
          </a:p>
          <a:p>
            <a:pPr eaLnBrk="1" hangingPunct="1"/>
            <a:r>
              <a:rPr lang="en-US" smtClean="0"/>
              <a:t>In a longitudinal study in Norway, 60% of boys who were identified as bullies in middle school had at least one conviction by the age of 24, and 35-40% had three or more convictions.  So, children who bullied were three to four times as likely as their non-bullying peers to have multiple convictions by their early 20s. (Olweus, 1993a).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84607-54AD-4CDA-A886-54BF140366CA}" type="slidenum">
              <a:rPr lang="en-US"/>
              <a:pPr/>
              <a:t>11</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What effects does bullying have on its victims?  Bullying may seriously affect the  psychosocial functioning, academic work, and the health of children who are targeted.  Bully victimization has been found to be related to lower self-esteem, higher rates of depression, loneliness, and anxiety (e.g., Craig, 1998; Nansel et al., 2001; Rigby, &amp; Slee, 1993).</a:t>
            </a:r>
          </a:p>
          <a:p>
            <a:pPr eaLnBrk="1" hangingPunct="1"/>
            <a:endParaRPr lang="en-US" smtClean="0"/>
          </a:p>
          <a:p>
            <a:pPr eaLnBrk="1" hangingPunct="1"/>
            <a:r>
              <a:rPr lang="en-US" smtClean="0"/>
              <a:t>Victims are more likely to report wanting to avoid attending school and have higher school absenteeism rates (Rigby, 1996).  </a:t>
            </a:r>
          </a:p>
          <a:p>
            <a:pPr eaLnBrk="1" hangingPunct="1"/>
            <a:r>
              <a:rPr lang="en-US" smtClean="0"/>
              <a:t/>
            </a:r>
            <a:br>
              <a:rPr lang="en-US" smtClean="0"/>
            </a:br>
            <a:r>
              <a:rPr lang="en-US" smtClean="0"/>
              <a:t>Researchers also have identified that victims of bullying were more likely to report more suicidal ideation than their non-bullied peers. (Rigby, 1996).  </a:t>
            </a:r>
          </a:p>
          <a:p>
            <a:pPr eaLnBrk="1" hangingPunct="1"/>
            <a:endParaRPr lang="en-US" smtClean="0"/>
          </a:p>
          <a:p>
            <a:pPr eaLnBrk="1" hangingPunct="1"/>
            <a:r>
              <a:rPr lang="en-US" i="1" smtClean="0"/>
              <a:t>Sample Citations:</a:t>
            </a:r>
            <a:endParaRPr lang="en-US" smtClean="0"/>
          </a:p>
          <a:p>
            <a:pPr eaLnBrk="1" hangingPunct="1"/>
            <a:endParaRPr lang="en-US" smtClean="0"/>
          </a:p>
          <a:p>
            <a:pPr eaLnBrk="1" hangingPunct="1"/>
            <a:r>
              <a:rPr lang="en-US" i="1" smtClean="0"/>
              <a:t>Craig, W. M. (1998).  The relationship among bullying, victimization, depression, anxiety, and aggression in elementary school children.  </a:t>
            </a:r>
            <a:r>
              <a:rPr lang="en-US" i="1" u="sng" smtClean="0"/>
              <a:t>Personality &amp; Individual Differences, 24</a:t>
            </a:r>
            <a:r>
              <a:rPr lang="en-US" i="1" smtClean="0"/>
              <a:t>, 123-130.</a:t>
            </a:r>
          </a:p>
          <a:p>
            <a:pPr eaLnBrk="1" hangingPunct="1"/>
            <a:endParaRPr lang="en-US" i="1" smtClean="0"/>
          </a:p>
          <a:p>
            <a:pPr eaLnBrk="1" hangingPunct="1"/>
            <a:r>
              <a:rPr lang="en-US" i="1" smtClean="0"/>
              <a:t>Rigby, K. &amp; Slee, P. T. (1993).  Bullying among Australian school children:  Reported behavior and attitudes toward victims.  </a:t>
            </a:r>
            <a:r>
              <a:rPr lang="en-US" i="1" u="sng" smtClean="0"/>
              <a:t>Journal of Social Psychology, 131</a:t>
            </a:r>
            <a:r>
              <a:rPr lang="en-US" i="1" smtClean="0"/>
              <a:t>, 615-627.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474DF82-38D1-4975-B9C2-8E30432EE4DC}" type="slidenum">
              <a:rPr lang="en-US"/>
              <a:pPr/>
              <a:t>12</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Recent research has focused on health consequences of bullying.  For example, in recent study of Dutch school children (ages 9-12) researchers found that bullied children (i.e., children who were bullied a few times a month or more), were more likely than their non-bullied peers to experience a whole host of physical ailments.  They were, for example:</a:t>
            </a:r>
          </a:p>
          <a:p>
            <a:pPr eaLnBrk="1" hangingPunct="1"/>
            <a:endParaRPr lang="en-US" smtClean="0"/>
          </a:p>
          <a:p>
            <a:pPr eaLnBrk="1" hangingPunct="1">
              <a:buFontTx/>
              <a:buChar char="•"/>
            </a:pPr>
            <a:r>
              <a:rPr lang="en-US" smtClean="0"/>
              <a:t>nearly 3x as likely as their non-bullied peers to experience headaches,</a:t>
            </a:r>
          </a:p>
          <a:p>
            <a:pPr eaLnBrk="1" hangingPunct="1">
              <a:buFontTx/>
              <a:buChar char="•"/>
            </a:pPr>
            <a:r>
              <a:rPr lang="en-US" smtClean="0"/>
              <a:t>2x as likely to have problems sleeping, abdominal pain, and to feel tense</a:t>
            </a:r>
          </a:p>
          <a:p>
            <a:pPr eaLnBrk="1" hangingPunct="1">
              <a:buFontTx/>
              <a:buChar char="•"/>
            </a:pPr>
            <a:r>
              <a:rPr lang="en-US" smtClean="0"/>
              <a:t>3x as likely to feel anxious</a:t>
            </a:r>
          </a:p>
          <a:p>
            <a:pPr eaLnBrk="1" hangingPunct="1">
              <a:buFontTx/>
              <a:buChar char="•"/>
            </a:pPr>
            <a:r>
              <a:rPr lang="en-US" smtClean="0"/>
              <a:t>Nearly 5x as likely to feel unhappy, and </a:t>
            </a:r>
          </a:p>
          <a:p>
            <a:pPr eaLnBrk="1" hangingPunct="1">
              <a:buFontTx/>
              <a:buChar char="•"/>
            </a:pPr>
            <a:r>
              <a:rPr lang="en-US" smtClean="0"/>
              <a:t>Much more likely to be depressed</a:t>
            </a:r>
          </a:p>
          <a:p>
            <a:pPr eaLnBrk="1" hangingPunct="1">
              <a:buFontTx/>
              <a:buChar char="•"/>
            </a:pPr>
            <a:endParaRPr lang="en-US" smtClean="0"/>
          </a:p>
          <a:p>
            <a:pPr eaLnBrk="1" hangingPunct="1"/>
            <a:r>
              <a:rPr lang="en-US" i="1" smtClean="0"/>
              <a:t>Citation:  Fekkes, M., Pijpers, F. I. M., &amp; Verloove-VanHorick, S. P. (2004).  Bullying behavior and associations with psychosomatic complaints and depression in victims.  </a:t>
            </a:r>
            <a:r>
              <a:rPr lang="en-US" i="1" u="sng" smtClean="0"/>
              <a:t>Journal of Pediatrics, 144</a:t>
            </a:r>
            <a:r>
              <a:rPr lang="en-US" i="1" smtClean="0"/>
              <a:t>, 17-22.</a:t>
            </a:r>
          </a:p>
          <a:p>
            <a:pPr eaLnBrk="1" hangingPunct="1"/>
            <a:endParaRPr lang="en-US" i="1"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3AC2C6-99A3-42DF-B0BC-4AB0795B0982}" type="slidenum">
              <a:rPr lang="en-US"/>
              <a:pPr/>
              <a:t>13</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Among children who are bullied, there is a sub-group, referred to as bully/victims or “provocative victims.”</a:t>
            </a:r>
          </a:p>
          <a:p>
            <a:pPr eaLnBrk="1" hangingPunct="1"/>
            <a:endParaRPr lang="en-US" smtClean="0"/>
          </a:p>
          <a:p>
            <a:pPr eaLnBrk="1" hangingPunct="1"/>
            <a:r>
              <a:rPr lang="en-US" smtClean="0"/>
              <a:t>Bully-victims display many of the characteristics of passive victims, but they also may tend to by hyperactive and have difficulty concentrating.  These children tend to be quick-tempered and try to fight back if they feel insulted or attacked.  When these children are bullied, many students (and sometimes the whole class) may be involved in the bullying.  </a:t>
            </a:r>
          </a:p>
          <a:p>
            <a:pPr eaLnBrk="1" hangingPunct="1"/>
            <a:endParaRPr lang="en-US" smtClean="0"/>
          </a:p>
          <a:p>
            <a:pPr eaLnBrk="1" hangingPunct="1"/>
            <a:r>
              <a:rPr lang="en-US" smtClean="0"/>
              <a:t>Although bully-victims are frequent targets of bullying, they also may tend to bully younger or weaker children.</a:t>
            </a:r>
          </a:p>
          <a:p>
            <a:pPr eaLnBrk="1" hangingPunct="1"/>
            <a:r>
              <a:rPr lang="en-US" smtClean="0"/>
              <a:t/>
            </a:r>
            <a:br>
              <a:rPr lang="en-US" smtClean="0"/>
            </a:br>
            <a:r>
              <a:rPr lang="en-US" i="1" smtClean="0"/>
              <a:t>Primary citation:  Olweus (1993a)</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C70A73F-C00A-44BA-8F40-5AA2E24CCF94}" type="slidenum">
              <a:rPr lang="en-US"/>
              <a:pPr/>
              <a:t>14</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Recent research suggests that there is particular reason to be concerned about bully-victims, as they tend to display not only the social-emotional problems of victimized children but also the behavioral problems of bullies.</a:t>
            </a:r>
          </a:p>
          <a:p>
            <a:pPr eaLnBrk="1" hangingPunct="1"/>
            <a:endParaRPr lang="en-US" smtClean="0"/>
          </a:p>
          <a:p>
            <a:pPr eaLnBrk="1" hangingPunct="1"/>
            <a:r>
              <a:rPr lang="en-US" smtClean="0"/>
              <a:t>In a recent national study of 6</a:t>
            </a:r>
            <a:r>
              <a:rPr lang="en-US" baseline="30000" smtClean="0"/>
              <a:t>th</a:t>
            </a:r>
            <a:r>
              <a:rPr lang="en-US" smtClean="0"/>
              <a:t>-10</a:t>
            </a:r>
            <a:r>
              <a:rPr lang="en-US" baseline="30000" smtClean="0"/>
              <a:t>th</a:t>
            </a:r>
            <a:r>
              <a:rPr lang="en-US" smtClean="0"/>
              <a:t> graders, researchers found that these children reported…</a:t>
            </a:r>
          </a:p>
          <a:p>
            <a:pPr eaLnBrk="1" hangingPunct="1"/>
            <a:endParaRPr lang="en-US" smtClean="0"/>
          </a:p>
          <a:p>
            <a:pPr eaLnBrk="1" hangingPunct="1"/>
            <a:r>
              <a:rPr lang="en-US" i="1" smtClean="0"/>
              <a:t>Citation:  Nansel et al. (2003)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1B4970C-9E3F-4BFB-86BF-B3CEEE320089}" type="slidenum">
              <a:rPr lang="en-US"/>
              <a:pPr/>
              <a:t>15</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These differences don’t just show up in studies that use self-report measures, however.  In a recent study of nearly 2,000 6th grade students from 11 different schools in Los Angeles, researchers also tapped into peer ratings and teacher ratings of:  children who bully, victims of bullying, bully-victims, and children who were not directly involved in bullying.  </a:t>
            </a:r>
          </a:p>
          <a:p>
            <a:pPr eaLnBrk="1" hangingPunct="1"/>
            <a:endParaRPr lang="en-US" smtClean="0"/>
          </a:p>
          <a:p>
            <a:pPr eaLnBrk="1" hangingPunct="1"/>
            <a:r>
              <a:rPr lang="en-US" smtClean="0"/>
              <a:t>They found that: </a:t>
            </a:r>
          </a:p>
          <a:p>
            <a:pPr eaLnBrk="1" hangingPunct="1">
              <a:buFontTx/>
              <a:buChar char="•"/>
            </a:pPr>
            <a:r>
              <a:rPr lang="en-US" smtClean="0"/>
              <a:t>When children were asked whom they most wanted to avoid—they gave names of children who were classified by researchers as bully-victims</a:t>
            </a:r>
          </a:p>
          <a:p>
            <a:pPr eaLnBrk="1" hangingPunct="1">
              <a:buFontTx/>
              <a:buChar char="•"/>
            </a:pPr>
            <a:r>
              <a:rPr lang="en-US" smtClean="0"/>
              <a:t>When teachers were asked to rate children as to popularity, bully-victims and victims emerged as the least popular.  </a:t>
            </a:r>
          </a:p>
          <a:p>
            <a:pPr eaLnBrk="1" hangingPunct="1">
              <a:buFontTx/>
              <a:buChar char="•"/>
            </a:pPr>
            <a:r>
              <a:rPr lang="en-US" smtClean="0"/>
              <a:t>When teachers were asked who had the most conduct problems and who were the least engaged students, children who were bully-victims were at the top of the list.  </a:t>
            </a:r>
          </a:p>
          <a:p>
            <a:pPr eaLnBrk="1" hangingPunct="1">
              <a:buFontTx/>
              <a:buChar char="•"/>
            </a:pPr>
            <a:endParaRPr lang="en-US" smtClean="0"/>
          </a:p>
          <a:p>
            <a:pPr eaLnBrk="1" hangingPunct="1"/>
            <a:r>
              <a:rPr lang="en-US" i="1" smtClean="0"/>
              <a:t>Citation:  Juvonen, J., Graham, S., &amp; Schuster, M. A. (2003).  Bullying among young adolescents: The strong, the weak, and the troubled.  </a:t>
            </a:r>
            <a:r>
              <a:rPr lang="en-US" i="1" u="sng" smtClean="0"/>
              <a:t>Pediatrics, 112</a:t>
            </a:r>
            <a:r>
              <a:rPr lang="en-US" i="1" smtClean="0"/>
              <a:t>, 1231-1237.</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3E4E236-EDCD-4611-BD13-DB90858D3F64}" type="slidenum">
              <a:rPr lang="en-US"/>
              <a:pPr/>
              <a:t>16</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lnSpc>
                <a:spcPct val="90000"/>
              </a:lnSpc>
            </a:pPr>
            <a:r>
              <a:rPr lang="en-US" sz="1000" smtClean="0"/>
              <a:t>Let me highlight one final study that has found a link between bully victimization and seriously aggressive behavior:</a:t>
            </a:r>
          </a:p>
          <a:p>
            <a:pPr eaLnBrk="1" hangingPunct="1">
              <a:lnSpc>
                <a:spcPct val="90000"/>
              </a:lnSpc>
            </a:pPr>
            <a:endParaRPr lang="en-US" sz="1000" smtClean="0"/>
          </a:p>
          <a:p>
            <a:pPr eaLnBrk="1" hangingPunct="1">
              <a:lnSpc>
                <a:spcPct val="90000"/>
              </a:lnSpc>
            </a:pPr>
            <a:r>
              <a:rPr lang="en-US" sz="1000" smtClean="0"/>
              <a:t>Several years ago, the US Secret Service, together with the US Department of Education, conducted a study of all incidents of targeted school violence between 1974 and 2000.  (The term “targeted school violence” indicates that the school was deliberately selected as the location for the attack and wasn’t merely a random site of opportunity.)</a:t>
            </a:r>
          </a:p>
          <a:p>
            <a:pPr eaLnBrk="1" hangingPunct="1">
              <a:lnSpc>
                <a:spcPct val="90000"/>
              </a:lnSpc>
            </a:pPr>
            <a:endParaRPr lang="en-US" sz="1000" smtClean="0"/>
          </a:p>
          <a:p>
            <a:pPr eaLnBrk="1" hangingPunct="1">
              <a:lnSpc>
                <a:spcPct val="90000"/>
              </a:lnSpc>
            </a:pPr>
            <a:r>
              <a:rPr lang="en-US" sz="1000" smtClean="0"/>
              <a:t>Drawing on information from investigative, school, court, and mental health records, researchers found that:</a:t>
            </a:r>
          </a:p>
          <a:p>
            <a:pPr eaLnBrk="1" hangingPunct="1">
              <a:lnSpc>
                <a:spcPct val="90000"/>
              </a:lnSpc>
            </a:pPr>
            <a:endParaRPr lang="en-US" sz="1000" smtClean="0"/>
          </a:p>
          <a:p>
            <a:pPr eaLnBrk="1" hangingPunct="1">
              <a:lnSpc>
                <a:spcPct val="90000"/>
              </a:lnSpc>
              <a:buFontTx/>
              <a:buChar char="•"/>
            </a:pPr>
            <a:r>
              <a:rPr lang="en-US" sz="1000" smtClean="0"/>
              <a:t>¾ of the attackers felt persecuted, bullied prior to the incident</a:t>
            </a:r>
          </a:p>
          <a:p>
            <a:pPr eaLnBrk="1" hangingPunct="1">
              <a:lnSpc>
                <a:spcPct val="90000"/>
              </a:lnSpc>
              <a:buFontTx/>
              <a:buChar char="•"/>
            </a:pPr>
            <a:r>
              <a:rPr lang="en-US" sz="1000" smtClean="0"/>
              <a:t>1/3 were characterized (either by others or themselves) as “loners”</a:t>
            </a:r>
          </a:p>
          <a:p>
            <a:pPr eaLnBrk="1" hangingPunct="1">
              <a:lnSpc>
                <a:spcPct val="90000"/>
              </a:lnSpc>
              <a:buFontTx/>
              <a:buChar char="•"/>
            </a:pPr>
            <a:r>
              <a:rPr lang="en-US" sz="1000" smtClean="0"/>
              <a:t>¼ socialized with students who were disliked by most mainstream students or were considered to be part of a “fringe” group</a:t>
            </a:r>
          </a:p>
          <a:p>
            <a:pPr eaLnBrk="1" hangingPunct="1">
              <a:lnSpc>
                <a:spcPct val="90000"/>
              </a:lnSpc>
              <a:buFontTx/>
              <a:buChar char="•"/>
            </a:pPr>
            <a:endParaRPr lang="en-US" sz="1000" smtClean="0"/>
          </a:p>
          <a:p>
            <a:pPr eaLnBrk="1" hangingPunct="1">
              <a:lnSpc>
                <a:spcPct val="90000"/>
              </a:lnSpc>
            </a:pPr>
            <a:r>
              <a:rPr lang="en-US" sz="1000" smtClean="0"/>
              <a:t>Although there are some limitations of retrospective studies such as this one, but together, the data are fairly compelling in raising our concern about a relatively small group of students who are bullied by their peers.  </a:t>
            </a:r>
          </a:p>
          <a:p>
            <a:pPr eaLnBrk="1" hangingPunct="1">
              <a:lnSpc>
                <a:spcPct val="90000"/>
              </a:lnSpc>
            </a:pPr>
            <a:endParaRPr lang="en-US" sz="1000" smtClean="0"/>
          </a:p>
          <a:p>
            <a:pPr eaLnBrk="1" hangingPunct="1">
              <a:lnSpc>
                <a:spcPct val="90000"/>
              </a:lnSpc>
            </a:pPr>
            <a:r>
              <a:rPr lang="en-US" sz="1000" i="1" smtClean="0"/>
              <a:t>Citation:  Vossekuil, B., Fein, R. A., Reddy, M., Borum, R., &amp; Modzeleski, W. (2002).  The final report and findings of the Safe School Initiative: Implications for the prevention of school attacks in the United States.  Washington, DC: U.S. Department of Education, Office of Elementary and Secondary Education, Safe and Drug Free Schools Program and U.S. Secret Service, National Threat Assessment Center.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5EEC001-E291-41B3-B3E2-31C0A8004C9D}" type="slidenum">
              <a:rPr lang="en-US"/>
              <a:pPr/>
              <a:t>17</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800" smtClean="0"/>
              <a:t>Of course, most victimized children are not violent.  How do </a:t>
            </a:r>
            <a:r>
              <a:rPr lang="en-US" sz="800" u="sng" smtClean="0"/>
              <a:t>most</a:t>
            </a:r>
            <a:r>
              <a:rPr lang="en-US" sz="800" smtClean="0"/>
              <a:t> victimized children cope with the bullying that they experience?</a:t>
            </a:r>
          </a:p>
          <a:p>
            <a:pPr eaLnBrk="1" hangingPunct="1">
              <a:lnSpc>
                <a:spcPct val="80000"/>
              </a:lnSpc>
            </a:pPr>
            <a:endParaRPr lang="en-US" sz="800" smtClean="0"/>
          </a:p>
          <a:p>
            <a:pPr eaLnBrk="1" hangingPunct="1">
              <a:lnSpc>
                <a:spcPct val="80000"/>
              </a:lnSpc>
            </a:pPr>
            <a:r>
              <a:rPr lang="en-US" sz="800" smtClean="0"/>
              <a:t>Unfortunately, despite the high prevalence of bullying and the harm that it may cause, substantial numbers of children indicate that they report their victimization</a:t>
            </a:r>
            <a:r>
              <a:rPr lang="en-US" sz="800" smtClean="0">
                <a:sym typeface="WP TypographicSymbols" pitchFamily="2" charset="0"/>
              </a:rPr>
              <a:t>--</a:t>
            </a:r>
            <a:r>
              <a:rPr lang="en-US" sz="800" smtClean="0"/>
              <a:t>at least not to adults at school or to their parents (Limber, 2002).</a:t>
            </a:r>
          </a:p>
          <a:p>
            <a:pPr eaLnBrk="1" hangingPunct="1">
              <a:lnSpc>
                <a:spcPct val="80000"/>
              </a:lnSpc>
            </a:pPr>
            <a:r>
              <a:rPr lang="en-US" sz="800" smtClean="0"/>
              <a:t/>
            </a:r>
            <a:br>
              <a:rPr lang="en-US" sz="800" smtClean="0"/>
            </a:br>
            <a:r>
              <a:rPr lang="en-US" sz="800" smtClean="0"/>
              <a:t>Reporting of bullying varies by age and gender.  Older children and boys are particularly unlikely to report their victimization (Melton et al., 1998; Rivers &amp; Smith, 1994; Whitney &amp; Smith, 1993).</a:t>
            </a:r>
          </a:p>
          <a:p>
            <a:pPr eaLnBrk="1" hangingPunct="1">
              <a:lnSpc>
                <a:spcPct val="80000"/>
              </a:lnSpc>
            </a:pPr>
            <a:endParaRPr lang="en-US" sz="800" smtClean="0"/>
          </a:p>
          <a:p>
            <a:pPr eaLnBrk="1" hangingPunct="1">
              <a:lnSpc>
                <a:spcPct val="80000"/>
              </a:lnSpc>
            </a:pPr>
            <a:r>
              <a:rPr lang="en-US" sz="800" smtClean="0"/>
              <a:t>Why don</a:t>
            </a:r>
            <a:r>
              <a:rPr lang="en-US" sz="800" smtClean="0">
                <a:sym typeface="WP TypographicSymbols" pitchFamily="2" charset="0"/>
              </a:rPr>
              <a:t>’</a:t>
            </a:r>
            <a:r>
              <a:rPr lang="en-US" sz="800" smtClean="0"/>
              <a:t>t children report their experiences to adults?  Children</a:t>
            </a:r>
            <a:r>
              <a:rPr lang="en-US" sz="800" smtClean="0">
                <a:sym typeface="WP TypographicSymbols" pitchFamily="2" charset="0"/>
              </a:rPr>
              <a:t>’</a:t>
            </a:r>
            <a:r>
              <a:rPr lang="en-US" sz="800" smtClean="0"/>
              <a:t>s reluctance to report bullying experiences to school staff may reflect a lack of confidence in their teachers’ (and other school authorities</a:t>
            </a:r>
            <a:r>
              <a:rPr lang="en-US" sz="800" smtClean="0">
                <a:sym typeface="WP TypographicSymbols" pitchFamily="2" charset="0"/>
              </a:rPr>
              <a:t>’</a:t>
            </a:r>
            <a:r>
              <a:rPr lang="en-US" sz="800" smtClean="0"/>
              <a:t>) handling of bullying incidents and reports.  For example, in a survey of high school students in the U.S., two-thirds of those who had been bullied believed that school personnel responded poorly to bullying incidents at school, and only 6% felt that school staff handled these problems very well (Hoover et al., 1992).</a:t>
            </a:r>
          </a:p>
          <a:p>
            <a:pPr eaLnBrk="1" hangingPunct="1">
              <a:lnSpc>
                <a:spcPct val="80000"/>
              </a:lnSpc>
            </a:pPr>
            <a:endParaRPr lang="en-US" sz="800" smtClean="0"/>
          </a:p>
          <a:p>
            <a:pPr eaLnBrk="1" hangingPunct="1">
              <a:lnSpc>
                <a:spcPct val="80000"/>
              </a:lnSpc>
            </a:pPr>
            <a:r>
              <a:rPr lang="en-US" sz="800" i="1" smtClean="0"/>
              <a:t>Sample Citations:</a:t>
            </a:r>
          </a:p>
          <a:p>
            <a:pPr eaLnBrk="1" hangingPunct="1">
              <a:lnSpc>
                <a:spcPct val="80000"/>
              </a:lnSpc>
            </a:pPr>
            <a:endParaRPr lang="en-US" sz="800" i="1" smtClean="0"/>
          </a:p>
          <a:p>
            <a:pPr eaLnBrk="1" hangingPunct="1">
              <a:lnSpc>
                <a:spcPct val="80000"/>
              </a:lnSpc>
            </a:pPr>
            <a:r>
              <a:rPr lang="en-US" sz="800" i="1" smtClean="0"/>
              <a:t>Hoover, J. H., Oliver, R., &amp; Hazler, R. J. (1992).  Bullying: Perceptions of adolescent victims in the Midwestern USA.  School Psychology International, 13, 5-16.</a:t>
            </a:r>
          </a:p>
          <a:p>
            <a:pPr eaLnBrk="1" hangingPunct="1">
              <a:lnSpc>
                <a:spcPct val="80000"/>
              </a:lnSpc>
            </a:pPr>
            <a:endParaRPr lang="en-US" sz="800" i="1" smtClean="0"/>
          </a:p>
          <a:p>
            <a:pPr eaLnBrk="1" hangingPunct="1">
              <a:lnSpc>
                <a:spcPct val="80000"/>
              </a:lnSpc>
            </a:pPr>
            <a:r>
              <a:rPr lang="en-US" sz="800" i="1" smtClean="0"/>
              <a:t>Limber, S. P. (2002).</a:t>
            </a:r>
          </a:p>
          <a:p>
            <a:pPr eaLnBrk="1" hangingPunct="1">
              <a:lnSpc>
                <a:spcPct val="80000"/>
              </a:lnSpc>
            </a:pPr>
            <a:endParaRPr lang="en-US" sz="800" i="1" smtClean="0"/>
          </a:p>
          <a:p>
            <a:pPr eaLnBrk="1" hangingPunct="1">
              <a:lnSpc>
                <a:spcPct val="80000"/>
              </a:lnSpc>
            </a:pPr>
            <a:r>
              <a:rPr lang="en-US" sz="800" i="1" smtClean="0"/>
              <a:t>Melton, G. B., Limber, S. P., Cunningham, P., Osgood, D. W., Chambers, J., Flerx, V., Henggeler, S., &amp; Nation, M. (1988).  Violence among rural youth.  Final report to the Office of Juvenile Justice and Delinquency Prevention. </a:t>
            </a:r>
          </a:p>
          <a:p>
            <a:pPr eaLnBrk="1" hangingPunct="1">
              <a:lnSpc>
                <a:spcPct val="80000"/>
              </a:lnSpc>
            </a:pPr>
            <a:endParaRPr lang="en-US" sz="800" i="1" smtClean="0"/>
          </a:p>
          <a:p>
            <a:pPr eaLnBrk="1" hangingPunct="1">
              <a:lnSpc>
                <a:spcPct val="80000"/>
              </a:lnSpc>
            </a:pPr>
            <a:r>
              <a:rPr lang="en-US" sz="800" i="1" smtClean="0"/>
              <a:t>Rivers, I., &amp; Smith, P. K. (1994).  Types of bullying behavior and their correlates.  Aggressive Behavior, 20, 359-368.</a:t>
            </a:r>
          </a:p>
          <a:p>
            <a:pPr eaLnBrk="1" hangingPunct="1">
              <a:lnSpc>
                <a:spcPct val="80000"/>
              </a:lnSpc>
            </a:pPr>
            <a:endParaRPr lang="en-US" sz="800" i="1" smtClean="0"/>
          </a:p>
          <a:p>
            <a:pPr eaLnBrk="1" hangingPunct="1">
              <a:lnSpc>
                <a:spcPct val="80000"/>
              </a:lnSpc>
            </a:pPr>
            <a:r>
              <a:rPr lang="en-US" sz="800" i="1" smtClean="0"/>
              <a:t>Whitney, I., &amp; Smith, P. K. (1993).  A survey of the nature and extent of bullying in junior/middle and secondary schools.  Educational Research, 35, 3-25.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03BEF04-3517-4B0E-A915-7002F842ACEB}" type="slidenum">
              <a:rPr lang="en-US"/>
              <a:pPr/>
              <a:t>18</a:t>
            </a:fld>
            <a:endParaRPr lang="en-US"/>
          </a:p>
        </p:txBody>
      </p:sp>
      <p:sp>
        <p:nvSpPr>
          <p:cNvPr id="58371" name="Rectangle 2"/>
          <p:cNvSpPr>
            <a:spLocks noRot="1" noChangeArrowheads="1" noTextEdit="1"/>
          </p:cNvSpPr>
          <p:nvPr>
            <p:ph type="sldImg"/>
          </p:nvPr>
        </p:nvSpPr>
        <p:spPr>
          <a:xfrm>
            <a:off x="1114425" y="703263"/>
            <a:ext cx="4630738" cy="3473450"/>
          </a:xfrm>
          <a:ln/>
        </p:spPr>
      </p:sp>
      <p:sp>
        <p:nvSpPr>
          <p:cNvPr id="58372" name="Rectangle 3"/>
          <p:cNvSpPr>
            <a:spLocks noGrp="1" noChangeArrowheads="1"/>
          </p:cNvSpPr>
          <p:nvPr>
            <p:ph type="body" idx="1"/>
          </p:nvPr>
        </p:nvSpPr>
        <p:spPr>
          <a:xfrm>
            <a:off x="914400" y="4414838"/>
            <a:ext cx="5029200" cy="4183062"/>
          </a:xfrm>
          <a:noFill/>
          <a:ln/>
        </p:spPr>
        <p:txBody>
          <a:bodyPr/>
          <a:lstStyle/>
          <a:p>
            <a:pPr eaLnBrk="1" hangingPunct="1">
              <a:buFontTx/>
              <a:buChar char="•"/>
            </a:pPr>
            <a:r>
              <a:rPr lang="en-US" smtClean="0"/>
              <a:t>Because many children don’t report their experiences, it is critical that adults and other students are vigilant and responsive to bullying.</a:t>
            </a:r>
          </a:p>
          <a:p>
            <a:pPr eaLnBrk="1" hangingPunct="1">
              <a:buFontTx/>
              <a:buChar char="•"/>
            </a:pPr>
            <a:r>
              <a:rPr lang="en-US" smtClean="0"/>
              <a:t>Unfortunately, adults within the school environment dramatically overestimate their effectiveness in identifying and intervening in bullying situations.  For example, in one study, 70% of teachers believed that teachers intervene “almost always” in bullying situations, while only 25% of the students agreed with the teacher’s assessment (Charach et al., 1995).</a:t>
            </a:r>
          </a:p>
          <a:p>
            <a:pPr eaLnBrk="1" hangingPunct="1">
              <a:buFontTx/>
              <a:buChar char="•"/>
            </a:pPr>
            <a:r>
              <a:rPr lang="en-US" smtClean="0"/>
              <a:t>These findings suggest that teachers are unaware of much of the bullying that occurs around them.  This is likely because bullying is often difficult to detect and because children often do not report bullying to adults. </a:t>
            </a:r>
          </a:p>
          <a:p>
            <a:pPr eaLnBrk="1" hangingPunct="1">
              <a:buFontTx/>
              <a:buChar char="•"/>
            </a:pPr>
            <a:r>
              <a:rPr lang="en-US" smtClean="0"/>
              <a:t>Perhaps even more disturbing…many children also question the commitment of teachers and administrators to stopping bullying.  For example, in a recent study of 9th grade students (Harris et al., 2002), only one-third believed that their teachers were interested in trying to stop bullying.  Forty-four percent reported that they did not know if their teachers were interested in stopping bullying, and 21% felt that their teachers were not interested.  Even fewer students (25%) believed that administrators at their school were interested in stopping bullying. </a:t>
            </a:r>
          </a:p>
          <a:p>
            <a:pPr eaLnBrk="1" hangingPunct="1"/>
            <a:endParaRPr lang="en-US" smtClean="0"/>
          </a:p>
          <a:p>
            <a:pPr eaLnBrk="1" hangingPunct="1"/>
            <a:r>
              <a:rPr lang="en-US" i="1" smtClean="0"/>
              <a:t>Sample citations:</a:t>
            </a:r>
          </a:p>
          <a:p>
            <a:pPr eaLnBrk="1" hangingPunct="1"/>
            <a:endParaRPr lang="en-US" i="1" smtClean="0"/>
          </a:p>
          <a:p>
            <a:pPr eaLnBrk="1" hangingPunct="1"/>
            <a:r>
              <a:rPr lang="en-US" i="1" smtClean="0"/>
              <a:t>Charach, A., Pepler, D. J., &amp; Zieler, S. (1995).  Bullying at school: A Canadian perspective.  </a:t>
            </a:r>
            <a:r>
              <a:rPr lang="en-US" i="1" u="sng" smtClean="0"/>
              <a:t>Education Canada, 35</a:t>
            </a:r>
            <a:r>
              <a:rPr lang="en-US" i="1" smtClean="0"/>
              <a:t>, 12-18.</a:t>
            </a:r>
          </a:p>
          <a:p>
            <a:pPr eaLnBrk="1" hangingPunct="1"/>
            <a:endParaRPr lang="en-US" i="1" smtClean="0"/>
          </a:p>
          <a:p>
            <a:pPr eaLnBrk="1" hangingPunct="1"/>
            <a:r>
              <a:rPr lang="en-US" i="1" smtClean="0"/>
              <a:t>Harris, S., Petrie, G., &amp; Willoughby, W. (2002).  Bullying among 9</a:t>
            </a:r>
            <a:r>
              <a:rPr lang="en-US" i="1" baseline="30000" smtClean="0"/>
              <a:t>th</a:t>
            </a:r>
            <a:r>
              <a:rPr lang="en-US" i="1" smtClean="0"/>
              <a:t> graders: An exploratory study.  </a:t>
            </a:r>
            <a:r>
              <a:rPr lang="en-US" i="1" u="sng" smtClean="0"/>
              <a:t>NASSP Bulletin 86 (630)</a:t>
            </a:r>
            <a:r>
              <a:rPr lang="en-US" i="1"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79F0623-9331-4415-8435-339BAA1A5881}" type="slidenum">
              <a:rPr lang="en-US"/>
              <a:pPr/>
              <a:t>19</a:t>
            </a:fld>
            <a:endParaRPr lang="en-US"/>
          </a:p>
        </p:txBody>
      </p:sp>
      <p:sp>
        <p:nvSpPr>
          <p:cNvPr id="59395" name="Rectangle 2"/>
          <p:cNvSpPr>
            <a:spLocks noRot="1" noChangeArrowheads="1" noTextEdit="1"/>
          </p:cNvSpPr>
          <p:nvPr>
            <p:ph type="sldImg"/>
          </p:nvPr>
        </p:nvSpPr>
        <p:spPr>
          <a:xfrm>
            <a:off x="1114425" y="703263"/>
            <a:ext cx="4630738" cy="3473450"/>
          </a:xfrm>
          <a:ln/>
        </p:spPr>
      </p:sp>
      <p:sp>
        <p:nvSpPr>
          <p:cNvPr id="59396" name="Rectangle 3"/>
          <p:cNvSpPr>
            <a:spLocks noGrp="1" noChangeArrowheads="1"/>
          </p:cNvSpPr>
          <p:nvPr>
            <p:ph type="body" idx="1"/>
          </p:nvPr>
        </p:nvSpPr>
        <p:spPr>
          <a:xfrm>
            <a:off x="914400" y="4414838"/>
            <a:ext cx="5029200" cy="4183062"/>
          </a:xfrm>
          <a:noFill/>
          <a:ln/>
        </p:spPr>
        <p:txBody>
          <a:bodyPr/>
          <a:lstStyle/>
          <a:p>
            <a:pPr eaLnBrk="1" hangingPunct="1"/>
            <a:r>
              <a:rPr lang="en-US" smtClean="0"/>
              <a:t>Although adults are critically important actors, children and youth also play important roles in addressing the bullying that they witness or observe</a:t>
            </a:r>
          </a:p>
          <a:p>
            <a:pPr eaLnBrk="1" hangingPunct="1"/>
            <a:endParaRPr lang="en-US" smtClean="0"/>
          </a:p>
          <a:p>
            <a:pPr eaLnBrk="1" hangingPunct="1"/>
            <a:r>
              <a:rPr lang="en-US" smtClean="0"/>
              <a:t>How do children typically react to bullying that they observe?</a:t>
            </a:r>
          </a:p>
          <a:p>
            <a:pPr eaLnBrk="1" hangingPunct="1"/>
            <a:endParaRPr lang="en-US" smtClean="0"/>
          </a:p>
          <a:p>
            <a:pPr eaLnBrk="1" hangingPunct="1"/>
            <a:r>
              <a:rPr lang="en-US" smtClean="0"/>
              <a:t>In a study of 4</a:t>
            </a:r>
            <a:r>
              <a:rPr lang="en-US" baseline="30000" smtClean="0"/>
              <a:t>th</a:t>
            </a:r>
            <a:r>
              <a:rPr lang="en-US" smtClean="0"/>
              <a:t>-6</a:t>
            </a:r>
            <a:r>
              <a:rPr lang="en-US" baseline="30000" smtClean="0"/>
              <a:t>th</a:t>
            </a:r>
            <a:r>
              <a:rPr lang="en-US" smtClean="0"/>
              <a:t> graders, children reported the following when asked “what do you usually do when you see a student being bullied?”:</a:t>
            </a:r>
          </a:p>
          <a:p>
            <a:pPr eaLnBrk="1" hangingPunct="1">
              <a:buFontTx/>
              <a:buChar char="•"/>
            </a:pPr>
            <a:r>
              <a:rPr lang="en-US" smtClean="0"/>
              <a:t>38% felt it was none of their business, but</a:t>
            </a:r>
          </a:p>
          <a:p>
            <a:pPr eaLnBrk="1" hangingPunct="1">
              <a:buFontTx/>
              <a:buChar char="•"/>
            </a:pPr>
            <a:r>
              <a:rPr lang="en-US" smtClean="0"/>
              <a:t>62% either tried to help or at least believed that they </a:t>
            </a:r>
            <a:r>
              <a:rPr lang="en-US" u="sng" smtClean="0"/>
              <a:t>should</a:t>
            </a:r>
            <a:r>
              <a:rPr lang="en-US" smtClean="0"/>
              <a:t> help.</a:t>
            </a:r>
          </a:p>
          <a:p>
            <a:pPr eaLnBrk="1" hangingPunct="1"/>
            <a:endParaRPr lang="en-US" smtClean="0"/>
          </a:p>
          <a:p>
            <a:pPr eaLnBrk="1" hangingPunct="1"/>
            <a:r>
              <a:rPr lang="en-US" i="1" smtClean="0"/>
              <a:t>Citation:  Melton et al. (1998).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86CD84B-4074-476E-BF20-A2A956330955}" type="slidenum">
              <a:rPr lang="en-US"/>
              <a:pPr/>
              <a:t>2</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What I’d like to do in the 40 minutes we have today is: </a:t>
            </a:r>
          </a:p>
          <a:p>
            <a:pPr eaLnBrk="1" hangingPunct="1"/>
            <a:endParaRPr lang="en-US" smtClean="0"/>
          </a:p>
          <a:p>
            <a:pPr eaLnBrk="1" hangingPunct="1"/>
            <a:r>
              <a:rPr lang="en-US" smtClean="0"/>
              <a:t>First:  to give an overview of the nature and prevalence of bullying.  (What is it?  How prevalent is it? What, if any gender and age differences do we observe in bullying and victimization?)</a:t>
            </a:r>
          </a:p>
          <a:p>
            <a:pPr eaLnBrk="1" hangingPunct="1"/>
            <a:endParaRPr lang="en-US" smtClean="0"/>
          </a:p>
          <a:p>
            <a:pPr eaLnBrk="1" hangingPunct="1"/>
            <a:r>
              <a:rPr lang="en-US" smtClean="0"/>
              <a:t>Second:  Discuss why we should be concerned about bullying among children and youth.</a:t>
            </a:r>
          </a:p>
          <a:p>
            <a:pPr eaLnBrk="1" hangingPunct="1"/>
            <a:endParaRPr lang="en-US" smtClean="0"/>
          </a:p>
          <a:p>
            <a:pPr eaLnBrk="1" hangingPunct="1"/>
            <a:r>
              <a:rPr lang="en-US" smtClean="0"/>
              <a:t>Third:  Give an overview of some of the ways that schools currently are addressing bullying.</a:t>
            </a:r>
          </a:p>
          <a:p>
            <a:pPr eaLnBrk="1" hangingPunct="1"/>
            <a:endParaRPr lang="en-US" smtClean="0"/>
          </a:p>
          <a:p>
            <a:pPr eaLnBrk="1" hangingPunct="1"/>
            <a:r>
              <a:rPr lang="en-US" smtClean="0"/>
              <a:t>Fourth:  Talk about what strategies are most effective in preventing bullying and in intervening to stop bullying…and what strategies are not effective.</a:t>
            </a:r>
          </a:p>
          <a:p>
            <a:pPr eaLnBrk="1" hangingPunct="1"/>
            <a:endParaRPr lang="en-US" smtClean="0"/>
          </a:p>
          <a:p>
            <a:pPr eaLnBrk="1" hangingPunct="1"/>
            <a:r>
              <a:rPr lang="en-US" smtClean="0"/>
              <a:t>Finally:  I’d like to introduce you to HRSA’s National Bullying Prevention Campaign, which includes resources for children, youth, parents, teachers, and other adults who interact with children &amp; youth and who are concerned about bullying.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D8352FC-2B5D-4E5C-A916-9089FA6D2AB1}" type="slidenum">
              <a:rPr lang="en-US"/>
              <a:pPr/>
              <a:t>20</a:t>
            </a:fld>
            <a:endParaRPr lang="en-US"/>
          </a:p>
        </p:txBody>
      </p:sp>
      <p:sp>
        <p:nvSpPr>
          <p:cNvPr id="60419" name="Rectangle 2"/>
          <p:cNvSpPr>
            <a:spLocks noRot="1" noChangeArrowheads="1" noTextEdit="1"/>
          </p:cNvSpPr>
          <p:nvPr>
            <p:ph type="sldImg"/>
          </p:nvPr>
        </p:nvSpPr>
        <p:spPr>
          <a:xfrm>
            <a:off x="1114425" y="703263"/>
            <a:ext cx="4630738" cy="3473450"/>
          </a:xfrm>
          <a:ln/>
        </p:spPr>
      </p:sp>
      <p:sp>
        <p:nvSpPr>
          <p:cNvPr id="60420" name="Rectangle 3"/>
          <p:cNvSpPr>
            <a:spLocks noGrp="1" noChangeArrowheads="1"/>
          </p:cNvSpPr>
          <p:nvPr>
            <p:ph type="body" idx="1"/>
          </p:nvPr>
        </p:nvSpPr>
        <p:spPr>
          <a:xfrm>
            <a:off x="914400" y="4414838"/>
            <a:ext cx="5029200" cy="4183062"/>
          </a:xfrm>
          <a:noFill/>
          <a:ln/>
        </p:spPr>
        <p:txBody>
          <a:bodyPr/>
          <a:lstStyle/>
          <a:p>
            <a:pPr eaLnBrk="1" hangingPunct="1"/>
            <a:r>
              <a:rPr lang="en-US" smtClean="0"/>
              <a:t>Although adults are critically important actors, children and youth also play important roles in addressing the bullying that they witness or observe</a:t>
            </a:r>
          </a:p>
          <a:p>
            <a:pPr eaLnBrk="1" hangingPunct="1"/>
            <a:endParaRPr lang="en-US" smtClean="0"/>
          </a:p>
          <a:p>
            <a:pPr eaLnBrk="1" hangingPunct="1"/>
            <a:r>
              <a:rPr lang="en-US" smtClean="0"/>
              <a:t>How do children typically react to bullying that they observe?</a:t>
            </a:r>
          </a:p>
          <a:p>
            <a:pPr eaLnBrk="1" hangingPunct="1"/>
            <a:endParaRPr lang="en-US" smtClean="0"/>
          </a:p>
          <a:p>
            <a:pPr eaLnBrk="1" hangingPunct="1"/>
            <a:r>
              <a:rPr lang="en-US" smtClean="0"/>
              <a:t>In a study of 4</a:t>
            </a:r>
            <a:r>
              <a:rPr lang="en-US" baseline="30000" smtClean="0"/>
              <a:t>th</a:t>
            </a:r>
            <a:r>
              <a:rPr lang="en-US" smtClean="0"/>
              <a:t>-6</a:t>
            </a:r>
            <a:r>
              <a:rPr lang="en-US" baseline="30000" smtClean="0"/>
              <a:t>th</a:t>
            </a:r>
            <a:r>
              <a:rPr lang="en-US" smtClean="0"/>
              <a:t> graders, children reported the following when asked “what do you usually do when you see a student being bullied?”:</a:t>
            </a:r>
          </a:p>
          <a:p>
            <a:pPr eaLnBrk="1" hangingPunct="1">
              <a:buFontTx/>
              <a:buChar char="•"/>
            </a:pPr>
            <a:r>
              <a:rPr lang="en-US" smtClean="0"/>
              <a:t>38% felt it was none of their business, but</a:t>
            </a:r>
          </a:p>
          <a:p>
            <a:pPr eaLnBrk="1" hangingPunct="1">
              <a:buFontTx/>
              <a:buChar char="•"/>
            </a:pPr>
            <a:r>
              <a:rPr lang="en-US" smtClean="0"/>
              <a:t>62% either tried to help or at least believed that they </a:t>
            </a:r>
            <a:r>
              <a:rPr lang="en-US" u="sng" smtClean="0"/>
              <a:t>should</a:t>
            </a:r>
            <a:r>
              <a:rPr lang="en-US" smtClean="0"/>
              <a:t> help.</a:t>
            </a:r>
          </a:p>
          <a:p>
            <a:pPr eaLnBrk="1" hangingPunct="1"/>
            <a:endParaRPr lang="en-US" smtClean="0"/>
          </a:p>
          <a:p>
            <a:pPr eaLnBrk="1" hangingPunct="1"/>
            <a:r>
              <a:rPr lang="en-US" i="1" smtClean="0"/>
              <a:t>Citation:  Melton et al. (1998).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38FD20B-BED2-480B-99B7-C89D65194C41}" type="slidenum">
              <a:rPr lang="en-US"/>
              <a:pPr/>
              <a:t>21</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mtClean="0"/>
              <a:t>Unfortunately, not all approaches to bullying prevention and intervention are likely to be effective. In recent years, a number of misdirected strategies have been developed (albeit by committed and caring adults).  These “misdirections” include:</a:t>
            </a:r>
          </a:p>
          <a:p>
            <a:pPr eaLnBrk="1" hangingPunct="1">
              <a:lnSpc>
                <a:spcPct val="80000"/>
              </a:lnSpc>
            </a:pPr>
            <a:endParaRPr lang="en-US" u="sng" smtClean="0"/>
          </a:p>
          <a:p>
            <a:pPr eaLnBrk="1" hangingPunct="1">
              <a:lnSpc>
                <a:spcPct val="80000"/>
              </a:lnSpc>
            </a:pPr>
            <a:r>
              <a:rPr lang="en-US" i="1" smtClean="0"/>
              <a:t>For more information:  See the Stop Bullying Now fact sheet entitled, “Misdirections in Bullying Prevention and Intervention” (www.stopbullyingnow.hrsa.gov)</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C637F37-D164-4334-AACD-A7CB1A512545}" type="slidenum">
              <a:rPr lang="en-US"/>
              <a:pPr/>
              <a:t>22</a:t>
            </a:fld>
            <a:endParaRPr 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lnSpc>
                <a:spcPct val="80000"/>
              </a:lnSpc>
            </a:pPr>
            <a:r>
              <a:rPr lang="en-US" smtClean="0"/>
              <a:t>Unfortunately, not all approaches to bullying prevention and intervention are likely to be effective. In recent years, a number of misdirected strategies have been developed (albeit by committed and caring adults).  These “misdirections” include:</a:t>
            </a:r>
          </a:p>
          <a:p>
            <a:pPr eaLnBrk="1" hangingPunct="1">
              <a:lnSpc>
                <a:spcPct val="80000"/>
              </a:lnSpc>
            </a:pPr>
            <a:endParaRPr lang="en-US" u="sng" smtClean="0"/>
          </a:p>
          <a:p>
            <a:pPr eaLnBrk="1" hangingPunct="1">
              <a:lnSpc>
                <a:spcPct val="80000"/>
              </a:lnSpc>
            </a:pPr>
            <a:r>
              <a:rPr lang="en-US" i="1" smtClean="0"/>
              <a:t>For more information:  See the Stop Bullying Now fact sheet entitled, “Misdirections in Bullying Prevention and Intervention” (www.stopbullyingnow.hrsa.gov)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F849A3F-BFD6-4E09-BFAB-599B0D7C68E0}" type="slidenum">
              <a:rPr lang="en-US"/>
              <a:pPr/>
              <a:t>23</a:t>
            </a:fld>
            <a:endParaRPr lang="en-US"/>
          </a:p>
        </p:txBody>
      </p:sp>
      <p:sp>
        <p:nvSpPr>
          <p:cNvPr id="63491"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a:ln/>
        </p:spPr>
        <p:txBody>
          <a:bodyPr/>
          <a:lstStyle/>
          <a:p>
            <a:pPr eaLnBrk="1" hangingPunct="1">
              <a:buClr>
                <a:srgbClr val="A50021"/>
              </a:buClr>
              <a:defRPr/>
            </a:pPr>
            <a:r>
              <a:rPr lang="en-US" sz="1400" smtClean="0">
                <a:solidFill>
                  <a:srgbClr val="000000"/>
                </a:solidFill>
              </a:rPr>
              <a:t>Public awareness efforts can assist schools and communities in raising awareness about bullying and in pointing children and adults to useful resources.</a:t>
            </a:r>
          </a:p>
          <a:p>
            <a:pPr eaLnBrk="1" hangingPunct="1">
              <a:buClr>
                <a:srgbClr val="A50021"/>
              </a:buClr>
              <a:defRPr/>
            </a:pPr>
            <a:endParaRPr lang="en-US" sz="1400" smtClean="0">
              <a:solidFill>
                <a:srgbClr val="000000"/>
              </a:solidFill>
            </a:endParaRPr>
          </a:p>
          <a:p>
            <a:pPr eaLnBrk="1" hangingPunct="1">
              <a:buClr>
                <a:srgbClr val="A50021"/>
              </a:buClr>
              <a:defRPr/>
            </a:pPr>
            <a:r>
              <a:rPr lang="en-US" sz="1400" smtClean="0">
                <a:solidFill>
                  <a:srgbClr val="000000"/>
                </a:solidFill>
              </a:rPr>
              <a:t>In 2004, the Health Services and Resources Administration (HRSA) launched a multi-year public awareness campaign for “tweens” (children aged 9-13) entitled “Take a Stand.  Lend a Hand.  Stop Bullying Now</a:t>
            </a:r>
            <a:r>
              <a:rPr lang="en-US" sz="140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t>
            </a:r>
          </a:p>
          <a:p>
            <a:pPr lvl="1" eaLnBrk="1" hangingPunct="1">
              <a:buClr>
                <a:srgbClr val="A50021"/>
              </a:buClr>
              <a:defRPr/>
            </a:pPr>
            <a:endParaRPr lang="en-US" sz="140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endParaRPr lang="en-US" sz="1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011C1DD-4067-414C-887B-4C1B8B9A9140}" type="slidenum">
              <a:rPr lang="en-US"/>
              <a:pPr/>
              <a:t>24</a:t>
            </a:fld>
            <a:endParaRPr 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buFontTx/>
              <a:buChar char="•"/>
            </a:pPr>
            <a:r>
              <a:rPr lang="en-US" sz="1400" smtClean="0"/>
              <a:t>The Campaign’s goals are 4-fold:</a:t>
            </a:r>
          </a:p>
          <a:p>
            <a:pPr lvl="1" eaLnBrk="1" hangingPunct="1">
              <a:buFontTx/>
              <a:buChar char="•"/>
            </a:pPr>
            <a:r>
              <a:rPr lang="en-US" sz="1400" smtClean="0">
                <a:solidFill>
                  <a:srgbClr val="000000"/>
                </a:solidFill>
              </a:rPr>
              <a:t>Raise awareness about bullying</a:t>
            </a:r>
          </a:p>
          <a:p>
            <a:pPr lvl="1" eaLnBrk="1" hangingPunct="1">
              <a:buFontTx/>
              <a:buChar char="•"/>
            </a:pPr>
            <a:r>
              <a:rPr lang="en-US" sz="1400" smtClean="0">
                <a:solidFill>
                  <a:srgbClr val="000000"/>
                </a:solidFill>
              </a:rPr>
              <a:t>Prevent and reduce bullying behaviors</a:t>
            </a:r>
          </a:p>
          <a:p>
            <a:pPr lvl="1" eaLnBrk="1" hangingPunct="1">
              <a:buFontTx/>
              <a:buChar char="•"/>
            </a:pPr>
            <a:r>
              <a:rPr lang="en-US" sz="1400" smtClean="0">
                <a:solidFill>
                  <a:srgbClr val="000000"/>
                </a:solidFill>
              </a:rPr>
              <a:t>Identify appropriate interventions for “tweens” and other target audiences (including teens and adults who interact with tweens)</a:t>
            </a:r>
          </a:p>
          <a:p>
            <a:pPr lvl="1" eaLnBrk="1" hangingPunct="1">
              <a:buFontTx/>
              <a:buChar char="•"/>
            </a:pPr>
            <a:r>
              <a:rPr lang="en-US" sz="1400" smtClean="0">
                <a:solidFill>
                  <a:srgbClr val="000000"/>
                </a:solidFill>
              </a:rPr>
              <a:t>Foster and enhance linkages among partners</a:t>
            </a:r>
          </a:p>
          <a:p>
            <a:pPr lvl="1" eaLnBrk="1" hangingPunct="1">
              <a:buFontTx/>
              <a:buChar char="•"/>
            </a:pPr>
            <a:endParaRPr lang="en-US" sz="14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76FAB81-7E51-4E18-8EC3-BDD7466CA78E}" type="slidenum">
              <a:rPr lang="en-US"/>
              <a:pPr/>
              <a:t>25</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buClr>
                <a:schemeClr val="tx1"/>
              </a:buClr>
            </a:pPr>
            <a:r>
              <a:rPr lang="en-US" sz="1400" smtClean="0">
                <a:solidFill>
                  <a:srgbClr val="000000"/>
                </a:solidFill>
              </a:rPr>
              <a:t>A variety of resources were used in the Campaign’s development.  These included:</a:t>
            </a:r>
          </a:p>
          <a:p>
            <a:pPr lvl="1" eaLnBrk="1" hangingPunct="1">
              <a:buClr>
                <a:schemeClr val="tx1"/>
              </a:buClr>
              <a:buFontTx/>
              <a:buChar char="•"/>
            </a:pPr>
            <a:r>
              <a:rPr lang="en-US" sz="1400" smtClean="0">
                <a:solidFill>
                  <a:srgbClr val="000000"/>
                </a:solidFill>
              </a:rPr>
              <a:t>A review of existing research on bullying</a:t>
            </a:r>
          </a:p>
          <a:p>
            <a:pPr lvl="1" eaLnBrk="1" hangingPunct="1">
              <a:buClr>
                <a:schemeClr val="tx1"/>
              </a:buClr>
              <a:buFontTx/>
              <a:buChar char="•"/>
            </a:pPr>
            <a:r>
              <a:rPr lang="en-US" sz="1400" smtClean="0">
                <a:solidFill>
                  <a:srgbClr val="000000"/>
                </a:solidFill>
              </a:rPr>
              <a:t>Focus groups and in-depth interviews, which were conducted with tweens, teens, parents, educators, and other professionals who interact with tweens</a:t>
            </a:r>
          </a:p>
          <a:p>
            <a:pPr lvl="1" eaLnBrk="1" hangingPunct="1">
              <a:buClr>
                <a:schemeClr val="tx1"/>
              </a:buClr>
              <a:buFontTx/>
              <a:buChar char="•"/>
            </a:pPr>
            <a:r>
              <a:rPr lang="en-US" sz="1400" smtClean="0">
                <a:solidFill>
                  <a:srgbClr val="000000"/>
                </a:solidFill>
              </a:rPr>
              <a:t>Input from a Youth Expert Panel of tweens and several teenagers who helped to make </a:t>
            </a:r>
            <a:r>
              <a:rPr lang="en-US" smtClean="0"/>
              <a:t>sure the campaign reflected the "real life" impact of bullying in middle school and beyond.  (The panel was racially and geographically diverse and included children and youth with special needs.)</a:t>
            </a:r>
            <a:endParaRPr lang="en-US" sz="1400" smtClean="0">
              <a:solidFill>
                <a:srgbClr val="000000"/>
              </a:solidFill>
            </a:endParaRPr>
          </a:p>
          <a:p>
            <a:pPr lvl="1" eaLnBrk="1" hangingPunct="1">
              <a:buClr>
                <a:schemeClr val="tx1"/>
              </a:buClr>
              <a:buFontTx/>
              <a:buChar char="•"/>
            </a:pPr>
            <a:r>
              <a:rPr lang="en-US" sz="1400" smtClean="0">
                <a:solidFill>
                  <a:srgbClr val="000000"/>
                </a:solidFill>
              </a:rPr>
              <a:t>Input from a steering committee of many partner organizations</a:t>
            </a:r>
          </a:p>
          <a:p>
            <a:pPr lvl="1" eaLnBrk="1" hangingPunct="1"/>
            <a:endParaRPr lang="en-US" sz="1400" smtClean="0">
              <a:solidFill>
                <a:srgbClr val="000000"/>
              </a:solidFill>
            </a:endParaRPr>
          </a:p>
          <a:p>
            <a:pPr eaLnBrk="1" hangingPunct="1">
              <a:buFontTx/>
              <a:buChar char="•"/>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30B90FA-BD71-4982-8824-22C9C2BB26D2}" type="slidenum">
              <a:rPr lang="en-US"/>
              <a:pPr/>
              <a:t>26</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buClr>
                <a:schemeClr val="tx1"/>
              </a:buClr>
            </a:pPr>
            <a:r>
              <a:rPr lang="en-US" sz="1400" smtClean="0">
                <a:solidFill>
                  <a:srgbClr val="000000"/>
                </a:solidFill>
              </a:rPr>
              <a:t>The Campaign Partners included representatives from numerous public, not-for-profit groups and several government agencies.</a:t>
            </a:r>
          </a:p>
          <a:p>
            <a:pPr eaLnBrk="1" hangingPunct="1">
              <a:buClr>
                <a:schemeClr val="tx1"/>
              </a:buClr>
            </a:pPr>
            <a:endParaRPr lang="en-US" sz="1400" smtClean="0">
              <a:solidFill>
                <a:srgbClr val="000000"/>
              </a:solidFill>
            </a:endParaRPr>
          </a:p>
          <a:p>
            <a:pPr eaLnBrk="1" hangingPunct="1">
              <a:buClr>
                <a:schemeClr val="tx1"/>
              </a:buClr>
            </a:pPr>
            <a:r>
              <a:rPr lang="en-US" sz="1400" smtClean="0">
                <a:solidFill>
                  <a:srgbClr val="000000"/>
                </a:solidFill>
              </a:rPr>
              <a:t>These partners represented different constituency groups and provided diverse perspectives into the issue of bullying.</a:t>
            </a:r>
          </a:p>
          <a:p>
            <a:pPr eaLnBrk="1" hangingPunct="1">
              <a:buClr>
                <a:schemeClr val="tx1"/>
              </a:buClr>
              <a:buFontTx/>
              <a:buChar char="•"/>
            </a:pPr>
            <a:endParaRPr lang="en-US" sz="1400" smtClean="0">
              <a:solidFill>
                <a:srgbClr val="000000"/>
              </a:solidFill>
            </a:endParaRPr>
          </a:p>
          <a:p>
            <a:pPr eaLnBrk="1" hangingPunct="1">
              <a:buClr>
                <a:schemeClr val="tx1"/>
              </a:buClr>
            </a:pPr>
            <a:r>
              <a:rPr lang="en-US" sz="1400" smtClean="0">
                <a:solidFill>
                  <a:srgbClr val="000000"/>
                </a:solidFill>
              </a:rPr>
              <a:t>The responsibilities of the partners included:</a:t>
            </a:r>
          </a:p>
          <a:p>
            <a:pPr lvl="1" eaLnBrk="1" hangingPunct="1">
              <a:buClr>
                <a:schemeClr val="tx1"/>
              </a:buClr>
              <a:buFontTx/>
              <a:buChar char="•"/>
            </a:pPr>
            <a:r>
              <a:rPr lang="en-US" sz="1400" smtClean="0">
                <a:solidFill>
                  <a:srgbClr val="000000"/>
                </a:solidFill>
              </a:rPr>
              <a:t>Providing advice into the development of the Campaign</a:t>
            </a:r>
          </a:p>
          <a:p>
            <a:pPr lvl="1" eaLnBrk="1" hangingPunct="1">
              <a:buClr>
                <a:schemeClr val="tx1"/>
              </a:buClr>
              <a:buFontTx/>
              <a:buChar char="•"/>
            </a:pPr>
            <a:r>
              <a:rPr lang="en-US" sz="1400" smtClean="0">
                <a:solidFill>
                  <a:srgbClr val="000000"/>
                </a:solidFill>
              </a:rPr>
              <a:t>Providing feedback on particular Campaign products</a:t>
            </a:r>
          </a:p>
          <a:p>
            <a:pPr lvl="1" eaLnBrk="1" hangingPunct="1">
              <a:buClr>
                <a:schemeClr val="tx1"/>
              </a:buClr>
              <a:buFontTx/>
              <a:buChar char="•"/>
            </a:pPr>
            <a:r>
              <a:rPr lang="en-US" sz="1400" smtClean="0">
                <a:solidFill>
                  <a:srgbClr val="000000"/>
                </a:solidFill>
              </a:rPr>
              <a:t>Disseminating information about the Campaign and the topic of bullying to their constituents</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FD2472E-8649-4310-BE09-884F02AAC514}" type="slidenum">
              <a:rPr lang="en-US"/>
              <a:pPr/>
              <a:t>27</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The Campaign was launched on March 1, 2004, at the KIPP KEY Academy in Washington, DC. by U.S. Surgeon General Dr. Richard Carmona.</a:t>
            </a:r>
          </a:p>
          <a:p>
            <a:pPr eaLnBrk="1" hangingPunct="1"/>
            <a:endParaRPr lang="en-US" smtClean="0"/>
          </a:p>
          <a:p>
            <a:pPr eaLnBrk="1" hangingPunct="1"/>
            <a:r>
              <a:rPr lang="en-US" smtClean="0"/>
              <a:t>During the launch, the various elements of the Campaign were introduced, which I’ll highlight.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AF3321B-D805-4075-86ED-3026E4036F9B}" type="slidenum">
              <a:rPr lang="en-US"/>
              <a:pPr/>
              <a:t>28</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Television, radio, and print public service announcements have been produced for tweens…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A778EF2-7525-453F-8E42-530EAF9D9FB6}" type="slidenum">
              <a:rPr lang="en-US"/>
              <a:pPr/>
              <a:t>29</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…and for adults.</a:t>
            </a:r>
          </a:p>
          <a:p>
            <a:pPr eaLnBrk="1" hangingPunct="1"/>
            <a:endParaRPr lang="en-US" smtClean="0"/>
          </a:p>
          <a:p>
            <a:pPr eaLnBrk="1" hangingPunct="1"/>
            <a:r>
              <a:rPr lang="en-US" smtClean="0"/>
              <a:t>For example, several thousand television PSAs have been aired on more than 50 stations across the U.S.</a:t>
            </a:r>
          </a:p>
          <a:p>
            <a:pPr eaLnBrk="1" hangingPunct="1"/>
            <a:endParaRPr lang="en-US" smtClean="0"/>
          </a:p>
          <a:p>
            <a:pPr eaLnBrk="1" hangingPunct="1"/>
            <a:r>
              <a:rPr lang="en-US" smtClean="0"/>
              <a:t>In addition, NBC’s “The More You Know” Campaign has collaborated with the HRSA National Bullying Prevention Campaign to develop several PSAs on bullying, which air every Saturday morning.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27AE860-CBD8-4CB8-A50A-C95F08D4E040}" type="slidenum">
              <a:rPr lang="en-US"/>
              <a:pPr/>
              <a:t>3</a:t>
            </a:fld>
            <a:endParaRPr 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228600" indent="-228600" eaLnBrk="1" hangingPunct="1"/>
            <a:r>
              <a:rPr lang="en-US" smtClean="0"/>
              <a:t>Researchers and practitioners generally agree that bullying has three defining characteristics (review 3 characteristics).</a:t>
            </a:r>
          </a:p>
          <a:p>
            <a:pPr marL="228600" indent="-228600" eaLnBrk="1" hangingPunct="1"/>
            <a:endParaRPr lang="en-US" smtClean="0"/>
          </a:p>
          <a:p>
            <a:pPr marL="228600" indent="-228600" eaLnBrk="1" hangingPunct="1"/>
            <a:r>
              <a:rPr lang="en-US" smtClean="0"/>
              <a:t>It is important to note that bullying is a form of victimization (or peer abuse) and shares some characteristics with other forms of victimization:  domestic violence &amp; child maltreatment</a:t>
            </a:r>
          </a:p>
          <a:p>
            <a:pPr marL="228600" indent="-228600" eaLnBrk="1" hangingPunct="1"/>
            <a:endParaRPr lang="en-US" smtClean="0"/>
          </a:p>
          <a:p>
            <a:pPr marL="228600" indent="-228600" eaLnBrk="1" hangingPunct="1"/>
            <a:r>
              <a:rPr lang="en-US" smtClean="0"/>
              <a:t>It also is important to consider what bullying ISN’T. Bullying isn’t a form of conflict, which implies that the two parties are on more or less equal footing.</a:t>
            </a:r>
          </a:p>
          <a:p>
            <a:pPr marL="228600" indent="-228600"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5579F03-5F12-4A08-92E6-98AE99B36831}" type="slidenum">
              <a:rPr lang="en-US"/>
              <a:pPr/>
              <a:t>30</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Much of the activity of the Campaign centers around an interactive website, which is designed for use by tweens and by adults.  </a:t>
            </a:r>
          </a:p>
          <a:p>
            <a:pPr eaLnBrk="1" hangingPunct="1"/>
            <a:endParaRPr lang="en-US" smtClean="0"/>
          </a:p>
          <a:p>
            <a:pPr eaLnBrk="1" hangingPunct="1"/>
            <a:r>
              <a:rPr lang="en-US" smtClean="0"/>
              <a:t>It includes a wide variety of resources, many of which I’ll describe briefly…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50198E8-6B36-49F8-A385-260E53010F46}" type="slidenum">
              <a:rPr lang="en-US"/>
              <a:pPr/>
              <a:t>31</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400" smtClean="0"/>
              <a:t>An animated serial comic has been developed to introduce bullying stories to tweens.</a:t>
            </a:r>
          </a:p>
          <a:p>
            <a:pPr eaLnBrk="1" hangingPunct="1"/>
            <a:endParaRPr lang="en-US" sz="1400" smtClean="0"/>
          </a:p>
          <a:p>
            <a:pPr eaLnBrk="1" hangingPunct="1"/>
            <a:r>
              <a:rPr lang="en-US" sz="1400" smtClean="0"/>
              <a:t>The comic contains twelve 2-minute “webisodes” that feature a cast of engaging school-aged characters, who are dealing with bullying in their everyday lives.  </a:t>
            </a:r>
          </a:p>
          <a:p>
            <a:pPr eaLnBrk="1" hangingPunct="1"/>
            <a:endParaRPr lang="en-US" sz="1400" smtClean="0"/>
          </a:p>
          <a:p>
            <a:pPr eaLnBrk="1" hangingPunct="1"/>
            <a:r>
              <a:rPr lang="en-US" sz="1400" smtClean="0"/>
              <a:t>Characters in the webisodes (both youth and adults) model positive behaviors for helping to stop bullying.</a:t>
            </a:r>
          </a:p>
          <a:p>
            <a:pPr eaLnBrk="1" hangingPunct="1"/>
            <a:endParaRPr lang="en-US" sz="1400" smtClean="0"/>
          </a:p>
          <a:p>
            <a:pPr eaLnBrk="1" hangingPunct="1"/>
            <a:r>
              <a:rPr lang="en-US" sz="1400" smtClean="0"/>
              <a:t>At the end of each webisode, visitors can engage in an interactive Q &amp; A session about the story that they’ve just viewed.  These questions help children &amp; youth explore in more depth the motivations of the characters and possible solutions to bullying problems.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670835A-7F08-4E5D-B9CE-AA05AE4F7484}" type="slidenum">
              <a:rPr lang="en-US"/>
              <a:pPr/>
              <a:t>32</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228600" indent="-228600" eaLnBrk="1" hangingPunct="1"/>
            <a:r>
              <a:rPr lang="en-US" smtClean="0"/>
              <a:t>Also on the website is a Resource Kit for adults.</a:t>
            </a:r>
          </a:p>
          <a:p>
            <a:pPr marL="228600" indent="-228600" eaLnBrk="1" hangingPunct="1"/>
            <a:endParaRPr lang="en-US" smtClean="0"/>
          </a:p>
          <a:p>
            <a:pPr marL="228600" indent="-228600" eaLnBrk="1" hangingPunct="1"/>
            <a:r>
              <a:rPr lang="en-US" smtClean="0"/>
              <a:t>The Kit includes:  </a:t>
            </a:r>
          </a:p>
          <a:p>
            <a:pPr marL="228600" indent="-228600" eaLnBrk="1" hangingPunct="1"/>
            <a:endParaRPr lang="en-US" smtClean="0"/>
          </a:p>
          <a:p>
            <a:pPr marL="228600" indent="-228600" eaLnBrk="1" hangingPunct="1">
              <a:buFontTx/>
              <a:buAutoNum type="arabicParenBoth"/>
            </a:pPr>
            <a:r>
              <a:rPr lang="en-US" smtClean="0"/>
              <a:t>  more than 20 tip sheets and fact sheets with titles such as:</a:t>
            </a:r>
          </a:p>
          <a:p>
            <a:pPr marL="228600" indent="-228600" eaLnBrk="1" hangingPunct="1">
              <a:buFontTx/>
              <a:buChar char="•"/>
            </a:pPr>
            <a:r>
              <a:rPr lang="en-US" smtClean="0"/>
              <a:t>“What do We Know About Bullying?”</a:t>
            </a:r>
          </a:p>
          <a:p>
            <a:pPr marL="228600" indent="-228600" eaLnBrk="1" hangingPunct="1">
              <a:buFontTx/>
              <a:buChar char="•"/>
            </a:pPr>
            <a:r>
              <a:rPr lang="en-US" smtClean="0"/>
              <a:t>“Warning Signs That a Child Is Being Bullied”</a:t>
            </a:r>
          </a:p>
          <a:p>
            <a:pPr marL="228600" indent="-228600" eaLnBrk="1" hangingPunct="1">
              <a:buFontTx/>
              <a:buChar char="•"/>
            </a:pPr>
            <a:r>
              <a:rPr lang="en-US" smtClean="0"/>
              <a:t>“Misdirections in Bullying Prevention and Intervention”</a:t>
            </a:r>
          </a:p>
          <a:p>
            <a:pPr marL="228600" indent="-228600" eaLnBrk="1" hangingPunct="1">
              <a:buFontTx/>
              <a:buChar char="•"/>
            </a:pPr>
            <a:r>
              <a:rPr lang="en-US" smtClean="0"/>
              <a:t>“Roles for Health and Safety Professionals in Bullying Prevention &amp; Intervention”</a:t>
            </a:r>
          </a:p>
          <a:p>
            <a:pPr marL="228600" indent="-228600" eaLnBrk="1" hangingPunct="1">
              <a:buFontTx/>
              <a:buChar char="•"/>
            </a:pPr>
            <a:endParaRPr lang="en-US" smtClean="0"/>
          </a:p>
          <a:p>
            <a:pPr marL="228600" indent="-228600" eaLnBrk="1" hangingPunct="1">
              <a:buFontTx/>
              <a:buAutoNum type="arabicParenBoth" startAt="2"/>
            </a:pPr>
            <a:r>
              <a:rPr lang="en-US" smtClean="0"/>
              <a:t>  A database of scores of existing bullying prevention resources, including school-based bullying prevention programs, as well as books, videos and a variety of other resources for tweens, teens, parents, and other adults.</a:t>
            </a:r>
          </a:p>
          <a:p>
            <a:pPr marL="228600" indent="-228600" eaLnBrk="1" hangingPunct="1">
              <a:buFontTx/>
              <a:buAutoNum type="arabicParenBoth" startAt="2"/>
            </a:pPr>
            <a:endParaRPr lang="en-US" smtClean="0"/>
          </a:p>
          <a:p>
            <a:pPr marL="228600" indent="-228600" eaLnBrk="1" hangingPunct="1"/>
            <a:r>
              <a:rPr lang="en-US" smtClean="0"/>
              <a:t>A hard copy of the Resource Kit can be ordered free of cost from the HRSA Helpline.</a:t>
            </a:r>
          </a:p>
          <a:p>
            <a:pPr marL="228600" indent="-228600"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EFD42CA-980A-4D91-B2D3-4B4C7901F586}" type="slidenum">
              <a:rPr lang="en-US"/>
              <a:pPr/>
              <a:t>33</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Also available on the website and from the HRSA Helpline is a Communications Kit, which provides communication materials that can be used by local organizations and communities to spread the word about bullying prevention.</a:t>
            </a:r>
          </a:p>
          <a:p>
            <a:pPr eaLnBrk="1" hangingPunct="1"/>
            <a:endParaRPr lang="en-US" smtClean="0"/>
          </a:p>
          <a:p>
            <a:pPr eaLnBrk="1" hangingPunct="1"/>
            <a:r>
              <a:rPr lang="en-US" smtClean="0"/>
              <a:t>The Communications Kit includes PSAs as well as…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F86F31C-B5F0-4AEF-B08B-05DB8C60F280}" type="slidenum">
              <a:rPr lang="en-US"/>
              <a:pPr/>
              <a:t>34</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…two posters designed for tweens.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6650748-8D1B-4A5D-B747-3CCAF0C513B1}" type="slidenum">
              <a:rPr lang="en-US"/>
              <a:pPr/>
              <a:t>35</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The Communications Kit also includes a camera-ready brochure about the Campaign and the problem of bullying.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FCA426A-A635-4F00-B34B-E35A3F443BBD}" type="slidenum">
              <a:rPr lang="en-US"/>
              <a:pPr/>
              <a:t>36</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z="1400" smtClean="0"/>
              <a:t>In April of 2004, a 90-minute live teleconference was held to feature the resources of the Campaign and to offer expert advice on bullying prevention and intervention.</a:t>
            </a:r>
          </a:p>
          <a:p>
            <a:pPr eaLnBrk="1" hangingPunct="1"/>
            <a:endParaRPr lang="en-US" sz="1400" smtClean="0"/>
          </a:p>
          <a:p>
            <a:pPr eaLnBrk="1" hangingPunct="1"/>
            <a:r>
              <a:rPr lang="en-US" sz="1400" smtClean="0"/>
              <a:t>The Campaign was sponsored by HRSA and by the U.S. Department of Education, Office of Safe and Drug Free Schools.</a:t>
            </a:r>
          </a:p>
          <a:p>
            <a:pPr eaLnBrk="1" hangingPunct="1"/>
            <a:endParaRPr lang="en-US" sz="1400" smtClean="0"/>
          </a:p>
          <a:p>
            <a:pPr eaLnBrk="1" hangingPunct="1"/>
            <a:r>
              <a:rPr lang="en-US" sz="1400" smtClean="0"/>
              <a:t>The teleconference may be viewed in its entirety on the Campaign’s website.  </a:t>
            </a:r>
          </a:p>
          <a:p>
            <a:pPr eaLnBrk="1" hangingPunct="1"/>
            <a:endParaRPr lang="en-US" sz="1400" smtClean="0"/>
          </a:p>
          <a:p>
            <a:pPr eaLnBrk="1" hangingPunct="1"/>
            <a:r>
              <a:rPr lang="en-US" sz="1400" smtClean="0"/>
              <a:t>Also available for viewing are 5 short video workshops that were featured during the teleconference.  These video workshops are designed to highlight what educators, health professionals, mental health professionals, youth organizations, and law enforcement officials can do to help prevent bullying.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8326412-8C43-45E4-87E3-240A747F7EED}" type="slidenum">
              <a:rPr lang="en-US"/>
              <a:pPr/>
              <a:t>4</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Bullying takes many forms.  We are, perhaps, most familiar with direct forms of bullying, which include…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824171E-EE70-4285-B498-72AC9D7B8E20}" type="slidenum">
              <a:rPr lang="en-US"/>
              <a:pPr/>
              <a:t>5</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It also is important to keep in mind that there indirect forms of bullying, which may be less apparent to adults, but which may cause a good bit of distress to children who are bullied.  </a:t>
            </a:r>
          </a:p>
          <a:p>
            <a:pPr eaLnBrk="1" hangingPunct="1"/>
            <a:endParaRPr lang="en-US" smtClean="0"/>
          </a:p>
          <a:p>
            <a:pPr eaLnBrk="1" hangingPunct="1"/>
            <a:r>
              <a:rPr lang="en-US" smtClean="0"/>
              <a:t>Indirect forms of bullying might include…</a:t>
            </a:r>
          </a:p>
          <a:p>
            <a:pPr eaLnBrk="1" hangingPunct="1"/>
            <a:endParaRPr lang="en-US" smtClean="0"/>
          </a:p>
          <a:p>
            <a:pPr eaLnBrk="1" hangingPunct="1"/>
            <a:r>
              <a:rPr lang="en-US" smtClean="0"/>
              <a:t>(Note that cyber-bullying is a relatively new form of bullying, which includes bullying via e-mail messages, instant messaging, text messaging, chat rooms, and web sites.)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A996412-400D-4E1B-BDF1-36A471BF0D38}" type="slidenum">
              <a:rPr lang="en-US"/>
              <a:pPr/>
              <a:t>6</a:t>
            </a:fld>
            <a:endParaRPr lang="en-US"/>
          </a:p>
        </p:txBody>
      </p:sp>
      <p:sp>
        <p:nvSpPr>
          <p:cNvPr id="46083" name="Rectangle 2"/>
          <p:cNvSpPr>
            <a:spLocks noRot="1" noChangeArrowheads="1" noTextEdit="1"/>
          </p:cNvSpPr>
          <p:nvPr>
            <p:ph type="sldImg"/>
          </p:nvPr>
        </p:nvSpPr>
        <p:spPr>
          <a:xfrm>
            <a:off x="1114425" y="703263"/>
            <a:ext cx="4630738" cy="3473450"/>
          </a:xfrm>
          <a:ln/>
        </p:spPr>
      </p:sp>
      <p:sp>
        <p:nvSpPr>
          <p:cNvPr id="46084" name="Rectangle 3"/>
          <p:cNvSpPr>
            <a:spLocks noGrp="1" noChangeArrowheads="1"/>
          </p:cNvSpPr>
          <p:nvPr>
            <p:ph type="body" idx="1"/>
          </p:nvPr>
        </p:nvSpPr>
        <p:spPr>
          <a:xfrm>
            <a:off x="914400" y="4414838"/>
            <a:ext cx="5029200" cy="4183062"/>
          </a:xfrm>
          <a:noFill/>
          <a:ln/>
        </p:spPr>
        <p:txBody>
          <a:bodyPr/>
          <a:lstStyle/>
          <a:p>
            <a:pPr eaLnBrk="1" hangingPunct="1"/>
            <a:r>
              <a:rPr lang="en-US" smtClean="0"/>
              <a:t>A recent nationally representative study of more than 15,000 6</a:t>
            </a:r>
            <a:r>
              <a:rPr lang="en-US" baseline="30000" smtClean="0"/>
              <a:t>th</a:t>
            </a:r>
            <a:r>
              <a:rPr lang="en-US" smtClean="0"/>
              <a:t>-10</a:t>
            </a:r>
            <a:r>
              <a:rPr lang="en-US" baseline="30000" smtClean="0"/>
              <a:t>th</a:t>
            </a:r>
            <a:r>
              <a:rPr lang="en-US" smtClean="0"/>
              <a:t> graders in the United States found that:</a:t>
            </a:r>
          </a:p>
          <a:p>
            <a:pPr eaLnBrk="1" hangingPunct="1"/>
            <a:endParaRPr lang="en-US" smtClean="0"/>
          </a:p>
          <a:p>
            <a:pPr eaLnBrk="1" hangingPunct="1">
              <a:buFontTx/>
              <a:buChar char="•"/>
            </a:pPr>
            <a:r>
              <a:rPr lang="en-US" smtClean="0"/>
              <a:t>Nearly 20% admitted to bullying others “sometimes” or more often within a school semester, and 9% bullied others once a week or more often;</a:t>
            </a:r>
          </a:p>
          <a:p>
            <a:pPr eaLnBrk="1" hangingPunct="1">
              <a:buFontTx/>
              <a:buChar char="•"/>
            </a:pPr>
            <a:r>
              <a:rPr lang="en-US" smtClean="0"/>
              <a:t>17% said that they had been bullied “sometimes” or more often, and were bullied at least once per week.</a:t>
            </a:r>
          </a:p>
          <a:p>
            <a:pPr eaLnBrk="1" hangingPunct="1">
              <a:buFontTx/>
              <a:buChar char="•"/>
            </a:pPr>
            <a:r>
              <a:rPr lang="en-US" smtClean="0"/>
              <a:t>6% of the total sample said that they bullied AND had been bullied “sometimes” or more often.</a:t>
            </a:r>
          </a:p>
          <a:p>
            <a:pPr eaLnBrk="1" hangingPunct="1"/>
            <a:endParaRPr lang="en-US" smtClean="0"/>
          </a:p>
          <a:p>
            <a:pPr eaLnBrk="1" hangingPunct="1"/>
            <a:r>
              <a:rPr lang="en-US" i="1" smtClean="0"/>
              <a:t>Note:  This study used an anonymous, self-report questionnaire.</a:t>
            </a:r>
          </a:p>
          <a:p>
            <a:pPr eaLnBrk="1" hangingPunct="1"/>
            <a:endParaRPr lang="en-US" smtClean="0"/>
          </a:p>
          <a:p>
            <a:pPr eaLnBrk="1" hangingPunct="1"/>
            <a:r>
              <a:rPr lang="en-US" i="1" smtClean="0"/>
              <a:t>Citation:  Nansel, T. R., Overpeck, M., Pilla, R. S., Ruan, W. J., Simmons-Morton, B., &amp; Scheidt, P. (2001).  Bullying behaviors among US youth: Prevalence and association with psychosocial adjustment.  </a:t>
            </a:r>
            <a:r>
              <a:rPr lang="en-US" i="1" u="sng" smtClean="0"/>
              <a:t>Journal of the American Medical Association, 285</a:t>
            </a:r>
            <a:r>
              <a:rPr lang="en-US" i="1" smtClean="0"/>
              <a:t>, 2094-2100.</a:t>
            </a:r>
          </a:p>
          <a:p>
            <a:pPr eaLnBrk="1" hangingPunct="1"/>
            <a:endParaRPr lang="en-US" i="1" smtClean="0"/>
          </a:p>
          <a:p>
            <a:pPr eaLnBrk="1" hangingPunct="1"/>
            <a:endParaRPr lang="en-US"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876DEB0-6FB6-442C-AF79-9FC61BC10F6A}" type="slidenum">
              <a:rPr lang="en-US"/>
              <a:pPr/>
              <a:t>7</a:t>
            </a:fld>
            <a:endParaRPr 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There are some interesting (and perhaps predictable) gender differences in bullying experiences. </a:t>
            </a:r>
          </a:p>
          <a:p>
            <a:pPr eaLnBrk="1" hangingPunct="1"/>
            <a:endParaRPr lang="en-US" smtClean="0"/>
          </a:p>
          <a:p>
            <a:pPr eaLnBrk="1" hangingPunct="1">
              <a:buFontTx/>
              <a:buChar char="•"/>
            </a:pPr>
            <a:r>
              <a:rPr lang="en-US" smtClean="0"/>
              <a:t>By self-report, boys are more likely than girls to bully other students (see e.g., Nansel et al., 2001).  </a:t>
            </a:r>
          </a:p>
          <a:p>
            <a:pPr eaLnBrk="1" hangingPunct="1">
              <a:buFontTx/>
              <a:buChar char="•"/>
            </a:pPr>
            <a:r>
              <a:rPr lang="en-US" smtClean="0"/>
              <a:t>Boys typically are bullied only by other boys, while girls report being bullied by both boys </a:t>
            </a:r>
            <a:r>
              <a:rPr lang="en-US" u="sng" smtClean="0"/>
              <a:t>and</a:t>
            </a:r>
            <a:r>
              <a:rPr lang="en-US" smtClean="0"/>
              <a:t> girls (see e.g., Olweus, 1993a).  </a:t>
            </a:r>
          </a:p>
          <a:p>
            <a:pPr eaLnBrk="1" hangingPunct="1">
              <a:buFontTx/>
              <a:buChar char="•"/>
            </a:pPr>
            <a:r>
              <a:rPr lang="en-US" smtClean="0"/>
              <a:t>Boys are more likely than girls to report being physically bullied, whereas girls are more likely than boys to report being the targets of rumor-spreading and sexual comments (see e.g., Nansel et al., 2001).  </a:t>
            </a:r>
          </a:p>
          <a:p>
            <a:pPr eaLnBrk="1" hangingPunct="1">
              <a:buFontTx/>
              <a:buChar char="•"/>
            </a:pPr>
            <a:r>
              <a:rPr lang="en-US" smtClean="0"/>
              <a:t>When one looks at same-gender bullying (e.g., bullying of girls by other girls), girls are more likely than boys to bully through social exclusion (Olweus, 2002; as cited in Limber, 2002).  </a:t>
            </a:r>
          </a:p>
          <a:p>
            <a:pPr eaLnBrk="1" hangingPunct="1"/>
            <a:endParaRPr lang="en-US" smtClean="0"/>
          </a:p>
          <a:p>
            <a:pPr eaLnBrk="1" hangingPunct="1"/>
            <a:r>
              <a:rPr lang="en-US" i="1" smtClean="0"/>
              <a:t>Sample Citations:</a:t>
            </a:r>
          </a:p>
          <a:p>
            <a:pPr eaLnBrk="1" hangingPunct="1"/>
            <a:endParaRPr lang="en-US" smtClean="0"/>
          </a:p>
          <a:p>
            <a:pPr eaLnBrk="1" hangingPunct="1"/>
            <a:r>
              <a:rPr lang="en-US" i="1" smtClean="0"/>
              <a:t>Limber, S. P. (2002).  Addressing youth bullying behaviors. In M. Fleming &amp; K. Towey (Eds.), </a:t>
            </a:r>
            <a:r>
              <a:rPr lang="en-US" i="1" u="sng" smtClean="0"/>
              <a:t>Proceedings of the Educational Forum on Adolescent Health: Youth Bullying</a:t>
            </a:r>
            <a:r>
              <a:rPr lang="en-US" i="1" smtClean="0"/>
              <a:t> (pp. 5-16).  Chicago: American Medical Association.  Available online:  http://www.ama-assn.org/ama1/pub/upload/mm/39/youthbullying.pdf.</a:t>
            </a:r>
          </a:p>
          <a:p>
            <a:pPr eaLnBrk="1" hangingPunct="1"/>
            <a:endParaRPr lang="en-US" i="1" smtClean="0"/>
          </a:p>
          <a:p>
            <a:pPr eaLnBrk="1" hangingPunct="1"/>
            <a:r>
              <a:rPr lang="en-US" i="1" smtClean="0"/>
              <a:t>Olweus, D. (1993a).  </a:t>
            </a:r>
            <a:r>
              <a:rPr lang="en-US" i="1" u="sng" smtClean="0"/>
              <a:t>Bullying at school: What we know and what we can do</a:t>
            </a:r>
            <a:r>
              <a:rPr lang="en-US" i="1" smtClean="0"/>
              <a:t>.  New York: Blackwell.</a:t>
            </a:r>
          </a:p>
          <a:p>
            <a:pPr eaLnBrk="1" hangingPunct="1"/>
            <a:endParaRPr lang="en-US" i="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A833358-5A0C-4D97-B5FE-4C35FDD2CDA2}" type="slidenum">
              <a:rPr lang="en-US"/>
              <a:pPr/>
              <a:t>8</a:t>
            </a:fld>
            <a:endParaRPr 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Recent research has focused on better understanding the conditions surrounding bullying incidents, including the number of perpetrators and the location of the bullying.</a:t>
            </a:r>
          </a:p>
          <a:p>
            <a:pPr eaLnBrk="1" hangingPunct="1"/>
            <a:endParaRPr lang="en-US" u="sng" smtClean="0"/>
          </a:p>
          <a:p>
            <a:pPr eaLnBrk="1" hangingPunct="1"/>
            <a:r>
              <a:rPr lang="en-US" u="sng" smtClean="0"/>
              <a:t>Number of perpetrators</a:t>
            </a:r>
            <a:r>
              <a:rPr lang="en-US" smtClean="0"/>
              <a:t>.  Children who are bullied typically tell us that they have been bullied by one other child or by a very small group of peers.  It is less common for children to be bullied by </a:t>
            </a:r>
            <a:r>
              <a:rPr lang="en-US" u="sng" smtClean="0"/>
              <a:t>large</a:t>
            </a:r>
            <a:r>
              <a:rPr lang="en-US" smtClean="0"/>
              <a:t> groups (Olweus, 1993a; Unnever, 2001, as cited in Limber, 2002).</a:t>
            </a:r>
          </a:p>
          <a:p>
            <a:pPr eaLnBrk="1" hangingPunct="1"/>
            <a:r>
              <a:rPr lang="en-US" smtClean="0"/>
              <a:t/>
            </a:r>
            <a:br>
              <a:rPr lang="en-US" smtClean="0"/>
            </a:br>
            <a:r>
              <a:rPr lang="en-US" u="sng" smtClean="0"/>
              <a:t>Location of bullying</a:t>
            </a:r>
            <a:r>
              <a:rPr lang="en-US" smtClean="0"/>
              <a:t>.  The locations where children are bullied vary somewhat from survey to survey.  Common locations for bullying at school include the playground (for elementary school children), the classroom (both with and without the teacher present), the lunchroom, and the hallways.  Bullying is much more common at school than away from school (e.g., on the bus, at the bus stop) (see e.g., Nansel et al., 2001; Olweus, 1993)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B01C810-4424-4868-B104-84540D527263}" type="slidenum">
              <a:rPr lang="en-US"/>
              <a:pPr/>
              <a:t>9</a:t>
            </a:fld>
            <a:endParaRPr 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Tx/>
              <a:buChar char="•"/>
            </a:pPr>
            <a:r>
              <a:rPr lang="en-US" smtClean="0"/>
              <a:t>Frequent or persistent bullying behavior commonly is considered part of a conduct-disordered behavior pattern.  </a:t>
            </a:r>
          </a:p>
          <a:p>
            <a:pPr eaLnBrk="1" hangingPunct="1">
              <a:buFontTx/>
              <a:buChar char="•"/>
            </a:pPr>
            <a:r>
              <a:rPr lang="en-US" smtClean="0"/>
              <a:t>Researchers have found bullying behavior to be related to other antisocial, violent, or troubling behaviors.  They are more likely than their non-bullying peers to…</a:t>
            </a:r>
          </a:p>
          <a:p>
            <a:pPr eaLnBrk="1" hangingPunct="1"/>
            <a:endParaRPr lang="en-US" smtClean="0"/>
          </a:p>
          <a:p>
            <a:pPr eaLnBrk="1" hangingPunct="1"/>
            <a:r>
              <a:rPr lang="en-US" i="1" smtClean="0"/>
              <a:t>Sample Citations:  </a:t>
            </a:r>
          </a:p>
          <a:p>
            <a:pPr eaLnBrk="1" hangingPunct="1"/>
            <a:r>
              <a:rPr lang="en-US" i="1" smtClean="0"/>
              <a:t>Byrne, B. J. (1994).  Bullies and victims in school settings with reference to some Dublin schools.  Irish Journal of Psychology, 15, 574-586.</a:t>
            </a:r>
          </a:p>
          <a:p>
            <a:pPr eaLnBrk="1" hangingPunct="1"/>
            <a:endParaRPr lang="en-US" i="1" smtClean="0"/>
          </a:p>
          <a:p>
            <a:pPr eaLnBrk="1" hangingPunct="1"/>
            <a:r>
              <a:rPr lang="en-US" i="1" smtClean="0"/>
              <a:t>Cunningham, P. B., Henggeler, S. W., Limber, S. P., Melton, G. B., &amp; Nation, M. A. (2000).  Patterns and correlates of gun ownership among nonmetropolitan and rural middle school students.  </a:t>
            </a:r>
            <a:r>
              <a:rPr lang="en-US" i="1" u="sng" smtClean="0"/>
              <a:t>Journal of Clinical Child Psychology, 29</a:t>
            </a:r>
            <a:r>
              <a:rPr lang="en-US" i="1" smtClean="0"/>
              <a:t>, 432-442.</a:t>
            </a:r>
          </a:p>
          <a:p>
            <a:pPr eaLnBrk="1" hangingPunct="1"/>
            <a:endParaRPr lang="en-US" i="1" smtClean="0"/>
          </a:p>
          <a:p>
            <a:pPr eaLnBrk="1" hangingPunct="1"/>
            <a:r>
              <a:rPr lang="en-US" i="1" smtClean="0"/>
              <a:t>Nansel et al. (2001)</a:t>
            </a:r>
          </a:p>
          <a:p>
            <a:pPr eaLnBrk="1" hangingPunct="1"/>
            <a:endParaRPr lang="en-US" i="1" smtClean="0"/>
          </a:p>
          <a:p>
            <a:pPr eaLnBrk="1" hangingPunct="1"/>
            <a:r>
              <a:rPr lang="en-US" i="1" smtClean="0"/>
              <a:t>Nansel, T. R., Overpeck, M. D., Haynie, D. L., Ruan, W. J., &amp; Scheidt, P. C. (2003).  Relationships between bullying and violence among US youth.  </a:t>
            </a:r>
            <a:r>
              <a:rPr lang="en-US" i="1" u="sng" smtClean="0"/>
              <a:t>Archives of Pediatric Adolescent Medicine, 157</a:t>
            </a:r>
            <a:r>
              <a:rPr lang="en-US" i="1" smtClean="0"/>
              <a:t>, 348-353.</a:t>
            </a:r>
          </a:p>
          <a:p>
            <a:pPr eaLnBrk="1" hangingPunct="1"/>
            <a:endParaRPr lang="en-US" i="1" smtClean="0"/>
          </a:p>
          <a:p>
            <a:pPr eaLnBrk="1" hangingPunct="1"/>
            <a:r>
              <a:rPr lang="en-US" i="1" smtClean="0"/>
              <a:t>Olweus (1993).  Victimization by peers: Antecedents and long-term outcomes.  In K. H. Rubin &amp; J. B. Asendorf (Eds.), </a:t>
            </a:r>
            <a:r>
              <a:rPr lang="en-US" i="1" u="sng" smtClean="0"/>
              <a:t>Social withdrawal, inhibition, and shyness</a:t>
            </a:r>
            <a:r>
              <a:rPr lang="en-US" i="1" smtClean="0"/>
              <a:t> (pp. 315-341).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03" name="Rectangle 3"/>
          <p:cNvSpPr>
            <a:spLocks noGrp="1" noChangeArrowheads="1"/>
          </p:cNvSpPr>
          <p:nvPr>
            <p:ph type="ctrTitle"/>
          </p:nvPr>
        </p:nvSpPr>
        <p:spPr>
          <a:xfrm>
            <a:off x="685800" y="1752600"/>
            <a:ext cx="7772400" cy="1143000"/>
          </a:xfrm>
        </p:spPr>
        <p:txBody>
          <a:bodyPr/>
          <a:lstStyle>
            <a:lvl1pPr algn="l">
              <a:defRPr>
                <a:solidFill>
                  <a:schemeClr val="tx1"/>
                </a:solidFill>
              </a:defRPr>
            </a:lvl1pPr>
          </a:lstStyle>
          <a:p>
            <a:r>
              <a:rPr lang="en-US"/>
              <a:t>Click to edit Master 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a:t>(c) 2004 Take a Stand.  Lend a Hand.  Stop Bullying Now!</a:t>
            </a:r>
          </a:p>
        </p:txBody>
      </p:sp>
      <p:sp>
        <p:nvSpPr>
          <p:cNvPr id="6" name="Rectangle 6"/>
          <p:cNvSpPr>
            <a:spLocks noGrp="1" noChangeArrowheads="1"/>
          </p:cNvSpPr>
          <p:nvPr>
            <p:ph type="sldNum" sz="quarter" idx="12"/>
          </p:nvPr>
        </p:nvSpPr>
        <p:spPr/>
        <p:txBody>
          <a:bodyPr/>
          <a:lstStyle>
            <a:lvl1pPr>
              <a:defRPr smtClean="0"/>
            </a:lvl1pPr>
          </a:lstStyle>
          <a:p>
            <a:pPr>
              <a:defRPr/>
            </a:pPr>
            <a:fld id="{1BE172C5-D4F2-4A39-A628-CE67FCA82A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1E4B31D6-5FA5-4D63-BEAD-E099431606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F01BC13D-45CC-4E7F-9039-928334BA13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D933F739-D779-4D2F-A028-BA01B43AF0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pPr>
              <a:defRPr/>
            </a:pPr>
            <a:fld id="{43764331-65A4-4B9F-8BDD-D97EB352A1E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pPr>
              <a:defRPr/>
            </a:pPr>
            <a:fld id="{DE595107-5137-4C1D-870E-5D18A8B141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68C3A7FC-5E86-492E-B18F-42AF7FF33F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D205990F-0560-410C-8CCD-3789DB81B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0ECB040E-F3FE-4306-B43E-3763247FE9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D93BE2F6-0C16-4410-8547-1305AFF268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F31333F6-30A4-4BE8-ACD0-0EDA12F32A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29112A04-7EFB-4D3C-9B29-16F7092F37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BC758C8F-E9C2-4E76-9EAC-E60457811A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D02BB4B7-1E20-43F1-9B4F-E525F49A8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618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306183"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CADD33C6-BC37-4BE3-8DF8-2B7455DB82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pitchFamily="18" charset="0"/>
        </a:defRPr>
      </a:lvl2pPr>
      <a:lvl3pPr algn="ctr" rtl="0" eaLnBrk="0" fontAlgn="base" hangingPunct="0">
        <a:spcBef>
          <a:spcPct val="0"/>
        </a:spcBef>
        <a:spcAft>
          <a:spcPct val="0"/>
        </a:spcAft>
        <a:defRPr sz="4400">
          <a:solidFill>
            <a:schemeClr val="accent2"/>
          </a:solidFill>
          <a:latin typeface="Times" pitchFamily="18" charset="0"/>
        </a:defRPr>
      </a:lvl3pPr>
      <a:lvl4pPr algn="ctr" rtl="0" eaLnBrk="0" fontAlgn="base" hangingPunct="0">
        <a:spcBef>
          <a:spcPct val="0"/>
        </a:spcBef>
        <a:spcAft>
          <a:spcPct val="0"/>
        </a:spcAft>
        <a:defRPr sz="4400">
          <a:solidFill>
            <a:schemeClr val="accent2"/>
          </a:solidFill>
          <a:latin typeface="Times" pitchFamily="18" charset="0"/>
        </a:defRPr>
      </a:lvl4pPr>
      <a:lvl5pPr algn="ctr" rtl="0" eaLnBrk="0" fontAlgn="base" hangingPunct="0">
        <a:spcBef>
          <a:spcPct val="0"/>
        </a:spcBef>
        <a:spcAft>
          <a:spcPct val="0"/>
        </a:spcAft>
        <a:defRPr sz="4400">
          <a:solidFill>
            <a:schemeClr val="accent2"/>
          </a:solidFill>
          <a:latin typeface="Times" pitchFamily="18" charset="0"/>
        </a:defRPr>
      </a:lvl5pPr>
      <a:lvl6pPr marL="457200" algn="ctr" rtl="0" fontAlgn="base">
        <a:spcBef>
          <a:spcPct val="0"/>
        </a:spcBef>
        <a:spcAft>
          <a:spcPct val="0"/>
        </a:spcAft>
        <a:defRPr sz="4400">
          <a:solidFill>
            <a:schemeClr val="accent2"/>
          </a:solidFill>
          <a:latin typeface="Times" pitchFamily="18" charset="0"/>
        </a:defRPr>
      </a:lvl6pPr>
      <a:lvl7pPr marL="914400" algn="ctr" rtl="0" fontAlgn="base">
        <a:spcBef>
          <a:spcPct val="0"/>
        </a:spcBef>
        <a:spcAft>
          <a:spcPct val="0"/>
        </a:spcAft>
        <a:defRPr sz="4400">
          <a:solidFill>
            <a:schemeClr val="accent2"/>
          </a:solidFill>
          <a:latin typeface="Times" pitchFamily="18" charset="0"/>
        </a:defRPr>
      </a:lvl7pPr>
      <a:lvl8pPr marL="1371600" algn="ctr" rtl="0" fontAlgn="base">
        <a:spcBef>
          <a:spcPct val="0"/>
        </a:spcBef>
        <a:spcAft>
          <a:spcPct val="0"/>
        </a:spcAft>
        <a:defRPr sz="4400">
          <a:solidFill>
            <a:schemeClr val="accent2"/>
          </a:solidFill>
          <a:latin typeface="Times" pitchFamily="18" charset="0"/>
        </a:defRPr>
      </a:lvl8pPr>
      <a:lvl9pPr marL="1828800" algn="ctr" rtl="0" fontAlgn="base">
        <a:spcBef>
          <a:spcPct val="0"/>
        </a:spcBef>
        <a:spcAft>
          <a:spcPct val="0"/>
        </a:spcAft>
        <a:defRPr sz="4400">
          <a:solidFill>
            <a:schemeClr val="accent2"/>
          </a:solidFill>
          <a:latin typeface="Times" pitchFamily="18" charset="0"/>
        </a:defRPr>
      </a:lvl9pPr>
    </p:titleStyle>
    <p:bodyStyle>
      <a:lvl1pPr marL="342900" indent="-342900" algn="l" rtl="0" eaLnBrk="0" fontAlgn="base" hangingPunct="0">
        <a:spcBef>
          <a:spcPct val="20000"/>
        </a:spcBef>
        <a:spcAft>
          <a:spcPct val="0"/>
        </a:spcAft>
        <a:buClr>
          <a:srgbClr val="99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00"/>
        </a:buClr>
        <a:buChar char="–"/>
        <a:defRPr sz="2800">
          <a:solidFill>
            <a:schemeClr val="tx1"/>
          </a:solidFill>
          <a:latin typeface="+mn-lt"/>
        </a:defRPr>
      </a:lvl2pPr>
      <a:lvl3pPr marL="1143000" indent="-228600" algn="l" rtl="0" eaLnBrk="0" fontAlgn="base" hangingPunct="0">
        <a:spcBef>
          <a:spcPct val="20000"/>
        </a:spcBef>
        <a:spcAft>
          <a:spcPct val="0"/>
        </a:spcAft>
        <a:buClr>
          <a:srgbClr val="990000"/>
        </a:buClr>
        <a:buChar char="•"/>
        <a:defRPr sz="2400">
          <a:solidFill>
            <a:schemeClr val="tx1"/>
          </a:solidFill>
          <a:latin typeface="+mn-lt"/>
        </a:defRPr>
      </a:lvl3pPr>
      <a:lvl4pPr marL="1600200" indent="-228600" algn="l" rtl="0" eaLnBrk="0" fontAlgn="base" hangingPunct="0">
        <a:spcBef>
          <a:spcPct val="20000"/>
        </a:spcBef>
        <a:spcAft>
          <a:spcPct val="0"/>
        </a:spcAft>
        <a:buClr>
          <a:srgbClr val="990000"/>
        </a:buClr>
        <a:buChar char="–"/>
        <a:defRPr sz="2000">
          <a:solidFill>
            <a:schemeClr val="tx1"/>
          </a:solidFill>
          <a:latin typeface="+mn-lt"/>
        </a:defRPr>
      </a:lvl4pPr>
      <a:lvl5pPr marL="2057400" indent="-228600" algn="l" rtl="0" eaLnBrk="0" fontAlgn="base" hangingPunct="0">
        <a:spcBef>
          <a:spcPct val="20000"/>
        </a:spcBef>
        <a:spcAft>
          <a:spcPct val="0"/>
        </a:spcAft>
        <a:buClr>
          <a:srgbClr val="990000"/>
        </a:buClr>
        <a:buChar char="»"/>
        <a:defRPr sz="2000">
          <a:solidFill>
            <a:schemeClr val="tx1"/>
          </a:solidFill>
          <a:latin typeface="+mn-lt"/>
        </a:defRPr>
      </a:lvl5pPr>
      <a:lvl6pPr marL="2514600" indent="-228600" algn="l" rtl="0" fontAlgn="base">
        <a:spcBef>
          <a:spcPct val="20000"/>
        </a:spcBef>
        <a:spcAft>
          <a:spcPct val="0"/>
        </a:spcAft>
        <a:buClr>
          <a:srgbClr val="990000"/>
        </a:buClr>
        <a:buChar char="»"/>
        <a:defRPr sz="2000">
          <a:solidFill>
            <a:schemeClr val="tx1"/>
          </a:solidFill>
          <a:latin typeface="+mn-lt"/>
        </a:defRPr>
      </a:lvl6pPr>
      <a:lvl7pPr marL="2971800" indent="-228600" algn="l" rtl="0" fontAlgn="base">
        <a:spcBef>
          <a:spcPct val="20000"/>
        </a:spcBef>
        <a:spcAft>
          <a:spcPct val="0"/>
        </a:spcAft>
        <a:buClr>
          <a:srgbClr val="990000"/>
        </a:buClr>
        <a:buChar char="»"/>
        <a:defRPr sz="2000">
          <a:solidFill>
            <a:schemeClr val="tx1"/>
          </a:solidFill>
          <a:latin typeface="+mn-lt"/>
        </a:defRPr>
      </a:lvl7pPr>
      <a:lvl8pPr marL="3429000" indent="-228600" algn="l" rtl="0" fontAlgn="base">
        <a:spcBef>
          <a:spcPct val="20000"/>
        </a:spcBef>
        <a:spcAft>
          <a:spcPct val="0"/>
        </a:spcAft>
        <a:buClr>
          <a:srgbClr val="990000"/>
        </a:buClr>
        <a:buChar char="»"/>
        <a:defRPr sz="2000">
          <a:solidFill>
            <a:schemeClr val="tx1"/>
          </a:solidFill>
          <a:latin typeface="+mn-lt"/>
        </a:defRPr>
      </a:lvl8pPr>
      <a:lvl9pPr marL="3886200" indent="-228600" algn="l" rtl="0" fontAlgn="base">
        <a:spcBef>
          <a:spcPct val="20000"/>
        </a:spcBef>
        <a:spcAft>
          <a:spcPct val="0"/>
        </a:spcAft>
        <a:buClr>
          <a:srgbClr val="99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p>
            <a:pPr>
              <a:defRPr/>
            </a:pPr>
            <a:r>
              <a:rPr lang="en-US"/>
              <a:t>(c) 2005 Take a Stand.  Lend a Hand.  Stop Bullying Now!</a:t>
            </a:r>
          </a:p>
        </p:txBody>
      </p:sp>
      <p:sp>
        <p:nvSpPr>
          <p:cNvPr id="5123" name="Rectangle 2"/>
          <p:cNvSpPr>
            <a:spLocks noGrp="1" noChangeArrowheads="1"/>
          </p:cNvSpPr>
          <p:nvPr>
            <p:ph type="ctrTitle"/>
          </p:nvPr>
        </p:nvSpPr>
        <p:spPr>
          <a:xfrm>
            <a:off x="990600" y="1295400"/>
            <a:ext cx="7086600" cy="1431925"/>
          </a:xfrm>
        </p:spPr>
        <p:txBody>
          <a:bodyPr/>
          <a:lstStyle/>
          <a:p>
            <a:pPr algn="ctr" eaLnBrk="1" hangingPunct="1"/>
            <a:r>
              <a:rPr lang="en-US" sz="4800" smtClean="0"/>
              <a:t>Bullying Among </a:t>
            </a:r>
            <a:br>
              <a:rPr lang="en-US" sz="4800" smtClean="0"/>
            </a:br>
            <a:r>
              <a:rPr lang="en-US" sz="4800" smtClean="0"/>
              <a:t>Children &amp; Youth</a:t>
            </a:r>
          </a:p>
        </p:txBody>
      </p:sp>
      <p:sp>
        <p:nvSpPr>
          <p:cNvPr id="5124" name="Rectangle 3"/>
          <p:cNvSpPr>
            <a:spLocks noChangeArrowheads="1"/>
          </p:cNvSpPr>
          <p:nvPr>
            <p:ph type="subTitle" idx="4294967295"/>
          </p:nvPr>
        </p:nvSpPr>
        <p:spPr>
          <a:xfrm>
            <a:off x="914400" y="3352800"/>
            <a:ext cx="3276600" cy="2209800"/>
          </a:xfrm>
          <a:noFill/>
        </p:spPr>
        <p:txBody>
          <a:bodyPr/>
          <a:lstStyle/>
          <a:p>
            <a:pPr marL="0" indent="0" algn="ctr" eaLnBrk="1" hangingPunct="1">
              <a:lnSpc>
                <a:spcPct val="80000"/>
              </a:lnSpc>
              <a:buFontTx/>
              <a:buNone/>
            </a:pPr>
            <a:r>
              <a:rPr lang="en-US" sz="2000" smtClean="0"/>
              <a:t>[WORDS HURT the HEART]</a:t>
            </a:r>
          </a:p>
          <a:p>
            <a:pPr marL="0" indent="0" algn="ctr" eaLnBrk="1" hangingPunct="1">
              <a:lnSpc>
                <a:spcPct val="80000"/>
              </a:lnSpc>
              <a:buFontTx/>
              <a:buNone/>
            </a:pPr>
            <a:endParaRPr lang="en-US" sz="2000" smtClean="0"/>
          </a:p>
          <a:p>
            <a:pPr marL="0" indent="0" algn="ctr" eaLnBrk="1" hangingPunct="1">
              <a:lnSpc>
                <a:spcPct val="80000"/>
              </a:lnSpc>
              <a:buFontTx/>
              <a:buNone/>
            </a:pPr>
            <a:r>
              <a:rPr lang="en-US" sz="2000" smtClean="0"/>
              <a:t>[BILL J. BOND</a:t>
            </a:r>
          </a:p>
          <a:p>
            <a:pPr marL="0" indent="0" algn="ctr" eaLnBrk="1" hangingPunct="1">
              <a:lnSpc>
                <a:spcPct val="80000"/>
              </a:lnSpc>
              <a:buFontTx/>
              <a:buNone/>
            </a:pPr>
            <a:r>
              <a:rPr lang="en-US" sz="2000" smtClean="0"/>
              <a:t>NASSP</a:t>
            </a:r>
          </a:p>
          <a:p>
            <a:pPr marL="0" indent="0" algn="ctr" eaLnBrk="1" hangingPunct="1">
              <a:lnSpc>
                <a:spcPct val="80000"/>
              </a:lnSpc>
              <a:buFontTx/>
              <a:buNone/>
            </a:pPr>
            <a:r>
              <a:rPr lang="en-US" sz="2000" smtClean="0"/>
              <a:t>Principal  for Safe Schools]</a:t>
            </a:r>
          </a:p>
          <a:p>
            <a:pPr marL="0" indent="0" algn="ctr" eaLnBrk="1" hangingPunct="1">
              <a:lnSpc>
                <a:spcPct val="80000"/>
              </a:lnSpc>
              <a:buFontTx/>
              <a:buNone/>
            </a:pPr>
            <a:endParaRPr lang="en-US" sz="2000" smtClean="0"/>
          </a:p>
          <a:p>
            <a:pPr marL="0" indent="0" algn="ctr" eaLnBrk="1" hangingPunct="1">
              <a:lnSpc>
                <a:spcPct val="80000"/>
              </a:lnSpc>
              <a:buFontTx/>
              <a:buNone/>
            </a:pPr>
            <a:endParaRPr lang="en-US" sz="28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533400"/>
            <a:ext cx="7772400" cy="1143000"/>
          </a:xfrm>
        </p:spPr>
        <p:txBody>
          <a:bodyPr/>
          <a:lstStyle/>
          <a:p>
            <a:pPr eaLnBrk="1" hangingPunct="1"/>
            <a:r>
              <a:rPr lang="en-US" smtClean="0"/>
              <a:t>Longitudinal Study of Children who Bullied (Olweus, 1993)</a:t>
            </a:r>
          </a:p>
        </p:txBody>
      </p:sp>
      <p:sp>
        <p:nvSpPr>
          <p:cNvPr id="12291" name="Rectangle 3"/>
          <p:cNvSpPr>
            <a:spLocks noGrp="1" noChangeArrowheads="1"/>
          </p:cNvSpPr>
          <p:nvPr>
            <p:ph type="body" idx="1"/>
          </p:nvPr>
        </p:nvSpPr>
        <p:spPr>
          <a:xfrm>
            <a:off x="609600" y="1905000"/>
            <a:ext cx="7772400" cy="4038600"/>
          </a:xfrm>
        </p:spPr>
        <p:txBody>
          <a:bodyPr/>
          <a:lstStyle/>
          <a:p>
            <a:pPr eaLnBrk="1" hangingPunct="1">
              <a:lnSpc>
                <a:spcPct val="90000"/>
              </a:lnSpc>
            </a:pPr>
            <a:r>
              <a:rPr lang="en-US" smtClean="0"/>
              <a:t>60% of boys who were bullies in middle school had at least one conviction by age 24.</a:t>
            </a:r>
            <a:br>
              <a:rPr lang="en-US" smtClean="0"/>
            </a:br>
            <a:endParaRPr lang="en-US" smtClean="0"/>
          </a:p>
          <a:p>
            <a:pPr eaLnBrk="1" hangingPunct="1">
              <a:lnSpc>
                <a:spcPct val="90000"/>
              </a:lnSpc>
            </a:pPr>
            <a:r>
              <a:rPr lang="en-US" smtClean="0"/>
              <a:t>40% had three or more convictions.</a:t>
            </a:r>
            <a:br>
              <a:rPr lang="en-US" smtClean="0"/>
            </a:br>
            <a:endParaRPr lang="en-US" smtClean="0"/>
          </a:p>
          <a:p>
            <a:pPr eaLnBrk="1" hangingPunct="1">
              <a:lnSpc>
                <a:spcPct val="90000"/>
              </a:lnSpc>
            </a:pPr>
            <a:r>
              <a:rPr lang="en-US" smtClean="0"/>
              <a:t>Bullies were 4 times as likely as peers to have multiple convictions.</a:t>
            </a:r>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762000"/>
            <a:ext cx="7772400" cy="1143000"/>
          </a:xfrm>
        </p:spPr>
        <p:txBody>
          <a:bodyPr/>
          <a:lstStyle/>
          <a:p>
            <a:pPr eaLnBrk="1" hangingPunct="1"/>
            <a:r>
              <a:rPr lang="en-US" smtClean="0"/>
              <a:t>Children who are bullied have:</a:t>
            </a:r>
            <a:br>
              <a:rPr lang="en-US" smtClean="0"/>
            </a:br>
            <a:endParaRPr lang="en-US" smtClean="0"/>
          </a:p>
        </p:txBody>
      </p:sp>
      <p:sp>
        <p:nvSpPr>
          <p:cNvPr id="13315" name="Rectangle 3"/>
          <p:cNvSpPr>
            <a:spLocks noGrp="1" noChangeArrowheads="1"/>
          </p:cNvSpPr>
          <p:nvPr>
            <p:ph type="body" idx="1"/>
          </p:nvPr>
        </p:nvSpPr>
        <p:spPr>
          <a:xfrm>
            <a:off x="1676400" y="1524000"/>
            <a:ext cx="6781800" cy="4114800"/>
          </a:xfrm>
        </p:spPr>
        <p:txBody>
          <a:bodyPr/>
          <a:lstStyle/>
          <a:p>
            <a:pPr lvl="2" eaLnBrk="1" hangingPunct="1"/>
            <a:r>
              <a:rPr lang="en-US" sz="3200" smtClean="0"/>
              <a:t>Lower self esteem</a:t>
            </a:r>
            <a:br>
              <a:rPr lang="en-US" sz="3200" smtClean="0"/>
            </a:br>
            <a:endParaRPr lang="en-US" sz="3200" smtClean="0"/>
          </a:p>
          <a:p>
            <a:pPr lvl="2" eaLnBrk="1" hangingPunct="1"/>
            <a:r>
              <a:rPr lang="en-US" sz="3200" smtClean="0"/>
              <a:t>Higher rates of depression</a:t>
            </a:r>
            <a:br>
              <a:rPr lang="en-US" sz="3200" smtClean="0"/>
            </a:br>
            <a:endParaRPr lang="en-US" sz="3200" smtClean="0"/>
          </a:p>
          <a:p>
            <a:pPr lvl="2" eaLnBrk="1" hangingPunct="1"/>
            <a:r>
              <a:rPr lang="en-US" sz="3200" smtClean="0"/>
              <a:t>Higher absenteeism rates</a:t>
            </a:r>
            <a:br>
              <a:rPr lang="en-US" sz="3200" smtClean="0"/>
            </a:br>
            <a:endParaRPr lang="en-US" sz="3200" smtClean="0"/>
          </a:p>
          <a:p>
            <a:pPr lvl="2" eaLnBrk="1" hangingPunct="1"/>
            <a:r>
              <a:rPr lang="en-US" sz="3200" smtClean="0"/>
              <a:t>More suicidal ideation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527050"/>
            <a:ext cx="7772400" cy="1143000"/>
          </a:xfrm>
        </p:spPr>
        <p:txBody>
          <a:bodyPr/>
          <a:lstStyle/>
          <a:p>
            <a:pPr eaLnBrk="1" hangingPunct="1"/>
            <a:r>
              <a:rPr lang="en-US" smtClean="0"/>
              <a:t>Health Consequences of Bullying (Fekkes et al., 2003)</a:t>
            </a:r>
          </a:p>
        </p:txBody>
      </p:sp>
      <p:sp>
        <p:nvSpPr>
          <p:cNvPr id="14339" name="Rectangle 3"/>
          <p:cNvSpPr>
            <a:spLocks noGrp="1" noChangeArrowheads="1"/>
          </p:cNvSpPr>
          <p:nvPr>
            <p:ph type="body" idx="1"/>
          </p:nvPr>
        </p:nvSpPr>
        <p:spPr>
          <a:xfrm>
            <a:off x="914400" y="1752600"/>
            <a:ext cx="7772400" cy="4114800"/>
          </a:xfrm>
        </p:spPr>
        <p:txBody>
          <a:bodyPr/>
          <a:lstStyle/>
          <a:p>
            <a:pPr eaLnBrk="1" hangingPunct="1">
              <a:lnSpc>
                <a:spcPct val="90000"/>
              </a:lnSpc>
              <a:buFontTx/>
              <a:buNone/>
            </a:pPr>
            <a:r>
              <a:rPr lang="en-US" sz="2400" smtClean="0"/>
              <a:t>					</a:t>
            </a:r>
            <a:r>
              <a:rPr lang="en-US" sz="2400" u="sng" smtClean="0"/>
              <a:t>Bullied </a:t>
            </a:r>
            <a:r>
              <a:rPr lang="en-US" sz="2400" smtClean="0"/>
              <a:t>	</a:t>
            </a:r>
            <a:r>
              <a:rPr lang="en-US" sz="2400" u="sng" smtClean="0"/>
              <a:t>Not bullied</a:t>
            </a:r>
          </a:p>
          <a:p>
            <a:pPr eaLnBrk="1" hangingPunct="1">
              <a:lnSpc>
                <a:spcPct val="90000"/>
              </a:lnSpc>
              <a:buFontTx/>
              <a:buNone/>
            </a:pPr>
            <a:r>
              <a:rPr lang="en-US" sz="2400" smtClean="0"/>
              <a:t>Headache			16%		6%</a:t>
            </a:r>
          </a:p>
          <a:p>
            <a:pPr eaLnBrk="1" hangingPunct="1">
              <a:lnSpc>
                <a:spcPct val="90000"/>
              </a:lnSpc>
              <a:buFontTx/>
              <a:buNone/>
            </a:pPr>
            <a:r>
              <a:rPr lang="en-US" sz="2400" smtClean="0"/>
              <a:t>Sleep problems		42%		23%</a:t>
            </a:r>
          </a:p>
          <a:p>
            <a:pPr eaLnBrk="1" hangingPunct="1">
              <a:lnSpc>
                <a:spcPct val="90000"/>
              </a:lnSpc>
              <a:buFontTx/>
              <a:buNone/>
            </a:pPr>
            <a:r>
              <a:rPr lang="en-US" sz="2400" smtClean="0"/>
              <a:t>Abdominal pain		17%		9%</a:t>
            </a:r>
          </a:p>
          <a:p>
            <a:pPr eaLnBrk="1" hangingPunct="1">
              <a:lnSpc>
                <a:spcPct val="90000"/>
              </a:lnSpc>
              <a:buFontTx/>
              <a:buNone/>
            </a:pPr>
            <a:r>
              <a:rPr lang="en-US" sz="2400" smtClean="0"/>
              <a:t>Feeling tense			20%		9%</a:t>
            </a:r>
          </a:p>
          <a:p>
            <a:pPr eaLnBrk="1" hangingPunct="1">
              <a:lnSpc>
                <a:spcPct val="90000"/>
              </a:lnSpc>
              <a:buFontTx/>
              <a:buNone/>
            </a:pPr>
            <a:r>
              <a:rPr lang="en-US" sz="2400" smtClean="0"/>
              <a:t>Anxiety			28%		10%</a:t>
            </a:r>
          </a:p>
          <a:p>
            <a:pPr eaLnBrk="1" hangingPunct="1">
              <a:lnSpc>
                <a:spcPct val="90000"/>
              </a:lnSpc>
              <a:buFontTx/>
              <a:buNone/>
            </a:pPr>
            <a:r>
              <a:rPr lang="en-US" sz="2400" smtClean="0"/>
              <a:t>Feeling unhappy		23%		5%</a:t>
            </a:r>
          </a:p>
          <a:p>
            <a:pPr eaLnBrk="1" hangingPunct="1">
              <a:lnSpc>
                <a:spcPct val="90000"/>
              </a:lnSpc>
              <a:buFontTx/>
              <a:buNone/>
            </a:pPr>
            <a:r>
              <a:rPr lang="en-US" sz="2400" smtClean="0"/>
              <a:t>Depression scale	</a:t>
            </a:r>
          </a:p>
          <a:p>
            <a:pPr eaLnBrk="1" hangingPunct="1">
              <a:lnSpc>
                <a:spcPct val="90000"/>
              </a:lnSpc>
              <a:buFontTx/>
              <a:buNone/>
            </a:pPr>
            <a:r>
              <a:rPr lang="en-US" sz="2400" smtClean="0"/>
              <a:t>	moderate indication	49%		16%</a:t>
            </a:r>
          </a:p>
          <a:p>
            <a:pPr eaLnBrk="1" hangingPunct="1">
              <a:lnSpc>
                <a:spcPct val="90000"/>
              </a:lnSpc>
              <a:buFontTx/>
              <a:buNone/>
            </a:pPr>
            <a:r>
              <a:rPr lang="en-US" sz="2400" smtClean="0"/>
              <a:t>	strong indication		16%		2%</a:t>
            </a:r>
          </a:p>
          <a:p>
            <a:pPr eaLnBrk="1" hangingPunct="1">
              <a:lnSpc>
                <a:spcPct val="90000"/>
              </a:lnSpc>
              <a:buFontTx/>
              <a:buNone/>
            </a:pPr>
            <a:endParaRPr lang="en-US" sz="2400" smtClean="0"/>
          </a:p>
          <a:p>
            <a:pPr eaLnBrk="1" hangingPunct="1">
              <a:lnSpc>
                <a:spcPct val="90000"/>
              </a:lnSpc>
              <a:buFontTx/>
              <a:buNone/>
            </a:pPr>
            <a:endParaRPr lang="en-US" sz="24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1143000"/>
          </a:xfrm>
        </p:spPr>
        <p:txBody>
          <a:bodyPr/>
          <a:lstStyle/>
          <a:p>
            <a:pPr eaLnBrk="1" hangingPunct="1"/>
            <a:r>
              <a:rPr lang="en-US" smtClean="0"/>
              <a:t>Common Characteristics of Bully/Victims</a:t>
            </a:r>
          </a:p>
        </p:txBody>
      </p:sp>
      <p:sp>
        <p:nvSpPr>
          <p:cNvPr id="15363" name="Rectangle 3"/>
          <p:cNvSpPr>
            <a:spLocks noGrp="1" noChangeArrowheads="1"/>
          </p:cNvSpPr>
          <p:nvPr>
            <p:ph type="body" idx="1"/>
          </p:nvPr>
        </p:nvSpPr>
        <p:spPr>
          <a:xfrm>
            <a:off x="762000" y="1828800"/>
            <a:ext cx="7772400" cy="4114800"/>
          </a:xfrm>
        </p:spPr>
        <p:txBody>
          <a:bodyPr/>
          <a:lstStyle/>
          <a:p>
            <a:pPr eaLnBrk="1" hangingPunct="1">
              <a:lnSpc>
                <a:spcPct val="90000"/>
              </a:lnSpc>
            </a:pPr>
            <a:r>
              <a:rPr lang="en-US" smtClean="0"/>
              <a:t>Hyperactive, have difficulty concentrating</a:t>
            </a:r>
            <a:br>
              <a:rPr lang="en-US" smtClean="0"/>
            </a:br>
            <a:endParaRPr lang="en-US" smtClean="0"/>
          </a:p>
          <a:p>
            <a:pPr eaLnBrk="1" hangingPunct="1">
              <a:lnSpc>
                <a:spcPct val="90000"/>
              </a:lnSpc>
            </a:pPr>
            <a:r>
              <a:rPr lang="en-US" smtClean="0"/>
              <a:t>Quick-tempered, try to fight back if provoked </a:t>
            </a:r>
            <a:br>
              <a:rPr lang="en-US" smtClean="0"/>
            </a:br>
            <a:endParaRPr lang="en-US" smtClean="0"/>
          </a:p>
          <a:p>
            <a:pPr eaLnBrk="1" hangingPunct="1">
              <a:lnSpc>
                <a:spcPct val="90000"/>
              </a:lnSpc>
            </a:pPr>
            <a:r>
              <a:rPr lang="en-US" smtClean="0"/>
              <a:t>May be bullied by many children </a:t>
            </a:r>
            <a:br>
              <a:rPr lang="en-US" smtClean="0"/>
            </a:br>
            <a:endParaRPr lang="en-US" smtClean="0"/>
          </a:p>
          <a:p>
            <a:pPr eaLnBrk="1" hangingPunct="1">
              <a:lnSpc>
                <a:spcPct val="90000"/>
              </a:lnSpc>
            </a:pPr>
            <a:r>
              <a:rPr lang="en-US" smtClean="0"/>
              <a:t>Try to bully younger, weaker children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pPr eaLnBrk="1" hangingPunct="1"/>
            <a:r>
              <a:rPr lang="en-US" smtClean="0"/>
              <a:t>Concern About Bully/Victims</a:t>
            </a:r>
          </a:p>
        </p:txBody>
      </p:sp>
      <p:sp>
        <p:nvSpPr>
          <p:cNvPr id="16387" name="Rectangle 3"/>
          <p:cNvSpPr>
            <a:spLocks noGrp="1" noChangeArrowheads="1"/>
          </p:cNvSpPr>
          <p:nvPr>
            <p:ph type="body" idx="1"/>
          </p:nvPr>
        </p:nvSpPr>
        <p:spPr>
          <a:xfrm>
            <a:off x="533400" y="1524000"/>
            <a:ext cx="7772400" cy="4114800"/>
          </a:xfrm>
        </p:spPr>
        <p:txBody>
          <a:bodyPr/>
          <a:lstStyle/>
          <a:p>
            <a:pPr eaLnBrk="1" hangingPunct="1"/>
            <a:r>
              <a:rPr lang="en-US" sz="2800" smtClean="0"/>
              <a:t>Display the social-emotional problems of victimized children AND the behavioral problems of children who bully (Nansel et al., 2003)</a:t>
            </a:r>
          </a:p>
          <a:p>
            <a:pPr lvl="1" eaLnBrk="1" hangingPunct="1"/>
            <a:r>
              <a:rPr lang="en-US" smtClean="0"/>
              <a:t>Poor relationships with classmates</a:t>
            </a:r>
          </a:p>
          <a:p>
            <a:pPr lvl="1" eaLnBrk="1" hangingPunct="1"/>
            <a:r>
              <a:rPr lang="en-US" smtClean="0"/>
              <a:t>Lonely</a:t>
            </a:r>
          </a:p>
          <a:p>
            <a:pPr lvl="1" eaLnBrk="1" hangingPunct="1"/>
            <a:r>
              <a:rPr lang="en-US" smtClean="0"/>
              <a:t>Poorer academic achievement</a:t>
            </a:r>
          </a:p>
          <a:p>
            <a:pPr lvl="1" eaLnBrk="1" hangingPunct="1"/>
            <a:r>
              <a:rPr lang="en-US" smtClean="0"/>
              <a:t>Higher rates of smoking and alcohol use</a:t>
            </a:r>
          </a:p>
          <a:p>
            <a:pPr lvl="1" eaLnBrk="1" hangingPunct="1"/>
            <a:r>
              <a:rPr lang="en-US" smtClean="0"/>
              <a:t>More frequent fighting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143000"/>
          </a:xfrm>
        </p:spPr>
        <p:txBody>
          <a:bodyPr/>
          <a:lstStyle/>
          <a:p>
            <a:pPr eaLnBrk="1" hangingPunct="1"/>
            <a:r>
              <a:rPr lang="en-US" smtClean="0"/>
              <a:t>Concern About Bully/Victims</a:t>
            </a:r>
            <a:br>
              <a:rPr lang="en-US" smtClean="0"/>
            </a:br>
            <a:r>
              <a:rPr lang="en-US" sz="2800" smtClean="0"/>
              <a:t>(cont.)</a:t>
            </a:r>
            <a:r>
              <a:rPr lang="en-US" sz="4000" smtClean="0"/>
              <a:t> </a:t>
            </a:r>
          </a:p>
        </p:txBody>
      </p:sp>
      <p:sp>
        <p:nvSpPr>
          <p:cNvPr id="17411" name="Rectangle 3"/>
          <p:cNvSpPr>
            <a:spLocks noGrp="1" noChangeArrowheads="1"/>
          </p:cNvSpPr>
          <p:nvPr>
            <p:ph type="body" idx="1"/>
          </p:nvPr>
        </p:nvSpPr>
        <p:spPr>
          <a:xfrm>
            <a:off x="990600" y="1524000"/>
            <a:ext cx="7620000" cy="4648200"/>
          </a:xfrm>
        </p:spPr>
        <p:txBody>
          <a:bodyPr/>
          <a:lstStyle/>
          <a:p>
            <a:pPr eaLnBrk="1" hangingPunct="1">
              <a:lnSpc>
                <a:spcPct val="90000"/>
              </a:lnSpc>
            </a:pPr>
            <a:r>
              <a:rPr lang="en-US" sz="2700" u="sng" smtClean="0"/>
              <a:t>Peer Ratings</a:t>
            </a:r>
          </a:p>
          <a:p>
            <a:pPr lvl="1" eaLnBrk="1" hangingPunct="1">
              <a:lnSpc>
                <a:spcPct val="90000"/>
              </a:lnSpc>
            </a:pPr>
            <a:r>
              <a:rPr lang="en-US" sz="2700" smtClean="0"/>
              <a:t>Who do children most want to avoid?  </a:t>
            </a:r>
            <a:r>
              <a:rPr lang="en-US" sz="2700" smtClean="0">
                <a:solidFill>
                  <a:schemeClr val="accent2"/>
                </a:solidFill>
              </a:rPr>
              <a:t>bully/victims</a:t>
            </a:r>
            <a:br>
              <a:rPr lang="en-US" sz="2700" smtClean="0">
                <a:solidFill>
                  <a:schemeClr val="accent2"/>
                </a:solidFill>
              </a:rPr>
            </a:br>
            <a:endParaRPr lang="en-US" sz="2700" smtClean="0">
              <a:solidFill>
                <a:schemeClr val="accent2"/>
              </a:solidFill>
            </a:endParaRPr>
          </a:p>
          <a:p>
            <a:pPr eaLnBrk="1" hangingPunct="1">
              <a:lnSpc>
                <a:spcPct val="90000"/>
              </a:lnSpc>
            </a:pPr>
            <a:r>
              <a:rPr lang="en-US" sz="2700" u="sng" smtClean="0"/>
              <a:t>Teacher Ratings</a:t>
            </a:r>
          </a:p>
          <a:p>
            <a:pPr lvl="1" eaLnBrk="1" hangingPunct="1">
              <a:lnSpc>
                <a:spcPct val="90000"/>
              </a:lnSpc>
            </a:pPr>
            <a:r>
              <a:rPr lang="en-US" sz="2700" smtClean="0"/>
              <a:t>Who is least popular?  </a:t>
            </a:r>
            <a:r>
              <a:rPr lang="en-US" sz="2700" smtClean="0">
                <a:solidFill>
                  <a:schemeClr val="accent2"/>
                </a:solidFill>
              </a:rPr>
              <a:t>bully/victims</a:t>
            </a:r>
            <a:endParaRPr lang="en-US" sz="2700" smtClean="0"/>
          </a:p>
          <a:p>
            <a:pPr lvl="1" eaLnBrk="1" hangingPunct="1">
              <a:lnSpc>
                <a:spcPct val="90000"/>
              </a:lnSpc>
            </a:pPr>
            <a:r>
              <a:rPr lang="en-US" sz="2700" smtClean="0"/>
              <a:t>Who has the most conduct problems?  </a:t>
            </a:r>
            <a:r>
              <a:rPr lang="en-US" sz="2700" smtClean="0">
                <a:solidFill>
                  <a:schemeClr val="accent2"/>
                </a:solidFill>
              </a:rPr>
              <a:t>bully/victims </a:t>
            </a:r>
          </a:p>
          <a:p>
            <a:pPr lvl="1" eaLnBrk="1" hangingPunct="1">
              <a:lnSpc>
                <a:spcPct val="90000"/>
              </a:lnSpc>
            </a:pPr>
            <a:r>
              <a:rPr lang="en-US" sz="2700" smtClean="0"/>
              <a:t>Who is seen as the most disengaged from school?    </a:t>
            </a:r>
            <a:r>
              <a:rPr lang="en-US" sz="2700" smtClean="0">
                <a:solidFill>
                  <a:schemeClr val="accent2"/>
                </a:solidFill>
              </a:rPr>
              <a:t>bully/victims</a:t>
            </a:r>
            <a:r>
              <a:rPr lang="en-US" sz="2700" smtClean="0">
                <a:solidFill>
                  <a:srgbClr val="FFFF00"/>
                </a:solidFill>
              </a:rPr>
              <a:t> </a:t>
            </a:r>
          </a:p>
          <a:p>
            <a:pPr eaLnBrk="1" hangingPunct="1">
              <a:lnSpc>
                <a:spcPct val="90000"/>
              </a:lnSpc>
            </a:pPr>
            <a:endParaRPr lang="en-US" sz="2700" smtClean="0"/>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Safe School Initiative Report </a:t>
            </a:r>
            <a:r>
              <a:rPr lang="en-US" sz="2800" smtClean="0"/>
              <a:t>(2002)</a:t>
            </a:r>
          </a:p>
        </p:txBody>
      </p:sp>
      <p:sp>
        <p:nvSpPr>
          <p:cNvPr id="18435" name="Rectangle 3"/>
          <p:cNvSpPr>
            <a:spLocks noGrp="1" noChangeArrowheads="1"/>
          </p:cNvSpPr>
          <p:nvPr>
            <p:ph type="body" idx="1"/>
          </p:nvPr>
        </p:nvSpPr>
        <p:spPr>
          <a:xfrm>
            <a:off x="762000" y="1752600"/>
            <a:ext cx="7620000" cy="4648200"/>
          </a:xfrm>
        </p:spPr>
        <p:txBody>
          <a:bodyPr/>
          <a:lstStyle/>
          <a:p>
            <a:pPr eaLnBrk="1" hangingPunct="1">
              <a:lnSpc>
                <a:spcPct val="90000"/>
              </a:lnSpc>
            </a:pPr>
            <a:r>
              <a:rPr lang="en-US" sz="2800" smtClean="0"/>
              <a:t>US Secret Service and US Dept. of Education</a:t>
            </a:r>
          </a:p>
          <a:p>
            <a:pPr eaLnBrk="1" hangingPunct="1">
              <a:lnSpc>
                <a:spcPct val="90000"/>
              </a:lnSpc>
            </a:pPr>
            <a:r>
              <a:rPr lang="en-US" sz="2800" smtClean="0"/>
              <a:t>Studied 37 incidents of targeted school violence, involving 41 attackers (1974-2000)</a:t>
            </a:r>
          </a:p>
          <a:p>
            <a:pPr lvl="1" eaLnBrk="1" hangingPunct="1">
              <a:lnSpc>
                <a:spcPct val="90000"/>
              </a:lnSpc>
            </a:pPr>
            <a:r>
              <a:rPr lang="en-US" smtClean="0"/>
              <a:t>3/4 of attackers felt persecuted, bullied prior to the incident</a:t>
            </a:r>
          </a:p>
          <a:p>
            <a:pPr lvl="1" eaLnBrk="1" hangingPunct="1">
              <a:lnSpc>
                <a:spcPct val="90000"/>
              </a:lnSpc>
            </a:pPr>
            <a:r>
              <a:rPr lang="en-US" smtClean="0"/>
              <a:t>1/3 of attackers characterized as “loners”</a:t>
            </a:r>
          </a:p>
          <a:p>
            <a:pPr lvl="1" eaLnBrk="1" hangingPunct="1">
              <a:lnSpc>
                <a:spcPct val="90000"/>
              </a:lnSpc>
            </a:pPr>
            <a:r>
              <a:rPr lang="en-US" smtClean="0"/>
              <a:t>1/4 socialized with students who were disliked by most mainstream students</a:t>
            </a:r>
          </a:p>
          <a:p>
            <a:pPr lvl="1" eaLnBrk="1" hangingPunct="1">
              <a:lnSpc>
                <a:spcPct val="90000"/>
              </a:lnSpc>
            </a:pPr>
            <a:r>
              <a:rPr lang="en-US" smtClean="0"/>
              <a:t>Many had considered suicide</a:t>
            </a:r>
          </a:p>
          <a:p>
            <a:pPr lvl="1" eaLnBrk="1" hangingPunct="1">
              <a:lnSpc>
                <a:spcPct val="90000"/>
              </a:lnSpc>
              <a:buFontTx/>
              <a:buNone/>
            </a:pP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609600"/>
            <a:ext cx="7543800" cy="1812925"/>
          </a:xfrm>
        </p:spPr>
        <p:txBody>
          <a:bodyPr/>
          <a:lstStyle/>
          <a:p>
            <a:pPr eaLnBrk="1" hangingPunct="1"/>
            <a:r>
              <a:rPr lang="en-US" smtClean="0"/>
              <a:t>Reporting of Bullying to School Staff</a:t>
            </a:r>
            <a:r>
              <a:rPr lang="en-US" b="1" smtClean="0">
                <a:latin typeface="Comic Sans MS" pitchFamily="66" charset="0"/>
              </a:rPr>
              <a:t/>
            </a:r>
            <a:br>
              <a:rPr lang="en-US" b="1" smtClean="0">
                <a:latin typeface="Comic Sans MS" pitchFamily="66" charset="0"/>
              </a:rPr>
            </a:br>
            <a:endParaRPr lang="en-US" b="1" smtClean="0">
              <a:latin typeface="Comic Sans MS" pitchFamily="66" charset="0"/>
            </a:endParaRPr>
          </a:p>
        </p:txBody>
      </p:sp>
      <p:sp>
        <p:nvSpPr>
          <p:cNvPr id="19459" name="Rectangle 3"/>
          <p:cNvSpPr>
            <a:spLocks noGrp="1" noChangeArrowheads="1"/>
          </p:cNvSpPr>
          <p:nvPr>
            <p:ph type="body" idx="1"/>
          </p:nvPr>
        </p:nvSpPr>
        <p:spPr>
          <a:xfrm>
            <a:off x="762000" y="1828800"/>
            <a:ext cx="7772400" cy="4114800"/>
          </a:xfrm>
        </p:spPr>
        <p:txBody>
          <a:bodyPr/>
          <a:lstStyle/>
          <a:p>
            <a:pPr eaLnBrk="1" hangingPunct="1">
              <a:lnSpc>
                <a:spcPct val="90000"/>
              </a:lnSpc>
            </a:pPr>
            <a:r>
              <a:rPr lang="en-US" smtClean="0"/>
              <a:t>Many do not report being bullied.</a:t>
            </a:r>
          </a:p>
          <a:p>
            <a:pPr eaLnBrk="1" hangingPunct="1">
              <a:lnSpc>
                <a:spcPct val="90000"/>
              </a:lnSpc>
            </a:pPr>
            <a:r>
              <a:rPr lang="en-US" smtClean="0"/>
              <a:t>Older children and boys are less likely to report victimization.  </a:t>
            </a:r>
          </a:p>
          <a:p>
            <a:pPr eaLnBrk="1" hangingPunct="1">
              <a:lnSpc>
                <a:spcPct val="90000"/>
              </a:lnSpc>
            </a:pPr>
            <a:r>
              <a:rPr lang="en-US" smtClean="0"/>
              <a:t>Why don’t children report?</a:t>
            </a:r>
          </a:p>
          <a:p>
            <a:pPr lvl="1" eaLnBrk="1" hangingPunct="1">
              <a:lnSpc>
                <a:spcPct val="90000"/>
              </a:lnSpc>
            </a:pPr>
            <a:r>
              <a:rPr lang="en-US" sz="3200" smtClean="0"/>
              <a:t>2/3 of victims felt that staff responded poorly</a:t>
            </a:r>
          </a:p>
          <a:p>
            <a:pPr lvl="1" eaLnBrk="1" hangingPunct="1">
              <a:lnSpc>
                <a:spcPct val="90000"/>
              </a:lnSpc>
            </a:pPr>
            <a:r>
              <a:rPr lang="en-US" sz="3200" smtClean="0"/>
              <a:t>6% believed that staff responded very well. (Hoover et al., 1992)</a:t>
            </a:r>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0"/>
            <a:ext cx="7848600" cy="914400"/>
          </a:xfrm>
        </p:spPr>
        <p:txBody>
          <a:bodyPr/>
          <a:lstStyle/>
          <a:p>
            <a:pPr eaLnBrk="1" hangingPunct="1"/>
            <a:r>
              <a:rPr lang="en-US" smtClean="0"/>
              <a:t>Adults’ Responsiveness to Bullying</a:t>
            </a:r>
          </a:p>
        </p:txBody>
      </p:sp>
      <p:sp>
        <p:nvSpPr>
          <p:cNvPr id="20483" name="Rectangle 3"/>
          <p:cNvSpPr>
            <a:spLocks noGrp="1" noChangeArrowheads="1"/>
          </p:cNvSpPr>
          <p:nvPr>
            <p:ph type="body" idx="1"/>
          </p:nvPr>
        </p:nvSpPr>
        <p:spPr>
          <a:xfrm>
            <a:off x="685800" y="1981200"/>
            <a:ext cx="7924800" cy="4038600"/>
          </a:xfrm>
        </p:spPr>
        <p:txBody>
          <a:bodyPr/>
          <a:lstStyle/>
          <a:p>
            <a:pPr eaLnBrk="1" hangingPunct="1"/>
            <a:r>
              <a:rPr lang="en-US" sz="2800" smtClean="0"/>
              <a:t>Adults overestimate their effectiveness in identifying bullying and intervening. </a:t>
            </a:r>
          </a:p>
          <a:p>
            <a:pPr eaLnBrk="1" hangingPunct="1"/>
            <a:r>
              <a:rPr lang="en-US" sz="2800" smtClean="0"/>
              <a:t>Many children question the commitment of teachers and administrators to stopping bullying</a:t>
            </a:r>
          </a:p>
          <a:p>
            <a:pPr lvl="1" eaLnBrk="1" hangingPunct="1"/>
            <a:r>
              <a:rPr lang="en-US" smtClean="0"/>
              <a:t>35% believed </a:t>
            </a:r>
            <a:r>
              <a:rPr lang="en-US" u="sng" smtClean="0"/>
              <a:t>teachers</a:t>
            </a:r>
            <a:r>
              <a:rPr lang="en-US" smtClean="0"/>
              <a:t> were interested in stopping bullying</a:t>
            </a:r>
          </a:p>
          <a:p>
            <a:pPr lvl="1" eaLnBrk="1" hangingPunct="1"/>
            <a:r>
              <a:rPr lang="en-US" smtClean="0"/>
              <a:t>25% believed </a:t>
            </a:r>
            <a:r>
              <a:rPr lang="en-US" u="sng" smtClean="0"/>
              <a:t>administrators</a:t>
            </a:r>
            <a:r>
              <a:rPr lang="en-US" smtClean="0"/>
              <a:t> were interested in stopping bullying (Harris et al., 2002).</a:t>
            </a:r>
            <a:r>
              <a:rPr lang="en-US" sz="3200" smtClean="0">
                <a:latin typeface="Comic Sans MS" pitchFamily="66" charset="0"/>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76338" y="658813"/>
            <a:ext cx="6986587" cy="485775"/>
          </a:xfrm>
        </p:spPr>
        <p:txBody>
          <a:bodyPr/>
          <a:lstStyle/>
          <a:p>
            <a:pPr eaLnBrk="1" hangingPunct="1"/>
            <a:r>
              <a:rPr lang="en-US" smtClean="0"/>
              <a:t>Kids Who Observe</a:t>
            </a:r>
          </a:p>
        </p:txBody>
      </p:sp>
      <p:sp>
        <p:nvSpPr>
          <p:cNvPr id="21507" name="Rectangle 3"/>
          <p:cNvSpPr>
            <a:spLocks noGrp="1" noChangeArrowheads="1"/>
          </p:cNvSpPr>
          <p:nvPr>
            <p:ph type="body" idx="1"/>
          </p:nvPr>
        </p:nvSpPr>
        <p:spPr>
          <a:xfrm>
            <a:off x="838200" y="1600200"/>
            <a:ext cx="7620000" cy="4038600"/>
          </a:xfrm>
        </p:spPr>
        <p:txBody>
          <a:bodyPr/>
          <a:lstStyle/>
          <a:p>
            <a:pPr eaLnBrk="1" hangingPunct="1">
              <a:spcBef>
                <a:spcPct val="35000"/>
              </a:spcBef>
              <a:buFontTx/>
              <a:buNone/>
              <a:tabLst>
                <a:tab pos="1600200" algn="l"/>
              </a:tabLst>
            </a:pPr>
            <a:r>
              <a:rPr lang="en-US" smtClean="0"/>
              <a:t>What do you usually do when you see a student being bullied?</a:t>
            </a:r>
          </a:p>
          <a:p>
            <a:pPr eaLnBrk="1" hangingPunct="1">
              <a:spcBef>
                <a:spcPct val="35000"/>
              </a:spcBef>
              <a:tabLst>
                <a:tab pos="1600200" algn="l"/>
              </a:tabLst>
            </a:pPr>
            <a:r>
              <a:rPr lang="en-US" smtClean="0"/>
              <a:t>38%	Nothing, because it’s</a:t>
            </a:r>
            <a:br>
              <a:rPr lang="en-US" smtClean="0"/>
            </a:br>
            <a:r>
              <a:rPr lang="en-US" smtClean="0"/>
              <a:t>	none of my business	</a:t>
            </a:r>
          </a:p>
          <a:p>
            <a:pPr eaLnBrk="1" hangingPunct="1">
              <a:spcBef>
                <a:spcPct val="35000"/>
              </a:spcBef>
              <a:tabLst>
                <a:tab pos="1600200" algn="l"/>
              </a:tabLst>
            </a:pPr>
            <a:r>
              <a:rPr lang="en-US" smtClean="0"/>
              <a:t>27%	I don’t do anything, but</a:t>
            </a:r>
            <a:br>
              <a:rPr lang="en-US" smtClean="0"/>
            </a:br>
            <a:r>
              <a:rPr lang="en-US" smtClean="0"/>
              <a:t>	I think I should help	</a:t>
            </a:r>
          </a:p>
          <a:p>
            <a:pPr eaLnBrk="1" hangingPunct="1">
              <a:spcBef>
                <a:spcPct val="35000"/>
              </a:spcBef>
              <a:tabLst>
                <a:tab pos="1600200" algn="l"/>
              </a:tabLst>
            </a:pPr>
            <a:r>
              <a:rPr lang="en-US" smtClean="0"/>
              <a:t>35%	I try to help him or her</a:t>
            </a:r>
          </a:p>
        </p:txBody>
      </p:sp>
      <p:sp>
        <p:nvSpPr>
          <p:cNvPr id="83974" name="Text Box 6"/>
          <p:cNvSpPr txBox="1">
            <a:spLocks noChangeArrowheads="1"/>
          </p:cNvSpPr>
          <p:nvPr/>
        </p:nvSpPr>
        <p:spPr bwMode="auto">
          <a:xfrm>
            <a:off x="1447800" y="6019800"/>
            <a:ext cx="6629400" cy="366713"/>
          </a:xfrm>
          <a:prstGeom prst="rect">
            <a:avLst/>
          </a:prstGeom>
          <a:noFill/>
          <a:ln w="9525">
            <a:noFill/>
            <a:miter lim="800000"/>
            <a:headEnd/>
            <a:tailEnd/>
          </a:ln>
          <a:effectLst/>
        </p:spPr>
        <p:txBody>
          <a:bodyPr>
            <a:spAutoFit/>
          </a:bodyPr>
          <a:lstStyle/>
          <a:p>
            <a:pPr algn="ctr">
              <a:defRPr/>
            </a:pPr>
            <a:endParaRPr lang="en-US" b="1">
              <a:effectLst>
                <a:outerShdw blurRad="38100" dist="38100" dir="2700000" algn="tl">
                  <a:srgbClr val="C0C0C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47688"/>
            <a:ext cx="7772400" cy="1143000"/>
          </a:xfrm>
        </p:spPr>
        <p:txBody>
          <a:bodyPr/>
          <a:lstStyle/>
          <a:p>
            <a:pPr eaLnBrk="1" hangingPunct="1"/>
            <a:r>
              <a:rPr lang="en-US" smtClean="0"/>
              <a:t>Overview of the Workshop</a:t>
            </a:r>
          </a:p>
        </p:txBody>
      </p:sp>
      <p:sp>
        <p:nvSpPr>
          <p:cNvPr id="6147" name="Rectangle 3"/>
          <p:cNvSpPr>
            <a:spLocks noGrp="1" noChangeArrowheads="1"/>
          </p:cNvSpPr>
          <p:nvPr>
            <p:ph type="body" idx="1"/>
          </p:nvPr>
        </p:nvSpPr>
        <p:spPr>
          <a:xfrm>
            <a:off x="685800" y="1795463"/>
            <a:ext cx="7772400" cy="4114800"/>
          </a:xfrm>
        </p:spPr>
        <p:txBody>
          <a:bodyPr/>
          <a:lstStyle/>
          <a:p>
            <a:pPr eaLnBrk="1" hangingPunct="1">
              <a:lnSpc>
                <a:spcPct val="90000"/>
              </a:lnSpc>
            </a:pPr>
            <a:r>
              <a:rPr lang="en-US" smtClean="0"/>
              <a:t>What is known about the nature and prevalence of bullying?</a:t>
            </a:r>
          </a:p>
          <a:p>
            <a:pPr eaLnBrk="1" hangingPunct="1">
              <a:lnSpc>
                <a:spcPct val="90000"/>
              </a:lnSpc>
            </a:pPr>
            <a:r>
              <a:rPr lang="en-US" smtClean="0"/>
              <a:t>Why be concerned about bullying?</a:t>
            </a:r>
          </a:p>
          <a:p>
            <a:pPr eaLnBrk="1" hangingPunct="1">
              <a:lnSpc>
                <a:spcPct val="90000"/>
              </a:lnSpc>
            </a:pPr>
            <a:r>
              <a:rPr lang="en-US" smtClean="0"/>
              <a:t>How are schools addressing bullying?</a:t>
            </a:r>
          </a:p>
          <a:p>
            <a:pPr eaLnBrk="1" hangingPunct="1">
              <a:lnSpc>
                <a:spcPct val="90000"/>
              </a:lnSpc>
            </a:pPr>
            <a:r>
              <a:rPr lang="en-US" smtClean="0"/>
              <a:t>What works and doesn’t work in bullying prevention and intervention?</a:t>
            </a:r>
          </a:p>
          <a:p>
            <a:pPr eaLnBrk="1" hangingPunct="1">
              <a:lnSpc>
                <a:spcPct val="90000"/>
              </a:lnSpc>
            </a:pPr>
            <a:r>
              <a:rPr lang="en-US" smtClean="0"/>
              <a:t>HRSA’s National Bullying Prevention Campaign</a:t>
            </a:r>
          </a:p>
          <a:p>
            <a:pPr eaLnBrk="1" hangingPunct="1">
              <a:lnSpc>
                <a:spcPct val="90000"/>
              </a:lnSpc>
              <a:buFontTx/>
              <a:buNone/>
            </a:pPr>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838200"/>
            <a:ext cx="7010400" cy="487363"/>
          </a:xfrm>
        </p:spPr>
        <p:txBody>
          <a:bodyPr/>
          <a:lstStyle/>
          <a:p>
            <a:pPr eaLnBrk="1" hangingPunct="1"/>
            <a:r>
              <a:rPr lang="en-US" smtClean="0"/>
              <a:t>What Are Schools Doing To Address Bullying?</a:t>
            </a:r>
          </a:p>
        </p:txBody>
      </p:sp>
      <p:sp>
        <p:nvSpPr>
          <p:cNvPr id="22531" name="Rectangle 3"/>
          <p:cNvSpPr>
            <a:spLocks noGrp="1" noChangeArrowheads="1"/>
          </p:cNvSpPr>
          <p:nvPr>
            <p:ph type="body" idx="1"/>
          </p:nvPr>
        </p:nvSpPr>
        <p:spPr>
          <a:xfrm>
            <a:off x="990600" y="1905000"/>
            <a:ext cx="7620000" cy="4038600"/>
          </a:xfrm>
        </p:spPr>
        <p:txBody>
          <a:bodyPr/>
          <a:lstStyle/>
          <a:p>
            <a:pPr eaLnBrk="1" hangingPunct="1">
              <a:lnSpc>
                <a:spcPct val="80000"/>
              </a:lnSpc>
              <a:tabLst>
                <a:tab pos="1600200" algn="l"/>
              </a:tabLst>
            </a:pPr>
            <a:r>
              <a:rPr lang="en-US" sz="2800" smtClean="0"/>
              <a:t>Awareness-raising efforts</a:t>
            </a:r>
          </a:p>
          <a:p>
            <a:pPr eaLnBrk="1" hangingPunct="1">
              <a:lnSpc>
                <a:spcPct val="80000"/>
              </a:lnSpc>
              <a:tabLst>
                <a:tab pos="1600200" algn="l"/>
              </a:tabLst>
            </a:pPr>
            <a:r>
              <a:rPr lang="en-US" sz="2800" smtClean="0"/>
              <a:t>Reporting, tracking</a:t>
            </a:r>
          </a:p>
          <a:p>
            <a:pPr eaLnBrk="1" hangingPunct="1">
              <a:lnSpc>
                <a:spcPct val="80000"/>
              </a:lnSpc>
              <a:tabLst>
                <a:tab pos="1600200" algn="l"/>
              </a:tabLst>
            </a:pPr>
            <a:r>
              <a:rPr lang="en-US" sz="2800" smtClean="0"/>
              <a:t>Zero tolerance (student exclusion)</a:t>
            </a:r>
          </a:p>
          <a:p>
            <a:pPr eaLnBrk="1" hangingPunct="1">
              <a:lnSpc>
                <a:spcPct val="80000"/>
              </a:lnSpc>
              <a:tabLst>
                <a:tab pos="1600200" algn="l"/>
              </a:tabLst>
            </a:pPr>
            <a:r>
              <a:rPr lang="en-US" sz="2800" smtClean="0"/>
              <a:t>Social skills training for victims of bullying</a:t>
            </a:r>
          </a:p>
          <a:p>
            <a:pPr eaLnBrk="1" hangingPunct="1">
              <a:lnSpc>
                <a:spcPct val="80000"/>
              </a:lnSpc>
              <a:tabLst>
                <a:tab pos="1600200" algn="l"/>
              </a:tabLst>
            </a:pPr>
            <a:r>
              <a:rPr lang="en-US" sz="2800" smtClean="0"/>
              <a:t>Individual &amp; group treatment for children who bully/children who are bullied</a:t>
            </a:r>
          </a:p>
          <a:p>
            <a:pPr eaLnBrk="1" hangingPunct="1">
              <a:lnSpc>
                <a:spcPct val="80000"/>
              </a:lnSpc>
              <a:tabLst>
                <a:tab pos="1600200" algn="l"/>
              </a:tabLst>
            </a:pPr>
            <a:r>
              <a:rPr lang="en-US" sz="2800" smtClean="0"/>
              <a:t>Mediation, conflict resolution programs</a:t>
            </a:r>
          </a:p>
          <a:p>
            <a:pPr eaLnBrk="1" hangingPunct="1">
              <a:lnSpc>
                <a:spcPct val="80000"/>
              </a:lnSpc>
              <a:tabLst>
                <a:tab pos="1600200" algn="l"/>
              </a:tabLst>
            </a:pPr>
            <a:r>
              <a:rPr lang="en-US" sz="2800" smtClean="0"/>
              <a:t>Curricular approaches to bullying prevention</a:t>
            </a:r>
          </a:p>
          <a:p>
            <a:pPr eaLnBrk="1" hangingPunct="1">
              <a:lnSpc>
                <a:spcPct val="80000"/>
              </a:lnSpc>
              <a:tabLst>
                <a:tab pos="1600200" algn="l"/>
              </a:tabLst>
            </a:pPr>
            <a:r>
              <a:rPr lang="en-US" sz="2800" smtClean="0"/>
              <a:t>Comprehensive approaches</a:t>
            </a:r>
          </a:p>
          <a:p>
            <a:pPr eaLnBrk="1" hangingPunct="1">
              <a:lnSpc>
                <a:spcPct val="80000"/>
              </a:lnSpc>
              <a:tabLst>
                <a:tab pos="1600200" algn="l"/>
              </a:tabLst>
            </a:pPr>
            <a:endParaRPr lang="en-US" smtClean="0"/>
          </a:p>
        </p:txBody>
      </p:sp>
      <p:sp>
        <p:nvSpPr>
          <p:cNvPr id="323588" name="Text Box 4"/>
          <p:cNvSpPr txBox="1">
            <a:spLocks noChangeArrowheads="1"/>
          </p:cNvSpPr>
          <p:nvPr/>
        </p:nvSpPr>
        <p:spPr bwMode="auto">
          <a:xfrm>
            <a:off x="1447800" y="6019800"/>
            <a:ext cx="6629400" cy="366713"/>
          </a:xfrm>
          <a:prstGeom prst="rect">
            <a:avLst/>
          </a:prstGeom>
          <a:noFill/>
          <a:ln w="9525">
            <a:noFill/>
            <a:miter lim="800000"/>
            <a:headEnd/>
            <a:tailEnd/>
          </a:ln>
          <a:effectLst/>
        </p:spPr>
        <p:txBody>
          <a:bodyPr>
            <a:spAutoFit/>
          </a:bodyPr>
          <a:lstStyle/>
          <a:p>
            <a:pPr algn="ctr">
              <a:defRPr/>
            </a:pPr>
            <a:endParaRPr lang="en-US" b="1">
              <a:effectLst>
                <a:outerShdw blurRad="38100" dist="38100" dir="2700000" algn="tl">
                  <a:srgbClr val="C0C0C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304800"/>
            <a:ext cx="7772400" cy="1143000"/>
          </a:xfrm>
        </p:spPr>
        <p:txBody>
          <a:bodyPr/>
          <a:lstStyle/>
          <a:p>
            <a:pPr eaLnBrk="1" hangingPunct="1"/>
            <a:r>
              <a:rPr lang="en-US" sz="4000" smtClean="0"/>
              <a:t>Common “Misdirections” in Bullying Prevention and Intervention</a:t>
            </a:r>
          </a:p>
        </p:txBody>
      </p:sp>
      <p:sp>
        <p:nvSpPr>
          <p:cNvPr id="23555" name="Rectangle 3"/>
          <p:cNvSpPr>
            <a:spLocks noGrp="1" noChangeArrowheads="1"/>
          </p:cNvSpPr>
          <p:nvPr>
            <p:ph type="body" idx="1"/>
          </p:nvPr>
        </p:nvSpPr>
        <p:spPr>
          <a:xfrm>
            <a:off x="1066800" y="1752600"/>
            <a:ext cx="7772400" cy="4114800"/>
          </a:xfrm>
        </p:spPr>
        <p:txBody>
          <a:bodyPr/>
          <a:lstStyle/>
          <a:p>
            <a:pPr eaLnBrk="1" hangingPunct="1"/>
            <a:r>
              <a:rPr lang="en-US" smtClean="0"/>
              <a:t>Zero tolerance (student exclusion)</a:t>
            </a:r>
            <a:br>
              <a:rPr lang="en-US" smtClean="0"/>
            </a:br>
            <a:endParaRPr lang="en-US" smtClean="0"/>
          </a:p>
          <a:p>
            <a:pPr eaLnBrk="1" hangingPunct="1"/>
            <a:r>
              <a:rPr lang="en-US" smtClean="0"/>
              <a:t>Conflict Resolution/Peer Mediation</a:t>
            </a:r>
            <a:br>
              <a:rPr lang="en-US" smtClean="0"/>
            </a:br>
            <a:endParaRPr lang="en-US" smtClean="0"/>
          </a:p>
          <a:p>
            <a:pPr eaLnBrk="1" hangingPunct="1"/>
            <a:r>
              <a:rPr lang="en-US" smtClean="0"/>
              <a:t>Group treatment for children who bully</a:t>
            </a:r>
            <a:br>
              <a:rPr lang="en-US" smtClean="0"/>
            </a:br>
            <a:endParaRPr lang="en-US" smtClean="0"/>
          </a:p>
          <a:p>
            <a:pPr eaLnBrk="1" hangingPunct="1"/>
            <a:r>
              <a:rPr lang="en-US" smtClean="0"/>
              <a:t>Simple, short-term solutions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What works in bullying prevention?</a:t>
            </a:r>
          </a:p>
        </p:txBody>
      </p:sp>
      <p:sp>
        <p:nvSpPr>
          <p:cNvPr id="24579" name="Rectangle 3"/>
          <p:cNvSpPr>
            <a:spLocks noGrp="1" noChangeArrowheads="1"/>
          </p:cNvSpPr>
          <p:nvPr>
            <p:ph type="body" idx="1"/>
          </p:nvPr>
        </p:nvSpPr>
        <p:spPr>
          <a:xfrm>
            <a:off x="685800" y="2133600"/>
            <a:ext cx="7772400" cy="4114800"/>
          </a:xfrm>
        </p:spPr>
        <p:txBody>
          <a:bodyPr/>
          <a:lstStyle/>
          <a:p>
            <a:pPr eaLnBrk="1" hangingPunct="1"/>
            <a:r>
              <a:rPr lang="en-US" smtClean="0"/>
              <a:t>What is required to reduce bullying in schools is nothing less than a </a:t>
            </a:r>
            <a:r>
              <a:rPr lang="en-US" u="sng" smtClean="0"/>
              <a:t>change in the school climate</a:t>
            </a:r>
            <a:r>
              <a:rPr lang="en-US" smtClean="0"/>
              <a:t> and in </a:t>
            </a:r>
            <a:r>
              <a:rPr lang="en-US" u="sng" smtClean="0"/>
              <a:t>norms for behavior</a:t>
            </a:r>
            <a:r>
              <a:rPr lang="en-US" smtClean="0"/>
              <a:t>. </a:t>
            </a:r>
            <a:br>
              <a:rPr lang="en-US" smtClean="0"/>
            </a:br>
            <a:endParaRPr lang="en-US" smtClean="0"/>
          </a:p>
          <a:p>
            <a:pPr eaLnBrk="1" hangingPunct="1"/>
            <a:r>
              <a:rPr lang="en-US" smtClean="0"/>
              <a:t>This requires a comprehensive, school-wide effort involving the </a:t>
            </a:r>
            <a:r>
              <a:rPr lang="en-US" u="sng" smtClean="0"/>
              <a:t>entire school community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RSA, logo"/>
          <p:cNvPicPr>
            <a:picLocks noChangeAspect="1" noChangeArrowheads="1"/>
          </p:cNvPicPr>
          <p:nvPr/>
        </p:nvPicPr>
        <p:blipFill>
          <a:blip r:embed="rId3"/>
          <a:srcRect/>
          <a:stretch>
            <a:fillRect/>
          </a:stretch>
        </p:blipFill>
        <p:spPr bwMode="auto">
          <a:xfrm>
            <a:off x="1320800" y="1066800"/>
            <a:ext cx="6367463" cy="3971925"/>
          </a:xfrm>
          <a:prstGeom prst="rect">
            <a:avLst/>
          </a:prstGeom>
          <a:noFill/>
          <a:ln w="9525">
            <a:noFill/>
            <a:miter lim="800000"/>
            <a:headEnd/>
            <a:tailEnd/>
          </a:ln>
        </p:spPr>
      </p:pic>
      <p:sp>
        <p:nvSpPr>
          <p:cNvPr id="25603" name="Text Box 3"/>
          <p:cNvSpPr txBox="1">
            <a:spLocks noChangeArrowheads="1"/>
          </p:cNvSpPr>
          <p:nvPr/>
        </p:nvSpPr>
        <p:spPr bwMode="auto">
          <a:xfrm>
            <a:off x="1676400" y="5181600"/>
            <a:ext cx="6172200" cy="549275"/>
          </a:xfrm>
          <a:prstGeom prst="rect">
            <a:avLst/>
          </a:prstGeom>
          <a:noFill/>
          <a:ln w="12700" algn="ctr">
            <a:noFill/>
            <a:miter lim="800000"/>
            <a:headEnd/>
            <a:tailEnd/>
          </a:ln>
        </p:spPr>
        <p:txBody>
          <a:bodyPr>
            <a:spAutoFit/>
          </a:bodyPr>
          <a:lstStyle/>
          <a:p>
            <a:pPr>
              <a:spcBef>
                <a:spcPct val="50000"/>
              </a:spcBef>
            </a:pPr>
            <a:r>
              <a:rPr lang="en-US" sz="3000">
                <a:solidFill>
                  <a:srgbClr val="000000"/>
                </a:solidFill>
                <a:latin typeface="Univers (W1)" pitchFamily="34" charset="0"/>
              </a:rPr>
              <a:t>www.StopBullyingNow.hrsa.gov</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228600"/>
            <a:ext cx="5148263" cy="1085850"/>
          </a:xfrm>
        </p:spPr>
        <p:txBody>
          <a:bodyPr/>
          <a:lstStyle/>
          <a:p>
            <a:pPr eaLnBrk="1" hangingPunct="1"/>
            <a:r>
              <a:rPr lang="en-US" b="1" smtClean="0">
                <a:solidFill>
                  <a:srgbClr val="2C58B0"/>
                </a:solidFill>
              </a:rPr>
              <a:t>Campaign Goals</a:t>
            </a:r>
          </a:p>
        </p:txBody>
      </p:sp>
      <p:sp>
        <p:nvSpPr>
          <p:cNvPr id="26627" name="Rectangle 3"/>
          <p:cNvSpPr>
            <a:spLocks noGrp="1" noChangeArrowheads="1"/>
          </p:cNvSpPr>
          <p:nvPr>
            <p:ph type="body" idx="1"/>
          </p:nvPr>
        </p:nvSpPr>
        <p:spPr>
          <a:xfrm>
            <a:off x="685800" y="1295400"/>
            <a:ext cx="7772400" cy="4572000"/>
          </a:xfrm>
        </p:spPr>
        <p:txBody>
          <a:bodyPr/>
          <a:lstStyle/>
          <a:p>
            <a:pPr eaLnBrk="1" hangingPunct="1"/>
            <a:r>
              <a:rPr lang="en-US" smtClean="0">
                <a:solidFill>
                  <a:srgbClr val="000000"/>
                </a:solidFill>
              </a:rPr>
              <a:t>Raise awareness about bullying</a:t>
            </a:r>
            <a:br>
              <a:rPr lang="en-US" smtClean="0">
                <a:solidFill>
                  <a:srgbClr val="000000"/>
                </a:solidFill>
              </a:rPr>
            </a:br>
            <a:endParaRPr lang="en-US" smtClean="0">
              <a:solidFill>
                <a:srgbClr val="000000"/>
              </a:solidFill>
            </a:endParaRPr>
          </a:p>
          <a:p>
            <a:pPr eaLnBrk="1" hangingPunct="1"/>
            <a:r>
              <a:rPr lang="en-US" smtClean="0">
                <a:solidFill>
                  <a:srgbClr val="000000"/>
                </a:solidFill>
              </a:rPr>
              <a:t>Prevent and reduce bullying behaviors</a:t>
            </a:r>
            <a:br>
              <a:rPr lang="en-US" smtClean="0">
                <a:solidFill>
                  <a:srgbClr val="000000"/>
                </a:solidFill>
              </a:rPr>
            </a:br>
            <a:endParaRPr lang="en-US" smtClean="0">
              <a:solidFill>
                <a:srgbClr val="000000"/>
              </a:solidFill>
            </a:endParaRPr>
          </a:p>
          <a:p>
            <a:pPr eaLnBrk="1" hangingPunct="1"/>
            <a:r>
              <a:rPr lang="en-US" smtClean="0">
                <a:solidFill>
                  <a:srgbClr val="000000"/>
                </a:solidFill>
              </a:rPr>
              <a:t>Identify appropriate interventions for “tweens” and other target audiences</a:t>
            </a:r>
            <a:br>
              <a:rPr lang="en-US" smtClean="0">
                <a:solidFill>
                  <a:srgbClr val="000000"/>
                </a:solidFill>
              </a:rPr>
            </a:br>
            <a:endParaRPr lang="en-US" smtClean="0">
              <a:solidFill>
                <a:srgbClr val="000000"/>
              </a:solidFill>
            </a:endParaRPr>
          </a:p>
          <a:p>
            <a:pPr eaLnBrk="1" hangingPunct="1"/>
            <a:r>
              <a:rPr lang="en-US" smtClean="0">
                <a:solidFill>
                  <a:srgbClr val="000000"/>
                </a:solidFill>
              </a:rPr>
              <a:t>Foster and enhance linkages among partners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9200" y="304800"/>
            <a:ext cx="6705600" cy="1219200"/>
          </a:xfrm>
        </p:spPr>
        <p:txBody>
          <a:bodyPr/>
          <a:lstStyle/>
          <a:p>
            <a:pPr eaLnBrk="1" hangingPunct="1"/>
            <a:r>
              <a:rPr lang="en-US" b="1" smtClean="0">
                <a:solidFill>
                  <a:srgbClr val="2C58B0"/>
                </a:solidFill>
              </a:rPr>
              <a:t>Resources Used for the  Campaign’s Development</a:t>
            </a:r>
          </a:p>
        </p:txBody>
      </p:sp>
      <p:sp>
        <p:nvSpPr>
          <p:cNvPr id="27651" name="Rectangle 3"/>
          <p:cNvSpPr>
            <a:spLocks noGrp="1" noChangeArrowheads="1"/>
          </p:cNvSpPr>
          <p:nvPr>
            <p:ph type="body" sz="half" idx="1"/>
          </p:nvPr>
        </p:nvSpPr>
        <p:spPr>
          <a:xfrm>
            <a:off x="990600" y="1981200"/>
            <a:ext cx="7358063" cy="4202113"/>
          </a:xfrm>
        </p:spPr>
        <p:txBody>
          <a:bodyPr/>
          <a:lstStyle/>
          <a:p>
            <a:pPr eaLnBrk="1" hangingPunct="1">
              <a:lnSpc>
                <a:spcPct val="90000"/>
              </a:lnSpc>
            </a:pPr>
            <a:r>
              <a:rPr lang="en-US" smtClean="0">
                <a:solidFill>
                  <a:srgbClr val="000000"/>
                </a:solidFill>
              </a:rPr>
              <a:t>Review of existing research on bullying</a:t>
            </a:r>
          </a:p>
          <a:p>
            <a:pPr eaLnBrk="1" hangingPunct="1">
              <a:lnSpc>
                <a:spcPct val="90000"/>
              </a:lnSpc>
            </a:pPr>
            <a:r>
              <a:rPr lang="en-US" smtClean="0">
                <a:solidFill>
                  <a:srgbClr val="000000"/>
                </a:solidFill>
              </a:rPr>
              <a:t>Focus groups &amp; in-depth interviews with tweens, teens, adults</a:t>
            </a:r>
          </a:p>
          <a:p>
            <a:pPr eaLnBrk="1" hangingPunct="1">
              <a:lnSpc>
                <a:spcPct val="90000"/>
              </a:lnSpc>
            </a:pPr>
            <a:r>
              <a:rPr lang="en-US" smtClean="0">
                <a:solidFill>
                  <a:srgbClr val="000000"/>
                </a:solidFill>
              </a:rPr>
              <a:t>Input from Youth Expert Panel</a:t>
            </a:r>
          </a:p>
          <a:p>
            <a:pPr eaLnBrk="1" hangingPunct="1">
              <a:lnSpc>
                <a:spcPct val="90000"/>
              </a:lnSpc>
            </a:pPr>
            <a:r>
              <a:rPr lang="en-US" smtClean="0">
                <a:solidFill>
                  <a:srgbClr val="000000"/>
                </a:solidFill>
              </a:rPr>
              <a:t>Input from Steering Committee of Partner Organizations</a:t>
            </a:r>
          </a:p>
          <a:p>
            <a:pPr eaLnBrk="1" hangingPunct="1">
              <a:lnSpc>
                <a:spcPct val="90000"/>
              </a:lnSpc>
              <a:buClr>
                <a:srgbClr val="A50021"/>
              </a:buClr>
              <a:buFontTx/>
              <a:buNone/>
            </a:pPr>
            <a:endParaRPr lang="en-US" smtClean="0">
              <a:solidFill>
                <a:srgbClr val="000000"/>
              </a:solidFill>
            </a:endParaRPr>
          </a:p>
          <a:p>
            <a:pPr lvl="1" eaLnBrk="1" hangingPunct="1">
              <a:lnSpc>
                <a:spcPct val="90000"/>
              </a:lnSpc>
            </a:pPr>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05000" y="304800"/>
            <a:ext cx="5181600" cy="863600"/>
          </a:xfrm>
        </p:spPr>
        <p:txBody>
          <a:bodyPr/>
          <a:lstStyle/>
          <a:p>
            <a:pPr eaLnBrk="1" hangingPunct="1"/>
            <a:r>
              <a:rPr lang="en-US" b="1" smtClean="0">
                <a:solidFill>
                  <a:srgbClr val="2C58B0"/>
                </a:solidFill>
              </a:rPr>
              <a:t>Campaign Partners</a:t>
            </a:r>
          </a:p>
        </p:txBody>
      </p:sp>
      <p:sp>
        <p:nvSpPr>
          <p:cNvPr id="28675" name="Rectangle 3"/>
          <p:cNvSpPr>
            <a:spLocks noGrp="1" noChangeArrowheads="1"/>
          </p:cNvSpPr>
          <p:nvPr>
            <p:ph type="body" sz="half" idx="1"/>
          </p:nvPr>
        </p:nvSpPr>
        <p:spPr>
          <a:xfrm>
            <a:off x="533400" y="1219200"/>
            <a:ext cx="8153400" cy="4572000"/>
          </a:xfrm>
        </p:spPr>
        <p:txBody>
          <a:bodyPr/>
          <a:lstStyle/>
          <a:p>
            <a:pPr eaLnBrk="1" hangingPunct="1">
              <a:buClr>
                <a:srgbClr val="A50021"/>
              </a:buClr>
            </a:pPr>
            <a:r>
              <a:rPr lang="en-US" sz="2800" smtClean="0">
                <a:solidFill>
                  <a:srgbClr val="000000"/>
                </a:solidFill>
              </a:rPr>
              <a:t>Over 60 public, not-for-profit groups, &amp; government agencies</a:t>
            </a:r>
          </a:p>
          <a:p>
            <a:pPr eaLnBrk="1" hangingPunct="1">
              <a:buClr>
                <a:srgbClr val="A50021"/>
              </a:buClr>
            </a:pPr>
            <a:r>
              <a:rPr lang="en-US" sz="2800" smtClean="0">
                <a:solidFill>
                  <a:srgbClr val="000000"/>
                </a:solidFill>
              </a:rPr>
              <a:t>Represent fields of:</a:t>
            </a:r>
          </a:p>
          <a:p>
            <a:pPr lvl="1" eaLnBrk="1" hangingPunct="1">
              <a:buClr>
                <a:srgbClr val="A50021"/>
              </a:buClr>
            </a:pPr>
            <a:r>
              <a:rPr lang="en-US" smtClean="0">
                <a:solidFill>
                  <a:srgbClr val="000000"/>
                </a:solidFill>
              </a:rPr>
              <a:t>Education, health, mental health, law enforcement, youth development, faith-based communities</a:t>
            </a:r>
          </a:p>
          <a:p>
            <a:pPr eaLnBrk="1" hangingPunct="1">
              <a:buClr>
                <a:srgbClr val="A50021"/>
              </a:buClr>
            </a:pPr>
            <a:r>
              <a:rPr lang="en-US" sz="2800" smtClean="0">
                <a:solidFill>
                  <a:srgbClr val="000000"/>
                </a:solidFill>
              </a:rPr>
              <a:t>Responsibilities:</a:t>
            </a:r>
          </a:p>
          <a:p>
            <a:pPr lvl="1" eaLnBrk="1" hangingPunct="1">
              <a:buClr>
                <a:srgbClr val="A50021"/>
              </a:buClr>
            </a:pPr>
            <a:r>
              <a:rPr lang="en-US" smtClean="0">
                <a:solidFill>
                  <a:srgbClr val="000000"/>
                </a:solidFill>
              </a:rPr>
              <a:t>Advise Campaign’s development</a:t>
            </a:r>
          </a:p>
          <a:p>
            <a:pPr lvl="1" eaLnBrk="1" hangingPunct="1">
              <a:buClr>
                <a:srgbClr val="A50021"/>
              </a:buClr>
            </a:pPr>
            <a:r>
              <a:rPr lang="en-US" smtClean="0">
                <a:solidFill>
                  <a:srgbClr val="000000"/>
                </a:solidFill>
              </a:rPr>
              <a:t>Provide feedback on Campaign products</a:t>
            </a:r>
          </a:p>
          <a:p>
            <a:pPr lvl="1" eaLnBrk="1" hangingPunct="1">
              <a:buClr>
                <a:srgbClr val="A50021"/>
              </a:buClr>
            </a:pPr>
            <a:r>
              <a:rPr lang="en-US" smtClean="0">
                <a:solidFill>
                  <a:srgbClr val="000000"/>
                </a:solidFill>
              </a:rPr>
              <a:t>Disseminate Campaign’s results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495800" y="1882775"/>
            <a:ext cx="4130675" cy="3505200"/>
          </a:xfrm>
          <a:prstGeom prst="rect">
            <a:avLst/>
          </a:prstGeom>
          <a:solidFill>
            <a:srgbClr val="A50021"/>
          </a:solidFill>
          <a:ln w="12700" algn="ctr">
            <a:solidFill>
              <a:schemeClr val="tx1"/>
            </a:solidFill>
            <a:miter lim="800000"/>
            <a:headEnd/>
            <a:tailEnd/>
          </a:ln>
        </p:spPr>
        <p:txBody>
          <a:bodyPr wrap="none" anchor="ctr"/>
          <a:lstStyle/>
          <a:p>
            <a:pPr algn="ctr"/>
            <a:endParaRPr lang="en-US" sz="3000">
              <a:solidFill>
                <a:srgbClr val="FFDFBF"/>
              </a:solidFill>
              <a:latin typeface="Univers (W1)" pitchFamily="34" charset="0"/>
            </a:endParaRPr>
          </a:p>
        </p:txBody>
      </p:sp>
      <p:sp>
        <p:nvSpPr>
          <p:cNvPr id="29699" name="Rectangle 3"/>
          <p:cNvSpPr>
            <a:spLocks noGrp="1" noChangeArrowheads="1"/>
          </p:cNvSpPr>
          <p:nvPr>
            <p:ph type="title"/>
          </p:nvPr>
        </p:nvSpPr>
        <p:spPr>
          <a:xfrm>
            <a:off x="1066800" y="304800"/>
            <a:ext cx="6773863" cy="1143000"/>
          </a:xfrm>
        </p:spPr>
        <p:txBody>
          <a:bodyPr/>
          <a:lstStyle/>
          <a:p>
            <a:pPr eaLnBrk="1" hangingPunct="1"/>
            <a:r>
              <a:rPr lang="en-US" b="1" smtClean="0">
                <a:solidFill>
                  <a:srgbClr val="2C58B0"/>
                </a:solidFill>
              </a:rPr>
              <a:t>Campaign’s Launch</a:t>
            </a:r>
          </a:p>
        </p:txBody>
      </p:sp>
      <p:pic>
        <p:nvPicPr>
          <p:cNvPr id="29700" name="Picture 4" descr="HRSA, BP Kickoff, c animals"/>
          <p:cNvPicPr>
            <a:picLocks noChangeAspect="1" noChangeArrowheads="1"/>
          </p:cNvPicPr>
          <p:nvPr>
            <p:ph sz="quarter" idx="2"/>
          </p:nvPr>
        </p:nvPicPr>
        <p:blipFill>
          <a:blip r:embed="rId3"/>
          <a:srcRect/>
          <a:stretch>
            <a:fillRect/>
          </a:stretch>
        </p:blipFill>
        <p:spPr>
          <a:xfrm>
            <a:off x="4724400" y="2187575"/>
            <a:ext cx="3646488" cy="2962275"/>
          </a:xfrm>
          <a:noFill/>
        </p:spPr>
      </p:pic>
      <p:sp>
        <p:nvSpPr>
          <p:cNvPr id="29701" name="Rectangle 5"/>
          <p:cNvSpPr>
            <a:spLocks noChangeArrowheads="1"/>
          </p:cNvSpPr>
          <p:nvPr/>
        </p:nvSpPr>
        <p:spPr bwMode="auto">
          <a:xfrm>
            <a:off x="457200" y="1449388"/>
            <a:ext cx="3886200" cy="3482975"/>
          </a:xfrm>
          <a:prstGeom prst="rect">
            <a:avLst/>
          </a:prstGeom>
          <a:solidFill>
            <a:srgbClr val="3366CC"/>
          </a:solidFill>
          <a:ln w="12700" algn="ctr">
            <a:solidFill>
              <a:schemeClr val="tx1"/>
            </a:solidFill>
            <a:miter lim="800000"/>
            <a:headEnd/>
            <a:tailEnd/>
          </a:ln>
        </p:spPr>
        <p:txBody>
          <a:bodyPr wrap="none" anchor="ctr"/>
          <a:lstStyle/>
          <a:p>
            <a:endParaRPr lang="en-US"/>
          </a:p>
        </p:txBody>
      </p:sp>
      <p:pic>
        <p:nvPicPr>
          <p:cNvPr id="29702" name="Picture 7" descr="HRSA, BP kickoff, advisory board"/>
          <p:cNvPicPr preferRelativeResize="0">
            <a:picLocks noChangeAspect="1" noChangeArrowheads="1"/>
          </p:cNvPicPr>
          <p:nvPr>
            <p:ph sz="half" idx="1"/>
          </p:nvPr>
        </p:nvPicPr>
        <p:blipFill>
          <a:blip r:embed="rId4"/>
          <a:srcRect/>
          <a:stretch>
            <a:fillRect/>
          </a:stretch>
        </p:blipFill>
        <p:spPr>
          <a:xfrm>
            <a:off x="609600" y="1719263"/>
            <a:ext cx="3565525" cy="3006725"/>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RSA, PSA, kid 1"/>
          <p:cNvPicPr preferRelativeResize="0">
            <a:picLocks noChangeAspect="1" noChangeArrowheads="1"/>
          </p:cNvPicPr>
          <p:nvPr/>
        </p:nvPicPr>
        <p:blipFill>
          <a:blip r:embed="rId3"/>
          <a:srcRect/>
          <a:stretch>
            <a:fillRect/>
          </a:stretch>
        </p:blipFill>
        <p:spPr bwMode="auto">
          <a:xfrm>
            <a:off x="1981200" y="1524000"/>
            <a:ext cx="5548313" cy="4330700"/>
          </a:xfrm>
          <a:prstGeom prst="rect">
            <a:avLst/>
          </a:prstGeom>
          <a:noFill/>
          <a:ln w="9525">
            <a:noFill/>
            <a:miter lim="800000"/>
            <a:headEnd/>
            <a:tailEnd/>
          </a:ln>
        </p:spPr>
      </p:pic>
      <p:sp>
        <p:nvSpPr>
          <p:cNvPr id="30723" name="Rectangle 3"/>
          <p:cNvSpPr>
            <a:spLocks noGrp="1" noChangeArrowheads="1"/>
          </p:cNvSpPr>
          <p:nvPr>
            <p:ph type="title"/>
          </p:nvPr>
        </p:nvSpPr>
        <p:spPr>
          <a:xfrm>
            <a:off x="1219200" y="304800"/>
            <a:ext cx="7010400" cy="1173163"/>
          </a:xfrm>
        </p:spPr>
        <p:txBody>
          <a:bodyPr/>
          <a:lstStyle/>
          <a:p>
            <a:pPr eaLnBrk="1" hangingPunct="1"/>
            <a:r>
              <a:rPr lang="en-US" sz="3500" b="1" smtClean="0">
                <a:solidFill>
                  <a:srgbClr val="2C58B0"/>
                </a:solidFill>
              </a:rPr>
              <a:t>TV, Radio, and Print Public Service Announcements for Tweens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17863" y="1295400"/>
            <a:ext cx="2438400" cy="2101850"/>
          </a:xfrm>
          <a:prstGeom prst="rect">
            <a:avLst/>
          </a:prstGeom>
          <a:noFill/>
          <a:ln w="12700" algn="ctr">
            <a:noFill/>
            <a:miter lim="800000"/>
            <a:headEnd/>
            <a:tailEnd/>
          </a:ln>
        </p:spPr>
        <p:txBody>
          <a:bodyPr>
            <a:spAutoFit/>
          </a:bodyPr>
          <a:lstStyle/>
          <a:p>
            <a:pPr algn="ctr"/>
            <a:r>
              <a:rPr lang="en-US" sz="4400" b="1">
                <a:solidFill>
                  <a:srgbClr val="2C58B0"/>
                </a:solidFill>
                <a:latin typeface="Univers (W1)" pitchFamily="34" charset="0"/>
              </a:rPr>
              <a:t>PSAs</a:t>
            </a:r>
          </a:p>
          <a:p>
            <a:pPr algn="ctr"/>
            <a:r>
              <a:rPr lang="en-US" sz="4400" b="1">
                <a:solidFill>
                  <a:srgbClr val="2C58B0"/>
                </a:solidFill>
                <a:latin typeface="Univers (W1)" pitchFamily="34" charset="0"/>
              </a:rPr>
              <a:t>For Adults</a:t>
            </a:r>
          </a:p>
        </p:txBody>
      </p:sp>
      <p:pic>
        <p:nvPicPr>
          <p:cNvPr id="31747" name="Picture 3" descr="HRSA, PSA, adult, 2a"/>
          <p:cNvPicPr>
            <a:picLocks noChangeAspect="1" noChangeArrowheads="1"/>
          </p:cNvPicPr>
          <p:nvPr/>
        </p:nvPicPr>
        <p:blipFill>
          <a:blip r:embed="rId3"/>
          <a:srcRect/>
          <a:stretch>
            <a:fillRect/>
          </a:stretch>
        </p:blipFill>
        <p:spPr bwMode="auto">
          <a:xfrm>
            <a:off x="381000" y="457200"/>
            <a:ext cx="2309813" cy="4038600"/>
          </a:xfrm>
          <a:prstGeom prst="rect">
            <a:avLst/>
          </a:prstGeom>
          <a:noFill/>
          <a:ln w="9525">
            <a:noFill/>
            <a:miter lim="800000"/>
            <a:headEnd/>
            <a:tailEnd/>
          </a:ln>
        </p:spPr>
      </p:pic>
      <p:pic>
        <p:nvPicPr>
          <p:cNvPr id="31748" name="Picture 4" descr="HRSA, PSA, adult, 2b"/>
          <p:cNvPicPr>
            <a:picLocks noChangeAspect="1" noChangeArrowheads="1"/>
          </p:cNvPicPr>
          <p:nvPr/>
        </p:nvPicPr>
        <p:blipFill>
          <a:blip r:embed="rId4"/>
          <a:srcRect/>
          <a:stretch>
            <a:fillRect/>
          </a:stretch>
        </p:blipFill>
        <p:spPr bwMode="auto">
          <a:xfrm>
            <a:off x="2971800" y="4038600"/>
            <a:ext cx="3182938" cy="2489200"/>
          </a:xfrm>
          <a:prstGeom prst="rect">
            <a:avLst/>
          </a:prstGeom>
          <a:noFill/>
          <a:ln w="9525">
            <a:noFill/>
            <a:miter lim="800000"/>
            <a:headEnd/>
            <a:tailEnd/>
          </a:ln>
        </p:spPr>
      </p:pic>
      <p:pic>
        <p:nvPicPr>
          <p:cNvPr id="31749" name="Picture 5" descr="HRSA, PSA, adult, 2c"/>
          <p:cNvPicPr>
            <a:picLocks noChangeAspect="1" noChangeArrowheads="1"/>
          </p:cNvPicPr>
          <p:nvPr/>
        </p:nvPicPr>
        <p:blipFill>
          <a:blip r:embed="rId5"/>
          <a:srcRect/>
          <a:stretch>
            <a:fillRect/>
          </a:stretch>
        </p:blipFill>
        <p:spPr bwMode="auto">
          <a:xfrm>
            <a:off x="6400800" y="533400"/>
            <a:ext cx="22479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47688"/>
            <a:ext cx="7772400" cy="1143000"/>
          </a:xfrm>
        </p:spPr>
        <p:txBody>
          <a:bodyPr/>
          <a:lstStyle/>
          <a:p>
            <a:pPr eaLnBrk="1" hangingPunct="1"/>
            <a:r>
              <a:rPr lang="en-US" smtClean="0"/>
              <a:t>Bullying…	</a:t>
            </a:r>
          </a:p>
        </p:txBody>
      </p:sp>
      <p:sp>
        <p:nvSpPr>
          <p:cNvPr id="7171" name="Rectangle 3"/>
          <p:cNvSpPr>
            <a:spLocks noGrp="1" noChangeArrowheads="1"/>
          </p:cNvSpPr>
          <p:nvPr>
            <p:ph type="body" idx="1"/>
          </p:nvPr>
        </p:nvSpPr>
        <p:spPr>
          <a:xfrm>
            <a:off x="685800" y="1795463"/>
            <a:ext cx="7772400" cy="4114800"/>
          </a:xfrm>
        </p:spPr>
        <p:txBody>
          <a:bodyPr/>
          <a:lstStyle/>
          <a:p>
            <a:pPr eaLnBrk="1" hangingPunct="1"/>
            <a:r>
              <a:rPr lang="en-US" smtClean="0"/>
              <a:t>Is aggressive behavior that intends to cause harm or distress.</a:t>
            </a:r>
            <a:br>
              <a:rPr lang="en-US" smtClean="0"/>
            </a:br>
            <a:r>
              <a:rPr lang="en-US" smtClean="0"/>
              <a:t>HUMILIATION</a:t>
            </a:r>
          </a:p>
          <a:p>
            <a:pPr eaLnBrk="1" hangingPunct="1"/>
            <a:r>
              <a:rPr lang="en-US" smtClean="0"/>
              <a:t>Usually is repeated over time.</a:t>
            </a:r>
            <a:br>
              <a:rPr lang="en-US" smtClean="0"/>
            </a:br>
            <a:endParaRPr lang="en-US" smtClean="0"/>
          </a:p>
          <a:p>
            <a:pPr eaLnBrk="1" hangingPunct="1"/>
            <a:r>
              <a:rPr lang="en-US" smtClean="0"/>
              <a:t>Occurs in a relationship where there is an imbalance of power or strength.</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457200"/>
            <a:ext cx="5900738" cy="1219200"/>
          </a:xfrm>
        </p:spPr>
        <p:txBody>
          <a:bodyPr/>
          <a:lstStyle/>
          <a:p>
            <a:pPr eaLnBrk="1" hangingPunct="1"/>
            <a:r>
              <a:rPr lang="en-US" b="1" smtClean="0">
                <a:solidFill>
                  <a:srgbClr val="2C58B0"/>
                </a:solidFill>
              </a:rPr>
              <a:t>Interactive Website</a:t>
            </a:r>
          </a:p>
        </p:txBody>
      </p:sp>
      <p:sp>
        <p:nvSpPr>
          <p:cNvPr id="32771" name="Rectangle 3"/>
          <p:cNvSpPr>
            <a:spLocks noGrp="1" noChangeArrowheads="1"/>
          </p:cNvSpPr>
          <p:nvPr>
            <p:ph type="body" sz="half" idx="1"/>
          </p:nvPr>
        </p:nvSpPr>
        <p:spPr>
          <a:xfrm>
            <a:off x="914400" y="1676400"/>
            <a:ext cx="7142163" cy="3149600"/>
          </a:xfrm>
        </p:spPr>
        <p:txBody>
          <a:bodyPr/>
          <a:lstStyle/>
          <a:p>
            <a:pPr eaLnBrk="1" hangingPunct="1">
              <a:buClr>
                <a:srgbClr val="A50021"/>
              </a:buClr>
            </a:pPr>
            <a:r>
              <a:rPr lang="en-US" smtClean="0">
                <a:solidFill>
                  <a:srgbClr val="000000"/>
                </a:solidFill>
              </a:rPr>
              <a:t>www.stopbullyingnow.hrsa.gov</a:t>
            </a:r>
          </a:p>
          <a:p>
            <a:pPr eaLnBrk="1" hangingPunct="1">
              <a:buClr>
                <a:srgbClr val="A50021"/>
              </a:buClr>
            </a:pPr>
            <a:r>
              <a:rPr lang="en-US" smtClean="0">
                <a:solidFill>
                  <a:srgbClr val="000000"/>
                </a:solidFill>
              </a:rPr>
              <a:t>Animated Serial Comic</a:t>
            </a:r>
          </a:p>
          <a:p>
            <a:pPr eaLnBrk="1" hangingPunct="1">
              <a:buClr>
                <a:srgbClr val="A50021"/>
              </a:buClr>
            </a:pPr>
            <a:r>
              <a:rPr lang="en-US" smtClean="0">
                <a:solidFill>
                  <a:srgbClr val="000000"/>
                </a:solidFill>
              </a:rPr>
              <a:t>Games, polls for tweens</a:t>
            </a:r>
          </a:p>
          <a:p>
            <a:pPr eaLnBrk="1" hangingPunct="1">
              <a:buClr>
                <a:srgbClr val="A50021"/>
              </a:buClr>
            </a:pPr>
            <a:r>
              <a:rPr lang="en-US" smtClean="0">
                <a:solidFill>
                  <a:srgbClr val="000000"/>
                </a:solidFill>
              </a:rPr>
              <a:t>Advice for tweens</a:t>
            </a:r>
          </a:p>
          <a:p>
            <a:pPr eaLnBrk="1" hangingPunct="1">
              <a:buClr>
                <a:srgbClr val="A50021"/>
              </a:buClr>
            </a:pPr>
            <a:r>
              <a:rPr lang="en-US" smtClean="0">
                <a:solidFill>
                  <a:srgbClr val="000000"/>
                </a:solidFill>
              </a:rPr>
              <a:t>Resource Kit for adults</a:t>
            </a:r>
          </a:p>
          <a:p>
            <a:pPr eaLnBrk="1" hangingPunct="1">
              <a:buClr>
                <a:srgbClr val="A50021"/>
              </a:buClr>
            </a:pPr>
            <a:r>
              <a:rPr lang="en-US" smtClean="0">
                <a:solidFill>
                  <a:srgbClr val="000000"/>
                </a:solidFill>
              </a:rPr>
              <a:t>Links to partner groups and activities</a:t>
            </a:r>
          </a:p>
          <a:p>
            <a:pPr eaLnBrk="1" hangingPunct="1">
              <a:buClr>
                <a:srgbClr val="A50021"/>
              </a:buClr>
            </a:pPr>
            <a:endParaRPr lang="en-US" smtClean="0">
              <a:solidFill>
                <a:srgbClr val="000000"/>
              </a:solidFill>
            </a:endParaRPr>
          </a:p>
          <a:p>
            <a:pPr eaLnBrk="1" hangingPunct="1">
              <a:buClr>
                <a:srgbClr val="A50021"/>
              </a:buClr>
            </a:pPr>
            <a:endParaRPr lang="en-US" sz="3000" smtClean="0">
              <a:solidFill>
                <a:srgbClr val="000000"/>
              </a:solidFill>
            </a:endParaRPr>
          </a:p>
          <a:p>
            <a:pPr lvl="1" eaLnBrk="1" hangingPunct="1"/>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0"/>
            <a:ext cx="8229600" cy="1143000"/>
          </a:xfrm>
        </p:spPr>
        <p:txBody>
          <a:bodyPr/>
          <a:lstStyle/>
          <a:p>
            <a:pPr eaLnBrk="1" hangingPunct="1"/>
            <a:r>
              <a:rPr lang="en-US" smtClean="0"/>
              <a:t/>
            </a:r>
            <a:br>
              <a:rPr lang="en-US" smtClean="0"/>
            </a:br>
            <a:r>
              <a:rPr lang="en-US" b="1" smtClean="0">
                <a:solidFill>
                  <a:srgbClr val="2C58B0"/>
                </a:solidFill>
              </a:rPr>
              <a:t>Animated Serial Comic</a:t>
            </a:r>
          </a:p>
        </p:txBody>
      </p:sp>
      <p:sp>
        <p:nvSpPr>
          <p:cNvPr id="33795" name="Rectangle 3"/>
          <p:cNvSpPr>
            <a:spLocks noGrp="1" noChangeArrowheads="1"/>
          </p:cNvSpPr>
          <p:nvPr>
            <p:ph type="body" sz="half" idx="1"/>
          </p:nvPr>
        </p:nvSpPr>
        <p:spPr>
          <a:xfrm>
            <a:off x="3124200" y="1447800"/>
            <a:ext cx="4275138" cy="2701925"/>
          </a:xfrm>
        </p:spPr>
        <p:txBody>
          <a:bodyPr/>
          <a:lstStyle/>
          <a:p>
            <a:pPr eaLnBrk="1" hangingPunct="1">
              <a:buClr>
                <a:srgbClr val="A50021"/>
              </a:buClr>
            </a:pPr>
            <a:r>
              <a:rPr lang="en-US" smtClean="0">
                <a:solidFill>
                  <a:srgbClr val="000000"/>
                </a:solidFill>
              </a:rPr>
              <a:t>Twelve 2-minute episodes</a:t>
            </a:r>
          </a:p>
          <a:p>
            <a:pPr eaLnBrk="1" hangingPunct="1">
              <a:buClr>
                <a:srgbClr val="A50021"/>
              </a:buClr>
            </a:pPr>
            <a:r>
              <a:rPr lang="en-US" smtClean="0">
                <a:solidFill>
                  <a:srgbClr val="000000"/>
                </a:solidFill>
              </a:rPr>
              <a:t>Entertaining cast of characters</a:t>
            </a:r>
          </a:p>
          <a:p>
            <a:pPr eaLnBrk="1" hangingPunct="1">
              <a:buClr>
                <a:srgbClr val="A50021"/>
              </a:buClr>
            </a:pPr>
            <a:r>
              <a:rPr lang="en-US" smtClean="0">
                <a:solidFill>
                  <a:srgbClr val="000000"/>
                </a:solidFill>
              </a:rPr>
              <a:t>Model positive behaviors</a:t>
            </a:r>
          </a:p>
          <a:p>
            <a:pPr eaLnBrk="1" hangingPunct="1">
              <a:buClr>
                <a:srgbClr val="A50021"/>
              </a:buClr>
            </a:pPr>
            <a:r>
              <a:rPr lang="en-US" smtClean="0">
                <a:solidFill>
                  <a:srgbClr val="000000"/>
                </a:solidFill>
              </a:rPr>
              <a:t>Interactive</a:t>
            </a:r>
          </a:p>
        </p:txBody>
      </p:sp>
      <p:pic>
        <p:nvPicPr>
          <p:cNvPr id="33796" name="Picture 4" descr="kox&amp;snoog"/>
          <p:cNvPicPr>
            <a:picLocks noChangeAspect="1" noChangeArrowheads="1"/>
          </p:cNvPicPr>
          <p:nvPr>
            <p:ph sz="quarter" idx="2"/>
          </p:nvPr>
        </p:nvPicPr>
        <p:blipFill>
          <a:blip r:embed="rId3"/>
          <a:srcRect/>
          <a:stretch>
            <a:fillRect/>
          </a:stretch>
        </p:blipFill>
        <p:spPr>
          <a:xfrm>
            <a:off x="457200" y="2133600"/>
            <a:ext cx="2319338" cy="2819400"/>
          </a:xfrm>
          <a:noFill/>
        </p:spPr>
      </p:pic>
      <p:pic>
        <p:nvPicPr>
          <p:cNvPr id="33797" name="Picture 5" descr="meme&amp;bibi"/>
          <p:cNvPicPr>
            <a:picLocks noChangeAspect="1" noChangeArrowheads="1"/>
          </p:cNvPicPr>
          <p:nvPr>
            <p:ph sz="quarter" idx="3"/>
          </p:nvPr>
        </p:nvPicPr>
        <p:blipFill>
          <a:blip r:embed="rId4"/>
          <a:srcRect/>
          <a:stretch>
            <a:fillRect/>
          </a:stretch>
        </p:blipFill>
        <p:spPr>
          <a:xfrm>
            <a:off x="7162800" y="2286000"/>
            <a:ext cx="1373188" cy="2552700"/>
          </a:xfrm>
          <a:noFill/>
        </p:spPr>
      </p:pic>
      <p:pic>
        <p:nvPicPr>
          <p:cNvPr id="33798" name="Picture 6" descr="melanie"/>
          <p:cNvPicPr>
            <a:picLocks noChangeAspect="1" noChangeArrowheads="1"/>
          </p:cNvPicPr>
          <p:nvPr/>
        </p:nvPicPr>
        <p:blipFill>
          <a:blip r:embed="rId5"/>
          <a:srcRect/>
          <a:stretch>
            <a:fillRect/>
          </a:stretch>
        </p:blipFill>
        <p:spPr bwMode="auto">
          <a:xfrm>
            <a:off x="5867400" y="4419600"/>
            <a:ext cx="8509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62200" y="533400"/>
            <a:ext cx="4443413" cy="822325"/>
          </a:xfrm>
        </p:spPr>
        <p:txBody>
          <a:bodyPr/>
          <a:lstStyle/>
          <a:p>
            <a:pPr eaLnBrk="1" hangingPunct="1"/>
            <a:r>
              <a:rPr lang="en-US" b="1" smtClean="0">
                <a:solidFill>
                  <a:srgbClr val="2C58B0"/>
                </a:solidFill>
              </a:rPr>
              <a:t>Resource Kit</a:t>
            </a:r>
            <a:r>
              <a:rPr lang="en-US" smtClean="0"/>
              <a:t> </a:t>
            </a:r>
          </a:p>
        </p:txBody>
      </p:sp>
      <p:sp>
        <p:nvSpPr>
          <p:cNvPr id="34819" name="Rectangle 3"/>
          <p:cNvSpPr>
            <a:spLocks noGrp="1" noChangeArrowheads="1"/>
          </p:cNvSpPr>
          <p:nvPr>
            <p:ph type="body" sz="half" idx="1"/>
          </p:nvPr>
        </p:nvSpPr>
        <p:spPr>
          <a:xfrm>
            <a:off x="685800" y="1600200"/>
            <a:ext cx="7772400" cy="3349625"/>
          </a:xfrm>
        </p:spPr>
        <p:txBody>
          <a:bodyPr/>
          <a:lstStyle/>
          <a:p>
            <a:pPr eaLnBrk="1" hangingPunct="1">
              <a:lnSpc>
                <a:spcPct val="90000"/>
              </a:lnSpc>
              <a:buClr>
                <a:srgbClr val="A50021"/>
              </a:buClr>
            </a:pPr>
            <a:r>
              <a:rPr lang="en-US" smtClean="0">
                <a:solidFill>
                  <a:srgbClr val="000000"/>
                </a:solidFill>
              </a:rPr>
              <a:t>More than 20 tip sheets/fact sheets</a:t>
            </a:r>
          </a:p>
          <a:p>
            <a:pPr eaLnBrk="1" hangingPunct="1">
              <a:lnSpc>
                <a:spcPct val="90000"/>
              </a:lnSpc>
              <a:buClr>
                <a:srgbClr val="A50021"/>
              </a:buClr>
            </a:pPr>
            <a:r>
              <a:rPr lang="en-US" smtClean="0">
                <a:solidFill>
                  <a:srgbClr val="000000"/>
                </a:solidFill>
              </a:rPr>
              <a:t>Database of existing bullying prevention resources</a:t>
            </a:r>
          </a:p>
          <a:p>
            <a:pPr lvl="1" eaLnBrk="1" hangingPunct="1">
              <a:lnSpc>
                <a:spcPct val="90000"/>
              </a:lnSpc>
              <a:buClr>
                <a:srgbClr val="A50021"/>
              </a:buClr>
            </a:pPr>
            <a:r>
              <a:rPr lang="en-US" sz="3200" smtClean="0">
                <a:solidFill>
                  <a:srgbClr val="000000"/>
                </a:solidFill>
              </a:rPr>
              <a:t>Bullying prevention programs</a:t>
            </a:r>
          </a:p>
          <a:p>
            <a:pPr lvl="1" eaLnBrk="1" hangingPunct="1">
              <a:lnSpc>
                <a:spcPct val="90000"/>
              </a:lnSpc>
              <a:buClr>
                <a:srgbClr val="A50021"/>
              </a:buClr>
            </a:pPr>
            <a:r>
              <a:rPr lang="en-US" sz="3200" smtClean="0">
                <a:solidFill>
                  <a:srgbClr val="000000"/>
                </a:solidFill>
              </a:rPr>
              <a:t>Books, videos, other resources</a:t>
            </a:r>
          </a:p>
          <a:p>
            <a:pPr eaLnBrk="1" hangingPunct="1">
              <a:lnSpc>
                <a:spcPct val="90000"/>
              </a:lnSpc>
              <a:buClr>
                <a:srgbClr val="A50021"/>
              </a:buClr>
            </a:pPr>
            <a:r>
              <a:rPr lang="en-US" smtClean="0">
                <a:solidFill>
                  <a:srgbClr val="000000"/>
                </a:solidFill>
              </a:rPr>
              <a:t>Available on the web (stopbullyingnow.hrsa.gov) or in hard copy via HRSA Helpline (1-888-ASK-HRSA)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2600" y="533400"/>
            <a:ext cx="5689600" cy="1085850"/>
          </a:xfrm>
        </p:spPr>
        <p:txBody>
          <a:bodyPr/>
          <a:lstStyle/>
          <a:p>
            <a:pPr eaLnBrk="1" hangingPunct="1"/>
            <a:r>
              <a:rPr lang="en-US" b="1" smtClean="0">
                <a:solidFill>
                  <a:srgbClr val="2C58B0"/>
                </a:solidFill>
              </a:rPr>
              <a:t>Communications Kit</a:t>
            </a:r>
            <a:r>
              <a:rPr lang="en-US" smtClean="0"/>
              <a:t> </a:t>
            </a:r>
          </a:p>
        </p:txBody>
      </p:sp>
      <p:sp>
        <p:nvSpPr>
          <p:cNvPr id="35843" name="Rectangle 3"/>
          <p:cNvSpPr>
            <a:spLocks noGrp="1" noChangeArrowheads="1"/>
          </p:cNvSpPr>
          <p:nvPr>
            <p:ph type="body" sz="half" idx="1"/>
          </p:nvPr>
        </p:nvSpPr>
        <p:spPr>
          <a:xfrm>
            <a:off x="609600" y="1676400"/>
            <a:ext cx="8001000" cy="3306763"/>
          </a:xfrm>
        </p:spPr>
        <p:txBody>
          <a:bodyPr/>
          <a:lstStyle/>
          <a:p>
            <a:pPr eaLnBrk="1" hangingPunct="1">
              <a:buClr>
                <a:srgbClr val="A50021"/>
              </a:buClr>
            </a:pPr>
            <a:r>
              <a:rPr lang="en-US" smtClean="0">
                <a:solidFill>
                  <a:srgbClr val="000000"/>
                </a:solidFill>
              </a:rPr>
              <a:t>Provides bullying prevention communication materials to be used by local communities</a:t>
            </a:r>
          </a:p>
          <a:p>
            <a:pPr eaLnBrk="1" hangingPunct="1">
              <a:buClr>
                <a:srgbClr val="A50021"/>
              </a:buClr>
            </a:pPr>
            <a:r>
              <a:rPr lang="en-US" smtClean="0">
                <a:solidFill>
                  <a:srgbClr val="000000"/>
                </a:solidFill>
              </a:rPr>
              <a:t>Components:</a:t>
            </a:r>
          </a:p>
          <a:p>
            <a:pPr lvl="1" eaLnBrk="1" hangingPunct="1">
              <a:buClr>
                <a:srgbClr val="A50021"/>
              </a:buClr>
            </a:pPr>
            <a:r>
              <a:rPr lang="en-US" sz="3200" smtClean="0">
                <a:solidFill>
                  <a:schemeClr val="tx2"/>
                </a:solidFill>
              </a:rPr>
              <a:t>PSAs for radio and TV</a:t>
            </a:r>
          </a:p>
          <a:p>
            <a:pPr lvl="1" eaLnBrk="1" hangingPunct="1">
              <a:buClr>
                <a:srgbClr val="A50021"/>
              </a:buClr>
            </a:pPr>
            <a:r>
              <a:rPr lang="en-US" sz="3200" smtClean="0">
                <a:solidFill>
                  <a:schemeClr val="tx2"/>
                </a:solidFill>
              </a:rPr>
              <a:t>Print PSAs</a:t>
            </a:r>
          </a:p>
          <a:p>
            <a:pPr lvl="1" eaLnBrk="1" hangingPunct="1">
              <a:buClr>
                <a:srgbClr val="A50021"/>
              </a:buClr>
            </a:pPr>
            <a:r>
              <a:rPr lang="en-US" sz="3200" smtClean="0">
                <a:solidFill>
                  <a:srgbClr val="000000"/>
                </a:solidFill>
              </a:rPr>
              <a:t>Posters</a:t>
            </a:r>
          </a:p>
          <a:p>
            <a:pPr lvl="1" eaLnBrk="1" hangingPunct="1">
              <a:buClr>
                <a:srgbClr val="A50021"/>
              </a:buClr>
              <a:buFontTx/>
              <a:buNone/>
            </a:pPr>
            <a:endParaRPr lang="en-US" sz="3200" smtClean="0">
              <a:solidFill>
                <a:srgbClr val="0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87413" y="1219200"/>
            <a:ext cx="3505200" cy="4191000"/>
          </a:xfrm>
          <a:prstGeom prst="rect">
            <a:avLst/>
          </a:prstGeom>
          <a:solidFill>
            <a:srgbClr val="990000"/>
          </a:solidFill>
          <a:ln w="9525" algn="ctr">
            <a:noFill/>
            <a:miter lim="800000"/>
            <a:headEnd/>
            <a:tailEnd/>
          </a:ln>
        </p:spPr>
        <p:txBody>
          <a:bodyPr wrap="none" anchor="ctr"/>
          <a:lstStyle/>
          <a:p>
            <a:endParaRPr lang="en-US"/>
          </a:p>
        </p:txBody>
      </p:sp>
      <p:sp>
        <p:nvSpPr>
          <p:cNvPr id="36867" name="Rectangle 3"/>
          <p:cNvSpPr>
            <a:spLocks noChangeArrowheads="1"/>
          </p:cNvSpPr>
          <p:nvPr/>
        </p:nvSpPr>
        <p:spPr bwMode="auto">
          <a:xfrm>
            <a:off x="5008563" y="1219200"/>
            <a:ext cx="3505200" cy="4191000"/>
          </a:xfrm>
          <a:prstGeom prst="rect">
            <a:avLst/>
          </a:prstGeom>
          <a:solidFill>
            <a:srgbClr val="990000"/>
          </a:solidFill>
          <a:ln w="9525" algn="ctr">
            <a:noFill/>
            <a:miter lim="800000"/>
            <a:headEnd/>
            <a:tailEnd/>
          </a:ln>
        </p:spPr>
        <p:txBody>
          <a:bodyPr wrap="none" anchor="ctr"/>
          <a:lstStyle/>
          <a:p>
            <a:endParaRPr lang="en-US"/>
          </a:p>
        </p:txBody>
      </p:sp>
      <p:sp>
        <p:nvSpPr>
          <p:cNvPr id="36868" name="Rectangle 4"/>
          <p:cNvSpPr>
            <a:spLocks noGrp="1" noChangeArrowheads="1"/>
          </p:cNvSpPr>
          <p:nvPr>
            <p:ph type="title"/>
          </p:nvPr>
        </p:nvSpPr>
        <p:spPr>
          <a:xfrm>
            <a:off x="774700" y="144463"/>
            <a:ext cx="7772400" cy="1143000"/>
          </a:xfrm>
        </p:spPr>
        <p:txBody>
          <a:bodyPr/>
          <a:lstStyle/>
          <a:p>
            <a:pPr eaLnBrk="1" hangingPunct="1"/>
            <a:r>
              <a:rPr lang="en-US" b="1" smtClean="0">
                <a:solidFill>
                  <a:srgbClr val="2C58B0"/>
                </a:solidFill>
              </a:rPr>
              <a:t>Bullying Prevention Posters</a:t>
            </a:r>
          </a:p>
        </p:txBody>
      </p:sp>
      <p:pic>
        <p:nvPicPr>
          <p:cNvPr id="36869" name="Picture 5" descr="HRSA, poster 1"/>
          <p:cNvPicPr>
            <a:picLocks noChangeAspect="1" noChangeArrowheads="1"/>
          </p:cNvPicPr>
          <p:nvPr>
            <p:ph sz="half" idx="1"/>
          </p:nvPr>
        </p:nvPicPr>
        <p:blipFill>
          <a:blip r:embed="rId3"/>
          <a:srcRect/>
          <a:stretch>
            <a:fillRect/>
          </a:stretch>
        </p:blipFill>
        <p:spPr>
          <a:xfrm>
            <a:off x="1192213" y="1447800"/>
            <a:ext cx="2981325" cy="3721100"/>
          </a:xfrm>
          <a:noFill/>
        </p:spPr>
      </p:pic>
      <p:pic>
        <p:nvPicPr>
          <p:cNvPr id="36870" name="Picture 6" descr="HRSA, poster 2"/>
          <p:cNvPicPr>
            <a:picLocks noChangeAspect="1" noChangeArrowheads="1"/>
          </p:cNvPicPr>
          <p:nvPr>
            <p:ph sz="half" idx="2"/>
          </p:nvPr>
        </p:nvPicPr>
        <p:blipFill>
          <a:blip r:embed="rId4"/>
          <a:srcRect/>
          <a:stretch>
            <a:fillRect/>
          </a:stretch>
        </p:blipFill>
        <p:spPr>
          <a:xfrm>
            <a:off x="5292725" y="1447800"/>
            <a:ext cx="2982913" cy="3721100"/>
          </a:xfr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295400" y="1066800"/>
            <a:ext cx="6664325" cy="4633913"/>
          </a:xfrm>
          <a:prstGeom prst="rect">
            <a:avLst/>
          </a:prstGeom>
          <a:solidFill>
            <a:srgbClr val="990000"/>
          </a:solidFill>
          <a:ln w="9525" algn="ctr">
            <a:noFill/>
            <a:miter lim="800000"/>
            <a:headEnd/>
            <a:tailEnd/>
          </a:ln>
        </p:spPr>
        <p:txBody>
          <a:bodyPr wrap="none" anchor="ctr"/>
          <a:lstStyle/>
          <a:p>
            <a:endParaRPr lang="en-US"/>
          </a:p>
        </p:txBody>
      </p:sp>
      <p:sp>
        <p:nvSpPr>
          <p:cNvPr id="37891" name="Rectangle 3"/>
          <p:cNvSpPr>
            <a:spLocks noGrp="1" noChangeArrowheads="1"/>
          </p:cNvSpPr>
          <p:nvPr>
            <p:ph type="title"/>
          </p:nvPr>
        </p:nvSpPr>
        <p:spPr>
          <a:xfrm>
            <a:off x="539750" y="20638"/>
            <a:ext cx="8229600" cy="1143000"/>
          </a:xfrm>
        </p:spPr>
        <p:txBody>
          <a:bodyPr/>
          <a:lstStyle/>
          <a:p>
            <a:pPr eaLnBrk="1" hangingPunct="1"/>
            <a:r>
              <a:rPr lang="en-US" b="1" smtClean="0">
                <a:solidFill>
                  <a:srgbClr val="2C58B0"/>
                </a:solidFill>
              </a:rPr>
              <a:t>Campaign Brochure</a:t>
            </a:r>
          </a:p>
        </p:txBody>
      </p:sp>
      <p:pic>
        <p:nvPicPr>
          <p:cNvPr id="37892" name="Picture 4" descr="HRSA, brochure"/>
          <p:cNvPicPr preferRelativeResize="0">
            <a:picLocks noChangeAspect="1" noChangeArrowheads="1"/>
          </p:cNvPicPr>
          <p:nvPr>
            <p:ph idx="1"/>
          </p:nvPr>
        </p:nvPicPr>
        <p:blipFill>
          <a:blip r:embed="rId3"/>
          <a:srcRect/>
          <a:stretch>
            <a:fillRect/>
          </a:stretch>
        </p:blipFill>
        <p:spPr>
          <a:xfrm>
            <a:off x="1600200" y="1219200"/>
            <a:ext cx="6005513" cy="4294188"/>
          </a:xfrm>
          <a:solidFill>
            <a:srgbClr val="990000"/>
          </a:solid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87375" y="0"/>
            <a:ext cx="8229600" cy="1143000"/>
          </a:xfrm>
        </p:spPr>
        <p:txBody>
          <a:bodyPr/>
          <a:lstStyle/>
          <a:p>
            <a:pPr eaLnBrk="1" hangingPunct="1"/>
            <a:r>
              <a:rPr lang="en-US" b="1" smtClean="0">
                <a:solidFill>
                  <a:srgbClr val="2C58B0"/>
                </a:solidFill>
              </a:rPr>
              <a:t>National Teleconference</a:t>
            </a:r>
          </a:p>
        </p:txBody>
      </p:sp>
      <p:sp>
        <p:nvSpPr>
          <p:cNvPr id="38915" name="Rectangle 3"/>
          <p:cNvSpPr>
            <a:spLocks noGrp="1" noChangeArrowheads="1"/>
          </p:cNvSpPr>
          <p:nvPr>
            <p:ph type="body" sz="half" idx="1"/>
          </p:nvPr>
        </p:nvSpPr>
        <p:spPr>
          <a:xfrm>
            <a:off x="609600" y="1066800"/>
            <a:ext cx="8153400" cy="5257800"/>
          </a:xfrm>
        </p:spPr>
        <p:txBody>
          <a:bodyPr/>
          <a:lstStyle/>
          <a:p>
            <a:pPr eaLnBrk="1" hangingPunct="1">
              <a:lnSpc>
                <a:spcPct val="80000"/>
              </a:lnSpc>
              <a:buClr>
                <a:srgbClr val="A50021"/>
              </a:buClr>
            </a:pPr>
            <a:r>
              <a:rPr lang="en-US" sz="2000" smtClean="0">
                <a:solidFill>
                  <a:srgbClr val="000000"/>
                </a:solidFill>
              </a:rPr>
              <a:t>90-minute teleconference held in the spring of 2004. </a:t>
            </a:r>
          </a:p>
          <a:p>
            <a:pPr lvl="1" eaLnBrk="1" hangingPunct="1">
              <a:lnSpc>
                <a:spcPct val="80000"/>
              </a:lnSpc>
              <a:buClr>
                <a:srgbClr val="A50021"/>
              </a:buClr>
            </a:pPr>
            <a:r>
              <a:rPr lang="en-US" sz="2000" smtClean="0">
                <a:solidFill>
                  <a:srgbClr val="000000"/>
                </a:solidFill>
              </a:rPr>
              <a:t>www.mchcom.com</a:t>
            </a:r>
          </a:p>
          <a:p>
            <a:pPr eaLnBrk="1" hangingPunct="1">
              <a:lnSpc>
                <a:spcPct val="80000"/>
              </a:lnSpc>
              <a:buClr>
                <a:srgbClr val="A50021"/>
              </a:buClr>
            </a:pPr>
            <a:endParaRPr lang="en-US" sz="2000" smtClean="0">
              <a:solidFill>
                <a:srgbClr val="000000"/>
              </a:solidFill>
            </a:endParaRPr>
          </a:p>
          <a:p>
            <a:pPr eaLnBrk="1" hangingPunct="1">
              <a:lnSpc>
                <a:spcPct val="80000"/>
              </a:lnSpc>
              <a:buClr>
                <a:srgbClr val="A50021"/>
              </a:buClr>
            </a:pPr>
            <a:r>
              <a:rPr lang="en-US" sz="2000" smtClean="0">
                <a:solidFill>
                  <a:srgbClr val="000000"/>
                </a:solidFill>
              </a:rPr>
              <a:t>Sponsored by the Health Resources &amp; Services Administration and the U.S. Department of Education, Office of Safe &amp; Drug-Free Schools</a:t>
            </a:r>
          </a:p>
          <a:p>
            <a:pPr eaLnBrk="1" hangingPunct="1">
              <a:lnSpc>
                <a:spcPct val="80000"/>
              </a:lnSpc>
              <a:buClr>
                <a:srgbClr val="A50021"/>
              </a:buClr>
            </a:pPr>
            <a:endParaRPr lang="en-US" sz="2000" smtClean="0">
              <a:solidFill>
                <a:srgbClr val="000000"/>
              </a:solidFill>
            </a:endParaRPr>
          </a:p>
          <a:p>
            <a:pPr eaLnBrk="1" hangingPunct="1">
              <a:lnSpc>
                <a:spcPct val="80000"/>
              </a:lnSpc>
              <a:buClr>
                <a:srgbClr val="A50021"/>
              </a:buClr>
            </a:pPr>
            <a:r>
              <a:rPr lang="en-US" sz="2000" smtClean="0">
                <a:solidFill>
                  <a:srgbClr val="000000"/>
                </a:solidFill>
              </a:rPr>
              <a:t>Participants discussed the nature of bullying and effective bullying prevention and intervention strategies.  </a:t>
            </a:r>
          </a:p>
          <a:p>
            <a:pPr eaLnBrk="1" hangingPunct="1">
              <a:lnSpc>
                <a:spcPct val="80000"/>
              </a:lnSpc>
              <a:buClr>
                <a:srgbClr val="A50021"/>
              </a:buClr>
            </a:pPr>
            <a:endParaRPr lang="en-US" sz="2000" smtClean="0">
              <a:solidFill>
                <a:srgbClr val="000000"/>
              </a:solidFill>
            </a:endParaRPr>
          </a:p>
          <a:p>
            <a:pPr eaLnBrk="1" hangingPunct="1">
              <a:lnSpc>
                <a:spcPct val="80000"/>
              </a:lnSpc>
              <a:buClr>
                <a:srgbClr val="A50021"/>
              </a:buClr>
            </a:pPr>
            <a:r>
              <a:rPr lang="en-US" sz="2000" smtClean="0">
                <a:solidFill>
                  <a:srgbClr val="000000"/>
                </a:solidFill>
              </a:rPr>
              <a:t>Included 6-8-minute video workshops for</a:t>
            </a:r>
          </a:p>
          <a:p>
            <a:pPr lvl="1" eaLnBrk="1" hangingPunct="1">
              <a:lnSpc>
                <a:spcPct val="80000"/>
              </a:lnSpc>
              <a:buClr>
                <a:srgbClr val="A50021"/>
              </a:buClr>
            </a:pPr>
            <a:r>
              <a:rPr lang="en-US" sz="2000" smtClean="0">
                <a:solidFill>
                  <a:srgbClr val="000000"/>
                </a:solidFill>
              </a:rPr>
              <a:t>Educators</a:t>
            </a:r>
          </a:p>
          <a:p>
            <a:pPr lvl="1" eaLnBrk="1" hangingPunct="1">
              <a:lnSpc>
                <a:spcPct val="80000"/>
              </a:lnSpc>
              <a:buClr>
                <a:srgbClr val="A50021"/>
              </a:buClr>
            </a:pPr>
            <a:r>
              <a:rPr lang="en-US" sz="2000" smtClean="0">
                <a:solidFill>
                  <a:srgbClr val="000000"/>
                </a:solidFill>
              </a:rPr>
              <a:t>Health professionals</a:t>
            </a:r>
          </a:p>
          <a:p>
            <a:pPr lvl="1" eaLnBrk="1" hangingPunct="1">
              <a:lnSpc>
                <a:spcPct val="80000"/>
              </a:lnSpc>
              <a:buClr>
                <a:srgbClr val="A50021"/>
              </a:buClr>
            </a:pPr>
            <a:r>
              <a:rPr lang="en-US" sz="2000" smtClean="0">
                <a:solidFill>
                  <a:srgbClr val="000000"/>
                </a:solidFill>
              </a:rPr>
              <a:t>Mental health professionals</a:t>
            </a:r>
          </a:p>
          <a:p>
            <a:pPr lvl="1" eaLnBrk="1" hangingPunct="1">
              <a:lnSpc>
                <a:spcPct val="80000"/>
              </a:lnSpc>
              <a:buClr>
                <a:srgbClr val="A50021"/>
              </a:buClr>
            </a:pPr>
            <a:r>
              <a:rPr lang="en-US" sz="2000" smtClean="0">
                <a:solidFill>
                  <a:srgbClr val="000000"/>
                </a:solidFill>
              </a:rPr>
              <a:t>Youth organizations</a:t>
            </a:r>
          </a:p>
          <a:p>
            <a:pPr lvl="1" eaLnBrk="1" hangingPunct="1">
              <a:lnSpc>
                <a:spcPct val="80000"/>
              </a:lnSpc>
              <a:buClr>
                <a:srgbClr val="A50021"/>
              </a:buClr>
            </a:pPr>
            <a:r>
              <a:rPr lang="en-US" sz="2000" smtClean="0">
                <a:solidFill>
                  <a:srgbClr val="000000"/>
                </a:solidFill>
              </a:rPr>
              <a:t>Law enforcement officials</a:t>
            </a:r>
          </a:p>
          <a:p>
            <a:pPr lvl="1" eaLnBrk="1" hangingPunct="1">
              <a:lnSpc>
                <a:spcPct val="80000"/>
              </a:lnSpc>
              <a:buClr>
                <a:srgbClr val="A50021"/>
              </a:buClr>
            </a:pPr>
            <a:endParaRPr lang="en-US" sz="2000" smtClean="0">
              <a:solidFill>
                <a:srgbClr val="000000"/>
              </a:solidFill>
            </a:endParaRPr>
          </a:p>
          <a:p>
            <a:pPr eaLnBrk="1" hangingPunct="1">
              <a:lnSpc>
                <a:spcPct val="80000"/>
              </a:lnSpc>
              <a:buClr>
                <a:srgbClr val="A50021"/>
              </a:buClr>
              <a:buFontTx/>
              <a:buNone/>
            </a:pPr>
            <a:endParaRPr lang="en-US" sz="2100" smtClean="0">
              <a:solidFill>
                <a:srgbClr val="0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547688"/>
            <a:ext cx="7772400" cy="1143000"/>
          </a:xfrm>
        </p:spPr>
        <p:txBody>
          <a:bodyPr/>
          <a:lstStyle/>
          <a:p>
            <a:pPr eaLnBrk="1" hangingPunct="1"/>
            <a:r>
              <a:rPr lang="en-US" smtClean="0"/>
              <a:t>Direct Bullying</a:t>
            </a:r>
          </a:p>
        </p:txBody>
      </p:sp>
      <p:sp>
        <p:nvSpPr>
          <p:cNvPr id="1028" name="Rectangle 3"/>
          <p:cNvSpPr>
            <a:spLocks noGrp="1" noChangeArrowheads="1"/>
          </p:cNvSpPr>
          <p:nvPr>
            <p:ph type="body" sz="half" idx="1"/>
          </p:nvPr>
        </p:nvSpPr>
        <p:spPr>
          <a:xfrm>
            <a:off x="1066800" y="1828800"/>
            <a:ext cx="7620000" cy="4038600"/>
          </a:xfrm>
        </p:spPr>
        <p:txBody>
          <a:bodyPr/>
          <a:lstStyle/>
          <a:p>
            <a:pPr eaLnBrk="1" hangingPunct="1">
              <a:lnSpc>
                <a:spcPct val="90000"/>
              </a:lnSpc>
            </a:pPr>
            <a:r>
              <a:rPr lang="en-US" smtClean="0"/>
              <a:t>Hitting, kicking, shoving, spitting…</a:t>
            </a:r>
          </a:p>
          <a:p>
            <a:pPr eaLnBrk="1" hangingPunct="1">
              <a:lnSpc>
                <a:spcPct val="90000"/>
              </a:lnSpc>
            </a:pPr>
            <a:endParaRPr lang="en-US" smtClean="0"/>
          </a:p>
          <a:p>
            <a:pPr eaLnBrk="1" hangingPunct="1">
              <a:lnSpc>
                <a:spcPct val="90000"/>
              </a:lnSpc>
            </a:pPr>
            <a:r>
              <a:rPr lang="en-US" smtClean="0"/>
              <a:t>Taunting, teasing, racial slurs, verbal harassment</a:t>
            </a:r>
          </a:p>
          <a:p>
            <a:pPr eaLnBrk="1" hangingPunct="1">
              <a:lnSpc>
                <a:spcPct val="90000"/>
              </a:lnSpc>
            </a:pPr>
            <a:endParaRPr lang="en-US" smtClean="0"/>
          </a:p>
          <a:p>
            <a:pPr eaLnBrk="1" hangingPunct="1">
              <a:lnSpc>
                <a:spcPct val="90000"/>
              </a:lnSpc>
            </a:pPr>
            <a:r>
              <a:rPr lang="en-US" smtClean="0"/>
              <a:t>Threatening, obscene gestures</a:t>
            </a:r>
          </a:p>
        </p:txBody>
      </p:sp>
      <p:graphicFrame>
        <p:nvGraphicFramePr>
          <p:cNvPr id="1026" name="Object 4"/>
          <p:cNvGraphicFramePr>
            <a:graphicFrameLocks noChangeAspect="1"/>
          </p:cNvGraphicFramePr>
          <p:nvPr>
            <p:ph sz="half" idx="2"/>
          </p:nvPr>
        </p:nvGraphicFramePr>
        <p:xfrm>
          <a:off x="6705600" y="381000"/>
          <a:ext cx="1357313" cy="1371600"/>
        </p:xfrm>
        <a:graphic>
          <a:graphicData uri="http://schemas.openxmlformats.org/presentationml/2006/ole">
            <p:oleObj spid="_x0000_s1026" name="Picture (32-bit)" r:id="rId4" imgW="942840" imgH="952560" progId="MetafileCompanion32.Picture.1">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547688"/>
            <a:ext cx="7772400" cy="1143000"/>
          </a:xfrm>
        </p:spPr>
        <p:txBody>
          <a:bodyPr/>
          <a:lstStyle/>
          <a:p>
            <a:pPr eaLnBrk="1" hangingPunct="1"/>
            <a:r>
              <a:rPr lang="en-US" smtClean="0"/>
              <a:t>Indirect Bullying</a:t>
            </a:r>
          </a:p>
        </p:txBody>
      </p:sp>
      <p:sp>
        <p:nvSpPr>
          <p:cNvPr id="2052" name="Rectangle 3"/>
          <p:cNvSpPr>
            <a:spLocks noGrp="1" noChangeArrowheads="1"/>
          </p:cNvSpPr>
          <p:nvPr>
            <p:ph type="body" sz="half" idx="1"/>
          </p:nvPr>
        </p:nvSpPr>
        <p:spPr>
          <a:xfrm>
            <a:off x="1066800" y="1905000"/>
            <a:ext cx="7239000" cy="4038600"/>
          </a:xfrm>
        </p:spPr>
        <p:txBody>
          <a:bodyPr/>
          <a:lstStyle/>
          <a:p>
            <a:pPr eaLnBrk="1" hangingPunct="1">
              <a:spcBef>
                <a:spcPct val="10000"/>
              </a:spcBef>
            </a:pPr>
            <a:r>
              <a:rPr lang="en-US" smtClean="0"/>
              <a:t>Getting another person to bully someone for you</a:t>
            </a:r>
          </a:p>
          <a:p>
            <a:pPr eaLnBrk="1" hangingPunct="1">
              <a:spcBef>
                <a:spcPct val="10000"/>
              </a:spcBef>
            </a:pPr>
            <a:r>
              <a:rPr lang="en-US" smtClean="0"/>
              <a:t>Spreading rumors</a:t>
            </a:r>
          </a:p>
          <a:p>
            <a:pPr eaLnBrk="1" hangingPunct="1">
              <a:spcBef>
                <a:spcPct val="10000"/>
              </a:spcBef>
            </a:pPr>
            <a:r>
              <a:rPr lang="en-US" smtClean="0"/>
              <a:t>Deliberately excluding someone from a group or activity</a:t>
            </a:r>
          </a:p>
          <a:p>
            <a:pPr eaLnBrk="1" hangingPunct="1"/>
            <a:r>
              <a:rPr lang="en-US" smtClean="0"/>
              <a:t>Cyber-bullying</a:t>
            </a:r>
          </a:p>
        </p:txBody>
      </p:sp>
      <p:graphicFrame>
        <p:nvGraphicFramePr>
          <p:cNvPr id="2050" name="Object 4"/>
          <p:cNvGraphicFramePr>
            <a:graphicFrameLocks noChangeAspect="1"/>
          </p:cNvGraphicFramePr>
          <p:nvPr>
            <p:ph sz="half" idx="2"/>
          </p:nvPr>
        </p:nvGraphicFramePr>
        <p:xfrm>
          <a:off x="7010400" y="228600"/>
          <a:ext cx="1147763" cy="1676400"/>
        </p:xfrm>
        <a:graphic>
          <a:graphicData uri="http://schemas.openxmlformats.org/presentationml/2006/ole">
            <p:oleObj spid="_x0000_s2050" name="Picture (32-bit)" r:id="rId4" imgW="1324080" imgH="3781440" progId="MetafileCompanion32.Picture.1">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42888"/>
            <a:ext cx="7772400" cy="1143000"/>
          </a:xfrm>
        </p:spPr>
        <p:txBody>
          <a:bodyPr/>
          <a:lstStyle/>
          <a:p>
            <a:pPr eaLnBrk="1" hangingPunct="1"/>
            <a:r>
              <a:rPr lang="en-US" smtClean="0"/>
              <a:t>How common is bullying?</a:t>
            </a:r>
          </a:p>
        </p:txBody>
      </p:sp>
      <p:sp>
        <p:nvSpPr>
          <p:cNvPr id="8195" name="Rectangle 3"/>
          <p:cNvSpPr>
            <a:spLocks noGrp="1" noChangeArrowheads="1"/>
          </p:cNvSpPr>
          <p:nvPr>
            <p:ph type="body" idx="1"/>
          </p:nvPr>
        </p:nvSpPr>
        <p:spPr>
          <a:xfrm>
            <a:off x="533400" y="1371600"/>
            <a:ext cx="8305800" cy="4724400"/>
          </a:xfrm>
        </p:spPr>
        <p:txBody>
          <a:bodyPr/>
          <a:lstStyle/>
          <a:p>
            <a:pPr eaLnBrk="1" hangingPunct="1">
              <a:lnSpc>
                <a:spcPct val="90000"/>
              </a:lnSpc>
              <a:spcBef>
                <a:spcPct val="30000"/>
              </a:spcBef>
            </a:pPr>
            <a:r>
              <a:rPr lang="en-US" sz="3100" i="1" smtClean="0"/>
              <a:t>Nansel et al. (2001): national sample of 15,600 students in grades 6-10</a:t>
            </a:r>
          </a:p>
          <a:p>
            <a:pPr lvl="1" eaLnBrk="1" hangingPunct="1">
              <a:lnSpc>
                <a:spcPct val="90000"/>
              </a:lnSpc>
              <a:spcBef>
                <a:spcPct val="25000"/>
              </a:spcBef>
            </a:pPr>
            <a:r>
              <a:rPr lang="en-US" sz="3100" smtClean="0"/>
              <a:t>19% </a:t>
            </a:r>
            <a:r>
              <a:rPr lang="en-US" sz="3100" u="sng" smtClean="0"/>
              <a:t>bullied others</a:t>
            </a:r>
            <a:r>
              <a:rPr lang="en-US" sz="3100" smtClean="0"/>
              <a:t> ”sometimes” or more often</a:t>
            </a:r>
          </a:p>
          <a:p>
            <a:pPr lvl="2" eaLnBrk="1" hangingPunct="1">
              <a:lnSpc>
                <a:spcPct val="90000"/>
              </a:lnSpc>
              <a:spcBef>
                <a:spcPct val="25000"/>
              </a:spcBef>
            </a:pPr>
            <a:r>
              <a:rPr lang="en-US" sz="3100" smtClean="0"/>
              <a:t>9% bullied others weekly</a:t>
            </a:r>
          </a:p>
          <a:p>
            <a:pPr lvl="1" eaLnBrk="1" hangingPunct="1">
              <a:lnSpc>
                <a:spcPct val="90000"/>
              </a:lnSpc>
              <a:spcBef>
                <a:spcPct val="25000"/>
              </a:spcBef>
            </a:pPr>
            <a:r>
              <a:rPr lang="en-US" sz="3100" smtClean="0"/>
              <a:t>17% </a:t>
            </a:r>
            <a:r>
              <a:rPr lang="en-US" sz="3100" u="sng" smtClean="0"/>
              <a:t>were bullied</a:t>
            </a:r>
            <a:r>
              <a:rPr lang="en-US" sz="3100" smtClean="0"/>
              <a:t> “sometimes” or more often</a:t>
            </a:r>
          </a:p>
          <a:p>
            <a:pPr lvl="2" eaLnBrk="1" hangingPunct="1">
              <a:lnSpc>
                <a:spcPct val="90000"/>
              </a:lnSpc>
              <a:spcBef>
                <a:spcPct val="25000"/>
              </a:spcBef>
            </a:pPr>
            <a:r>
              <a:rPr lang="en-US" sz="3100" smtClean="0"/>
              <a:t> 8% were bullied weekly</a:t>
            </a:r>
          </a:p>
          <a:p>
            <a:pPr lvl="1" eaLnBrk="1" hangingPunct="1">
              <a:lnSpc>
                <a:spcPct val="90000"/>
              </a:lnSpc>
              <a:spcBef>
                <a:spcPct val="25000"/>
              </a:spcBef>
            </a:pPr>
            <a:r>
              <a:rPr lang="en-US" sz="3100" smtClean="0"/>
              <a:t>6% reported bullying </a:t>
            </a:r>
            <a:r>
              <a:rPr lang="en-US" sz="3100" i="1" smtClean="0"/>
              <a:t>and</a:t>
            </a:r>
            <a:r>
              <a:rPr lang="en-US" sz="3100" smtClean="0"/>
              <a:t> being bullied “sometimes” or more often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pPr eaLnBrk="1" hangingPunct="1"/>
            <a:r>
              <a:rPr lang="en-US" smtClean="0"/>
              <a:t>Gender Differences in Bullying</a:t>
            </a:r>
          </a:p>
        </p:txBody>
      </p:sp>
      <p:sp>
        <p:nvSpPr>
          <p:cNvPr id="9219" name="Rectangle 3"/>
          <p:cNvSpPr>
            <a:spLocks noGrp="1" noChangeArrowheads="1"/>
          </p:cNvSpPr>
          <p:nvPr>
            <p:ph type="body" idx="1"/>
          </p:nvPr>
        </p:nvSpPr>
        <p:spPr>
          <a:xfrm>
            <a:off x="685800" y="1295400"/>
            <a:ext cx="7772400" cy="4114800"/>
          </a:xfrm>
        </p:spPr>
        <p:txBody>
          <a:bodyPr/>
          <a:lstStyle/>
          <a:p>
            <a:pPr eaLnBrk="1" hangingPunct="1"/>
            <a:r>
              <a:rPr lang="en-US" sz="3000" smtClean="0"/>
              <a:t>Most studies find that boys bully more than do girls</a:t>
            </a:r>
          </a:p>
          <a:p>
            <a:pPr eaLnBrk="1" hangingPunct="1"/>
            <a:r>
              <a:rPr lang="en-US" sz="3000" smtClean="0"/>
              <a:t>Boys report being bullied by boys; girls report being bullied by boys </a:t>
            </a:r>
            <a:r>
              <a:rPr lang="en-US" sz="3000" u="sng" smtClean="0"/>
              <a:t>and</a:t>
            </a:r>
            <a:r>
              <a:rPr lang="en-US" sz="3000" smtClean="0"/>
              <a:t> girls</a:t>
            </a:r>
          </a:p>
          <a:p>
            <a:pPr eaLnBrk="1" hangingPunct="1"/>
            <a:r>
              <a:rPr lang="en-US" sz="3000" smtClean="0"/>
              <a:t>Boys are more likely than girls to be physically bullied by their peers</a:t>
            </a:r>
          </a:p>
          <a:p>
            <a:pPr eaLnBrk="1" hangingPunct="1"/>
            <a:r>
              <a:rPr lang="en-US" sz="3000" smtClean="0"/>
              <a:t>Girls are more likely to be bullied through rumor-spreading, sexual comments, social exclusion</a:t>
            </a:r>
            <a:r>
              <a:rPr lang="en-US" sz="3000" smtClean="0">
                <a:latin typeface="Comic Sans MS" pitchFamily="66"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pPr eaLnBrk="1" hangingPunct="1"/>
            <a:r>
              <a:rPr lang="en-US" smtClean="0"/>
              <a:t>Conditions Surrounding Bullying</a:t>
            </a:r>
          </a:p>
        </p:txBody>
      </p:sp>
      <p:sp>
        <p:nvSpPr>
          <p:cNvPr id="10243" name="Rectangle 3"/>
          <p:cNvSpPr>
            <a:spLocks noGrp="1" noChangeArrowheads="1"/>
          </p:cNvSpPr>
          <p:nvPr>
            <p:ph type="body" idx="1"/>
          </p:nvPr>
        </p:nvSpPr>
        <p:spPr>
          <a:xfrm>
            <a:off x="685800" y="1524000"/>
            <a:ext cx="7772400" cy="4114800"/>
          </a:xfrm>
        </p:spPr>
        <p:txBody>
          <a:bodyPr/>
          <a:lstStyle/>
          <a:p>
            <a:pPr eaLnBrk="1" hangingPunct="1">
              <a:lnSpc>
                <a:spcPct val="90000"/>
              </a:lnSpc>
            </a:pPr>
            <a:r>
              <a:rPr lang="en-US" smtClean="0"/>
              <a:t>Children usually are bullied by one child or a small group</a:t>
            </a:r>
            <a:br>
              <a:rPr lang="en-US" smtClean="0"/>
            </a:br>
            <a:endParaRPr lang="en-US" smtClean="0"/>
          </a:p>
          <a:p>
            <a:pPr eaLnBrk="1" hangingPunct="1">
              <a:lnSpc>
                <a:spcPct val="90000"/>
              </a:lnSpc>
            </a:pPr>
            <a:r>
              <a:rPr lang="en-US" smtClean="0"/>
              <a:t>Common locations: playground, classroom, lunchroom, halls, bathrooms</a:t>
            </a:r>
            <a:br>
              <a:rPr lang="en-US" smtClean="0"/>
            </a:br>
            <a:endParaRPr lang="en-US" smtClean="0"/>
          </a:p>
          <a:p>
            <a:pPr eaLnBrk="1" hangingPunct="1">
              <a:lnSpc>
                <a:spcPct val="90000"/>
              </a:lnSpc>
            </a:pPr>
            <a:r>
              <a:rPr lang="en-US" smtClean="0"/>
              <a:t>Bullying is more common at school than on the way to/from school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547688"/>
            <a:ext cx="7772400" cy="1143000"/>
          </a:xfrm>
        </p:spPr>
        <p:txBody>
          <a:bodyPr/>
          <a:lstStyle/>
          <a:p>
            <a:pPr eaLnBrk="1" hangingPunct="1"/>
            <a:r>
              <a:rPr lang="en-US" smtClean="0"/>
              <a:t>Children Who Bully are </a:t>
            </a:r>
            <a:br>
              <a:rPr lang="en-US" smtClean="0"/>
            </a:br>
            <a:r>
              <a:rPr lang="en-US" smtClean="0"/>
              <a:t>More Likely to:</a:t>
            </a:r>
          </a:p>
        </p:txBody>
      </p:sp>
      <p:sp>
        <p:nvSpPr>
          <p:cNvPr id="11267" name="Rectangle 3"/>
          <p:cNvSpPr>
            <a:spLocks noGrp="1" noChangeArrowheads="1"/>
          </p:cNvSpPr>
          <p:nvPr>
            <p:ph type="body" idx="1"/>
          </p:nvPr>
        </p:nvSpPr>
        <p:spPr>
          <a:xfrm>
            <a:off x="1752600" y="1981200"/>
            <a:ext cx="6934200" cy="4114800"/>
          </a:xfrm>
        </p:spPr>
        <p:txBody>
          <a:bodyPr/>
          <a:lstStyle/>
          <a:p>
            <a:pPr eaLnBrk="1" hangingPunct="1">
              <a:lnSpc>
                <a:spcPct val="80000"/>
              </a:lnSpc>
            </a:pPr>
            <a:r>
              <a:rPr lang="en-US" sz="2800" smtClean="0"/>
              <a:t>Get into frequent fights</a:t>
            </a:r>
          </a:p>
          <a:p>
            <a:pPr eaLnBrk="1" hangingPunct="1">
              <a:lnSpc>
                <a:spcPct val="80000"/>
              </a:lnSpc>
            </a:pPr>
            <a:r>
              <a:rPr lang="en-US" sz="2800" smtClean="0"/>
              <a:t>Be injured in a fight</a:t>
            </a:r>
          </a:p>
          <a:p>
            <a:pPr eaLnBrk="1" hangingPunct="1">
              <a:lnSpc>
                <a:spcPct val="80000"/>
              </a:lnSpc>
            </a:pPr>
            <a:r>
              <a:rPr lang="en-US" sz="2800" smtClean="0"/>
              <a:t>Steal, vandalize property</a:t>
            </a:r>
          </a:p>
          <a:p>
            <a:pPr eaLnBrk="1" hangingPunct="1">
              <a:lnSpc>
                <a:spcPct val="80000"/>
              </a:lnSpc>
            </a:pPr>
            <a:r>
              <a:rPr lang="en-US" sz="2800" smtClean="0"/>
              <a:t>Drink alcohol</a:t>
            </a:r>
          </a:p>
          <a:p>
            <a:pPr eaLnBrk="1" hangingPunct="1">
              <a:lnSpc>
                <a:spcPct val="80000"/>
              </a:lnSpc>
            </a:pPr>
            <a:r>
              <a:rPr lang="en-US" sz="2800" smtClean="0"/>
              <a:t>Smoke</a:t>
            </a:r>
          </a:p>
          <a:p>
            <a:pPr eaLnBrk="1" hangingPunct="1">
              <a:lnSpc>
                <a:spcPct val="80000"/>
              </a:lnSpc>
            </a:pPr>
            <a:r>
              <a:rPr lang="en-US" sz="2800" smtClean="0"/>
              <a:t>Be truant, drop out of school</a:t>
            </a:r>
          </a:p>
          <a:p>
            <a:pPr eaLnBrk="1" hangingPunct="1">
              <a:lnSpc>
                <a:spcPct val="80000"/>
              </a:lnSpc>
            </a:pPr>
            <a:r>
              <a:rPr lang="en-US" sz="2800" smtClean="0"/>
              <a:t>Report poorer academic achievement</a:t>
            </a:r>
          </a:p>
          <a:p>
            <a:pPr eaLnBrk="1" hangingPunct="1">
              <a:lnSpc>
                <a:spcPct val="80000"/>
              </a:lnSpc>
            </a:pPr>
            <a:r>
              <a:rPr lang="en-US" sz="2800" smtClean="0"/>
              <a:t>Perceive a negative climate at school</a:t>
            </a:r>
          </a:p>
          <a:p>
            <a:pPr eaLnBrk="1" hangingPunct="1">
              <a:lnSpc>
                <a:spcPct val="80000"/>
              </a:lnSpc>
            </a:pPr>
            <a:r>
              <a:rPr lang="en-US" sz="2800" smtClean="0"/>
              <a:t>Carry a weapon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ullying Template">
  <a:themeElements>
    <a:clrScheme name="Bully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ying 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ully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y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y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y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y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y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y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y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y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y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y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y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4156</TotalTime>
  <Words>4525</Words>
  <Application>Microsoft Office PowerPoint</Application>
  <PresentationFormat>On-screen Show (4:3)</PresentationFormat>
  <Paragraphs>464</Paragraphs>
  <Slides>36</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Tahoma</vt:lpstr>
      <vt:lpstr>Arial</vt:lpstr>
      <vt:lpstr>Times</vt:lpstr>
      <vt:lpstr>Comic Sans MS</vt:lpstr>
      <vt:lpstr>Univers (W1)</vt:lpstr>
      <vt:lpstr>WP TypographicSymbols</vt:lpstr>
      <vt:lpstr>Bullying Template</vt:lpstr>
      <vt:lpstr>Metafile Companion Picture (32-bit)</vt:lpstr>
      <vt:lpstr>Bullying Among  Children &amp; Youth</vt:lpstr>
      <vt:lpstr>Overview of the Workshop</vt:lpstr>
      <vt:lpstr>Bullying… </vt:lpstr>
      <vt:lpstr>Direct Bullying</vt:lpstr>
      <vt:lpstr>Indirect Bullying</vt:lpstr>
      <vt:lpstr>How common is bullying?</vt:lpstr>
      <vt:lpstr>Gender Differences in Bullying</vt:lpstr>
      <vt:lpstr>Conditions Surrounding Bullying</vt:lpstr>
      <vt:lpstr>Children Who Bully are  More Likely to:</vt:lpstr>
      <vt:lpstr>Longitudinal Study of Children who Bullied (Olweus, 1993)</vt:lpstr>
      <vt:lpstr>Children who are bullied have: </vt:lpstr>
      <vt:lpstr>Health Consequences of Bullying (Fekkes et al., 2003)</vt:lpstr>
      <vt:lpstr>Common Characteristics of Bully/Victims</vt:lpstr>
      <vt:lpstr>Concern About Bully/Victims</vt:lpstr>
      <vt:lpstr>Concern About Bully/Victims (cont.) </vt:lpstr>
      <vt:lpstr>Safe School Initiative Report (2002)</vt:lpstr>
      <vt:lpstr>Reporting of Bullying to School Staff </vt:lpstr>
      <vt:lpstr>Adults’ Responsiveness to Bullying</vt:lpstr>
      <vt:lpstr>Kids Who Observe</vt:lpstr>
      <vt:lpstr>What Are Schools Doing To Address Bullying?</vt:lpstr>
      <vt:lpstr>Common “Misdirections” in Bullying Prevention and Intervention</vt:lpstr>
      <vt:lpstr>What works in bullying prevention?</vt:lpstr>
      <vt:lpstr>Slide 23</vt:lpstr>
      <vt:lpstr>Campaign Goals</vt:lpstr>
      <vt:lpstr>Resources Used for the  Campaign’s Development</vt:lpstr>
      <vt:lpstr>Campaign Partners</vt:lpstr>
      <vt:lpstr>Campaign’s Launch</vt:lpstr>
      <vt:lpstr>TV, Radio, and Print Public Service Announcements for Tweens</vt:lpstr>
      <vt:lpstr>Slide 29</vt:lpstr>
      <vt:lpstr>Interactive Website</vt:lpstr>
      <vt:lpstr> Animated Serial Comic</vt:lpstr>
      <vt:lpstr>Resource Kit </vt:lpstr>
      <vt:lpstr>Communications Kit </vt:lpstr>
      <vt:lpstr>Bullying Prevention Posters</vt:lpstr>
      <vt:lpstr>Campaign Brochure</vt:lpstr>
      <vt:lpstr>National Teleconference</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Abuse:  Serious Consequences of Bullying Among Children and Youth</dc:title>
  <dc:creator>Sue Limber</dc:creator>
  <cp:lastModifiedBy>CRYSTAL.JENNINGS</cp:lastModifiedBy>
  <cp:revision>81</cp:revision>
  <dcterms:created xsi:type="dcterms:W3CDTF">2003-11-18T13:58:11Z</dcterms:created>
  <dcterms:modified xsi:type="dcterms:W3CDTF">2011-10-21T15:51:33Z</dcterms:modified>
</cp:coreProperties>
</file>