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1"/>
  </p:notesMasterIdLst>
  <p:sldIdLst>
    <p:sldId id="325" r:id="rId2"/>
    <p:sldId id="279" r:id="rId3"/>
    <p:sldId id="280" r:id="rId4"/>
    <p:sldId id="327" r:id="rId5"/>
    <p:sldId id="274" r:id="rId6"/>
    <p:sldId id="330" r:id="rId7"/>
    <p:sldId id="328" r:id="rId8"/>
    <p:sldId id="285" r:id="rId9"/>
    <p:sldId id="293" r:id="rId1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0B1EA"/>
    <a:srgbClr val="860086"/>
    <a:srgbClr val="990033"/>
    <a:srgbClr val="FDFBF6"/>
    <a:srgbClr val="202C8F"/>
    <a:srgbClr val="AAC4E9"/>
    <a:srgbClr val="F5CDCE"/>
    <a:srgbClr val="DF8C8C"/>
    <a:srgbClr val="D4D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09" autoAdjust="0"/>
  </p:normalViewPr>
  <p:slideViewPr>
    <p:cSldViewPr snapToGrid="0" snapToObjects="1">
      <p:cViewPr varScale="1">
        <p:scale>
          <a:sx n="110" d="100"/>
          <a:sy n="110" d="100"/>
        </p:scale>
        <p:origin x="588" y="10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anchor="ctr"/>
          <a:lstStyle>
            <a:lvl1pPr algn="ctr">
              <a:defRPr sz="60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6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  <p:sldLayoutId id="2147483677" r:id="rId21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dTXujuJRc0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Clayton County public Schools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3F8345-632C-4B24-8826-26D839A9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667" y="1671145"/>
            <a:ext cx="8266666" cy="427631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E4416BCF-8637-479F-A816-72908314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3" y="910543"/>
            <a:ext cx="10515600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Schools</a:t>
            </a:r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6" y="1901952"/>
            <a:ext cx="8296025" cy="768096"/>
          </a:xfrm>
        </p:spPr>
        <p:txBody>
          <a:bodyPr/>
          <a:lstStyle/>
          <a:p>
            <a:r>
              <a:rPr lang="en-US" sz="32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Community School Sections</a:t>
            </a:r>
            <a:endParaRPr lang="en-US" sz="32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6" y="2770632"/>
            <a:ext cx="6881334" cy="3567106"/>
          </a:xfrm>
        </p:spPr>
        <p:txBody>
          <a:bodyPr/>
          <a:lstStyle/>
          <a:p>
            <a:r>
              <a:rPr lang="en-US" dirty="0"/>
              <a:t>What is a community school?</a:t>
            </a:r>
          </a:p>
          <a:p>
            <a:r>
              <a:rPr lang="en-US" dirty="0"/>
              <a:t>Four Pillars</a:t>
            </a:r>
          </a:p>
          <a:p>
            <a:r>
              <a:rPr lang="en-US" dirty="0"/>
              <a:t>Whole Child Approach</a:t>
            </a:r>
          </a:p>
          <a:p>
            <a:r>
              <a:rPr lang="en-US" dirty="0"/>
              <a:t>Community School Locations in CCPS</a:t>
            </a:r>
          </a:p>
          <a:p>
            <a:r>
              <a:rPr lang="en-US" dirty="0"/>
              <a:t>How to get involved</a:t>
            </a:r>
          </a:p>
          <a:p>
            <a:r>
              <a:rPr lang="en-US" dirty="0"/>
              <a:t>​Meet the Team </a:t>
            </a:r>
          </a:p>
          <a:p>
            <a:r>
              <a:rPr lang="en-US" dirty="0"/>
              <a:t>​</a:t>
            </a:r>
          </a:p>
          <a:p>
            <a:r>
              <a:rPr lang="en-US" dirty="0"/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345" y="347472"/>
            <a:ext cx="8050925" cy="768096"/>
          </a:xfrm>
        </p:spPr>
        <p:txBody>
          <a:bodyPr/>
          <a:lstStyle/>
          <a:p>
            <a:r>
              <a:rPr lang="en-US" sz="3200" dirty="0"/>
              <a:t>What is a Community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174707"/>
            <a:ext cx="7462344" cy="1012916"/>
          </a:xfrm>
        </p:spPr>
        <p:txBody>
          <a:bodyPr/>
          <a:lstStyle/>
          <a:p>
            <a:r>
              <a:rPr lang="en-US" sz="1600" b="1" i="0" dirty="0">
                <a:solidFill>
                  <a:schemeClr val="tx1"/>
                </a:solidFill>
                <a:effectLst/>
                <a:latin typeface="+mj-lt"/>
              </a:rPr>
              <a:t>Community Schools are public schools that provide services and support that fit each neighborhood’s needs, created and run by the people who know our children best—all working together.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Online Media 3" title="What is a Community School?">
            <a:hlinkClick r:id="" action="ppaction://media"/>
            <a:extLst>
              <a:ext uri="{FF2B5EF4-FFF2-40B4-BE49-F238E27FC236}">
                <a16:creationId xmlns:a16="http://schemas.microsoft.com/office/drawing/2014/main" id="{ED957F8B-5E81-4509-A769-870E6BFFCE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44662" y="2301766"/>
            <a:ext cx="4813738" cy="2427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4C98B-B8A0-4F39-9809-C22F5C05AA0C}"/>
              </a:ext>
            </a:extLst>
          </p:cNvPr>
          <p:cNvSpPr txBox="1"/>
          <p:nvPr/>
        </p:nvSpPr>
        <p:spPr>
          <a:xfrm>
            <a:off x="4167352" y="4981903"/>
            <a:ext cx="77655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Work Sans" pitchFamily="2" charset="0"/>
              </a:rPr>
              <a:t>The community schools strategy transforms a school into a place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Work Sans" pitchFamily="2" charset="0"/>
              </a:rPr>
              <a:t>where educators, local community members, families, and students work together to strengthen conditions for student learning and healthy development. As partners, they organize in- and out-of-school resources, supports, and opportunities so that young people thrive.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AFFDA0-A8A9-4AB8-8B2D-515529EB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620777"/>
            <a:ext cx="10671048" cy="768096"/>
          </a:xfrm>
        </p:spPr>
        <p:txBody>
          <a:bodyPr/>
          <a:lstStyle/>
          <a:p>
            <a:r>
              <a:rPr lang="en-US" sz="4400" dirty="0"/>
              <a:t>Community Schools are built on the four pillars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06DFD7-A559-4451-AAD7-EBAE7C08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A27674-AB09-456C-955D-779EE95EB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905" y="4989514"/>
            <a:ext cx="2596705" cy="1779147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A9163F-599E-49F7-8CDA-2A0CECF890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832" y="5600350"/>
            <a:ext cx="2476658" cy="663816"/>
          </a:xfrm>
        </p:spPr>
        <p:txBody>
          <a:bodyPr/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Facilitate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Work Sans" pitchFamily="2" charset="0"/>
              </a:rPr>
              <a:t>programs to address out-of-school learning barriers for students and families. Mental and physical health programs support student success.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05E087-CE39-47F7-82BA-E44AD76F0B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17900" y="4994479"/>
            <a:ext cx="2598737" cy="1774181"/>
          </a:xfrm>
        </p:spPr>
        <p:txBody>
          <a:bodyPr/>
          <a:lstStyle/>
          <a:p>
            <a:pPr algn="l"/>
            <a:r>
              <a:rPr lang="en-US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1551D3-A402-42A8-81A8-32A0C28B17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13551" y="5397627"/>
            <a:ext cx="2582450" cy="1252729"/>
          </a:xfrm>
        </p:spPr>
        <p:txBody>
          <a:bodyPr/>
          <a:lstStyle/>
          <a:p>
            <a:pPr algn="l"/>
            <a:r>
              <a:rPr lang="en-US" sz="1300" b="0" i="0" dirty="0">
                <a:solidFill>
                  <a:srgbClr val="000000"/>
                </a:solidFill>
                <a:effectLst/>
                <a:latin typeface="Work Sans" pitchFamily="2" charset="0"/>
              </a:rPr>
              <a:t>Schools function as neighborhood hubs. There are educational opportunities for adults, and family members can share their stories and serve as equal partners in promoting student success.</a:t>
            </a:r>
            <a:endParaRPr lang="id-ID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l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2AFB95-4F72-48DB-98B9-BF4A64EB33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5695CE-C9DD-4532-9E01-3FC18BBB87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2332" y="4994480"/>
            <a:ext cx="2598737" cy="1774181"/>
          </a:xfrm>
        </p:spPr>
        <p:txBody>
          <a:bodyPr/>
          <a:lstStyle/>
          <a:p>
            <a:pPr algn="l"/>
            <a:r>
              <a:rPr lang="en-US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B4AA66-5BEF-4D09-825C-B1CD6E7788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51887" y="5961254"/>
            <a:ext cx="2675251" cy="45719"/>
          </a:xfrm>
        </p:spPr>
        <p:txBody>
          <a:bodyPr/>
          <a:lstStyle/>
          <a:p>
            <a:pPr algn="l"/>
            <a:r>
              <a:rPr lang="en-US" sz="1300" b="0" i="0" dirty="0">
                <a:solidFill>
                  <a:srgbClr val="000000"/>
                </a:solidFill>
                <a:effectLst/>
                <a:latin typeface="Work Sans" pitchFamily="2" charset="0"/>
              </a:rPr>
              <a:t>Enrichment activities emphasize real-world learning and community problem solving. After-school, weekend, and summer programs provide academic instruction and individualized support.</a:t>
            </a:r>
            <a:r>
              <a:rPr lang="id-ID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B5F5383-3A44-420C-9323-9B36B939C2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2431" y="4990707"/>
            <a:ext cx="2598737" cy="1774180"/>
          </a:xfrm>
        </p:spPr>
        <p:txBody>
          <a:bodyPr/>
          <a:lstStyle/>
          <a:p>
            <a:pPr algn="l"/>
            <a:r>
              <a:rPr lang="en-US" dirty="0"/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E5B061-43E3-403B-9384-9B8A8CAA35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11795" y="5641848"/>
            <a:ext cx="2619373" cy="727193"/>
          </a:xfrm>
        </p:spPr>
        <p:txBody>
          <a:bodyPr/>
          <a:lstStyle/>
          <a:p>
            <a:pPr algn="l"/>
            <a:r>
              <a:rPr lang="en-US" sz="1300" b="0" i="0" dirty="0">
                <a:solidFill>
                  <a:srgbClr val="000000"/>
                </a:solidFill>
                <a:effectLst/>
                <a:latin typeface="Work Sans" pitchFamily="2" charset="0"/>
              </a:rPr>
              <a:t>Parents, students, teachers, principals, and community partners build a culture of professional learning, collective trust, and shared responsibility through site-based leadership teams and teacher learning communities.</a:t>
            </a:r>
            <a:endParaRPr lang="id-ID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dirty="0"/>
          </a:p>
        </p:txBody>
      </p:sp>
      <p:pic>
        <p:nvPicPr>
          <p:cNvPr id="17" name="Picture 2" descr="A picture containing toy, photo, table, different&#10;&#10;Description automatically generated">
            <a:extLst>
              <a:ext uri="{FF2B5EF4-FFF2-40B4-BE49-F238E27FC236}">
                <a16:creationId xmlns:a16="http://schemas.microsoft.com/office/drawing/2014/main" id="{5E32927E-EE01-4096-8700-B3D5D189236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392363"/>
            <a:ext cx="259715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 picture containing toy, person, table, person&#10;&#10;Description automatically generated">
            <a:extLst>
              <a:ext uri="{FF2B5EF4-FFF2-40B4-BE49-F238E27FC236}">
                <a16:creationId xmlns:a16="http://schemas.microsoft.com/office/drawing/2014/main" id="{833EEE75-5B27-4232-8185-DFCA7B6E5AF2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392363"/>
            <a:ext cx="259715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 picture containing toy, indoor, refrigerator, photo&#10;&#10;Description automatically generated">
            <a:extLst>
              <a:ext uri="{FF2B5EF4-FFF2-40B4-BE49-F238E27FC236}">
                <a16:creationId xmlns:a16="http://schemas.microsoft.com/office/drawing/2014/main" id="{61208C21-19A6-4FC1-B7D2-D2E6E9B8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18" y="2393215"/>
            <a:ext cx="2597508" cy="259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 picture containing toy, orange, table, people&#10;&#10;Description automatically generated">
            <a:extLst>
              <a:ext uri="{FF2B5EF4-FFF2-40B4-BE49-F238E27FC236}">
                <a16:creationId xmlns:a16="http://schemas.microsoft.com/office/drawing/2014/main" id="{4101211D-4EB0-42D1-BED1-1487F8588120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 bwMode="auto">
          <a:xfrm>
            <a:off x="9034463" y="2393950"/>
            <a:ext cx="2597150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3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>
            <a:spLocks noGrp="1"/>
          </p:cNvSpPr>
          <p:nvPr>
            <p:ph type="title" idx="4294967295"/>
          </p:nvPr>
        </p:nvSpPr>
        <p:spPr>
          <a:xfrm>
            <a:off x="2259724" y="169863"/>
            <a:ext cx="9827172" cy="1474003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3600" dirty="0"/>
              <a:t>Community Schools</a:t>
            </a:r>
            <a:br>
              <a:rPr lang="en-US" sz="3600" dirty="0"/>
            </a:br>
            <a:r>
              <a:rPr lang="en-US" sz="3600" dirty="0"/>
              <a:t>Uses a wHOLE CHILD Model approach</a:t>
            </a:r>
            <a:endParaRPr sz="3600" dirty="0"/>
          </a:p>
        </p:txBody>
      </p:sp>
      <p:sp>
        <p:nvSpPr>
          <p:cNvPr id="239" name="Google Shape;239;p19"/>
          <p:cNvSpPr txBox="1">
            <a:spLocks noGrp="1"/>
          </p:cNvSpPr>
          <p:nvPr>
            <p:ph type="body" idx="4294967295"/>
          </p:nvPr>
        </p:nvSpPr>
        <p:spPr>
          <a:xfrm>
            <a:off x="210207" y="2154621"/>
            <a:ext cx="7662041" cy="461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400" dirty="0">
              <a:solidFill>
                <a:srgbClr val="002D86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400" dirty="0">
                <a:solidFill>
                  <a:srgbClr val="002D8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 whole child approach, which ensures that each student is </a:t>
            </a:r>
            <a:r>
              <a:rPr lang="en-US" sz="3400" b="1" dirty="0">
                <a:solidFill>
                  <a:srgbClr val="002D8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healthy, safe, engaged, supported, and challenged</a:t>
            </a:r>
            <a:r>
              <a:rPr lang="en-US" sz="3400" dirty="0">
                <a:solidFill>
                  <a:srgbClr val="002D8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, sets the standard for comprehensive, sustainable school improvement and provides for long-term student success.</a:t>
            </a:r>
            <a:endParaRPr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500" b="1" dirty="0">
                <a:solidFill>
                  <a:srgbClr val="002D86"/>
                </a:solidFill>
                <a:latin typeface="+mj-lt"/>
              </a:rPr>
              <a:t>Whole Child Tenet #1: HEALTHY</a:t>
            </a:r>
            <a:r>
              <a:rPr lang="en-US" sz="2500" b="1" dirty="0">
                <a:solidFill>
                  <a:srgbClr val="002D86"/>
                </a:solidFill>
              </a:rPr>
              <a:t> </a:t>
            </a:r>
            <a:endParaRPr sz="2500" b="1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Each student enters school healthy and learns about and practices a healthy lifestyle.</a:t>
            </a:r>
            <a:endParaRPr dirty="0"/>
          </a:p>
          <a:p>
            <a:pPr marL="228600" lvl="0" indent="-21526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500" b="1" dirty="0">
                <a:solidFill>
                  <a:srgbClr val="002D86"/>
                </a:solidFill>
                <a:latin typeface="+mj-lt"/>
              </a:rPr>
              <a:t>Whole Child Tenet #2: SAFE </a:t>
            </a:r>
            <a:endParaRPr sz="2500" b="1" dirty="0">
              <a:latin typeface="+mj-lt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Each </a:t>
            </a:r>
            <a:r>
              <a:rPr lang="en-US" b="1" dirty="0"/>
              <a:t>student</a:t>
            </a:r>
            <a:r>
              <a:rPr lang="en-US" dirty="0"/>
              <a:t> learns in an environment that is physically and emotionally safe for students and adults.</a:t>
            </a:r>
            <a:endParaRPr dirty="0"/>
          </a:p>
          <a:p>
            <a:pPr marL="228600" lvl="0" indent="-210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4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500" dirty="0">
                <a:solidFill>
                  <a:srgbClr val="002D86"/>
                </a:solidFill>
                <a:latin typeface="+mj-lt"/>
              </a:rPr>
              <a:t>Whole Child Tenet #3: ENGAGED</a:t>
            </a:r>
            <a:endParaRPr sz="2500" dirty="0">
              <a:latin typeface="+mj-lt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Each student is actively engaged in learning and is connected to the school and broader community.</a:t>
            </a:r>
            <a:endParaRPr dirty="0"/>
          </a:p>
          <a:p>
            <a:pPr marL="228600" lvl="0" indent="-210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400" dirty="0">
              <a:solidFill>
                <a:srgbClr val="33669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500" b="1" dirty="0">
                <a:solidFill>
                  <a:srgbClr val="002D86"/>
                </a:solidFill>
                <a:latin typeface="+mj-lt"/>
              </a:rPr>
              <a:t>Whole Child Tenet #4: SUPPORTED</a:t>
            </a:r>
            <a:endParaRPr sz="2500" b="1" dirty="0">
              <a:latin typeface="+mj-lt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Each student has access to personalized learning and is supported by qualified, caring adults.</a:t>
            </a:r>
            <a:endParaRPr dirty="0"/>
          </a:p>
          <a:p>
            <a:pPr marL="228600" lvl="0" indent="-210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400" dirty="0">
              <a:solidFill>
                <a:srgbClr val="33669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500" b="1" dirty="0">
                <a:solidFill>
                  <a:srgbClr val="002D86"/>
                </a:solidFill>
                <a:latin typeface="+mj-lt"/>
              </a:rPr>
              <a:t>Whole Child Tenet #5: CHALLENGED</a:t>
            </a:r>
            <a:endParaRPr sz="2500" b="1" dirty="0">
              <a:latin typeface="+mj-lt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Each student is challenged academically and prepared for success in college or further study and for employment and participation in a global environment.</a:t>
            </a:r>
            <a:endParaRPr dirty="0"/>
          </a:p>
        </p:txBody>
      </p:sp>
      <p:sp>
        <p:nvSpPr>
          <p:cNvPr id="240" name="Google Shape;240;p19" descr="The whole school, whole Community, whole Child Model SOURCE: Centers... |  Download Scientific Diagram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1" name="Google Shape;241;p19" descr="The whole school, whole Community, whole Child Model SOURCE: Centers... |  Download Scientific Diagram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2" name="Google Shape;242;p19" descr="Welcome to Working Together: Building an Effective Paraeducator-Teacher  Teams!. The webinar will 8:00 p.m., (EST) Webinar Ground Rules… Phone. -  ppt download"/>
          <p:cNvPicPr preferRelativeResize="0"/>
          <p:nvPr/>
        </p:nvPicPr>
        <p:blipFill rotWithShape="1">
          <a:blip r:embed="rId3">
            <a:alphaModFix/>
          </a:blip>
          <a:srcRect l="28633"/>
          <a:stretch/>
        </p:blipFill>
        <p:spPr>
          <a:xfrm>
            <a:off x="7950200" y="1780501"/>
            <a:ext cx="4241800" cy="4771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6">
            <a:extLst>
              <a:ext uri="{FF2B5EF4-FFF2-40B4-BE49-F238E27FC236}">
                <a16:creationId xmlns:a16="http://schemas.microsoft.com/office/drawing/2014/main" id="{E97FE929-35A8-4C3A-88D8-9D00E354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/>
          <a:p>
            <a:r>
              <a:rPr lang="en-US" sz="4800" dirty="0"/>
              <a:t>Community School Sites</a:t>
            </a:r>
          </a:p>
        </p:txBody>
      </p:sp>
      <p:pic>
        <p:nvPicPr>
          <p:cNvPr id="6" name="Picture 8" descr="Faculty &amp; Staff - Eddie White Academy (K-8)">
            <a:extLst>
              <a:ext uri="{FF2B5EF4-FFF2-40B4-BE49-F238E27FC236}">
                <a16:creationId xmlns:a16="http://schemas.microsoft.com/office/drawing/2014/main" id="{00C755BC-0D44-4FB4-A36A-4FA8FB76E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90" y="1779822"/>
            <a:ext cx="2160563" cy="231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orest Park Panthers - Official Athletic Website – Forest ...">
            <a:extLst>
              <a:ext uri="{FF2B5EF4-FFF2-40B4-BE49-F238E27FC236}">
                <a16:creationId xmlns:a16="http://schemas.microsoft.com/office/drawing/2014/main" id="{A4E7359C-4AB1-4FEC-A187-C21BE3C15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4" b="20824"/>
          <a:stretch>
            <a:fillRect/>
          </a:stretch>
        </p:blipFill>
        <p:spPr bwMode="auto">
          <a:xfrm>
            <a:off x="3945781" y="1779822"/>
            <a:ext cx="20288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BDB475ED-996A-401F-925C-01045DD81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53" y="1730844"/>
            <a:ext cx="2285475" cy="2169224"/>
          </a:xfrm>
          <a:prstGeom prst="rect">
            <a:avLst/>
          </a:prstGeom>
        </p:spPr>
      </p:pic>
      <p:pic>
        <p:nvPicPr>
          <p:cNvPr id="9" name="Picture 6" descr="North Clayton Eagles - Official Athletic Website – Atlanta, GA">
            <a:extLst>
              <a:ext uri="{FF2B5EF4-FFF2-40B4-BE49-F238E27FC236}">
                <a16:creationId xmlns:a16="http://schemas.microsoft.com/office/drawing/2014/main" id="{12C2CB50-7FF6-42BC-9751-67434CD4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74" y="1681649"/>
            <a:ext cx="2285475" cy="21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7E67CF-A25B-4063-B060-3B44E60D88B3}"/>
              </a:ext>
            </a:extLst>
          </p:cNvPr>
          <p:cNvSpPr txBox="1"/>
          <p:nvPr/>
        </p:nvSpPr>
        <p:spPr>
          <a:xfrm>
            <a:off x="543910" y="4561928"/>
            <a:ext cx="3021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Eddie White </a:t>
            </a:r>
          </a:p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Middle Academy</a:t>
            </a:r>
          </a:p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Hampton, Georgia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9A22D9-1D1A-4A50-B76C-F5169BE268B1}"/>
              </a:ext>
            </a:extLst>
          </p:cNvPr>
          <p:cNvSpPr txBox="1"/>
          <p:nvPr/>
        </p:nvSpPr>
        <p:spPr>
          <a:xfrm>
            <a:off x="3660638" y="4556290"/>
            <a:ext cx="25991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Forest Park </a:t>
            </a:r>
          </a:p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Middle School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Forest Park, Georgia</a:t>
            </a:r>
            <a:endParaRPr lang="en-US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16733A-A038-43F5-A483-5026346A3769}"/>
              </a:ext>
            </a:extLst>
          </p:cNvPr>
          <p:cNvSpPr txBox="1"/>
          <p:nvPr/>
        </p:nvSpPr>
        <p:spPr>
          <a:xfrm>
            <a:off x="6354753" y="4530397"/>
            <a:ext cx="26421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Jonesboro </a:t>
            </a:r>
          </a:p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Middle School</a:t>
            </a:r>
          </a:p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Jones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boro, Georgia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947CBB-A68A-4883-BBA1-785F1E75C9F5}"/>
              </a:ext>
            </a:extLst>
          </p:cNvPr>
          <p:cNvSpPr txBox="1"/>
          <p:nvPr/>
        </p:nvSpPr>
        <p:spPr>
          <a:xfrm>
            <a:off x="9091861" y="4561928"/>
            <a:ext cx="25562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North Clayton</a:t>
            </a:r>
          </a:p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High School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College Park, Georgia </a:t>
            </a:r>
            <a:endParaRPr lang="en-US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31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DBC265-5EE7-4287-9768-8D0B2A12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92" y="935736"/>
            <a:ext cx="7653528" cy="768096"/>
          </a:xfrm>
        </p:spPr>
        <p:txBody>
          <a:bodyPr/>
          <a:lstStyle/>
          <a:p>
            <a:r>
              <a:rPr lang="en-US" dirty="0"/>
              <a:t>How to get </a:t>
            </a:r>
            <a:r>
              <a:rPr lang="en-US" dirty="0" err="1"/>
              <a:t>InvolveD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A1194D-4CFB-4139-B17C-86739C9E8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0" y="1798320"/>
            <a:ext cx="6918960" cy="32715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Become a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Volunteer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Donate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Participate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Learn more</a:t>
            </a:r>
          </a:p>
          <a:p>
            <a:r>
              <a:rPr lang="en-US" sz="3600" dirty="0"/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CE91E1-7325-4B57-8FC6-1AAA85FF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2F98E-0082-4643-9911-38DB68619AE0}"/>
              </a:ext>
            </a:extLst>
          </p:cNvPr>
          <p:cNvSpPr txBox="1"/>
          <p:nvPr/>
        </p:nvSpPr>
        <p:spPr>
          <a:xfrm>
            <a:off x="2568183" y="5460599"/>
            <a:ext cx="67841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Please contact one of the 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Coordinating Supervisors for further assistance</a:t>
            </a:r>
            <a:r>
              <a:rPr lang="en-US" sz="1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9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08" y="559860"/>
            <a:ext cx="10671048" cy="768096"/>
          </a:xfrm>
        </p:spPr>
        <p:txBody>
          <a:bodyPr/>
          <a:lstStyle/>
          <a:p>
            <a:r>
              <a:rPr lang="en-US" dirty="0"/>
              <a:t>MEET OUR TEAM</a:t>
            </a:r>
            <a:br>
              <a:rPr lang="en-US" dirty="0"/>
            </a:br>
            <a:r>
              <a:rPr lang="en-US" dirty="0"/>
              <a:t>Coordinating Supervisors</a:t>
            </a:r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600" dirty="0"/>
              <a:t>Dr. Shalun Matthews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28191-45A5-DEA1-F978-421F83D5E6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544" y="5599755"/>
            <a:ext cx="2797424" cy="366317"/>
          </a:xfrm>
        </p:spPr>
        <p:txBody>
          <a:bodyPr/>
          <a:lstStyle/>
          <a:p>
            <a:r>
              <a:rPr lang="en-US" dirty="0"/>
              <a:t>Eddie White Middle Academy</a:t>
            </a:r>
          </a:p>
          <a:p>
            <a:r>
              <a:rPr lang="en-US" sz="1200" dirty="0"/>
              <a:t>shalun.matthews@clayton.k12.ga.us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F6A845-F328-1053-A365-3DA9CBAF9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Hector Gutierrez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6AF003-A457-D7E6-F39B-1A85A426A3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14968" y="5600351"/>
            <a:ext cx="2442577" cy="365125"/>
          </a:xfrm>
        </p:spPr>
        <p:txBody>
          <a:bodyPr/>
          <a:lstStyle/>
          <a:p>
            <a:r>
              <a:rPr lang="en-US" dirty="0"/>
              <a:t>Forest Park Middle School</a:t>
            </a:r>
          </a:p>
          <a:p>
            <a:r>
              <a:rPr lang="en-US" sz="1200" dirty="0"/>
              <a:t>hector.gutierrez@clayton.k12.ga.us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Rasha Portis​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CED26D-9022-0D83-FB0D-E3471E6F7E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Jonesboro Middle School</a:t>
            </a:r>
          </a:p>
          <a:p>
            <a:r>
              <a:rPr lang="en-US" sz="1200" dirty="0"/>
              <a:t>rasha.portis@clayton.k12.ga.us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CalLeb</a:t>
            </a:r>
            <a:r>
              <a:rPr lang="en-US" dirty="0"/>
              <a:t> Obumba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57FB11-65D1-6B1C-8D88-F932BF765A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32431" y="5527040"/>
            <a:ext cx="2442025" cy="572137"/>
          </a:xfrm>
        </p:spPr>
        <p:txBody>
          <a:bodyPr/>
          <a:lstStyle/>
          <a:p>
            <a:r>
              <a:rPr lang="en-US" dirty="0"/>
              <a:t>North Clayton High School</a:t>
            </a:r>
          </a:p>
          <a:p>
            <a:r>
              <a:rPr lang="en-US" sz="1200" dirty="0"/>
              <a:t>calleb.obumba@clayton.k12.ga.us</a:t>
            </a:r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F898A66E-447D-4BEF-8E51-24525D99B2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35" r="435"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A7754CF0-B4C2-41AD-ACA4-3CC7F4A5FEB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71" r="271"/>
          <a:stretch>
            <a:fillRect/>
          </a:stretch>
        </p:blipFill>
        <p:spPr/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A5AA5666-6BE6-45F1-8CD7-9986D5ED988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t="2268" b="2268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B8CCB6A3-99DE-4BB7-83BF-F7E8675D490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/>
          <a:srcRect l="2875" r="2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A296C0-18BB-4599-8A79-B4DC2B887DF3}"/>
              </a:ext>
            </a:extLst>
          </p:cNvPr>
          <p:cNvSpPr/>
          <p:nvPr/>
        </p:nvSpPr>
        <p:spPr>
          <a:xfrm>
            <a:off x="1" y="548413"/>
            <a:ext cx="755693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“There is no better place to create a caring community than in our schools–the heart of our future.”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B017E22-7B35-4C2C-B672-D317CFE38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249" y="5185909"/>
            <a:ext cx="5528441" cy="667512"/>
          </a:xfrm>
        </p:spPr>
        <p:txBody>
          <a:bodyPr/>
          <a:lstStyle/>
          <a:p>
            <a:r>
              <a:rPr lang="en-US" sz="3600" dirty="0"/>
              <a:t>Patricia Gandara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1F2C8F"/>
      </a:accent1>
      <a:accent2>
        <a:srgbClr val="AAC3E8"/>
      </a:accent2>
      <a:accent3>
        <a:srgbClr val="5C8CD2"/>
      </a:accent3>
      <a:accent4>
        <a:srgbClr val="411AA2"/>
      </a:accent4>
      <a:accent5>
        <a:srgbClr val="17206B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{0AD88287-77FE-465F-9E3B-CE23A6EB73AF}tf78438558_win32</Template>
  <TotalTime>320</TotalTime>
  <Words>577</Words>
  <Application>Microsoft Office PowerPoint</Application>
  <PresentationFormat>Widescreen</PresentationFormat>
  <Paragraphs>81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Gill Sans</vt:lpstr>
      <vt:lpstr>Roboto</vt:lpstr>
      <vt:lpstr>Sabon Next LT</vt:lpstr>
      <vt:lpstr>Work Sans</vt:lpstr>
      <vt:lpstr>Office Theme</vt:lpstr>
      <vt:lpstr>Community Schools</vt:lpstr>
      <vt:lpstr>Community School Sections</vt:lpstr>
      <vt:lpstr>What is a Community School</vt:lpstr>
      <vt:lpstr>Community Schools are built on the four pillars</vt:lpstr>
      <vt:lpstr>Community Schools Uses a wHOLE CHILD Model approach</vt:lpstr>
      <vt:lpstr>Community School Sites</vt:lpstr>
      <vt:lpstr>How to get InvolveD</vt:lpstr>
      <vt:lpstr>MEET OUR TEAM Coordinating Supervisors</vt:lpstr>
      <vt:lpstr>Patricia Gandara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Schools</dc:title>
  <dc:subject/>
  <dc:creator>Kamil Portis</dc:creator>
  <cp:lastModifiedBy>Woodson, Ericka R</cp:lastModifiedBy>
  <cp:revision>25</cp:revision>
  <dcterms:created xsi:type="dcterms:W3CDTF">2023-07-27T13:14:56Z</dcterms:created>
  <dcterms:modified xsi:type="dcterms:W3CDTF">2023-08-22T15:51:57Z</dcterms:modified>
</cp:coreProperties>
</file>