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885" r:id="rId3"/>
  </p:sldMasterIdLst>
  <p:notesMasterIdLst>
    <p:notesMasterId r:id="rId20"/>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7A2529-E782-4F24-B5AA-517CE1B0DA2C}" type="doc">
      <dgm:prSet loTypeId="urn:microsoft.com/office/officeart/2005/8/layout/default#1" loCatId="list" qsTypeId="urn:microsoft.com/office/officeart/2005/8/quickstyle/simple3" qsCatId="simple" csTypeId="urn:microsoft.com/office/officeart/2005/8/colors/colorful2" csCatId="colorful" phldr="1"/>
      <dgm:spPr/>
      <dgm:t>
        <a:bodyPr/>
        <a:lstStyle/>
        <a:p>
          <a:endParaRPr lang="en-US"/>
        </a:p>
      </dgm:t>
    </dgm:pt>
    <dgm:pt modelId="{E9B82398-E1FD-402A-91A9-73E87E9326E9}">
      <dgm:prSet phldrT="[Text]"/>
      <dgm:spPr/>
      <dgm:t>
        <a:bodyPr/>
        <a:lstStyle/>
        <a:p>
          <a:r>
            <a:rPr lang="en-US" dirty="0">
              <a:latin typeface="Calibri Light" panose="020F0302020204030204" pitchFamily="34" charset="0"/>
            </a:rPr>
            <a:t>A one-on-one relationship with a caring adult</a:t>
          </a:r>
        </a:p>
      </dgm:t>
    </dgm:pt>
    <dgm:pt modelId="{29F80CFE-DF41-475B-BC79-38031C91AE1B}" type="parTrans" cxnId="{5DDF630E-A44B-42B7-81C8-CF967C6EEA36}">
      <dgm:prSet/>
      <dgm:spPr/>
      <dgm:t>
        <a:bodyPr/>
        <a:lstStyle/>
        <a:p>
          <a:endParaRPr lang="en-US"/>
        </a:p>
      </dgm:t>
    </dgm:pt>
    <dgm:pt modelId="{4DACD719-A2DD-4614-AA00-87C76276AD17}" type="sibTrans" cxnId="{5DDF630E-A44B-42B7-81C8-CF967C6EEA36}">
      <dgm:prSet/>
      <dgm:spPr/>
      <dgm:t>
        <a:bodyPr/>
        <a:lstStyle/>
        <a:p>
          <a:endParaRPr lang="en-US"/>
        </a:p>
      </dgm:t>
    </dgm:pt>
    <dgm:pt modelId="{6C5117C4-25ED-4E96-9D43-DDB4D85229C3}">
      <dgm:prSet phldrT="[Text]"/>
      <dgm:spPr/>
      <dgm:t>
        <a:bodyPr/>
        <a:lstStyle/>
        <a:p>
          <a:r>
            <a:rPr lang="en-US" dirty="0">
              <a:latin typeface="Calibri Light" panose="020F0302020204030204" pitchFamily="34" charset="0"/>
            </a:rPr>
            <a:t>A safe place to learn and grow</a:t>
          </a:r>
        </a:p>
      </dgm:t>
    </dgm:pt>
    <dgm:pt modelId="{D28CCF27-F601-4436-94E0-A6F1F05E10E6}" type="parTrans" cxnId="{963BE4C1-C7D1-4699-8249-3441A593AA26}">
      <dgm:prSet/>
      <dgm:spPr/>
      <dgm:t>
        <a:bodyPr/>
        <a:lstStyle/>
        <a:p>
          <a:endParaRPr lang="en-US"/>
        </a:p>
      </dgm:t>
    </dgm:pt>
    <dgm:pt modelId="{388B1C89-D336-45EF-B695-56665D8D8D3B}" type="sibTrans" cxnId="{963BE4C1-C7D1-4699-8249-3441A593AA26}">
      <dgm:prSet/>
      <dgm:spPr/>
      <dgm:t>
        <a:bodyPr/>
        <a:lstStyle/>
        <a:p>
          <a:endParaRPr lang="en-US"/>
        </a:p>
      </dgm:t>
    </dgm:pt>
    <dgm:pt modelId="{A02EF7F3-5545-4496-9E6D-9CA5C3412F59}">
      <dgm:prSet phldrT="[Text]"/>
      <dgm:spPr/>
      <dgm:t>
        <a:bodyPr/>
        <a:lstStyle/>
        <a:p>
          <a:r>
            <a:rPr lang="en-US" dirty="0">
              <a:latin typeface="Calibri Light" panose="020F0302020204030204" pitchFamily="34" charset="0"/>
            </a:rPr>
            <a:t>A healthy start and a healthy future</a:t>
          </a:r>
        </a:p>
      </dgm:t>
    </dgm:pt>
    <dgm:pt modelId="{A09541DE-2B3C-4995-AEF7-4E8F255CCBAF}" type="parTrans" cxnId="{51E9E513-66C8-4CBF-A71B-9A40C752D00D}">
      <dgm:prSet/>
      <dgm:spPr/>
      <dgm:t>
        <a:bodyPr/>
        <a:lstStyle/>
        <a:p>
          <a:endParaRPr lang="en-US"/>
        </a:p>
      </dgm:t>
    </dgm:pt>
    <dgm:pt modelId="{1DE14910-D20F-45FE-9817-C5EACAC79632}" type="sibTrans" cxnId="{51E9E513-66C8-4CBF-A71B-9A40C752D00D}">
      <dgm:prSet/>
      <dgm:spPr/>
      <dgm:t>
        <a:bodyPr/>
        <a:lstStyle/>
        <a:p>
          <a:endParaRPr lang="en-US"/>
        </a:p>
      </dgm:t>
    </dgm:pt>
    <dgm:pt modelId="{C57CEFD3-983D-455A-ACFD-32EDE8AA4204}">
      <dgm:prSet phldrT="[Text]"/>
      <dgm:spPr/>
      <dgm:t>
        <a:bodyPr/>
        <a:lstStyle/>
        <a:p>
          <a:r>
            <a:rPr lang="en-US" dirty="0">
              <a:latin typeface="Calibri Light" panose="020F0302020204030204" pitchFamily="34" charset="0"/>
            </a:rPr>
            <a:t>A marketable skill to use upon graduation</a:t>
          </a:r>
        </a:p>
      </dgm:t>
    </dgm:pt>
    <dgm:pt modelId="{99EEE2CD-5895-4193-8DF6-95E8156B1D20}" type="parTrans" cxnId="{5E86D6E1-5B7A-4C7A-9417-F06DC1772B43}">
      <dgm:prSet/>
      <dgm:spPr/>
      <dgm:t>
        <a:bodyPr/>
        <a:lstStyle/>
        <a:p>
          <a:endParaRPr lang="en-US"/>
        </a:p>
      </dgm:t>
    </dgm:pt>
    <dgm:pt modelId="{0E187937-2E9B-4DF5-851A-853E498C8A63}" type="sibTrans" cxnId="{5E86D6E1-5B7A-4C7A-9417-F06DC1772B43}">
      <dgm:prSet/>
      <dgm:spPr/>
      <dgm:t>
        <a:bodyPr/>
        <a:lstStyle/>
        <a:p>
          <a:endParaRPr lang="en-US"/>
        </a:p>
      </dgm:t>
    </dgm:pt>
    <dgm:pt modelId="{D3C65AD5-C311-4D8E-AC76-454D970859CF}">
      <dgm:prSet phldrT="[Text]"/>
      <dgm:spPr/>
      <dgm:t>
        <a:bodyPr/>
        <a:lstStyle/>
        <a:p>
          <a:r>
            <a:rPr lang="en-US" dirty="0">
              <a:latin typeface="Calibri Light" panose="020F0302020204030204" pitchFamily="34" charset="0"/>
            </a:rPr>
            <a:t>A chance to give back to peers and community</a:t>
          </a:r>
        </a:p>
      </dgm:t>
    </dgm:pt>
    <dgm:pt modelId="{3854C6A7-AA4B-4A9C-B4E0-70AE24D53686}" type="parTrans" cxnId="{515C3C4E-AC49-4617-BDCB-1C41BE0C5506}">
      <dgm:prSet/>
      <dgm:spPr/>
      <dgm:t>
        <a:bodyPr/>
        <a:lstStyle/>
        <a:p>
          <a:endParaRPr lang="en-US"/>
        </a:p>
      </dgm:t>
    </dgm:pt>
    <dgm:pt modelId="{D2D903BF-CDCB-479D-8B5E-D32B4F880231}" type="sibTrans" cxnId="{515C3C4E-AC49-4617-BDCB-1C41BE0C5506}">
      <dgm:prSet/>
      <dgm:spPr/>
      <dgm:t>
        <a:bodyPr/>
        <a:lstStyle/>
        <a:p>
          <a:endParaRPr lang="en-US"/>
        </a:p>
      </dgm:t>
    </dgm:pt>
    <dgm:pt modelId="{3A930EF5-4849-4AC2-8B47-B3FD6FEB1E04}" type="pres">
      <dgm:prSet presAssocID="{227A2529-E782-4F24-B5AA-517CE1B0DA2C}" presName="diagram" presStyleCnt="0">
        <dgm:presLayoutVars>
          <dgm:dir/>
          <dgm:resizeHandles val="exact"/>
        </dgm:presLayoutVars>
      </dgm:prSet>
      <dgm:spPr/>
      <dgm:t>
        <a:bodyPr/>
        <a:lstStyle/>
        <a:p>
          <a:endParaRPr lang="en-US"/>
        </a:p>
      </dgm:t>
    </dgm:pt>
    <dgm:pt modelId="{E043FC04-1393-403D-ACE0-9C709E3B8C75}" type="pres">
      <dgm:prSet presAssocID="{E9B82398-E1FD-402A-91A9-73E87E9326E9}" presName="node" presStyleLbl="node1" presStyleIdx="0" presStyleCnt="5">
        <dgm:presLayoutVars>
          <dgm:bulletEnabled val="1"/>
        </dgm:presLayoutVars>
      </dgm:prSet>
      <dgm:spPr/>
      <dgm:t>
        <a:bodyPr/>
        <a:lstStyle/>
        <a:p>
          <a:endParaRPr lang="en-US"/>
        </a:p>
      </dgm:t>
    </dgm:pt>
    <dgm:pt modelId="{65D9E4B6-EE4E-4BFD-98FD-41DD7582CF5A}" type="pres">
      <dgm:prSet presAssocID="{4DACD719-A2DD-4614-AA00-87C76276AD17}" presName="sibTrans" presStyleCnt="0"/>
      <dgm:spPr/>
    </dgm:pt>
    <dgm:pt modelId="{F191A765-51BB-4471-BCF7-E9E5254488D7}" type="pres">
      <dgm:prSet presAssocID="{6C5117C4-25ED-4E96-9D43-DDB4D85229C3}" presName="node" presStyleLbl="node1" presStyleIdx="1" presStyleCnt="5">
        <dgm:presLayoutVars>
          <dgm:bulletEnabled val="1"/>
        </dgm:presLayoutVars>
      </dgm:prSet>
      <dgm:spPr/>
      <dgm:t>
        <a:bodyPr/>
        <a:lstStyle/>
        <a:p>
          <a:endParaRPr lang="en-US"/>
        </a:p>
      </dgm:t>
    </dgm:pt>
    <dgm:pt modelId="{E377C23B-119F-47B1-BE50-58D534037801}" type="pres">
      <dgm:prSet presAssocID="{388B1C89-D336-45EF-B695-56665D8D8D3B}" presName="sibTrans" presStyleCnt="0"/>
      <dgm:spPr/>
    </dgm:pt>
    <dgm:pt modelId="{4122A2FC-23BC-45DF-88EC-DFB719319B41}" type="pres">
      <dgm:prSet presAssocID="{A02EF7F3-5545-4496-9E6D-9CA5C3412F59}" presName="node" presStyleLbl="node1" presStyleIdx="2" presStyleCnt="5" custLinFactNeighborX="-1221" custLinFactNeighborY="-1299">
        <dgm:presLayoutVars>
          <dgm:bulletEnabled val="1"/>
        </dgm:presLayoutVars>
      </dgm:prSet>
      <dgm:spPr/>
      <dgm:t>
        <a:bodyPr/>
        <a:lstStyle/>
        <a:p>
          <a:endParaRPr lang="en-US"/>
        </a:p>
      </dgm:t>
    </dgm:pt>
    <dgm:pt modelId="{B8579ED0-2022-414D-8723-EEDDF2B958C8}" type="pres">
      <dgm:prSet presAssocID="{1DE14910-D20F-45FE-9817-C5EACAC79632}" presName="sibTrans" presStyleCnt="0"/>
      <dgm:spPr/>
    </dgm:pt>
    <dgm:pt modelId="{F39DAE2D-4CAF-4519-94C9-35C184C84DCC}" type="pres">
      <dgm:prSet presAssocID="{C57CEFD3-983D-455A-ACFD-32EDE8AA4204}" presName="node" presStyleLbl="node1" presStyleIdx="3" presStyleCnt="5">
        <dgm:presLayoutVars>
          <dgm:bulletEnabled val="1"/>
        </dgm:presLayoutVars>
      </dgm:prSet>
      <dgm:spPr/>
      <dgm:t>
        <a:bodyPr/>
        <a:lstStyle/>
        <a:p>
          <a:endParaRPr lang="en-US"/>
        </a:p>
      </dgm:t>
    </dgm:pt>
    <dgm:pt modelId="{BE994EC4-35BC-4E2F-B163-AF6DBE0FF173}" type="pres">
      <dgm:prSet presAssocID="{0E187937-2E9B-4DF5-851A-853E498C8A63}" presName="sibTrans" presStyleCnt="0"/>
      <dgm:spPr/>
    </dgm:pt>
    <dgm:pt modelId="{91ED44E9-617E-4E52-A16A-A474BAA3E275}" type="pres">
      <dgm:prSet presAssocID="{D3C65AD5-C311-4D8E-AC76-454D970859CF}" presName="node" presStyleLbl="node1" presStyleIdx="4" presStyleCnt="5">
        <dgm:presLayoutVars>
          <dgm:bulletEnabled val="1"/>
        </dgm:presLayoutVars>
      </dgm:prSet>
      <dgm:spPr/>
      <dgm:t>
        <a:bodyPr/>
        <a:lstStyle/>
        <a:p>
          <a:endParaRPr lang="en-US"/>
        </a:p>
      </dgm:t>
    </dgm:pt>
  </dgm:ptLst>
  <dgm:cxnLst>
    <dgm:cxn modelId="{5DDF630E-A44B-42B7-81C8-CF967C6EEA36}" srcId="{227A2529-E782-4F24-B5AA-517CE1B0DA2C}" destId="{E9B82398-E1FD-402A-91A9-73E87E9326E9}" srcOrd="0" destOrd="0" parTransId="{29F80CFE-DF41-475B-BC79-38031C91AE1B}" sibTransId="{4DACD719-A2DD-4614-AA00-87C76276AD17}"/>
    <dgm:cxn modelId="{5E86D6E1-5B7A-4C7A-9417-F06DC1772B43}" srcId="{227A2529-E782-4F24-B5AA-517CE1B0DA2C}" destId="{C57CEFD3-983D-455A-ACFD-32EDE8AA4204}" srcOrd="3" destOrd="0" parTransId="{99EEE2CD-5895-4193-8DF6-95E8156B1D20}" sibTransId="{0E187937-2E9B-4DF5-851A-853E498C8A63}"/>
    <dgm:cxn modelId="{51E9E513-66C8-4CBF-A71B-9A40C752D00D}" srcId="{227A2529-E782-4F24-B5AA-517CE1B0DA2C}" destId="{A02EF7F3-5545-4496-9E6D-9CA5C3412F59}" srcOrd="2" destOrd="0" parTransId="{A09541DE-2B3C-4995-AEF7-4E8F255CCBAF}" sibTransId="{1DE14910-D20F-45FE-9817-C5EACAC79632}"/>
    <dgm:cxn modelId="{1F7C82CB-EFF5-4EA1-AD10-BF48B1C6831D}" type="presOf" srcId="{A02EF7F3-5545-4496-9E6D-9CA5C3412F59}" destId="{4122A2FC-23BC-45DF-88EC-DFB719319B41}" srcOrd="0" destOrd="0" presId="urn:microsoft.com/office/officeart/2005/8/layout/default#1"/>
    <dgm:cxn modelId="{963BE4C1-C7D1-4699-8249-3441A593AA26}" srcId="{227A2529-E782-4F24-B5AA-517CE1B0DA2C}" destId="{6C5117C4-25ED-4E96-9D43-DDB4D85229C3}" srcOrd="1" destOrd="0" parTransId="{D28CCF27-F601-4436-94E0-A6F1F05E10E6}" sibTransId="{388B1C89-D336-45EF-B695-56665D8D8D3B}"/>
    <dgm:cxn modelId="{03BEF929-4A7E-43C5-ABB1-E79239EDCC06}" type="presOf" srcId="{D3C65AD5-C311-4D8E-AC76-454D970859CF}" destId="{91ED44E9-617E-4E52-A16A-A474BAA3E275}" srcOrd="0" destOrd="0" presId="urn:microsoft.com/office/officeart/2005/8/layout/default#1"/>
    <dgm:cxn modelId="{515C3C4E-AC49-4617-BDCB-1C41BE0C5506}" srcId="{227A2529-E782-4F24-B5AA-517CE1B0DA2C}" destId="{D3C65AD5-C311-4D8E-AC76-454D970859CF}" srcOrd="4" destOrd="0" parTransId="{3854C6A7-AA4B-4A9C-B4E0-70AE24D53686}" sibTransId="{D2D903BF-CDCB-479D-8B5E-D32B4F880231}"/>
    <dgm:cxn modelId="{6CCB56FC-5DFA-4B7A-BEFE-99D51E8FCD0F}" type="presOf" srcId="{227A2529-E782-4F24-B5AA-517CE1B0DA2C}" destId="{3A930EF5-4849-4AC2-8B47-B3FD6FEB1E04}" srcOrd="0" destOrd="0" presId="urn:microsoft.com/office/officeart/2005/8/layout/default#1"/>
    <dgm:cxn modelId="{D55726DB-B27D-4060-9B04-5CD1F08E6927}" type="presOf" srcId="{6C5117C4-25ED-4E96-9D43-DDB4D85229C3}" destId="{F191A765-51BB-4471-BCF7-E9E5254488D7}" srcOrd="0" destOrd="0" presId="urn:microsoft.com/office/officeart/2005/8/layout/default#1"/>
    <dgm:cxn modelId="{90E40A7D-EE6C-4F12-9DFB-153505A135D9}" type="presOf" srcId="{C57CEFD3-983D-455A-ACFD-32EDE8AA4204}" destId="{F39DAE2D-4CAF-4519-94C9-35C184C84DCC}" srcOrd="0" destOrd="0" presId="urn:microsoft.com/office/officeart/2005/8/layout/default#1"/>
    <dgm:cxn modelId="{481ACDBE-694F-403A-A5BC-D78061427A62}" type="presOf" srcId="{E9B82398-E1FD-402A-91A9-73E87E9326E9}" destId="{E043FC04-1393-403D-ACE0-9C709E3B8C75}" srcOrd="0" destOrd="0" presId="urn:microsoft.com/office/officeart/2005/8/layout/default#1"/>
    <dgm:cxn modelId="{5A1ECB1A-C6A0-4BAA-8C9F-B8158C77C21D}" type="presParOf" srcId="{3A930EF5-4849-4AC2-8B47-B3FD6FEB1E04}" destId="{E043FC04-1393-403D-ACE0-9C709E3B8C75}" srcOrd="0" destOrd="0" presId="urn:microsoft.com/office/officeart/2005/8/layout/default#1"/>
    <dgm:cxn modelId="{6CEEF43A-2CAF-4431-8DBD-B798A54F3306}" type="presParOf" srcId="{3A930EF5-4849-4AC2-8B47-B3FD6FEB1E04}" destId="{65D9E4B6-EE4E-4BFD-98FD-41DD7582CF5A}" srcOrd="1" destOrd="0" presId="urn:microsoft.com/office/officeart/2005/8/layout/default#1"/>
    <dgm:cxn modelId="{2C717703-DFC2-48A7-8E20-95B6C71E203E}" type="presParOf" srcId="{3A930EF5-4849-4AC2-8B47-B3FD6FEB1E04}" destId="{F191A765-51BB-4471-BCF7-E9E5254488D7}" srcOrd="2" destOrd="0" presId="urn:microsoft.com/office/officeart/2005/8/layout/default#1"/>
    <dgm:cxn modelId="{7C9C49C5-3576-4F73-930D-73B9FCBF2B01}" type="presParOf" srcId="{3A930EF5-4849-4AC2-8B47-B3FD6FEB1E04}" destId="{E377C23B-119F-47B1-BE50-58D534037801}" srcOrd="3" destOrd="0" presId="urn:microsoft.com/office/officeart/2005/8/layout/default#1"/>
    <dgm:cxn modelId="{1FA3BF7C-B7D5-4CE9-8199-4311951265BE}" type="presParOf" srcId="{3A930EF5-4849-4AC2-8B47-B3FD6FEB1E04}" destId="{4122A2FC-23BC-45DF-88EC-DFB719319B41}" srcOrd="4" destOrd="0" presId="urn:microsoft.com/office/officeart/2005/8/layout/default#1"/>
    <dgm:cxn modelId="{EEED4CC4-FB9F-4FAF-8184-F0ED4A51F86B}" type="presParOf" srcId="{3A930EF5-4849-4AC2-8B47-B3FD6FEB1E04}" destId="{B8579ED0-2022-414D-8723-EEDDF2B958C8}" srcOrd="5" destOrd="0" presId="urn:microsoft.com/office/officeart/2005/8/layout/default#1"/>
    <dgm:cxn modelId="{67EB928D-2976-44C7-9280-EE7DDEB75158}" type="presParOf" srcId="{3A930EF5-4849-4AC2-8B47-B3FD6FEB1E04}" destId="{F39DAE2D-4CAF-4519-94C9-35C184C84DCC}" srcOrd="6" destOrd="0" presId="urn:microsoft.com/office/officeart/2005/8/layout/default#1"/>
    <dgm:cxn modelId="{86C26E2F-C7B6-4775-9864-CB91743121B5}" type="presParOf" srcId="{3A930EF5-4849-4AC2-8B47-B3FD6FEB1E04}" destId="{BE994EC4-35BC-4E2F-B163-AF6DBE0FF173}" srcOrd="7" destOrd="0" presId="urn:microsoft.com/office/officeart/2005/8/layout/default#1"/>
    <dgm:cxn modelId="{6893528E-4202-4ABA-BC9E-413227D5C58C}" type="presParOf" srcId="{3A930EF5-4849-4AC2-8B47-B3FD6FEB1E04}" destId="{91ED44E9-617E-4E52-A16A-A474BAA3E275}"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5AC96D-B194-6E46-B86B-E3C7BC6FF0A5}"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35702ADE-48F6-FC4B-8E2F-F5F8D002B0DC}">
      <dgm:prSet phldrT="[Text]" custT="1"/>
      <dgm:spPr>
        <a:solidFill>
          <a:schemeClr val="accent4">
            <a:lumMod val="75000"/>
          </a:schemeClr>
        </a:solidFill>
      </dgm:spPr>
      <dgm:t>
        <a:bodyPr/>
        <a:lstStyle/>
        <a:p>
          <a:r>
            <a:rPr lang="en-US" sz="2800" dirty="0"/>
            <a:t>High Challenge Low Care</a:t>
          </a:r>
        </a:p>
      </dgm:t>
    </dgm:pt>
    <dgm:pt modelId="{F6DFBE58-C1D6-154C-863F-BD3D13CF2F0D}" type="parTrans" cxnId="{B09E1C3A-DDBC-B04B-B2F3-CD9C6CDCC939}">
      <dgm:prSet/>
      <dgm:spPr/>
      <dgm:t>
        <a:bodyPr/>
        <a:lstStyle/>
        <a:p>
          <a:endParaRPr lang="en-US"/>
        </a:p>
      </dgm:t>
    </dgm:pt>
    <dgm:pt modelId="{1484C7E2-C0BD-264A-A291-4FD8A495D84C}" type="sibTrans" cxnId="{B09E1C3A-DDBC-B04B-B2F3-CD9C6CDCC939}">
      <dgm:prSet/>
      <dgm:spPr/>
      <dgm:t>
        <a:bodyPr/>
        <a:lstStyle/>
        <a:p>
          <a:endParaRPr lang="en-US"/>
        </a:p>
      </dgm:t>
    </dgm:pt>
    <dgm:pt modelId="{3B1C4C59-EDA7-C348-8374-7CD435D3C4BD}">
      <dgm:prSet phldrT="[Text]" custT="1"/>
      <dgm:spPr>
        <a:solidFill>
          <a:schemeClr val="accent3">
            <a:lumMod val="50000"/>
          </a:schemeClr>
        </a:solidFill>
      </dgm:spPr>
      <dgm:t>
        <a:bodyPr/>
        <a:lstStyle/>
        <a:p>
          <a:r>
            <a:rPr lang="en-US" sz="2800" dirty="0"/>
            <a:t>High Challenge High Care</a:t>
          </a:r>
        </a:p>
      </dgm:t>
    </dgm:pt>
    <dgm:pt modelId="{8B90BBBD-8C3D-074B-A3CA-86314B384DFE}" type="parTrans" cxnId="{4195EE84-5B50-7546-9E5C-0E77CF23A677}">
      <dgm:prSet/>
      <dgm:spPr/>
      <dgm:t>
        <a:bodyPr/>
        <a:lstStyle/>
        <a:p>
          <a:endParaRPr lang="en-US"/>
        </a:p>
      </dgm:t>
    </dgm:pt>
    <dgm:pt modelId="{E5B2342C-F8AF-3144-940C-ABBA7EC001F4}" type="sibTrans" cxnId="{4195EE84-5B50-7546-9E5C-0E77CF23A677}">
      <dgm:prSet/>
      <dgm:spPr/>
      <dgm:t>
        <a:bodyPr/>
        <a:lstStyle/>
        <a:p>
          <a:endParaRPr lang="en-US"/>
        </a:p>
      </dgm:t>
    </dgm:pt>
    <dgm:pt modelId="{C00D75C4-D1A0-8C49-894E-D275639A44B5}">
      <dgm:prSet phldrT="[Text]" custT="1"/>
      <dgm:spPr>
        <a:solidFill>
          <a:schemeClr val="accent4">
            <a:lumMod val="75000"/>
          </a:schemeClr>
        </a:solidFill>
      </dgm:spPr>
      <dgm:t>
        <a:bodyPr/>
        <a:lstStyle/>
        <a:p>
          <a:r>
            <a:rPr lang="en-US" sz="2800" dirty="0"/>
            <a:t>Low Challenge Low Care</a:t>
          </a:r>
        </a:p>
      </dgm:t>
    </dgm:pt>
    <dgm:pt modelId="{9A44D3F6-8CB6-C24D-BFD7-2D68CC8BF441}" type="parTrans" cxnId="{C2A7F6E5-7F83-DC4F-B3FE-F91805CA2CBA}">
      <dgm:prSet/>
      <dgm:spPr/>
      <dgm:t>
        <a:bodyPr/>
        <a:lstStyle/>
        <a:p>
          <a:endParaRPr lang="en-US"/>
        </a:p>
      </dgm:t>
    </dgm:pt>
    <dgm:pt modelId="{81E3E4EF-4437-9845-B83F-0EA8354C7D59}" type="sibTrans" cxnId="{C2A7F6E5-7F83-DC4F-B3FE-F91805CA2CBA}">
      <dgm:prSet/>
      <dgm:spPr/>
      <dgm:t>
        <a:bodyPr/>
        <a:lstStyle/>
        <a:p>
          <a:endParaRPr lang="en-US"/>
        </a:p>
      </dgm:t>
    </dgm:pt>
    <dgm:pt modelId="{8FEE8A73-00D2-D448-B344-B5D8E672ED46}">
      <dgm:prSet phldrT="[Text]" custT="1"/>
      <dgm:spPr>
        <a:solidFill>
          <a:schemeClr val="accent4">
            <a:lumMod val="75000"/>
          </a:schemeClr>
        </a:solidFill>
      </dgm:spPr>
      <dgm:t>
        <a:bodyPr/>
        <a:lstStyle/>
        <a:p>
          <a:r>
            <a:rPr lang="en-US" sz="2800"/>
            <a:t>Low ChallengeHigh </a:t>
          </a:r>
          <a:r>
            <a:rPr lang="en-US" sz="2800" dirty="0"/>
            <a:t>Care</a:t>
          </a:r>
        </a:p>
      </dgm:t>
    </dgm:pt>
    <dgm:pt modelId="{391C2936-2325-744F-912A-CF52C8E4D6DA}" type="parTrans" cxnId="{69996EAC-59CF-DD4F-BC8B-74E075039080}">
      <dgm:prSet/>
      <dgm:spPr/>
      <dgm:t>
        <a:bodyPr/>
        <a:lstStyle/>
        <a:p>
          <a:endParaRPr lang="en-US"/>
        </a:p>
      </dgm:t>
    </dgm:pt>
    <dgm:pt modelId="{7B743966-E816-CB41-9FFD-4713BC34B3B1}" type="sibTrans" cxnId="{69996EAC-59CF-DD4F-BC8B-74E075039080}">
      <dgm:prSet/>
      <dgm:spPr/>
      <dgm:t>
        <a:bodyPr/>
        <a:lstStyle/>
        <a:p>
          <a:endParaRPr lang="en-US"/>
        </a:p>
      </dgm:t>
    </dgm:pt>
    <dgm:pt modelId="{70332DC6-081C-4E4D-8157-54E32A4D3985}" type="pres">
      <dgm:prSet presAssocID="{605AC96D-B194-6E46-B86B-E3C7BC6FF0A5}" presName="matrix" presStyleCnt="0">
        <dgm:presLayoutVars>
          <dgm:chMax val="1"/>
          <dgm:dir/>
          <dgm:resizeHandles val="exact"/>
        </dgm:presLayoutVars>
      </dgm:prSet>
      <dgm:spPr/>
      <dgm:t>
        <a:bodyPr/>
        <a:lstStyle/>
        <a:p>
          <a:endParaRPr lang="en-US"/>
        </a:p>
      </dgm:t>
    </dgm:pt>
    <dgm:pt modelId="{02A64C38-ADCE-BB4C-B2A2-4CC1B448A888}" type="pres">
      <dgm:prSet presAssocID="{605AC96D-B194-6E46-B86B-E3C7BC6FF0A5}" presName="diamond" presStyleLbl="bgShp" presStyleIdx="0" presStyleCnt="1"/>
      <dgm:spPr/>
    </dgm:pt>
    <dgm:pt modelId="{69469132-76E8-D744-B1A7-569B50385686}" type="pres">
      <dgm:prSet presAssocID="{605AC96D-B194-6E46-B86B-E3C7BC6FF0A5}" presName="quad1" presStyleLbl="node1" presStyleIdx="0" presStyleCnt="4">
        <dgm:presLayoutVars>
          <dgm:chMax val="0"/>
          <dgm:chPref val="0"/>
          <dgm:bulletEnabled val="1"/>
        </dgm:presLayoutVars>
      </dgm:prSet>
      <dgm:spPr/>
      <dgm:t>
        <a:bodyPr/>
        <a:lstStyle/>
        <a:p>
          <a:endParaRPr lang="en-US"/>
        </a:p>
      </dgm:t>
    </dgm:pt>
    <dgm:pt modelId="{FD7030DE-D841-B542-BE33-70006DA9EBEA}" type="pres">
      <dgm:prSet presAssocID="{605AC96D-B194-6E46-B86B-E3C7BC6FF0A5}" presName="quad2" presStyleLbl="node1" presStyleIdx="1" presStyleCnt="4">
        <dgm:presLayoutVars>
          <dgm:chMax val="0"/>
          <dgm:chPref val="0"/>
          <dgm:bulletEnabled val="1"/>
        </dgm:presLayoutVars>
      </dgm:prSet>
      <dgm:spPr/>
      <dgm:t>
        <a:bodyPr/>
        <a:lstStyle/>
        <a:p>
          <a:endParaRPr lang="en-US"/>
        </a:p>
      </dgm:t>
    </dgm:pt>
    <dgm:pt modelId="{C081DCFA-E510-A74E-A04F-A696A188705F}" type="pres">
      <dgm:prSet presAssocID="{605AC96D-B194-6E46-B86B-E3C7BC6FF0A5}" presName="quad3" presStyleLbl="node1" presStyleIdx="2" presStyleCnt="4">
        <dgm:presLayoutVars>
          <dgm:chMax val="0"/>
          <dgm:chPref val="0"/>
          <dgm:bulletEnabled val="1"/>
        </dgm:presLayoutVars>
      </dgm:prSet>
      <dgm:spPr/>
      <dgm:t>
        <a:bodyPr/>
        <a:lstStyle/>
        <a:p>
          <a:endParaRPr lang="en-US"/>
        </a:p>
      </dgm:t>
    </dgm:pt>
    <dgm:pt modelId="{ADD990CE-B683-3F4C-895C-0A9916A2B4AD}" type="pres">
      <dgm:prSet presAssocID="{605AC96D-B194-6E46-B86B-E3C7BC6FF0A5}" presName="quad4" presStyleLbl="node1" presStyleIdx="3" presStyleCnt="4">
        <dgm:presLayoutVars>
          <dgm:chMax val="0"/>
          <dgm:chPref val="0"/>
          <dgm:bulletEnabled val="1"/>
        </dgm:presLayoutVars>
      </dgm:prSet>
      <dgm:spPr/>
      <dgm:t>
        <a:bodyPr/>
        <a:lstStyle/>
        <a:p>
          <a:endParaRPr lang="en-US"/>
        </a:p>
      </dgm:t>
    </dgm:pt>
  </dgm:ptLst>
  <dgm:cxnLst>
    <dgm:cxn modelId="{62D28AD2-1343-6D41-B95D-FDED907EE29D}" type="presOf" srcId="{605AC96D-B194-6E46-B86B-E3C7BC6FF0A5}" destId="{70332DC6-081C-4E4D-8157-54E32A4D3985}" srcOrd="0" destOrd="0" presId="urn:microsoft.com/office/officeart/2005/8/layout/matrix3"/>
    <dgm:cxn modelId="{C2A7F6E5-7F83-DC4F-B3FE-F91805CA2CBA}" srcId="{605AC96D-B194-6E46-B86B-E3C7BC6FF0A5}" destId="{C00D75C4-D1A0-8C49-894E-D275639A44B5}" srcOrd="2" destOrd="0" parTransId="{9A44D3F6-8CB6-C24D-BFD7-2D68CC8BF441}" sibTransId="{81E3E4EF-4437-9845-B83F-0EA8354C7D59}"/>
    <dgm:cxn modelId="{69996EAC-59CF-DD4F-BC8B-74E075039080}" srcId="{605AC96D-B194-6E46-B86B-E3C7BC6FF0A5}" destId="{8FEE8A73-00D2-D448-B344-B5D8E672ED46}" srcOrd="3" destOrd="0" parTransId="{391C2936-2325-744F-912A-CF52C8E4D6DA}" sibTransId="{7B743966-E816-CB41-9FFD-4713BC34B3B1}"/>
    <dgm:cxn modelId="{2C3371BD-7064-F04F-B214-8040CDFE5ADA}" type="presOf" srcId="{35702ADE-48F6-FC4B-8E2F-F5F8D002B0DC}" destId="{69469132-76E8-D744-B1A7-569B50385686}" srcOrd="0" destOrd="0" presId="urn:microsoft.com/office/officeart/2005/8/layout/matrix3"/>
    <dgm:cxn modelId="{65AF9AF8-46CE-9E46-A175-09F2594874FC}" type="presOf" srcId="{C00D75C4-D1A0-8C49-894E-D275639A44B5}" destId="{C081DCFA-E510-A74E-A04F-A696A188705F}" srcOrd="0" destOrd="0" presId="urn:microsoft.com/office/officeart/2005/8/layout/matrix3"/>
    <dgm:cxn modelId="{3A0129C3-6F0C-A149-AFEE-BC92E14ACD99}" type="presOf" srcId="{3B1C4C59-EDA7-C348-8374-7CD435D3C4BD}" destId="{FD7030DE-D841-B542-BE33-70006DA9EBEA}" srcOrd="0" destOrd="0" presId="urn:microsoft.com/office/officeart/2005/8/layout/matrix3"/>
    <dgm:cxn modelId="{F3FB1250-8D72-7547-B357-8C73C1BCD56C}" type="presOf" srcId="{8FEE8A73-00D2-D448-B344-B5D8E672ED46}" destId="{ADD990CE-B683-3F4C-895C-0A9916A2B4AD}" srcOrd="0" destOrd="0" presId="urn:microsoft.com/office/officeart/2005/8/layout/matrix3"/>
    <dgm:cxn modelId="{B09E1C3A-DDBC-B04B-B2F3-CD9C6CDCC939}" srcId="{605AC96D-B194-6E46-B86B-E3C7BC6FF0A5}" destId="{35702ADE-48F6-FC4B-8E2F-F5F8D002B0DC}" srcOrd="0" destOrd="0" parTransId="{F6DFBE58-C1D6-154C-863F-BD3D13CF2F0D}" sibTransId="{1484C7E2-C0BD-264A-A291-4FD8A495D84C}"/>
    <dgm:cxn modelId="{4195EE84-5B50-7546-9E5C-0E77CF23A677}" srcId="{605AC96D-B194-6E46-B86B-E3C7BC6FF0A5}" destId="{3B1C4C59-EDA7-C348-8374-7CD435D3C4BD}" srcOrd="1" destOrd="0" parTransId="{8B90BBBD-8C3D-074B-A3CA-86314B384DFE}" sibTransId="{E5B2342C-F8AF-3144-940C-ABBA7EC001F4}"/>
    <dgm:cxn modelId="{A8FA04A7-7DD0-5C40-A49C-6102D93DD6C7}" type="presParOf" srcId="{70332DC6-081C-4E4D-8157-54E32A4D3985}" destId="{02A64C38-ADCE-BB4C-B2A2-4CC1B448A888}" srcOrd="0" destOrd="0" presId="urn:microsoft.com/office/officeart/2005/8/layout/matrix3"/>
    <dgm:cxn modelId="{EC1DCB3D-3B2C-814C-B1E5-0F7D7AA18B6E}" type="presParOf" srcId="{70332DC6-081C-4E4D-8157-54E32A4D3985}" destId="{69469132-76E8-D744-B1A7-569B50385686}" srcOrd="1" destOrd="0" presId="urn:microsoft.com/office/officeart/2005/8/layout/matrix3"/>
    <dgm:cxn modelId="{0BB65185-79D4-DE44-BAC1-302C6CDE8308}" type="presParOf" srcId="{70332DC6-081C-4E4D-8157-54E32A4D3985}" destId="{FD7030DE-D841-B542-BE33-70006DA9EBEA}" srcOrd="2" destOrd="0" presId="urn:microsoft.com/office/officeart/2005/8/layout/matrix3"/>
    <dgm:cxn modelId="{09D98DA8-4215-0A4D-9ECF-D6AD15159F79}" type="presParOf" srcId="{70332DC6-081C-4E4D-8157-54E32A4D3985}" destId="{C081DCFA-E510-A74E-A04F-A696A188705F}" srcOrd="3" destOrd="0" presId="urn:microsoft.com/office/officeart/2005/8/layout/matrix3"/>
    <dgm:cxn modelId="{91045337-20F9-684D-8E6D-FE36FE72498A}" type="presParOf" srcId="{70332DC6-081C-4E4D-8157-54E32A4D3985}" destId="{ADD990CE-B683-3F4C-895C-0A9916A2B4A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2D875-1877-47CF-95A0-873592959BEF}"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71444-8A8E-41A1-80EB-1B11263629E2}" type="slidenum">
              <a:rPr lang="en-US" smtClean="0"/>
              <a:t>‹#›</a:t>
            </a:fld>
            <a:endParaRPr lang="en-US"/>
          </a:p>
        </p:txBody>
      </p:sp>
    </p:spTree>
    <p:extLst>
      <p:ext uri="{BB962C8B-B14F-4D97-AF65-F5344CB8AC3E}">
        <p14:creationId xmlns:p14="http://schemas.microsoft.com/office/powerpoint/2010/main" val="2234339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41101E-0405-4588-A85A-B163FA92B7B4}" type="slidenum">
              <a:rPr kumimoji="0" lang="en-US"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231626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418D9-FD69-4E59-A0B2-A006F750739A}" type="slidenum">
              <a:rPr lang="en-US" altLang="en-US" smtClean="0"/>
              <a:pPr/>
              <a:t>2</a:t>
            </a:fld>
            <a:endParaRPr lang="en-US" altLang="en-US" dirty="0"/>
          </a:p>
        </p:txBody>
      </p:sp>
    </p:spTree>
    <p:extLst>
      <p:ext uri="{BB962C8B-B14F-4D97-AF65-F5344CB8AC3E}">
        <p14:creationId xmlns:p14="http://schemas.microsoft.com/office/powerpoint/2010/main" val="3434697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400" b="1" u="sng" dirty="0">
                <a:latin typeface="Calibri Light" panose="020F0302020204030204" pitchFamily="34" charset="0"/>
              </a:rPr>
              <a:t>Risk Factors: </a:t>
            </a:r>
          </a:p>
          <a:p>
            <a:pPr marL="342900" indent="-342900">
              <a:buFont typeface="Arial" panose="020B0604020202020204" pitchFamily="34" charset="0"/>
              <a:buChar char="•"/>
            </a:pPr>
            <a:r>
              <a:rPr lang="en-US" dirty="0">
                <a:latin typeface="Calibri Light" panose="020F0302020204030204" pitchFamily="34" charset="0"/>
              </a:rPr>
              <a:t>Low socioeconomic status</a:t>
            </a:r>
          </a:p>
          <a:p>
            <a:pPr marL="342900" indent="-342900">
              <a:buFont typeface="Arial" panose="020B0604020202020204" pitchFamily="34" charset="0"/>
              <a:buChar char="•"/>
            </a:pPr>
            <a:r>
              <a:rPr lang="en-US" dirty="0">
                <a:latin typeface="Calibri Light" panose="020F0302020204030204" pitchFamily="34" charset="0"/>
              </a:rPr>
              <a:t>Single parent families </a:t>
            </a:r>
          </a:p>
          <a:p>
            <a:pPr marL="342900" indent="-342900">
              <a:buFont typeface="Arial" panose="020B0604020202020204" pitchFamily="34" charset="0"/>
              <a:buChar char="•"/>
            </a:pPr>
            <a:r>
              <a:rPr lang="en-US" dirty="0">
                <a:latin typeface="Calibri Light" panose="020F0302020204030204" pitchFamily="34" charset="0"/>
              </a:rPr>
              <a:t>Low educational expectations </a:t>
            </a:r>
          </a:p>
          <a:p>
            <a:pPr marL="342900" indent="-342900">
              <a:buFont typeface="Arial" panose="020B0604020202020204" pitchFamily="34" charset="0"/>
              <a:buChar char="•"/>
            </a:pPr>
            <a:r>
              <a:rPr lang="en-US" dirty="0">
                <a:latin typeface="Calibri Light" panose="020F0302020204030204" pitchFamily="34" charset="0"/>
              </a:rPr>
              <a:t>Bullying</a:t>
            </a:r>
          </a:p>
          <a:p>
            <a:pPr marL="342900" indent="-342900">
              <a:buFont typeface="Arial" panose="020B0604020202020204" pitchFamily="34" charset="0"/>
              <a:buChar char="•"/>
            </a:pPr>
            <a:r>
              <a:rPr lang="en-US" dirty="0">
                <a:latin typeface="Calibri Light" panose="020F0302020204030204" pitchFamily="34" charset="0"/>
              </a:rPr>
              <a:t>Large number of siblings </a:t>
            </a:r>
          </a:p>
          <a:p>
            <a:pPr marL="342900" indent="-342900">
              <a:buFont typeface="Arial" panose="020B0604020202020204" pitchFamily="34" charset="0"/>
              <a:buChar char="•"/>
            </a:pPr>
            <a:r>
              <a:rPr lang="en-US" dirty="0">
                <a:latin typeface="Calibri Light" panose="020F0302020204030204" pitchFamily="34" charset="0"/>
              </a:rPr>
              <a:t>Truancy </a:t>
            </a:r>
          </a:p>
          <a:p>
            <a:pPr marL="342900" indent="-342900">
              <a:buFont typeface="Arial" panose="020B0604020202020204" pitchFamily="34" charset="0"/>
              <a:buChar char="•"/>
            </a:pPr>
            <a:r>
              <a:rPr lang="en-US" dirty="0">
                <a:latin typeface="Calibri Light" panose="020F0302020204030204" pitchFamily="34" charset="0"/>
              </a:rPr>
              <a:t>Transient/high-mobility </a:t>
            </a:r>
          </a:p>
          <a:p>
            <a:pPr marL="342900" indent="-342900">
              <a:buFont typeface="Arial" panose="020B0604020202020204" pitchFamily="34" charset="0"/>
              <a:buChar char="•"/>
            </a:pPr>
            <a:r>
              <a:rPr lang="en-US" dirty="0">
                <a:latin typeface="Calibri Light" panose="020F0302020204030204" pitchFamily="34" charset="0"/>
              </a:rPr>
              <a:t>Aggressive behaviors </a:t>
            </a:r>
          </a:p>
          <a:p>
            <a:pPr marL="342900" indent="-342900">
              <a:buFont typeface="Arial" panose="020B0604020202020204" pitchFamily="34" charset="0"/>
              <a:buChar char="•"/>
            </a:pPr>
            <a:r>
              <a:rPr lang="en-US" dirty="0">
                <a:latin typeface="Calibri Light" panose="020F0302020204030204" pitchFamily="34" charset="0"/>
              </a:rPr>
              <a:t>Emotional/mental health concerns</a:t>
            </a:r>
          </a:p>
          <a:p>
            <a:pPr marL="342900" indent="-342900">
              <a:buFont typeface="Arial" panose="020B0604020202020204" pitchFamily="34" charset="0"/>
              <a:buChar char="•"/>
            </a:pPr>
            <a:r>
              <a:rPr lang="en-US" dirty="0">
                <a:latin typeface="Calibri Light" panose="020F0302020204030204" pitchFamily="34" charset="0"/>
              </a:rPr>
              <a:t>High-risk peer groups (gangs, delinquent youth, bullies)</a:t>
            </a:r>
          </a:p>
          <a:p>
            <a:endParaRPr lang="en-US" dirty="0"/>
          </a:p>
          <a:p>
            <a:endParaRPr lang="en-US" dirty="0"/>
          </a:p>
          <a:p>
            <a:r>
              <a:rPr lang="en-US" sz="1400" b="1" u="sng" dirty="0">
                <a:latin typeface="Calibri Light" panose="020F0302020204030204" pitchFamily="34" charset="0"/>
              </a:rPr>
              <a:t>Case Managed Services: </a:t>
            </a:r>
          </a:p>
          <a:p>
            <a:pPr marL="285750" indent="-285750">
              <a:buFont typeface="Arial" panose="020B0604020202020204" pitchFamily="34" charset="0"/>
              <a:buChar char="•"/>
            </a:pPr>
            <a:r>
              <a:rPr lang="en-US" dirty="0">
                <a:latin typeface="Calibri Light" panose="020F0302020204030204" pitchFamily="34" charset="0"/>
              </a:rPr>
              <a:t>Behavioral Counseling </a:t>
            </a:r>
          </a:p>
          <a:p>
            <a:pPr marL="285750" indent="-285750">
              <a:buFont typeface="Arial" panose="020B0604020202020204" pitchFamily="34" charset="0"/>
              <a:buChar char="•"/>
            </a:pPr>
            <a:r>
              <a:rPr lang="en-US" dirty="0">
                <a:latin typeface="Calibri Light" panose="020F0302020204030204" pitchFamily="34" charset="0"/>
              </a:rPr>
              <a:t>Healthy Lifestyles</a:t>
            </a:r>
          </a:p>
          <a:p>
            <a:pPr marL="285750" indent="-285750">
              <a:buFont typeface="Arial" panose="020B0604020202020204" pitchFamily="34" charset="0"/>
              <a:buChar char="•"/>
            </a:pPr>
            <a:r>
              <a:rPr lang="en-US" dirty="0">
                <a:latin typeface="Calibri Light" panose="020F0302020204030204" pitchFamily="34" charset="0"/>
              </a:rPr>
              <a:t>Abuse Prevention </a:t>
            </a:r>
          </a:p>
          <a:p>
            <a:pPr marL="285750" indent="-285750">
              <a:buFont typeface="Arial" panose="020B0604020202020204" pitchFamily="34" charset="0"/>
              <a:buChar char="•"/>
            </a:pPr>
            <a:r>
              <a:rPr lang="en-US" dirty="0">
                <a:latin typeface="Calibri Light" panose="020F0302020204030204" pitchFamily="34" charset="0"/>
              </a:rPr>
              <a:t>Life Skills </a:t>
            </a:r>
          </a:p>
          <a:p>
            <a:pPr marL="285750" indent="-285750">
              <a:buFont typeface="Arial" panose="020B0604020202020204" pitchFamily="34" charset="0"/>
              <a:buChar char="•"/>
            </a:pPr>
            <a:r>
              <a:rPr lang="en-US" dirty="0">
                <a:latin typeface="Calibri Light" panose="020F0302020204030204" pitchFamily="34" charset="0"/>
              </a:rPr>
              <a:t>Goal Setting</a:t>
            </a:r>
          </a:p>
          <a:p>
            <a:pPr marL="285750" indent="-285750">
              <a:buFont typeface="Arial" panose="020B0604020202020204" pitchFamily="34" charset="0"/>
              <a:buChar char="•"/>
            </a:pPr>
            <a:r>
              <a:rPr lang="en-US" dirty="0">
                <a:latin typeface="Calibri Light" panose="020F0302020204030204" pitchFamily="34" charset="0"/>
              </a:rPr>
              <a:t>Anger Management</a:t>
            </a:r>
          </a:p>
          <a:p>
            <a:pPr marL="285750" indent="-285750">
              <a:buFont typeface="Arial" panose="020B0604020202020204" pitchFamily="34" charset="0"/>
              <a:buChar char="•"/>
            </a:pPr>
            <a:r>
              <a:rPr lang="en-US" dirty="0">
                <a:latin typeface="Calibri Light" panose="020F0302020204030204" pitchFamily="34" charset="0"/>
              </a:rPr>
              <a:t>Service learning opportunities </a:t>
            </a:r>
          </a:p>
          <a:p>
            <a:endParaRPr lang="en-US" dirty="0"/>
          </a:p>
        </p:txBody>
      </p:sp>
      <p:sp>
        <p:nvSpPr>
          <p:cNvPr id="4" name="Slide Number Placeholder 3"/>
          <p:cNvSpPr>
            <a:spLocks noGrp="1"/>
          </p:cNvSpPr>
          <p:nvPr>
            <p:ph type="sldNum" sz="quarter" idx="10"/>
          </p:nvPr>
        </p:nvSpPr>
        <p:spPr/>
        <p:txBody>
          <a:bodyPr/>
          <a:lstStyle/>
          <a:p>
            <a:fld id="{50A418D9-FD69-4E59-A0B2-A006F750739A}" type="slidenum">
              <a:rPr lang="en-US" altLang="en-US" smtClean="0"/>
              <a:pPr/>
              <a:t>7</a:t>
            </a:fld>
            <a:endParaRPr lang="en-US" altLang="en-US" dirty="0"/>
          </a:p>
        </p:txBody>
      </p:sp>
    </p:spTree>
    <p:extLst>
      <p:ext uri="{BB962C8B-B14F-4D97-AF65-F5344CB8AC3E}">
        <p14:creationId xmlns:p14="http://schemas.microsoft.com/office/powerpoint/2010/main" val="405049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3A65D-D637-45CE-992F-5AC14026E1E0}" type="slidenum">
              <a:rPr lang="en-US" smtClean="0"/>
              <a:pPr/>
              <a:t>8</a:t>
            </a:fld>
            <a:endParaRPr lang="en-US" dirty="0"/>
          </a:p>
        </p:txBody>
      </p:sp>
    </p:spTree>
    <p:extLst>
      <p:ext uri="{BB962C8B-B14F-4D97-AF65-F5344CB8AC3E}">
        <p14:creationId xmlns:p14="http://schemas.microsoft.com/office/powerpoint/2010/main" val="287266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One-time</a:t>
            </a:r>
            <a:r>
              <a:rPr lang="en-US" baseline="0" dirty="0"/>
              <a:t> events - Quarterly celebrations, Schools store, etc. </a:t>
            </a:r>
            <a:endParaRPr lang="en-US" dirty="0"/>
          </a:p>
        </p:txBody>
      </p:sp>
      <p:sp>
        <p:nvSpPr>
          <p:cNvPr id="4" name="Slide Number Placeholder 3"/>
          <p:cNvSpPr>
            <a:spLocks noGrp="1"/>
          </p:cNvSpPr>
          <p:nvPr>
            <p:ph type="sldNum" sz="quarter" idx="10"/>
          </p:nvPr>
        </p:nvSpPr>
        <p:spPr/>
        <p:txBody>
          <a:bodyPr/>
          <a:lstStyle/>
          <a:p>
            <a:fld id="{50A418D9-FD69-4E59-A0B2-A006F750739A}" type="slidenum">
              <a:rPr lang="en-US" altLang="en-US" smtClean="0"/>
              <a:pPr/>
              <a:t>9</a:t>
            </a:fld>
            <a:endParaRPr lang="en-US" altLang="en-US" dirty="0"/>
          </a:p>
        </p:txBody>
      </p:sp>
    </p:spTree>
    <p:extLst>
      <p:ext uri="{BB962C8B-B14F-4D97-AF65-F5344CB8AC3E}">
        <p14:creationId xmlns:p14="http://schemas.microsoft.com/office/powerpoint/2010/main" val="2985094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mj-lt"/>
              <a:buAutoNum type="arabicPeriod"/>
              <a:defRPr/>
            </a:pPr>
            <a:r>
              <a:rPr lang="en-US" dirty="0">
                <a:cs typeface="Times New Roman" panose="02020603050405020304" pitchFamily="18" charset="0"/>
              </a:rPr>
              <a:t>Tell participants that rigorous research has also demonstrated the power of relationships that you just discussed through the lens of your own lives </a:t>
            </a:r>
          </a:p>
          <a:p>
            <a:pPr marL="342900" indent="-342900">
              <a:buFont typeface="+mj-lt"/>
              <a:buAutoNum type="arabicPeriod"/>
              <a:defRPr/>
            </a:pPr>
            <a:r>
              <a:rPr lang="en-US" dirty="0">
                <a:cs typeface="Times New Roman" panose="02020603050405020304" pitchFamily="18" charset="0"/>
              </a:rPr>
              <a:t>First reveal and read the author of the quote and then read the quote on the slide. </a:t>
            </a:r>
          </a:p>
          <a:p>
            <a:pPr marL="342900" indent="-342900">
              <a:buFont typeface="+mj-lt"/>
              <a:buAutoNum type="arabicPeriod"/>
              <a:defRPr/>
            </a:pPr>
            <a:r>
              <a:rPr lang="en-US" dirty="0">
                <a:cs typeface="Times New Roman" panose="02020603050405020304" pitchFamily="18" charset="0"/>
              </a:rPr>
              <a:t>You may want to stop and discuss this slide and the following slides on relationships or could move through them quickly to reinforce the general point that research demonstrates the extraordinary power of relationships in young people’s lives.</a:t>
            </a:r>
          </a:p>
        </p:txBody>
      </p:sp>
    </p:spTree>
    <p:extLst>
      <p:ext uri="{BB962C8B-B14F-4D97-AF65-F5344CB8AC3E}">
        <p14:creationId xmlns:p14="http://schemas.microsoft.com/office/powerpoint/2010/main" val="60605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lvl="0" indent="-228600">
              <a:buFont typeface="+mj-lt"/>
              <a:buAutoNum type="arabicPeriod"/>
            </a:pPr>
            <a:r>
              <a:rPr lang="en-US" dirty="0">
                <a:solidFill>
                  <a:srgbClr val="000000"/>
                </a:solidFill>
              </a:rPr>
              <a:t>Tell participants to keep in mind some of the ideas and emotions that they saw in the video as you as them to do an exercise focused on the role that relationships played in their development </a:t>
            </a:r>
          </a:p>
          <a:p>
            <a:pPr marL="228600" lvl="0" indent="-228600">
              <a:buFont typeface="+mj-lt"/>
              <a:buAutoNum type="arabicPeriod"/>
            </a:pPr>
            <a:r>
              <a:rPr lang="en-US" dirty="0">
                <a:solidFill>
                  <a:srgbClr val="000000"/>
                </a:solidFill>
              </a:rPr>
              <a:t>Ask participants to complete the DR in Your Development Tool individually. Allow time for people to work alone and silently to complete the form.</a:t>
            </a:r>
          </a:p>
          <a:p>
            <a:pPr marL="228600" lvl="0" indent="-228600">
              <a:buFont typeface="+mj-lt"/>
              <a:buAutoNum type="arabicPeriod"/>
            </a:pPr>
            <a:r>
              <a:rPr lang="en-US" dirty="0">
                <a:solidFill>
                  <a:srgbClr val="000000"/>
                </a:solidFill>
              </a:rPr>
              <a:t>Tell participants that they should also give some thought to the two questions at the bottom of the form </a:t>
            </a:r>
          </a:p>
          <a:p>
            <a:pPr marL="228600" lvl="0" indent="-228600">
              <a:buFont typeface="+mj-lt"/>
              <a:buAutoNum type="arabicPeriod"/>
            </a:pPr>
            <a:r>
              <a:rPr lang="en-US" dirty="0">
                <a:solidFill>
                  <a:srgbClr val="000000"/>
                </a:solidFill>
              </a:rPr>
              <a:t>When most participants have completed the DR in Your Development Tool, end the time for individual quiet work and ask people to discuss the questions at the bottom of the form with a partner or a group of three people. Do not make the groups too large or people will not have sufficient time to really dialog about the role that relationships played in their own lives.</a:t>
            </a:r>
          </a:p>
          <a:p>
            <a:pPr marL="228600" lvl="0" indent="-228600">
              <a:buFont typeface="+mj-lt"/>
              <a:buAutoNum type="arabicPeriod"/>
            </a:pPr>
            <a:r>
              <a:rPr lang="en-US" dirty="0">
                <a:solidFill>
                  <a:srgbClr val="000000"/>
                </a:solidFill>
              </a:rPr>
              <a:t>Tell participants that while it is important that everyone get a chance to share their answers on the bottom of the form, they can ask questions and have a bit of a dialog.</a:t>
            </a:r>
          </a:p>
          <a:p>
            <a:pPr marL="228600" lvl="0" indent="-228600">
              <a:buFont typeface="+mj-lt"/>
              <a:buAutoNum type="arabicPeriod"/>
            </a:pPr>
            <a:r>
              <a:rPr lang="en-US" dirty="0">
                <a:solidFill>
                  <a:srgbClr val="000000"/>
                </a:solidFill>
              </a:rPr>
              <a:t>When all of the people in the pairs or groups have had a chance to talk, bring the conversation back to the full group and ask if anyone shared a particularly interesting memory with their partner or group. Invite a few people to share their memories with the full group to conclude the exercise.  </a:t>
            </a:r>
          </a:p>
          <a:p>
            <a:endParaRPr lang="en-US" dirty="0"/>
          </a:p>
        </p:txBody>
      </p:sp>
      <p:sp>
        <p:nvSpPr>
          <p:cNvPr id="4" name="Slide Number Placeholder 3"/>
          <p:cNvSpPr>
            <a:spLocks noGrp="1"/>
          </p:cNvSpPr>
          <p:nvPr>
            <p:ph type="sldNum" sz="quarter" idx="10"/>
          </p:nvPr>
        </p:nvSpPr>
        <p:spPr/>
        <p:txBody>
          <a:bodyPr/>
          <a:lstStyle/>
          <a:p>
            <a:pPr>
              <a:defRPr/>
            </a:pPr>
            <a:fld id="{88D6988D-F5EC-7143-979C-BFC180737EF4}" type="slidenum">
              <a:rPr lang="en-US" smtClean="0"/>
              <a:pPr>
                <a:defRPr/>
              </a:pPr>
              <a:t>12</a:t>
            </a:fld>
            <a:endParaRPr lang="en-US"/>
          </a:p>
        </p:txBody>
      </p:sp>
    </p:spTree>
    <p:extLst>
      <p:ext uri="{BB962C8B-B14F-4D97-AF65-F5344CB8AC3E}">
        <p14:creationId xmlns:p14="http://schemas.microsoft.com/office/powerpoint/2010/main" val="3595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Font typeface="+mj-lt"/>
              <a:buAutoNum type="arabicPeriod"/>
            </a:pPr>
            <a:r>
              <a:rPr lang="en-US" dirty="0"/>
              <a:t>Use this slide to tell participants that Search Institute’s work has identified five key elements of a developmental relationship. </a:t>
            </a:r>
          </a:p>
          <a:p>
            <a:pPr marL="228600" indent="-228600">
              <a:buFont typeface="+mj-lt"/>
              <a:buAutoNum type="arabicPeriod"/>
            </a:pPr>
            <a:r>
              <a:rPr lang="en-US" dirty="0"/>
              <a:t>Tell participants that they can find a copy of the Developmental Relationships Framework in their Developmental Relationships Handouts  </a:t>
            </a:r>
          </a:p>
          <a:p>
            <a:pPr marL="228600" indent="-228600">
              <a:buFont typeface="+mj-lt"/>
              <a:buAutoNum type="arabicPeriod"/>
            </a:pPr>
            <a:r>
              <a:rPr lang="en-US" dirty="0"/>
              <a:t>Read through those five elements using this slide.  </a:t>
            </a:r>
          </a:p>
          <a:p>
            <a:pPr marL="228600" indent="-228600">
              <a:buFont typeface="+mj-lt"/>
              <a:buAutoNum type="arabicPeriod"/>
            </a:pPr>
            <a:r>
              <a:rPr lang="en-US" dirty="0"/>
              <a:t>Explain that in a truly developmental relationship these actions happen bi-directionally, that is, directed from the adult to the young person and from the young person to the adult.  In a developmental relationship between a young person and an adult, however, it is the adult who takes the lead in these actions and expresses them most strongly, intentionally, and consistently.  </a:t>
            </a:r>
          </a:p>
          <a:p>
            <a:pPr marL="228600" indent="-228600">
              <a:buFont typeface="+mj-lt"/>
              <a:buAutoNum type="arabicPeriod"/>
            </a:pPr>
            <a:r>
              <a:rPr lang="en-US" dirty="0"/>
              <a:t>You may want to note that Search Institute’s work on developmental relationships also extends to relationships among young people. Research on peer relationships is in its early stages but is finding that the five elements of a developmental relationship also occur for young people.  </a:t>
            </a:r>
          </a:p>
          <a:p>
            <a:endParaRPr lang="en-US" dirty="0"/>
          </a:p>
        </p:txBody>
      </p:sp>
    </p:spTree>
    <p:extLst>
      <p:ext uri="{BB962C8B-B14F-4D97-AF65-F5344CB8AC3E}">
        <p14:creationId xmlns:p14="http://schemas.microsoft.com/office/powerpoint/2010/main" val="1730681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lvl="0" indent="-228600">
              <a:buFont typeface="+mj-lt"/>
              <a:buAutoNum type="arabicPeriod"/>
            </a:pPr>
            <a:r>
              <a:rPr lang="en-US" dirty="0">
                <a:solidFill>
                  <a:srgbClr val="000000"/>
                </a:solidFill>
              </a:rPr>
              <a:t>When showing this slide, pause to note that there is a particularly important connection between the first two elements of a developmental relationship:  expressing care and challenging growth.</a:t>
            </a:r>
          </a:p>
          <a:p>
            <a:pPr marL="228600" lvl="0" indent="-228600">
              <a:buFont typeface="+mj-lt"/>
              <a:buAutoNum type="arabicPeriod"/>
            </a:pPr>
            <a:r>
              <a:rPr lang="en-US" dirty="0">
                <a:solidFill>
                  <a:srgbClr val="000000"/>
                </a:solidFill>
              </a:rPr>
              <a:t>As you can see from the graphic on the slide, we want young people to be in the quadrant at the top right, where they feel a great deal of care in a relationship with an adult and also a great deal of challenge.  </a:t>
            </a:r>
          </a:p>
          <a:p>
            <a:pPr marL="228600" lvl="0" indent="-228600">
              <a:buFont typeface="+mj-lt"/>
              <a:buAutoNum type="arabicPeriod"/>
            </a:pPr>
            <a:r>
              <a:rPr lang="en-US" dirty="0">
                <a:solidFill>
                  <a:srgbClr val="000000"/>
                </a:solidFill>
              </a:rPr>
              <a:t>Too often, however, kids experience relationships that would fall in one of the other quadrants.  </a:t>
            </a:r>
          </a:p>
          <a:p>
            <a:pPr marL="228600" lvl="0" indent="-228600">
              <a:buFont typeface="+mj-lt"/>
              <a:buAutoNum type="arabicPeriod"/>
            </a:pPr>
            <a:r>
              <a:rPr lang="en-US" dirty="0">
                <a:solidFill>
                  <a:srgbClr val="000000"/>
                </a:solidFill>
              </a:rPr>
              <a:t>In particular highlight how too often we nurture young people but don’t challenge them, and also challenge them but don’t let the know we care about them.  </a:t>
            </a:r>
          </a:p>
        </p:txBody>
      </p:sp>
    </p:spTree>
    <p:extLst>
      <p:ext uri="{BB962C8B-B14F-4D97-AF65-F5344CB8AC3E}">
        <p14:creationId xmlns:p14="http://schemas.microsoft.com/office/powerpoint/2010/main" val="1796072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3962400" y="2286000"/>
            <a:ext cx="7518400" cy="685800"/>
          </a:xfrm>
        </p:spPr>
        <p:txBody>
          <a:bodyPr/>
          <a:lstStyle>
            <a:lvl1pPr>
              <a:defRPr sz="4400" smtClean="0">
                <a:solidFill>
                  <a:schemeClr val="bg1"/>
                </a:solidFill>
              </a:defRPr>
            </a:lvl1pPr>
          </a:lstStyle>
          <a:p>
            <a:pPr lvl="0"/>
            <a:r>
              <a:rPr lang="en-US" noProof="0" dirty="0"/>
              <a:t>Click to edit Master title style</a:t>
            </a:r>
          </a:p>
        </p:txBody>
      </p:sp>
      <p:sp>
        <p:nvSpPr>
          <p:cNvPr id="40963" name="Rectangle 3"/>
          <p:cNvSpPr>
            <a:spLocks noGrp="1" noChangeArrowheads="1"/>
          </p:cNvSpPr>
          <p:nvPr>
            <p:ph type="subTitle" idx="1"/>
          </p:nvPr>
        </p:nvSpPr>
        <p:spPr>
          <a:xfrm>
            <a:off x="3962400" y="2971800"/>
            <a:ext cx="7518400" cy="533400"/>
          </a:xfrm>
        </p:spPr>
        <p:txBody>
          <a:bodyPr/>
          <a:lstStyle>
            <a:lvl1pPr marL="0" indent="0">
              <a:buFontTx/>
              <a:buNone/>
              <a:defRPr sz="3200" smtClean="0">
                <a:solidFill>
                  <a:schemeClr val="bg1"/>
                </a:solidFill>
              </a:defRPr>
            </a:lvl1pPr>
          </a:lstStyle>
          <a:p>
            <a:pPr lvl="0"/>
            <a:r>
              <a:rPr lang="en-US" noProof="0" dirty="0"/>
              <a:t>Click to edit Master subtitle style</a:t>
            </a:r>
          </a:p>
        </p:txBody>
      </p:sp>
    </p:spTree>
    <p:extLst>
      <p:ext uri="{BB962C8B-B14F-4D97-AF65-F5344CB8AC3E}">
        <p14:creationId xmlns:p14="http://schemas.microsoft.com/office/powerpoint/2010/main" val="236777820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D738464-4E4E-4277-9108-2519C0102B5D}" type="slidenum">
              <a:rPr lang="en-US" altLang="en-US"/>
              <a:pPr/>
              <a:t>‹#›</a:t>
            </a:fld>
            <a:endParaRPr lang="en-US" altLang="en-US" dirty="0"/>
          </a:p>
        </p:txBody>
      </p:sp>
    </p:spTree>
    <p:extLst>
      <p:ext uri="{BB962C8B-B14F-4D97-AF65-F5344CB8AC3E}">
        <p14:creationId xmlns:p14="http://schemas.microsoft.com/office/powerpoint/2010/main" val="192449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739FDE45-00F1-401B-A1F2-F90ADECF465F}" type="slidenum">
              <a:rPr lang="en-US" altLang="en-US"/>
              <a:pPr/>
              <a:t>‹#›</a:t>
            </a:fld>
            <a:endParaRPr lang="en-US" altLang="en-US" dirty="0"/>
          </a:p>
        </p:txBody>
      </p:sp>
    </p:spTree>
    <p:extLst>
      <p:ext uri="{BB962C8B-B14F-4D97-AF65-F5344CB8AC3E}">
        <p14:creationId xmlns:p14="http://schemas.microsoft.com/office/powerpoint/2010/main" val="3702401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274638"/>
            <a:ext cx="23876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0" y="274638"/>
            <a:ext cx="69596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4D0AB112-B0FF-4C70-96E1-A8B1DB54A1A8}" type="slidenum">
              <a:rPr lang="en-US" altLang="en-US"/>
              <a:pPr/>
              <a:t>‹#›</a:t>
            </a:fld>
            <a:endParaRPr lang="en-US" altLang="en-US" dirty="0"/>
          </a:p>
        </p:txBody>
      </p:sp>
    </p:spTree>
    <p:extLst>
      <p:ext uri="{BB962C8B-B14F-4D97-AF65-F5344CB8AC3E}">
        <p14:creationId xmlns:p14="http://schemas.microsoft.com/office/powerpoint/2010/main" val="3218842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32000" y="274638"/>
            <a:ext cx="9550400" cy="868362"/>
          </a:xfrm>
        </p:spPr>
        <p:txBody>
          <a:bodyPr/>
          <a:lstStyle/>
          <a:p>
            <a:r>
              <a:rPr lang="en-US"/>
              <a:t>Click to edit Master title style</a:t>
            </a:r>
          </a:p>
        </p:txBody>
      </p:sp>
      <p:sp>
        <p:nvSpPr>
          <p:cNvPr id="3" name="ClipArt Placeholder 2"/>
          <p:cNvSpPr>
            <a:spLocks noGrp="1"/>
          </p:cNvSpPr>
          <p:nvPr>
            <p:ph type="clipArt" sz="half" idx="1"/>
          </p:nvPr>
        </p:nvSpPr>
        <p:spPr>
          <a:xfrm>
            <a:off x="1320800" y="1524000"/>
            <a:ext cx="4673600" cy="4419600"/>
          </a:xfrm>
        </p:spPr>
        <p:txBody>
          <a:bodyPr lIns="91440" tIns="45720" rIns="91440" bIns="45720"/>
          <a:lstStyle/>
          <a:p>
            <a:pPr lvl="0"/>
            <a:endParaRPr lang="en-US" noProof="0" dirty="0"/>
          </a:p>
        </p:txBody>
      </p:sp>
      <p:sp>
        <p:nvSpPr>
          <p:cNvPr id="4" name="Text Placeholder 3"/>
          <p:cNvSpPr>
            <a:spLocks noGrp="1"/>
          </p:cNvSpPr>
          <p:nvPr>
            <p:ph type="body" sz="half" idx="2"/>
          </p:nvPr>
        </p:nvSpPr>
        <p:spPr>
          <a:xfrm>
            <a:off x="6197600" y="1524000"/>
            <a:ext cx="4673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A251DDBC-A8A6-4FF4-A5FB-690D25B1625E}" type="slidenum">
              <a:rPr lang="en-US" altLang="en-US"/>
              <a:pPr/>
              <a:t>‹#›</a:t>
            </a:fld>
            <a:endParaRPr lang="en-US" altLang="en-US" dirty="0"/>
          </a:p>
        </p:txBody>
      </p:sp>
    </p:spTree>
    <p:extLst>
      <p:ext uri="{BB962C8B-B14F-4D97-AF65-F5344CB8AC3E}">
        <p14:creationId xmlns:p14="http://schemas.microsoft.com/office/powerpoint/2010/main" val="4213970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0E04CB-2E2A-40A5-9B8C-F65E8DC9310F}" type="slidenum">
              <a:rPr lang="en-US" altLang="en-US" smtClean="0"/>
              <a:pPr/>
              <a:t>‹#›</a:t>
            </a:fld>
            <a:endParaRPr lang="en-US" altLang="en-US" dirty="0"/>
          </a:p>
        </p:txBody>
      </p:sp>
    </p:spTree>
    <p:extLst>
      <p:ext uri="{BB962C8B-B14F-4D97-AF65-F5344CB8AC3E}">
        <p14:creationId xmlns:p14="http://schemas.microsoft.com/office/powerpoint/2010/main" val="600575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3962400" y="2286000"/>
            <a:ext cx="7518400" cy="685800"/>
          </a:xfrm>
        </p:spPr>
        <p:txBody>
          <a:bodyPr/>
          <a:lstStyle>
            <a:lvl1pPr>
              <a:defRPr sz="4400" smtClean="0">
                <a:solidFill>
                  <a:schemeClr val="bg1"/>
                </a:solidFill>
              </a:defRPr>
            </a:lvl1pPr>
          </a:lstStyle>
          <a:p>
            <a:pPr lvl="0"/>
            <a:r>
              <a:rPr lang="en-US" noProof="0" dirty="0"/>
              <a:t>Click to edit Master title style</a:t>
            </a:r>
          </a:p>
        </p:txBody>
      </p:sp>
      <p:sp>
        <p:nvSpPr>
          <p:cNvPr id="40963" name="Rectangle 3"/>
          <p:cNvSpPr>
            <a:spLocks noGrp="1" noChangeArrowheads="1"/>
          </p:cNvSpPr>
          <p:nvPr>
            <p:ph type="subTitle" idx="1"/>
          </p:nvPr>
        </p:nvSpPr>
        <p:spPr>
          <a:xfrm>
            <a:off x="3962400" y="2971800"/>
            <a:ext cx="7518400" cy="533400"/>
          </a:xfrm>
        </p:spPr>
        <p:txBody>
          <a:bodyPr/>
          <a:lstStyle>
            <a:lvl1pPr marL="0" indent="0">
              <a:buFontTx/>
              <a:buNone/>
              <a:defRPr sz="3200" smtClean="0">
                <a:solidFill>
                  <a:schemeClr val="bg1"/>
                </a:solidFill>
              </a:defRPr>
            </a:lvl1pPr>
          </a:lstStyle>
          <a:p>
            <a:pPr lvl="0"/>
            <a:r>
              <a:rPr lang="en-US" noProof="0" dirty="0"/>
              <a:t>Click to edit Master subtitle style</a:t>
            </a:r>
          </a:p>
        </p:txBody>
      </p:sp>
    </p:spTree>
    <p:extLst>
      <p:ext uri="{BB962C8B-B14F-4D97-AF65-F5344CB8AC3E}">
        <p14:creationId xmlns:p14="http://schemas.microsoft.com/office/powerpoint/2010/main" val="395645305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52FEB28-8484-41AF-A8A7-8161CE9F9DE9}" type="slidenum">
              <a:rPr lang="en-US" altLang="en-US"/>
              <a:pPr/>
              <a:t>‹#›</a:t>
            </a:fld>
            <a:endParaRPr lang="en-US" altLang="en-US" dirty="0"/>
          </a:p>
        </p:txBody>
      </p:sp>
    </p:spTree>
    <p:extLst>
      <p:ext uri="{BB962C8B-B14F-4D97-AF65-F5344CB8AC3E}">
        <p14:creationId xmlns:p14="http://schemas.microsoft.com/office/powerpoint/2010/main" val="2496252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BEDE10E-A0DC-49F5-A491-C5FC3CC37C2D}" type="slidenum">
              <a:rPr lang="en-US" altLang="en-US"/>
              <a:pPr/>
              <a:t>‹#›</a:t>
            </a:fld>
            <a:endParaRPr lang="en-US" altLang="en-US" dirty="0"/>
          </a:p>
        </p:txBody>
      </p:sp>
    </p:spTree>
    <p:extLst>
      <p:ext uri="{BB962C8B-B14F-4D97-AF65-F5344CB8AC3E}">
        <p14:creationId xmlns:p14="http://schemas.microsoft.com/office/powerpoint/2010/main" val="3603445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379200" cy="762000"/>
          </a:xfrm>
        </p:spPr>
        <p:txBody>
          <a:bodyPr/>
          <a:lstStyle>
            <a:lvl1pPr>
              <a:defRPr sz="5400">
                <a:latin typeface="Bebas Neue" pitchFamily="34" charset="0"/>
              </a:defRPr>
            </a:lvl1pPr>
          </a:lstStyle>
          <a:p>
            <a:r>
              <a:rPr lang="en-US" dirty="0"/>
              <a:t>Click to edit Master title style</a:t>
            </a:r>
          </a:p>
        </p:txBody>
      </p:sp>
      <p:sp>
        <p:nvSpPr>
          <p:cNvPr id="3" name="Content Placeholder 2"/>
          <p:cNvSpPr>
            <a:spLocks noGrp="1"/>
          </p:cNvSpPr>
          <p:nvPr>
            <p:ph idx="1"/>
          </p:nvPr>
        </p:nvSpPr>
        <p:spPr>
          <a:xfrm>
            <a:off x="1879600" y="1600200"/>
            <a:ext cx="8432800" cy="4114800"/>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fld id="{2C3EF3E4-476C-4EED-B06F-5418D380FFED}" type="slidenum">
              <a:rPr lang="en-US" altLang="en-US"/>
              <a:pPr/>
              <a:t>‹#›</a:t>
            </a:fld>
            <a:endParaRPr lang="en-US" altLang="en-US" dirty="0"/>
          </a:p>
        </p:txBody>
      </p:sp>
    </p:spTree>
    <p:extLst>
      <p:ext uri="{BB962C8B-B14F-4D97-AF65-F5344CB8AC3E}">
        <p14:creationId xmlns:p14="http://schemas.microsoft.com/office/powerpoint/2010/main" val="3573349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99045-6131-4393-95DD-6CAAA99D3C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BA06C9F-277D-45F1-BA2D-E1CDBE431F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8FFE75-0434-4201-A492-7377A19ACDE9}"/>
              </a:ext>
            </a:extLst>
          </p:cNvPr>
          <p:cNvSpPr>
            <a:spLocks noGrp="1"/>
          </p:cNvSpPr>
          <p:nvPr>
            <p:ph type="dt" sz="half" idx="10"/>
          </p:nvPr>
        </p:nvSpPr>
        <p:spPr/>
        <p:txBody>
          <a:bodyPr/>
          <a:lstStyle/>
          <a:p>
            <a:fld id="{A26C4E29-CD7F-4032-A6F4-9755762D0D76}" type="datetimeFigureOut">
              <a:rPr lang="en-US" smtClean="0"/>
              <a:t>10/2/2019</a:t>
            </a:fld>
            <a:endParaRPr lang="en-US"/>
          </a:p>
        </p:txBody>
      </p:sp>
      <p:sp>
        <p:nvSpPr>
          <p:cNvPr id="5" name="Footer Placeholder 4">
            <a:extLst>
              <a:ext uri="{FF2B5EF4-FFF2-40B4-BE49-F238E27FC236}">
                <a16:creationId xmlns:a16="http://schemas.microsoft.com/office/drawing/2014/main" xmlns="" id="{AE3B9514-1E13-4CD3-BF21-A95D21F4D6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AF8AEAD-4ACC-42D8-A145-53A3AB91038E}"/>
              </a:ext>
            </a:extLst>
          </p:cNvPr>
          <p:cNvSpPr>
            <a:spLocks noGrp="1"/>
          </p:cNvSpPr>
          <p:nvPr>
            <p:ph type="sldNum" sz="quarter" idx="12"/>
          </p:nvPr>
        </p:nvSpPr>
        <p:spPr/>
        <p:txBody>
          <a:bodyPr/>
          <a:lstStyle/>
          <a:p>
            <a:fld id="{8F907273-5D30-44F3-8443-503DB77810FE}" type="slidenum">
              <a:rPr lang="en-US" smtClean="0"/>
              <a:t>‹#›</a:t>
            </a:fld>
            <a:endParaRPr lang="en-US"/>
          </a:p>
        </p:txBody>
      </p:sp>
    </p:spTree>
    <p:extLst>
      <p:ext uri="{BB962C8B-B14F-4D97-AF65-F5344CB8AC3E}">
        <p14:creationId xmlns:p14="http://schemas.microsoft.com/office/powerpoint/2010/main" val="8048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fld id="{4DE25EE2-AC68-4C96-9F24-DC48D9B91977}" type="slidenum">
              <a:rPr lang="en-US" altLang="en-US"/>
              <a:pPr/>
              <a:t>‹#›</a:t>
            </a:fld>
            <a:endParaRPr lang="en-US" altLang="en-US" dirty="0"/>
          </a:p>
        </p:txBody>
      </p:sp>
    </p:spTree>
    <p:extLst>
      <p:ext uri="{BB962C8B-B14F-4D97-AF65-F5344CB8AC3E}">
        <p14:creationId xmlns:p14="http://schemas.microsoft.com/office/powerpoint/2010/main" val="297818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28A63B-D7B7-472A-A52E-7171C95D15A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2B61DBFF-0863-4270-81B2-6E2FCF2AA85C}"/>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F79157E0-690B-4C14-80B3-503D3732EC80}"/>
              </a:ext>
            </a:extLst>
          </p:cNvPr>
          <p:cNvSpPr>
            <a:spLocks noGrp="1"/>
          </p:cNvSpPr>
          <p:nvPr>
            <p:ph type="dt" sz="half" idx="10"/>
          </p:nvPr>
        </p:nvSpPr>
        <p:spPr/>
        <p:txBody>
          <a:bodyPr/>
          <a:lstStyle/>
          <a:p>
            <a:fld id="{A26C4E29-CD7F-4032-A6F4-9755762D0D76}" type="datetimeFigureOut">
              <a:rPr lang="en-US" smtClean="0"/>
              <a:t>10/2/2019</a:t>
            </a:fld>
            <a:endParaRPr lang="en-US"/>
          </a:p>
        </p:txBody>
      </p:sp>
      <p:sp>
        <p:nvSpPr>
          <p:cNvPr id="5" name="Footer Placeholder 4">
            <a:extLst>
              <a:ext uri="{FF2B5EF4-FFF2-40B4-BE49-F238E27FC236}">
                <a16:creationId xmlns:a16="http://schemas.microsoft.com/office/drawing/2014/main" xmlns="" id="{6CCDC8B5-6EF5-4772-8B65-2CE2D512C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E22DF0-04EA-477F-A686-255240A8F81B}"/>
              </a:ext>
            </a:extLst>
          </p:cNvPr>
          <p:cNvSpPr>
            <a:spLocks noGrp="1"/>
          </p:cNvSpPr>
          <p:nvPr>
            <p:ph type="sldNum" sz="quarter" idx="12"/>
          </p:nvPr>
        </p:nvSpPr>
        <p:spPr/>
        <p:txBody>
          <a:bodyPr/>
          <a:lstStyle/>
          <a:p>
            <a:fld id="{8F907273-5D30-44F3-8443-503DB77810FE}" type="slidenum">
              <a:rPr lang="en-US" smtClean="0"/>
              <a:t>‹#›</a:t>
            </a:fld>
            <a:endParaRPr lang="en-US"/>
          </a:p>
        </p:txBody>
      </p:sp>
    </p:spTree>
    <p:extLst>
      <p:ext uri="{BB962C8B-B14F-4D97-AF65-F5344CB8AC3E}">
        <p14:creationId xmlns:p14="http://schemas.microsoft.com/office/powerpoint/2010/main" val="13380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379200" cy="762000"/>
          </a:xfrm>
        </p:spPr>
        <p:txBody>
          <a:bodyPr/>
          <a:lstStyle>
            <a:lvl1pPr>
              <a:defRPr sz="5400">
                <a:latin typeface="Bebas Neue" pitchFamily="34" charset="0"/>
              </a:defRPr>
            </a:lvl1pPr>
          </a:lstStyle>
          <a:p>
            <a:r>
              <a:rPr lang="en-US" dirty="0"/>
              <a:t>Click to edit Master title style</a:t>
            </a:r>
          </a:p>
        </p:txBody>
      </p:sp>
      <p:sp>
        <p:nvSpPr>
          <p:cNvPr id="3" name="Content Placeholder 2"/>
          <p:cNvSpPr>
            <a:spLocks noGrp="1"/>
          </p:cNvSpPr>
          <p:nvPr>
            <p:ph idx="1"/>
          </p:nvPr>
        </p:nvSpPr>
        <p:spPr>
          <a:xfrm>
            <a:off x="1879600" y="1600200"/>
            <a:ext cx="8432800" cy="4114800"/>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fld id="{2C3EF3E4-476C-4EED-B06F-5418D380FFED}" type="slidenum">
              <a:rPr lang="en-US" altLang="en-US"/>
              <a:pPr/>
              <a:t>‹#›</a:t>
            </a:fld>
            <a:endParaRPr lang="en-US" altLang="en-US" dirty="0"/>
          </a:p>
        </p:txBody>
      </p:sp>
    </p:spTree>
    <p:extLst>
      <p:ext uri="{BB962C8B-B14F-4D97-AF65-F5344CB8AC3E}">
        <p14:creationId xmlns:p14="http://schemas.microsoft.com/office/powerpoint/2010/main" val="221215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784618F3-D46B-4242-B368-8991F8A014D0}" type="slidenum">
              <a:rPr lang="en-US" altLang="en-US"/>
              <a:pPr/>
              <a:t>‹#›</a:t>
            </a:fld>
            <a:endParaRPr lang="en-US" altLang="en-US" dirty="0"/>
          </a:p>
        </p:txBody>
      </p:sp>
    </p:spTree>
    <p:extLst>
      <p:ext uri="{BB962C8B-B14F-4D97-AF65-F5344CB8AC3E}">
        <p14:creationId xmlns:p14="http://schemas.microsoft.com/office/powerpoint/2010/main" val="365234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0800" y="1447800"/>
            <a:ext cx="4673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47800"/>
            <a:ext cx="4673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2B1E30C1-52ED-4D4B-8CCE-D5985943D420}" type="slidenum">
              <a:rPr lang="en-US" altLang="en-US"/>
              <a:pPr/>
              <a:t>‹#›</a:t>
            </a:fld>
            <a:endParaRPr lang="en-US" altLang="en-US" dirty="0"/>
          </a:p>
        </p:txBody>
      </p:sp>
    </p:spTree>
    <p:extLst>
      <p:ext uri="{BB962C8B-B14F-4D97-AF65-F5344CB8AC3E}">
        <p14:creationId xmlns:p14="http://schemas.microsoft.com/office/powerpoint/2010/main" val="401831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1FD614E0-1308-4FD2-86CA-62BEEF771816}" type="slidenum">
              <a:rPr lang="en-US" altLang="en-US"/>
              <a:pPr/>
              <a:t>‹#›</a:t>
            </a:fld>
            <a:endParaRPr lang="en-US" altLang="en-US" dirty="0"/>
          </a:p>
        </p:txBody>
      </p:sp>
    </p:spTree>
    <p:extLst>
      <p:ext uri="{BB962C8B-B14F-4D97-AF65-F5344CB8AC3E}">
        <p14:creationId xmlns:p14="http://schemas.microsoft.com/office/powerpoint/2010/main" val="92819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52FEB28-8484-41AF-A8A7-8161CE9F9DE9}" type="slidenum">
              <a:rPr lang="en-US" altLang="en-US"/>
              <a:pPr/>
              <a:t>‹#›</a:t>
            </a:fld>
            <a:endParaRPr lang="en-US" altLang="en-US" dirty="0"/>
          </a:p>
        </p:txBody>
      </p:sp>
    </p:spTree>
    <p:extLst>
      <p:ext uri="{BB962C8B-B14F-4D97-AF65-F5344CB8AC3E}">
        <p14:creationId xmlns:p14="http://schemas.microsoft.com/office/powerpoint/2010/main" val="2495839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BEDE10E-A0DC-49F5-A491-C5FC3CC37C2D}" type="slidenum">
              <a:rPr lang="en-US" altLang="en-US"/>
              <a:pPr/>
              <a:t>‹#›</a:t>
            </a:fld>
            <a:endParaRPr lang="en-US" altLang="en-US" dirty="0"/>
          </a:p>
        </p:txBody>
      </p:sp>
    </p:spTree>
    <p:extLst>
      <p:ext uri="{BB962C8B-B14F-4D97-AF65-F5344CB8AC3E}">
        <p14:creationId xmlns:p14="http://schemas.microsoft.com/office/powerpoint/2010/main" val="293426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324DCA9-FB75-4103-9A4B-7785926DC9A4}" type="slidenum">
              <a:rPr lang="en-US" altLang="en-US"/>
              <a:pPr/>
              <a:t>‹#›</a:t>
            </a:fld>
            <a:endParaRPr lang="en-US" altLang="en-US" dirty="0"/>
          </a:p>
        </p:txBody>
      </p:sp>
    </p:spTree>
    <p:extLst>
      <p:ext uri="{BB962C8B-B14F-4D97-AF65-F5344CB8AC3E}">
        <p14:creationId xmlns:p14="http://schemas.microsoft.com/office/powerpoint/2010/main" val="334140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79600" y="457201"/>
            <a:ext cx="84328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879600" y="1524000"/>
            <a:ext cx="843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609600" y="6400800"/>
            <a:ext cx="304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800" b="1">
                <a:solidFill>
                  <a:srgbClr val="838675"/>
                </a:solidFill>
              </a:defRPr>
            </a:lvl1pPr>
          </a:lstStyle>
          <a:p>
            <a:fld id="{890E04CB-2E2A-40A5-9B8C-F65E8DC9310F}" type="slidenum">
              <a:rPr lang="en-US" altLang="en-US"/>
              <a:pPr/>
              <a:t>‹#›</a:t>
            </a:fld>
            <a:endParaRPr lang="en-US" altLang="en-US" dirty="0"/>
          </a:p>
        </p:txBody>
      </p:sp>
      <p:sp>
        <p:nvSpPr>
          <p:cNvPr id="1029" name="Rectangle 7"/>
          <p:cNvSpPr>
            <a:spLocks noChangeArrowheads="1"/>
          </p:cNvSpPr>
          <p:nvPr userDrawn="1"/>
        </p:nvSpPr>
        <p:spPr bwMode="auto">
          <a:xfrm>
            <a:off x="-670984" y="12207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endParaRPr lang="en-US" sz="1800" dirty="0">
              <a:latin typeface="Arial" charset="0"/>
              <a:ea typeface="ＭＳ Ｐゴシック" charset="0"/>
            </a:endParaRPr>
          </a:p>
        </p:txBody>
      </p:sp>
    </p:spTree>
    <p:extLst>
      <p:ext uri="{BB962C8B-B14F-4D97-AF65-F5344CB8AC3E}">
        <p14:creationId xmlns:p14="http://schemas.microsoft.com/office/powerpoint/2010/main" val="3166697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Calibri" pitchFamily="34" charset="0"/>
          <a:ea typeface="ＭＳ Ｐゴシック" charset="0"/>
          <a:cs typeface="ＭＳ Ｐゴシック"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227013" indent="-227013" algn="l" rtl="0" eaLnBrk="0" fontAlgn="base" hangingPunct="0">
        <a:spcBef>
          <a:spcPct val="50000"/>
        </a:spcBef>
        <a:spcAft>
          <a:spcPct val="0"/>
        </a:spcAft>
        <a:buChar char="•"/>
        <a:defRPr sz="2200">
          <a:solidFill>
            <a:srgbClr val="003D7D"/>
          </a:solidFill>
          <a:latin typeface="+mn-lt"/>
          <a:ea typeface="ヒラギノ角ゴ Pro W3" pitchFamily="28" charset="-128"/>
          <a:cs typeface="ヒラギノ角ゴ Pro W3" charset="0"/>
        </a:defRPr>
      </a:lvl1pPr>
      <a:lvl2pPr marL="515938" indent="-174625" algn="l" rtl="0" eaLnBrk="0" fontAlgn="base" hangingPunct="0">
        <a:spcBef>
          <a:spcPct val="20000"/>
        </a:spcBef>
        <a:spcAft>
          <a:spcPct val="0"/>
        </a:spcAft>
        <a:buChar char="–"/>
        <a:defRPr>
          <a:solidFill>
            <a:srgbClr val="003D7D"/>
          </a:solidFill>
          <a:latin typeface="+mn-lt"/>
          <a:ea typeface="ヒラギノ角ゴ Pro W3" pitchFamily="28" charset="-128"/>
          <a:cs typeface="ヒラギノ角ゴ Pro W3" charset="0"/>
        </a:defRPr>
      </a:lvl2pPr>
      <a:lvl3pPr marL="800100" indent="-169863" algn="l" rtl="0" eaLnBrk="0" fontAlgn="base" hangingPunct="0">
        <a:spcBef>
          <a:spcPts val="1225"/>
        </a:spcBef>
        <a:spcAft>
          <a:spcPct val="0"/>
        </a:spcAft>
        <a:buChar char="•"/>
        <a:defRPr sz="1400">
          <a:solidFill>
            <a:srgbClr val="003D7D"/>
          </a:solidFill>
          <a:latin typeface="+mn-lt"/>
          <a:ea typeface="ヒラギノ角ゴ Pro W3" pitchFamily="28" charset="-128"/>
          <a:cs typeface="ヒラギノ角ゴ Pro W3" charset="0"/>
        </a:defRPr>
      </a:lvl3pPr>
      <a:lvl4pPr marL="1030288" indent="-115888" algn="l" rtl="0" eaLnBrk="0" fontAlgn="base" hangingPunct="0">
        <a:spcBef>
          <a:spcPct val="20000"/>
        </a:spcBef>
        <a:spcAft>
          <a:spcPct val="0"/>
        </a:spcAft>
        <a:buChar char="–"/>
        <a:defRPr sz="1400">
          <a:solidFill>
            <a:srgbClr val="003D7D"/>
          </a:solidFill>
          <a:latin typeface="+mn-lt"/>
          <a:ea typeface="ヒラギノ角ゴ Pro W3" pitchFamily="28" charset="-128"/>
          <a:cs typeface="ヒラギノ角ゴ Pro W3" charset="0"/>
        </a:defRPr>
      </a:lvl4pPr>
      <a:lvl5pPr marL="1314450" indent="-169863" algn="l" rtl="0" eaLnBrk="0" fontAlgn="base" hangingPunct="0">
        <a:spcBef>
          <a:spcPct val="20000"/>
        </a:spcBef>
        <a:spcAft>
          <a:spcPct val="0"/>
        </a:spcAft>
        <a:buChar char="»"/>
        <a:defRPr sz="1400">
          <a:solidFill>
            <a:srgbClr val="003D7D"/>
          </a:solidFill>
          <a:latin typeface="+mn-lt"/>
          <a:ea typeface="ヒラギノ角ゴ Pro W3" pitchFamily="28" charset="-128"/>
          <a:cs typeface="ヒラギノ角ゴ Pro W3" charset="0"/>
        </a:defRPr>
      </a:lvl5pPr>
      <a:lvl6pPr marL="1885950" indent="-169863" algn="l" rtl="0" fontAlgn="base">
        <a:spcBef>
          <a:spcPct val="20000"/>
        </a:spcBef>
        <a:spcAft>
          <a:spcPct val="0"/>
        </a:spcAft>
        <a:buChar char="»"/>
        <a:defRPr sz="1200">
          <a:solidFill>
            <a:schemeClr val="tx1"/>
          </a:solidFill>
          <a:latin typeface="+mn-lt"/>
        </a:defRPr>
      </a:lvl6pPr>
      <a:lvl7pPr marL="2343150" indent="-169863" algn="l" rtl="0" fontAlgn="base">
        <a:spcBef>
          <a:spcPct val="20000"/>
        </a:spcBef>
        <a:spcAft>
          <a:spcPct val="0"/>
        </a:spcAft>
        <a:buChar char="»"/>
        <a:defRPr sz="1200">
          <a:solidFill>
            <a:schemeClr val="tx1"/>
          </a:solidFill>
          <a:latin typeface="+mn-lt"/>
        </a:defRPr>
      </a:lvl7pPr>
      <a:lvl8pPr marL="2800350" indent="-169863" algn="l" rtl="0" fontAlgn="base">
        <a:spcBef>
          <a:spcPct val="20000"/>
        </a:spcBef>
        <a:spcAft>
          <a:spcPct val="0"/>
        </a:spcAft>
        <a:buChar char="»"/>
        <a:defRPr sz="1200">
          <a:solidFill>
            <a:schemeClr val="tx1"/>
          </a:solidFill>
          <a:latin typeface="+mn-lt"/>
        </a:defRPr>
      </a:lvl8pPr>
      <a:lvl9pPr marL="3257550" indent="-169863"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79600" y="457201"/>
            <a:ext cx="84328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879600" y="1524000"/>
            <a:ext cx="843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609600" y="6400800"/>
            <a:ext cx="304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800" b="1">
                <a:solidFill>
                  <a:srgbClr val="838675"/>
                </a:solidFill>
              </a:defRPr>
            </a:lvl1pPr>
          </a:lstStyle>
          <a:p>
            <a:fld id="{890E04CB-2E2A-40A5-9B8C-F65E8DC9310F}" type="slidenum">
              <a:rPr lang="en-US" altLang="en-US"/>
              <a:pPr/>
              <a:t>‹#›</a:t>
            </a:fld>
            <a:endParaRPr lang="en-US" altLang="en-US" dirty="0"/>
          </a:p>
        </p:txBody>
      </p:sp>
      <p:sp>
        <p:nvSpPr>
          <p:cNvPr id="1029" name="Rectangle 7"/>
          <p:cNvSpPr>
            <a:spLocks noChangeArrowheads="1"/>
          </p:cNvSpPr>
          <p:nvPr userDrawn="1"/>
        </p:nvSpPr>
        <p:spPr bwMode="auto">
          <a:xfrm>
            <a:off x="-670984" y="1220788"/>
            <a:ext cx="24553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defRPr/>
            </a:pPr>
            <a:endParaRPr lang="en-US" dirty="0">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3871" r:id="rId1"/>
    <p:sldLayoutId id="2147483864" r:id="rId2"/>
    <p:sldLayoutId id="2147483865" r:id="rId3"/>
    <p:sldLayoutId id="2147483860" r:id="rId4"/>
  </p:sldLayoutIdLst>
  <p:hf hdr="0" ftr="0" dt="0"/>
  <p:txStyles>
    <p:titleStyle>
      <a:lvl1pPr algn="ct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Calibri" pitchFamily="34" charset="0"/>
          <a:ea typeface="ＭＳ Ｐゴシック" charset="0"/>
          <a:cs typeface="ＭＳ Ｐゴシック"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227013" indent="-227013" algn="l" rtl="0" eaLnBrk="0" fontAlgn="base" hangingPunct="0">
        <a:spcBef>
          <a:spcPct val="50000"/>
        </a:spcBef>
        <a:spcAft>
          <a:spcPct val="0"/>
        </a:spcAft>
        <a:buChar char="•"/>
        <a:defRPr sz="2200">
          <a:solidFill>
            <a:srgbClr val="003D7D"/>
          </a:solidFill>
          <a:latin typeface="+mn-lt"/>
          <a:ea typeface="ヒラギノ角ゴ Pro W3" pitchFamily="28" charset="-128"/>
          <a:cs typeface="ヒラギノ角ゴ Pro W3" charset="0"/>
        </a:defRPr>
      </a:lvl1pPr>
      <a:lvl2pPr marL="515938" indent="-174625" algn="l" rtl="0" eaLnBrk="0" fontAlgn="base" hangingPunct="0">
        <a:spcBef>
          <a:spcPct val="20000"/>
        </a:spcBef>
        <a:spcAft>
          <a:spcPct val="0"/>
        </a:spcAft>
        <a:buChar char="–"/>
        <a:defRPr>
          <a:solidFill>
            <a:srgbClr val="003D7D"/>
          </a:solidFill>
          <a:latin typeface="+mn-lt"/>
          <a:ea typeface="ヒラギノ角ゴ Pro W3" pitchFamily="28" charset="-128"/>
          <a:cs typeface="ヒラギノ角ゴ Pro W3" charset="0"/>
        </a:defRPr>
      </a:lvl2pPr>
      <a:lvl3pPr marL="800100" indent="-169863" algn="l" rtl="0" eaLnBrk="0" fontAlgn="base" hangingPunct="0">
        <a:spcBef>
          <a:spcPts val="1225"/>
        </a:spcBef>
        <a:spcAft>
          <a:spcPct val="0"/>
        </a:spcAft>
        <a:buChar char="•"/>
        <a:defRPr sz="1400">
          <a:solidFill>
            <a:srgbClr val="003D7D"/>
          </a:solidFill>
          <a:latin typeface="+mn-lt"/>
          <a:ea typeface="ヒラギノ角ゴ Pro W3" pitchFamily="28" charset="-128"/>
          <a:cs typeface="ヒラギノ角ゴ Pro W3" charset="0"/>
        </a:defRPr>
      </a:lvl3pPr>
      <a:lvl4pPr marL="1030288" indent="-115888" algn="l" rtl="0" eaLnBrk="0" fontAlgn="base" hangingPunct="0">
        <a:spcBef>
          <a:spcPct val="20000"/>
        </a:spcBef>
        <a:spcAft>
          <a:spcPct val="0"/>
        </a:spcAft>
        <a:buChar char="–"/>
        <a:defRPr sz="1400">
          <a:solidFill>
            <a:srgbClr val="003D7D"/>
          </a:solidFill>
          <a:latin typeface="+mn-lt"/>
          <a:ea typeface="ヒラギノ角ゴ Pro W3" pitchFamily="28" charset="-128"/>
          <a:cs typeface="ヒラギノ角ゴ Pro W3" charset="0"/>
        </a:defRPr>
      </a:lvl4pPr>
      <a:lvl5pPr marL="1314450" indent="-169863" algn="l" rtl="0" eaLnBrk="0" fontAlgn="base" hangingPunct="0">
        <a:spcBef>
          <a:spcPct val="20000"/>
        </a:spcBef>
        <a:spcAft>
          <a:spcPct val="0"/>
        </a:spcAft>
        <a:buChar char="»"/>
        <a:defRPr sz="1400">
          <a:solidFill>
            <a:srgbClr val="003D7D"/>
          </a:solidFill>
          <a:latin typeface="+mn-lt"/>
          <a:ea typeface="ヒラギノ角ゴ Pro W3" pitchFamily="28" charset="-128"/>
          <a:cs typeface="ヒラギノ角ゴ Pro W3" charset="0"/>
        </a:defRPr>
      </a:lvl5pPr>
      <a:lvl6pPr marL="1885950" indent="-169863" algn="l" rtl="0" fontAlgn="base">
        <a:spcBef>
          <a:spcPct val="20000"/>
        </a:spcBef>
        <a:spcAft>
          <a:spcPct val="0"/>
        </a:spcAft>
        <a:buChar char="»"/>
        <a:defRPr sz="1200">
          <a:solidFill>
            <a:schemeClr val="tx1"/>
          </a:solidFill>
          <a:latin typeface="+mn-lt"/>
        </a:defRPr>
      </a:lvl6pPr>
      <a:lvl7pPr marL="2343150" indent="-169863" algn="l" rtl="0" fontAlgn="base">
        <a:spcBef>
          <a:spcPct val="20000"/>
        </a:spcBef>
        <a:spcAft>
          <a:spcPct val="0"/>
        </a:spcAft>
        <a:buChar char="»"/>
        <a:defRPr sz="1200">
          <a:solidFill>
            <a:schemeClr val="tx1"/>
          </a:solidFill>
          <a:latin typeface="+mn-lt"/>
        </a:defRPr>
      </a:lvl7pPr>
      <a:lvl8pPr marL="2800350" indent="-169863" algn="l" rtl="0" fontAlgn="base">
        <a:spcBef>
          <a:spcPct val="20000"/>
        </a:spcBef>
        <a:spcAft>
          <a:spcPct val="0"/>
        </a:spcAft>
        <a:buChar char="»"/>
        <a:defRPr sz="1200">
          <a:solidFill>
            <a:schemeClr val="tx1"/>
          </a:solidFill>
          <a:latin typeface="+mn-lt"/>
        </a:defRPr>
      </a:lvl8pPr>
      <a:lvl9pPr marL="3257550" indent="-169863"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9CA9DF2-8161-4F62-9C6C-6B3BA059F18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B48312D-98F0-45A5-A3F4-C5A8DD935D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3D7D65-8095-47A0-B8FB-4F3609416DF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6C4E29-CD7F-4032-A6F4-9755762D0D76}" type="datetimeFigureOut">
              <a:rPr lang="en-US" smtClean="0"/>
              <a:t>10/2/2019</a:t>
            </a:fld>
            <a:endParaRPr lang="en-US"/>
          </a:p>
        </p:txBody>
      </p:sp>
      <p:sp>
        <p:nvSpPr>
          <p:cNvPr id="5" name="Footer Placeholder 4">
            <a:extLst>
              <a:ext uri="{FF2B5EF4-FFF2-40B4-BE49-F238E27FC236}">
                <a16:creationId xmlns:a16="http://schemas.microsoft.com/office/drawing/2014/main" xmlns="" id="{393AA345-DCBE-405C-A63D-ED9BAE1F342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AF5D655-7119-4751-AF11-776C2043874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907273-5D30-44F3-8443-503DB77810FE}" type="slidenum">
              <a:rPr lang="en-US" smtClean="0"/>
              <a:t>‹#›</a:t>
            </a:fld>
            <a:endParaRPr lang="en-US"/>
          </a:p>
        </p:txBody>
      </p:sp>
    </p:spTree>
    <p:extLst>
      <p:ext uri="{BB962C8B-B14F-4D97-AF65-F5344CB8AC3E}">
        <p14:creationId xmlns:p14="http://schemas.microsoft.com/office/powerpoint/2010/main" val="455722401"/>
      </p:ext>
    </p:extLst>
  </p:cSld>
  <p:clrMap bg1="lt1" tx1="dk1" bg2="lt2" tx2="dk2" accent1="accent1" accent2="accent2" accent3="accent3" accent4="accent4" accent5="accent5" accent6="accent6" hlink="hlink" folHlink="folHlink"/>
  <p:sldLayoutIdLst>
    <p:sldLayoutId id="2147483887" r:id="rId1"/>
    <p:sldLayoutId id="2147483886"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0.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s://www.communitiesinschools.org/our-model/" TargetMode="External"/><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0.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7"/>
          <p:cNvSpPr>
            <a:spLocks noGrp="1" noChangeArrowheads="1"/>
          </p:cNvSpPr>
          <p:nvPr>
            <p:ph type="ctrTitle"/>
          </p:nvPr>
        </p:nvSpPr>
        <p:spPr>
          <a:xfrm>
            <a:off x="2286000" y="3505200"/>
            <a:ext cx="7620000" cy="990600"/>
          </a:xfrm>
          <a:solidFill>
            <a:schemeClr val="bg1"/>
          </a:solidFill>
        </p:spPr>
        <p:txBody>
          <a:bodyPr/>
          <a:lstStyle/>
          <a:p>
            <a:r>
              <a:rPr lang="en-US" altLang="en-US" sz="4800" b="0" dirty="0" smtClean="0">
                <a:solidFill>
                  <a:srgbClr val="0A2653"/>
                </a:solidFill>
                <a:latin typeface="Bebas Neue" pitchFamily="34" charset="0"/>
                <a:ea typeface="ＭＳ Ｐゴシック" pitchFamily="34" charset="-128"/>
                <a:cs typeface="Helvetica" panose="020B0604020202020204" pitchFamily="34" charset="0"/>
              </a:rPr>
              <a:t>Morningside Middle School</a:t>
            </a:r>
            <a:endParaRPr lang="en-US" altLang="en-US" sz="6600" b="0" dirty="0">
              <a:solidFill>
                <a:srgbClr val="0A2653"/>
              </a:solidFill>
              <a:latin typeface="Bebas Neue" pitchFamily="34" charset="0"/>
              <a:ea typeface="ＭＳ Ｐゴシック" pitchFamily="34" charset="-128"/>
              <a:cs typeface="Helvetica" panose="020B0604020202020204" pitchFamily="34" charset="0"/>
            </a:endParaRPr>
          </a:p>
        </p:txBody>
      </p:sp>
      <p:sp>
        <p:nvSpPr>
          <p:cNvPr id="2" name="TextBox 1"/>
          <p:cNvSpPr txBox="1"/>
          <p:nvPr/>
        </p:nvSpPr>
        <p:spPr>
          <a:xfrm>
            <a:off x="1828800" y="2971801"/>
            <a:ext cx="8534400" cy="461665"/>
          </a:xfrm>
          <a:prstGeom prst="rect">
            <a:avLst/>
          </a:prstGeom>
          <a:noFill/>
        </p:spPr>
        <p:txBody>
          <a:bodyPr wrap="square" rtlCol="0">
            <a:spAutoFit/>
          </a:bodyPr>
          <a:lstStyle/>
          <a:p>
            <a:pPr algn="ctr" fontAlgn="base">
              <a:spcBef>
                <a:spcPct val="0"/>
              </a:spcBef>
              <a:spcAft>
                <a:spcPct val="0"/>
              </a:spcAft>
            </a:pPr>
            <a:r>
              <a:rPr lang="en-US" sz="2400" dirty="0">
                <a:solidFill>
                  <a:srgbClr val="FFFFFF"/>
                </a:solidFill>
                <a:latin typeface="Segoe UI Light" panose="020B0502040204020203" pitchFamily="34" charset="0"/>
                <a:ea typeface="ＭＳ Ｐゴシック" pitchFamily="34" charset="-128"/>
              </a:rPr>
              <a:t>Communities In Schools of the Charleston Area</a:t>
            </a:r>
          </a:p>
        </p:txBody>
      </p:sp>
      <p:pic>
        <p:nvPicPr>
          <p:cNvPr id="16387" name="Picture 3" descr="3367_Jamal 7734_f1"/>
          <p:cNvPicPr>
            <a:picLocks noChangeAspect="1" noChangeArrowheads="1"/>
          </p:cNvPicPr>
          <p:nvPr/>
        </p:nvPicPr>
        <p:blipFill>
          <a:blip r:embed="rId3" cstate="print">
            <a:extLst>
              <a:ext uri="{28A0092B-C50C-407E-A947-70E740481C1C}">
                <a14:useLocalDpi xmlns:a14="http://schemas.microsoft.com/office/drawing/2010/main" val="0"/>
              </a:ext>
            </a:extLst>
          </a:blip>
          <a:srcRect t="1570" b="42046"/>
          <a:stretch>
            <a:fillRect/>
          </a:stretch>
        </p:blipFill>
        <p:spPr bwMode="auto">
          <a:xfrm>
            <a:off x="1828800" y="228600"/>
            <a:ext cx="2743200" cy="231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6388" name="Picture 4" descr="3367_Katherine 3211_f2"/>
          <p:cNvPicPr>
            <a:picLocks noChangeAspect="1" noChangeArrowheads="1"/>
          </p:cNvPicPr>
          <p:nvPr/>
        </p:nvPicPr>
        <p:blipFill>
          <a:blip r:embed="rId4" cstate="print">
            <a:extLst>
              <a:ext uri="{28A0092B-C50C-407E-A947-70E740481C1C}">
                <a14:useLocalDpi xmlns:a14="http://schemas.microsoft.com/office/drawing/2010/main" val="0"/>
              </a:ext>
            </a:extLst>
          </a:blip>
          <a:srcRect t="18042" b="25793"/>
          <a:stretch>
            <a:fillRect/>
          </a:stretch>
        </p:blipFill>
        <p:spPr bwMode="auto">
          <a:xfrm>
            <a:off x="4724400" y="228600"/>
            <a:ext cx="2743200" cy="2308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6389" name="Picture 5" descr="3367_Cheyenne 3288_f2"/>
          <p:cNvPicPr>
            <a:picLocks noChangeAspect="1" noChangeArrowheads="1"/>
          </p:cNvPicPr>
          <p:nvPr/>
        </p:nvPicPr>
        <p:blipFill>
          <a:blip r:embed="rId5" cstate="print">
            <a:extLst>
              <a:ext uri="{28A0092B-C50C-407E-A947-70E740481C1C}">
                <a14:useLocalDpi xmlns:a14="http://schemas.microsoft.com/office/drawing/2010/main" val="0"/>
              </a:ext>
            </a:extLst>
          </a:blip>
          <a:srcRect l="13664" t="10507" r="12773" b="48213"/>
          <a:stretch>
            <a:fillRect/>
          </a:stretch>
        </p:blipFill>
        <p:spPr bwMode="auto">
          <a:xfrm>
            <a:off x="7660962" y="264954"/>
            <a:ext cx="2702238" cy="2272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6390" name="AutoShape 6"/>
          <p:cNvCxnSpPr>
            <a:cxnSpLocks noChangeShapeType="1"/>
          </p:cNvCxnSpPr>
          <p:nvPr/>
        </p:nvCxnSpPr>
        <p:spPr bwMode="auto">
          <a:xfrm>
            <a:off x="108470700" y="107137200"/>
            <a:ext cx="4316413" cy="0"/>
          </a:xfrm>
          <a:prstGeom prst="straightConnector1">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391" name="AutoShape 7"/>
          <p:cNvCxnSpPr>
            <a:cxnSpLocks noChangeShapeType="1"/>
          </p:cNvCxnSpPr>
          <p:nvPr/>
        </p:nvCxnSpPr>
        <p:spPr bwMode="auto">
          <a:xfrm>
            <a:off x="113734850" y="111359950"/>
            <a:ext cx="4316413" cy="0"/>
          </a:xfrm>
          <a:prstGeom prst="straightConnector1">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392" name="AutoShape 8"/>
          <p:cNvCxnSpPr>
            <a:cxnSpLocks noChangeShapeType="1"/>
          </p:cNvCxnSpPr>
          <p:nvPr/>
        </p:nvCxnSpPr>
        <p:spPr bwMode="auto">
          <a:xfrm>
            <a:off x="113582450" y="111207550"/>
            <a:ext cx="4316413" cy="0"/>
          </a:xfrm>
          <a:prstGeom prst="straightConnector1">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 name="Straight Connector 8"/>
          <p:cNvCxnSpPr/>
          <p:nvPr/>
        </p:nvCxnSpPr>
        <p:spPr>
          <a:xfrm>
            <a:off x="1828800" y="3352800"/>
            <a:ext cx="85344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1905000" y="4648200"/>
            <a:ext cx="85344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752600" y="4633345"/>
            <a:ext cx="8534400" cy="584775"/>
          </a:xfrm>
          <a:prstGeom prst="rect">
            <a:avLst/>
          </a:prstGeom>
          <a:noFill/>
        </p:spPr>
        <p:txBody>
          <a:bodyPr wrap="square" rtlCol="0">
            <a:spAutoFit/>
          </a:bodyPr>
          <a:lstStyle/>
          <a:p>
            <a:pPr algn="ctr" fontAlgn="base">
              <a:spcBef>
                <a:spcPct val="0"/>
              </a:spcBef>
              <a:spcAft>
                <a:spcPct val="0"/>
              </a:spcAft>
            </a:pPr>
            <a:r>
              <a:rPr lang="en-US" dirty="0">
                <a:solidFill>
                  <a:srgbClr val="FFFFFF"/>
                </a:solidFill>
                <a:latin typeface="Segoe UI Light" panose="020B0502040204020203" pitchFamily="34" charset="0"/>
                <a:ea typeface="ＭＳ Ｐゴシック" pitchFamily="34" charset="-128"/>
              </a:rPr>
              <a:t>“Programs don’t change kids- relationships do!”</a:t>
            </a:r>
          </a:p>
          <a:p>
            <a:pPr algn="ctr" fontAlgn="base">
              <a:spcBef>
                <a:spcPct val="0"/>
              </a:spcBef>
              <a:spcAft>
                <a:spcPct val="0"/>
              </a:spcAft>
            </a:pPr>
            <a:r>
              <a:rPr lang="en-US" sz="1400" dirty="0">
                <a:solidFill>
                  <a:srgbClr val="FFFFFF"/>
                </a:solidFill>
                <a:latin typeface="Segoe UI Light" panose="020B0502040204020203" pitchFamily="34" charset="0"/>
                <a:ea typeface="ＭＳ Ｐゴシック" pitchFamily="34" charset="-128"/>
              </a:rPr>
              <a:t>- Bill Milliken, founder of Communities In Schools </a:t>
            </a:r>
          </a:p>
        </p:txBody>
      </p:sp>
      <p:sp>
        <p:nvSpPr>
          <p:cNvPr id="11" name="Rectangle 10"/>
          <p:cNvSpPr/>
          <p:nvPr/>
        </p:nvSpPr>
        <p:spPr>
          <a:xfrm>
            <a:off x="4724400" y="5791200"/>
            <a:ext cx="2590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a:endParaRPr>
          </a:p>
        </p:txBody>
      </p:sp>
      <p:pic>
        <p:nvPicPr>
          <p:cNvPr id="21" name="Picture 1" descr="S:\Logos &amp; Mission\high resolution logos\Horizontal_CIS_CharlestonArea_4PMS.jpg"/>
          <p:cNvPicPr>
            <a:picLocks noChangeAspect="1" noChangeArrowheads="1"/>
          </p:cNvPicPr>
          <p:nvPr/>
        </p:nvPicPr>
        <p:blipFill>
          <a:blip r:embed="rId6" cstate="print">
            <a:clrChange>
              <a:clrFrom>
                <a:srgbClr val="FDFDFD"/>
              </a:clrFrom>
              <a:clrTo>
                <a:srgbClr val="FDFDFD">
                  <a:alpha val="0"/>
                </a:srgbClr>
              </a:clrTo>
            </a:clrChange>
          </a:blip>
          <a:srcRect/>
          <a:stretch>
            <a:fillRect/>
          </a:stretch>
        </p:blipFill>
        <p:spPr bwMode="auto">
          <a:xfrm>
            <a:off x="4648200" y="5680958"/>
            <a:ext cx="2819400" cy="1024643"/>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2286000" y="100976"/>
            <a:ext cx="7543800" cy="6297275"/>
          </a:xfrm>
          <a:prstGeom prst="diamond">
            <a:avLst/>
          </a:prstGeom>
          <a:gradFill rotWithShape="0">
            <a:gsLst>
              <a:gs pos="0">
                <a:srgbClr val="FFFFFF"/>
              </a:gs>
              <a:gs pos="100000">
                <a:srgbClr val="3399FF"/>
              </a:gs>
            </a:gsLst>
            <a:path path="shape">
              <a:fillToRect l="50000" t="50000" r="50000" b="50000"/>
            </a:path>
          </a:gradFill>
          <a:ln w="9525">
            <a:noFill/>
            <a:miter lim="800000"/>
            <a:headEnd/>
            <a:tailEnd/>
          </a:ln>
        </p:spPr>
        <p:txBody>
          <a:bodyPr wrap="square" anchor="ctr">
            <a:spAutoFit/>
          </a:bodyPr>
          <a:lstStyle/>
          <a:p>
            <a:pPr algn="ctr"/>
            <a:r>
              <a:rPr lang="en-US" sz="4000" i="1" dirty="0">
                <a:latin typeface="Segoe UI Light" panose="020B0502040204020203" pitchFamily="34" charset="0"/>
              </a:rPr>
              <a:t>"No significant</a:t>
            </a:r>
          </a:p>
          <a:p>
            <a:pPr algn="ctr"/>
            <a:r>
              <a:rPr lang="en-US" sz="4000" i="1" dirty="0">
                <a:latin typeface="Segoe UI Light" panose="020B0502040204020203" pitchFamily="34" charset="0"/>
              </a:rPr>
              <a:t>learning occurs</a:t>
            </a:r>
          </a:p>
          <a:p>
            <a:pPr algn="ctr"/>
            <a:r>
              <a:rPr lang="en-US" sz="4000" i="1" dirty="0">
                <a:latin typeface="Segoe UI Light" panose="020B0502040204020203" pitchFamily="34" charset="0"/>
              </a:rPr>
              <a:t>without a</a:t>
            </a:r>
          </a:p>
          <a:p>
            <a:pPr algn="ctr"/>
            <a:r>
              <a:rPr lang="en-US" sz="4000" i="1" dirty="0">
                <a:latin typeface="Segoe UI Light" panose="020B0502040204020203" pitchFamily="34" charset="0"/>
              </a:rPr>
              <a:t>significant</a:t>
            </a:r>
          </a:p>
          <a:p>
            <a:pPr algn="ctr"/>
            <a:r>
              <a:rPr lang="en-US" sz="4000" i="1" dirty="0">
                <a:latin typeface="Segoe UI Light" panose="020B0502040204020203" pitchFamily="34" charset="0"/>
              </a:rPr>
              <a:t>relationship."</a:t>
            </a:r>
            <a:endParaRPr lang="en-US" sz="4000" b="0" dirty="0">
              <a:latin typeface="Segoe UI Light" panose="020B0502040204020203" pitchFamily="34" charset="0"/>
            </a:endParaRPr>
          </a:p>
        </p:txBody>
      </p:sp>
      <p:sp>
        <p:nvSpPr>
          <p:cNvPr id="5" name="Text Box 4"/>
          <p:cNvSpPr txBox="1">
            <a:spLocks noChangeArrowheads="1"/>
          </p:cNvSpPr>
          <p:nvPr/>
        </p:nvSpPr>
        <p:spPr bwMode="auto">
          <a:xfrm>
            <a:off x="7391400" y="5562601"/>
            <a:ext cx="2743200" cy="396875"/>
          </a:xfrm>
          <a:prstGeom prst="rect">
            <a:avLst/>
          </a:prstGeom>
          <a:noFill/>
          <a:ln w="9525">
            <a:noFill/>
            <a:miter lim="800000"/>
            <a:headEnd/>
            <a:tailEnd/>
          </a:ln>
        </p:spPr>
        <p:txBody>
          <a:bodyPr wrap="square">
            <a:spAutoFit/>
          </a:bodyPr>
          <a:lstStyle/>
          <a:p>
            <a:pPr eaLnBrk="0" hangingPunct="0"/>
            <a:r>
              <a:rPr lang="en-US" sz="2000" b="0"/>
              <a:t>–Dr. James Comer</a:t>
            </a:r>
          </a:p>
        </p:txBody>
      </p:sp>
      <p:pic>
        <p:nvPicPr>
          <p:cNvPr id="7" name="Picture 1" descr="S:\Logos &amp; Mission\high resolution logos\Horizontal_CIS_CharlestonArea_4PMS.jpg"/>
          <p:cNvPicPr>
            <a:picLocks noChangeAspect="1" noChangeArrowheads="1"/>
          </p:cNvPicPr>
          <p:nvPr/>
        </p:nvPicPr>
        <p:blipFill>
          <a:blip r:embed="rId2" cstate="print"/>
          <a:srcRect/>
          <a:stretch>
            <a:fillRect/>
          </a:stretch>
        </p:blipFill>
        <p:spPr bwMode="auto">
          <a:xfrm>
            <a:off x="9220200" y="6248401"/>
            <a:ext cx="1371600" cy="498475"/>
          </a:xfrm>
          <a:prstGeom prst="rect">
            <a:avLst/>
          </a:prstGeom>
          <a:noFill/>
          <a:ln>
            <a:noFill/>
          </a:ln>
        </p:spPr>
      </p:pic>
    </p:spTree>
    <p:extLst>
      <p:ext uri="{BB962C8B-B14F-4D97-AF65-F5344CB8AC3E}">
        <p14:creationId xmlns:p14="http://schemas.microsoft.com/office/powerpoint/2010/main" val="383505539"/>
      </p:ext>
    </p:extLst>
  </p:cSld>
  <p:clrMapOvr>
    <a:masterClrMapping/>
  </p:clrMapOvr>
  <p:transition>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9A7F817-E696-3B47-862E-C7BAB0630E18}" type="slidenum">
              <a:rPr lang="en-US" smtClean="0">
                <a:solidFill>
                  <a:prstClr val="black">
                    <a:tint val="75000"/>
                  </a:prstClr>
                </a:solidFill>
              </a:rPr>
              <a:pPr>
                <a:defRPr/>
              </a:pPr>
              <a:t>11</a:t>
            </a:fld>
            <a:endParaRPr lang="en-US" dirty="0">
              <a:solidFill>
                <a:prstClr val="black">
                  <a:tint val="75000"/>
                </a:prstClr>
              </a:solidFill>
            </a:endParaRPr>
          </a:p>
        </p:txBody>
      </p:sp>
      <p:sp>
        <p:nvSpPr>
          <p:cNvPr id="5" name="TextBox 4"/>
          <p:cNvSpPr txBox="1"/>
          <p:nvPr/>
        </p:nvSpPr>
        <p:spPr>
          <a:xfrm>
            <a:off x="1676400" y="5334001"/>
            <a:ext cx="5638800" cy="1126426"/>
          </a:xfrm>
          <a:prstGeom prst="rect">
            <a:avLst/>
          </a:prstGeom>
          <a:noFill/>
        </p:spPr>
        <p:txBody>
          <a:bodyPr wrap="square" lIns="91405" tIns="45702" rIns="91405" bIns="45702" rtlCol="0">
            <a:spAutoFit/>
          </a:bodyPr>
          <a:lstStyle/>
          <a:p>
            <a:pPr algn="r">
              <a:lnSpc>
                <a:spcPct val="120000"/>
              </a:lnSpc>
            </a:pPr>
            <a:r>
              <a:rPr lang="en-US" sz="2000" dirty="0">
                <a:solidFill>
                  <a:prstClr val="black"/>
                </a:solidFill>
                <a:latin typeface="Times New Roman" panose="02020603050405020304" pitchFamily="18" charset="0"/>
                <a:cs typeface="Eurostile"/>
              </a:rPr>
              <a:t>National Scientific Council</a:t>
            </a:r>
            <a:br>
              <a:rPr lang="en-US" sz="2000" dirty="0">
                <a:solidFill>
                  <a:prstClr val="black"/>
                </a:solidFill>
                <a:latin typeface="Times New Roman" panose="02020603050405020304" pitchFamily="18" charset="0"/>
                <a:cs typeface="Eurostile"/>
              </a:rPr>
            </a:br>
            <a:r>
              <a:rPr lang="en-US" sz="2000" dirty="0">
                <a:solidFill>
                  <a:prstClr val="black"/>
                </a:solidFill>
                <a:latin typeface="Times New Roman" panose="02020603050405020304" pitchFamily="18" charset="0"/>
                <a:cs typeface="Eurostile"/>
              </a:rPr>
              <a:t>on the Developing Child, 2015</a:t>
            </a:r>
            <a:r>
              <a:rPr lang="en-US" sz="1600" dirty="0">
                <a:solidFill>
                  <a:prstClr val="black"/>
                </a:solidFill>
                <a:latin typeface="Times New Roman" panose="02020603050405020304" pitchFamily="18" charset="0"/>
                <a:cs typeface="Eurostile"/>
              </a:rPr>
              <a:t/>
            </a:r>
            <a:br>
              <a:rPr lang="en-US" sz="1600" dirty="0">
                <a:solidFill>
                  <a:prstClr val="black"/>
                </a:solidFill>
                <a:latin typeface="Times New Roman" panose="02020603050405020304" pitchFamily="18" charset="0"/>
                <a:cs typeface="Eurostile"/>
              </a:rPr>
            </a:br>
            <a:r>
              <a:rPr lang="en-US" sz="1600" i="1" dirty="0">
                <a:solidFill>
                  <a:prstClr val="black"/>
                </a:solidFill>
                <a:latin typeface="Times New Roman" panose="02020603050405020304" pitchFamily="18" charset="0"/>
                <a:cs typeface="Eurostile"/>
              </a:rPr>
              <a:t>Harvard University </a:t>
            </a:r>
          </a:p>
        </p:txBody>
      </p:sp>
      <p:pic>
        <p:nvPicPr>
          <p:cNvPr id="7" name="Picture 3" descr="C:\Users\amy\AppData\Local\Temp\15711915371_2472cd718e_o.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91407" y="-12696"/>
            <a:ext cx="3276601" cy="64955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1905000" y="228600"/>
            <a:ext cx="1676400" cy="838200"/>
          </a:xfrm>
          <a:prstGeom prst="rect">
            <a:avLst/>
          </a:prstGeom>
          <a:solidFill>
            <a:schemeClr val="bg1"/>
          </a:solidFill>
          <a:ln w="9525" cap="flat" cmpd="sng" algn="ctr">
            <a:noFill/>
            <a:prstDash val="solid"/>
            <a:round/>
            <a:headEnd type="none" w="med" len="med"/>
            <a:tailEnd type="none" w="med" len="med"/>
          </a:ln>
          <a:effectLst/>
        </p:spPr>
        <p:txBody>
          <a:bodyPr vert="horz" wrap="square" lIns="91405" tIns="45702" rIns="91405" bIns="45702" numCol="1" rtlCol="0" anchor="t" anchorCtr="0" compatLnSpc="1">
            <a:prstTxWarp prst="textNoShape">
              <a:avLst/>
            </a:prstTxWarp>
          </a:bodyPr>
          <a:lstStyle/>
          <a:p>
            <a:endParaRPr lang="en-US">
              <a:solidFill>
                <a:srgbClr val="000000"/>
              </a:solidFill>
            </a:endParaRPr>
          </a:p>
        </p:txBody>
      </p:sp>
      <p:sp>
        <p:nvSpPr>
          <p:cNvPr id="3" name="Content Placeholder 2"/>
          <p:cNvSpPr>
            <a:spLocks noGrp="1"/>
          </p:cNvSpPr>
          <p:nvPr>
            <p:ph idx="1"/>
          </p:nvPr>
        </p:nvSpPr>
        <p:spPr>
          <a:xfrm>
            <a:off x="1752600" y="304800"/>
            <a:ext cx="5715000" cy="5638800"/>
          </a:xfrm>
        </p:spPr>
        <p:txBody>
          <a:bodyPr/>
          <a:lstStyle/>
          <a:p>
            <a:pPr marL="0" indent="0">
              <a:lnSpc>
                <a:spcPts val="4519"/>
              </a:lnSpc>
              <a:spcBef>
                <a:spcPts val="0"/>
              </a:spcBef>
              <a:buNone/>
            </a:pPr>
            <a:r>
              <a:rPr lang="en-US" sz="1400" dirty="0"/>
              <a:t>“Whether the </a:t>
            </a:r>
            <a:r>
              <a:rPr lang="en-US" sz="3700" b="1" dirty="0">
                <a:solidFill>
                  <a:srgbClr val="FF0000"/>
                </a:solidFill>
              </a:rPr>
              <a:t>burdens</a:t>
            </a:r>
            <a:r>
              <a:rPr lang="en-US" sz="3700" dirty="0"/>
              <a:t> </a:t>
            </a:r>
            <a:r>
              <a:rPr lang="en-US" sz="1600" dirty="0">
                <a:solidFill>
                  <a:schemeClr val="bg1"/>
                </a:solidFill>
              </a:rPr>
              <a:t>come from the hardships of poverty, the challenges of parental substance abuse or serious </a:t>
            </a:r>
            <a:r>
              <a:rPr lang="en-US" sz="1600" dirty="0"/>
              <a:t>mental illness, the stresses of war, the threats of recurrent violence or chronic neglect, or a combination of factors, </a:t>
            </a:r>
            <a:r>
              <a:rPr lang="en-US" sz="1400" dirty="0"/>
              <a:t>the </a:t>
            </a:r>
            <a:r>
              <a:rPr lang="en-US" sz="3700" b="1" dirty="0">
                <a:solidFill>
                  <a:srgbClr val="FF0000"/>
                </a:solidFill>
              </a:rPr>
              <a:t>single most common finding</a:t>
            </a:r>
            <a:r>
              <a:rPr lang="en-US" sz="3700" dirty="0">
                <a:solidFill>
                  <a:srgbClr val="FF0000"/>
                </a:solidFill>
              </a:rPr>
              <a:t> </a:t>
            </a:r>
            <a:r>
              <a:rPr lang="en-US" sz="1600" dirty="0"/>
              <a:t>is that children who end up doing well have had at least one  </a:t>
            </a:r>
            <a:r>
              <a:rPr lang="en-US" sz="3700" b="1" dirty="0">
                <a:solidFill>
                  <a:srgbClr val="FF0000"/>
                </a:solidFill>
              </a:rPr>
              <a:t>stable and committed relationship </a:t>
            </a:r>
            <a:r>
              <a:rPr lang="en-US" sz="1600" dirty="0"/>
              <a:t>with a supportive parent, caregiver, or other adult.”</a:t>
            </a:r>
          </a:p>
        </p:txBody>
      </p:sp>
    </p:spTree>
    <p:extLst>
      <p:ext uri="{BB962C8B-B14F-4D97-AF65-F5344CB8AC3E}">
        <p14:creationId xmlns:p14="http://schemas.microsoft.com/office/powerpoint/2010/main" val="205858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Developmental Relationships </a:t>
            </a:r>
            <a:br>
              <a:rPr lang="en-US" dirty="0"/>
            </a:br>
            <a:r>
              <a:rPr lang="en-US" dirty="0"/>
              <a:t>in Your Development </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95800" y="1371600"/>
            <a:ext cx="3768436"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a:defRPr/>
            </a:pPr>
            <a:fld id="{F9A7F817-E696-3B47-862E-C7BAB0630E18}" type="slidenum">
              <a:rPr lang="en-US" smtClean="0"/>
              <a:pPr>
                <a:defRPr/>
              </a:pPr>
              <a:t>12</a:t>
            </a:fld>
            <a:endParaRPr lang="en-US"/>
          </a:p>
        </p:txBody>
      </p:sp>
    </p:spTree>
    <p:extLst>
      <p:ext uri="{BB962C8B-B14F-4D97-AF65-F5344CB8AC3E}">
        <p14:creationId xmlns:p14="http://schemas.microsoft.com/office/powerpoint/2010/main" val="106387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657602" y="357191"/>
            <a:ext cx="7010400" cy="557212"/>
          </a:xfrm>
        </p:spPr>
        <p:txBody>
          <a:bodyPr/>
          <a:lstStyle/>
          <a:p>
            <a:pPr algn="ctr"/>
            <a:r>
              <a:rPr lang="en-US" sz="3000" dirty="0">
                <a:latin typeface="Arial" charset="0"/>
                <a:ea typeface="Arial" charset="0"/>
                <a:cs typeface="Arial" charset="0"/>
              </a:rPr>
              <a:t>Elements </a:t>
            </a:r>
            <a:br>
              <a:rPr lang="en-US" sz="3000" dirty="0">
                <a:latin typeface="Arial" charset="0"/>
                <a:ea typeface="Arial" charset="0"/>
                <a:cs typeface="Arial" charset="0"/>
              </a:rPr>
            </a:br>
            <a:r>
              <a:rPr lang="en-US" sz="3000" dirty="0">
                <a:latin typeface="Arial" charset="0"/>
                <a:ea typeface="Arial" charset="0"/>
                <a:cs typeface="Arial" charset="0"/>
              </a:rPr>
              <a:t>of Developmental Relationships</a:t>
            </a:r>
          </a:p>
        </p:txBody>
      </p:sp>
      <p:sp>
        <p:nvSpPr>
          <p:cNvPr id="2" name="Slide Number Placeholder 1"/>
          <p:cNvSpPr>
            <a:spLocks noGrp="1"/>
          </p:cNvSpPr>
          <p:nvPr>
            <p:ph type="sldNum" sz="quarter" idx="12"/>
          </p:nvPr>
        </p:nvSpPr>
        <p:spPr/>
        <p:txBody>
          <a:bodyPr/>
          <a:lstStyle/>
          <a:p>
            <a:pPr>
              <a:defRPr/>
            </a:pPr>
            <a:fld id="{115090AA-DF73-FD48-AA18-7396DB67AA8C}" type="slidenum">
              <a:rPr lang="en-US" smtClean="0">
                <a:solidFill>
                  <a:srgbClr val="FFFFFF"/>
                </a:solidFill>
                <a:ea typeface="ＭＳ Ｐゴシック"/>
              </a:rPr>
              <a:pPr>
                <a:defRPr/>
              </a:pPr>
              <a:t>13</a:t>
            </a:fld>
            <a:endParaRPr lang="en-US">
              <a:solidFill>
                <a:srgbClr val="FFFFFF"/>
              </a:solidFill>
              <a:ea typeface="ＭＳ Ｐゴシック"/>
            </a:endParaRPr>
          </a:p>
        </p:txBody>
      </p:sp>
      <p:grpSp>
        <p:nvGrpSpPr>
          <p:cNvPr id="18" name="Group 17"/>
          <p:cNvGrpSpPr/>
          <p:nvPr/>
        </p:nvGrpSpPr>
        <p:grpSpPr>
          <a:xfrm>
            <a:off x="6934203" y="3962400"/>
            <a:ext cx="2810193" cy="2145396"/>
            <a:chOff x="3200400" y="4038600"/>
            <a:chExt cx="2810193" cy="2145396"/>
          </a:xfrm>
        </p:grpSpPr>
        <p:pic>
          <p:nvPicPr>
            <p:cNvPr id="19" name="Picture 18" descr="hands-on-science-education3.jpg"/>
            <p:cNvPicPr>
              <a:picLocks noChangeAspect="1"/>
            </p:cNvPicPr>
            <p:nvPr/>
          </p:nvPicPr>
          <p:blipFill rotWithShape="1">
            <a:blip r:embed="rId3">
              <a:extLst>
                <a:ext uri="{28A0092B-C50C-407E-A947-70E740481C1C}">
                  <a14:useLocalDpi xmlns:a14="http://schemas.microsoft.com/office/drawing/2010/main" val="0"/>
                </a:ext>
              </a:extLst>
            </a:blip>
            <a:srcRect l="26744" t="-383" r="6063" b="383"/>
            <a:stretch/>
          </p:blipFill>
          <p:spPr>
            <a:xfrm>
              <a:off x="3200400" y="4038600"/>
              <a:ext cx="2148840" cy="2145396"/>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358833" y="5638800"/>
              <a:ext cx="2651760" cy="400110"/>
            </a:xfrm>
            <a:prstGeom prst="rect">
              <a:avLst/>
            </a:prstGeom>
            <a:solidFill>
              <a:schemeClr val="accent4"/>
            </a:solidFill>
          </p:spPr>
          <p:txBody>
            <a:bodyPr wrap="square" lIns="91440" rIns="91440" rtlCol="0">
              <a:spAutoFit/>
            </a:bodyPr>
            <a:lstStyle/>
            <a:p>
              <a:r>
                <a:rPr lang="en-US" sz="2000" b="1">
                  <a:solidFill>
                    <a:srgbClr val="FFFFFF"/>
                  </a:solidFill>
                  <a:latin typeface="Calibri"/>
                  <a:ea typeface="ＭＳ Ｐゴシック"/>
                  <a:cs typeface="Calibri"/>
                </a:rPr>
                <a:t>Expand Possibilities</a:t>
              </a:r>
            </a:p>
          </p:txBody>
        </p:sp>
      </p:grpSp>
      <p:grpSp>
        <p:nvGrpSpPr>
          <p:cNvPr id="17" name="Group 16"/>
          <p:cNvGrpSpPr/>
          <p:nvPr/>
        </p:nvGrpSpPr>
        <p:grpSpPr>
          <a:xfrm>
            <a:off x="3581403" y="4038600"/>
            <a:ext cx="2815166" cy="2144854"/>
            <a:chOff x="228600" y="4103546"/>
            <a:chExt cx="2815167" cy="2144854"/>
          </a:xfrm>
        </p:grpSpPr>
        <p:pic>
          <p:nvPicPr>
            <p:cNvPr id="20" name="Picture 19" descr="teacher-student-relationship.jpg"/>
            <p:cNvPicPr>
              <a:picLocks noChangeAspect="1"/>
            </p:cNvPicPr>
            <p:nvPr/>
          </p:nvPicPr>
          <p:blipFill rotWithShape="1">
            <a:blip r:embed="rId4">
              <a:extLst>
                <a:ext uri="{28A0092B-C50C-407E-A947-70E740481C1C}">
                  <a14:useLocalDpi xmlns:a14="http://schemas.microsoft.com/office/drawing/2010/main" val="0"/>
                </a:ext>
              </a:extLst>
            </a:blip>
            <a:srcRect l="29543" t="-1357" r="3788" b="1357"/>
            <a:stretch/>
          </p:blipFill>
          <p:spPr>
            <a:xfrm>
              <a:off x="228600" y="4103546"/>
              <a:ext cx="2148840" cy="2144854"/>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92007" y="5655731"/>
              <a:ext cx="2651760" cy="400110"/>
            </a:xfrm>
            <a:prstGeom prst="rect">
              <a:avLst/>
            </a:prstGeom>
            <a:solidFill>
              <a:schemeClr val="accent2"/>
            </a:solidFill>
          </p:spPr>
          <p:txBody>
            <a:bodyPr wrap="square" lIns="91440" rIns="91440" rtlCol="0">
              <a:spAutoFit/>
            </a:bodyPr>
            <a:lstStyle/>
            <a:p>
              <a:r>
                <a:rPr lang="en-US" sz="2000" b="1">
                  <a:solidFill>
                    <a:srgbClr val="FFFFFF"/>
                  </a:solidFill>
                  <a:latin typeface="Calibri"/>
                  <a:ea typeface="ＭＳ Ｐゴシック"/>
                  <a:cs typeface="Calibri"/>
                </a:rPr>
                <a:t>Share Power</a:t>
              </a:r>
            </a:p>
          </p:txBody>
        </p:sp>
      </p:grpSp>
      <p:grpSp>
        <p:nvGrpSpPr>
          <p:cNvPr id="16" name="Group 15"/>
          <p:cNvGrpSpPr/>
          <p:nvPr/>
        </p:nvGrpSpPr>
        <p:grpSpPr>
          <a:xfrm>
            <a:off x="7680960" y="1371604"/>
            <a:ext cx="2819400" cy="2161671"/>
            <a:chOff x="6156960" y="1495929"/>
            <a:chExt cx="2819400" cy="2161671"/>
          </a:xfrm>
        </p:grpSpPr>
        <p:pic>
          <p:nvPicPr>
            <p:cNvPr id="26" name="Picture 25" descr="High-school-teacher-and-student-monkeybusinessimages-istock-square-jpeg.jpg"/>
            <p:cNvPicPr>
              <a:picLocks noChangeAspect="1"/>
            </p:cNvPicPr>
            <p:nvPr/>
          </p:nvPicPr>
          <p:blipFill rotWithShape="1">
            <a:blip r:embed="rId5">
              <a:extLst>
                <a:ext uri="{28A0092B-C50C-407E-A947-70E740481C1C}">
                  <a14:useLocalDpi xmlns:a14="http://schemas.microsoft.com/office/drawing/2010/main" val="0"/>
                </a:ext>
              </a:extLst>
            </a:blip>
            <a:srcRect l="5117" r="6452"/>
            <a:stretch/>
          </p:blipFill>
          <p:spPr>
            <a:xfrm>
              <a:off x="6156960" y="1495929"/>
              <a:ext cx="2148840" cy="2161671"/>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6324600" y="3124200"/>
              <a:ext cx="2651760" cy="400110"/>
            </a:xfrm>
            <a:prstGeom prst="rect">
              <a:avLst/>
            </a:prstGeom>
            <a:solidFill>
              <a:schemeClr val="accent3">
                <a:lumMod val="75000"/>
              </a:schemeClr>
            </a:solidFill>
          </p:spPr>
          <p:txBody>
            <a:bodyPr wrap="square" lIns="91440" rIns="91440" rtlCol="0">
              <a:spAutoFit/>
            </a:bodyPr>
            <a:lstStyle/>
            <a:p>
              <a:r>
                <a:rPr lang="en-US" sz="2000" b="1">
                  <a:solidFill>
                    <a:srgbClr val="FFFFFF"/>
                  </a:solidFill>
                  <a:latin typeface="Calibri"/>
                  <a:ea typeface="ＭＳ Ｐゴシック"/>
                  <a:cs typeface="Calibri"/>
                </a:rPr>
                <a:t>Provide Support</a:t>
              </a:r>
            </a:p>
          </p:txBody>
        </p:sp>
      </p:grpSp>
      <p:grpSp>
        <p:nvGrpSpPr>
          <p:cNvPr id="14" name="Group 13"/>
          <p:cNvGrpSpPr/>
          <p:nvPr/>
        </p:nvGrpSpPr>
        <p:grpSpPr>
          <a:xfrm>
            <a:off x="4724403" y="1400697"/>
            <a:ext cx="2811781" cy="2104504"/>
            <a:chOff x="3200400" y="1600200"/>
            <a:chExt cx="2811781" cy="2104504"/>
          </a:xfrm>
        </p:grpSpPr>
        <p:pic>
          <p:nvPicPr>
            <p:cNvPr id="27" name="Picture 26" descr="dt.common.streams.StreamServer.cls.jpg"/>
            <p:cNvPicPr>
              <a:picLocks noChangeAspect="1"/>
            </p:cNvPicPr>
            <p:nvPr/>
          </p:nvPicPr>
          <p:blipFill rotWithShape="1">
            <a:blip r:embed="rId6">
              <a:extLst>
                <a:ext uri="{28A0092B-C50C-407E-A947-70E740481C1C}">
                  <a14:useLocalDpi xmlns:a14="http://schemas.microsoft.com/office/drawing/2010/main" val="0"/>
                </a:ext>
              </a:extLst>
            </a:blip>
            <a:srcRect l="45901" t="4786" r="8783" b="45265"/>
            <a:stretch/>
          </p:blipFill>
          <p:spPr>
            <a:xfrm>
              <a:off x="3200400" y="1600200"/>
              <a:ext cx="2148840" cy="2104504"/>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3360421" y="3124200"/>
              <a:ext cx="2651760" cy="400110"/>
            </a:xfrm>
            <a:prstGeom prst="rect">
              <a:avLst/>
            </a:prstGeom>
            <a:solidFill>
              <a:schemeClr val="bg2">
                <a:lumMod val="50000"/>
              </a:schemeClr>
            </a:solidFill>
          </p:spPr>
          <p:txBody>
            <a:bodyPr wrap="square" lIns="91440" rIns="91440" rtlCol="0">
              <a:spAutoFit/>
            </a:bodyPr>
            <a:lstStyle/>
            <a:p>
              <a:r>
                <a:rPr lang="en-US" sz="2000" b="1">
                  <a:solidFill>
                    <a:srgbClr val="FFFFFF"/>
                  </a:solidFill>
                  <a:latin typeface="Calibri"/>
                  <a:ea typeface="ＭＳ Ｐゴシック"/>
                  <a:cs typeface="Calibri"/>
                </a:rPr>
                <a:t>Challenge Growth</a:t>
              </a:r>
            </a:p>
          </p:txBody>
        </p:sp>
      </p:grpSp>
      <p:grpSp>
        <p:nvGrpSpPr>
          <p:cNvPr id="3" name="Group 2"/>
          <p:cNvGrpSpPr/>
          <p:nvPr/>
        </p:nvGrpSpPr>
        <p:grpSpPr>
          <a:xfrm>
            <a:off x="1752600" y="1371602"/>
            <a:ext cx="2804160" cy="2161416"/>
            <a:chOff x="228600" y="1600200"/>
            <a:chExt cx="2804160" cy="2161416"/>
          </a:xfrm>
        </p:grpSpPr>
        <p:pic>
          <p:nvPicPr>
            <p:cNvPr id="28" name="Picture 27" descr="AP100325169389-620.jpg"/>
            <p:cNvPicPr>
              <a:picLocks noChangeAspect="1"/>
            </p:cNvPicPr>
            <p:nvPr/>
          </p:nvPicPr>
          <p:blipFill rotWithShape="1">
            <a:blip r:embed="rId7" cstate="print">
              <a:extLst>
                <a:ext uri="{28A0092B-C50C-407E-A947-70E740481C1C}">
                  <a14:useLocalDpi xmlns:a14="http://schemas.microsoft.com/office/drawing/2010/main" val="0"/>
                </a:ext>
              </a:extLst>
            </a:blip>
            <a:srcRect l="19081" t="9889" r="33917" b="8721"/>
            <a:stretch/>
          </p:blipFill>
          <p:spPr>
            <a:xfrm>
              <a:off x="228600" y="1600200"/>
              <a:ext cx="2148840" cy="2161416"/>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381000" y="3149600"/>
              <a:ext cx="2651760" cy="400110"/>
            </a:xfrm>
            <a:prstGeom prst="rect">
              <a:avLst/>
            </a:prstGeom>
            <a:solidFill>
              <a:schemeClr val="tx2"/>
            </a:solidFill>
          </p:spPr>
          <p:txBody>
            <a:bodyPr wrap="square" lIns="91440" rIns="91440" rtlCol="0">
              <a:spAutoFit/>
            </a:bodyPr>
            <a:lstStyle/>
            <a:p>
              <a:r>
                <a:rPr lang="en-US" sz="2000" b="1">
                  <a:solidFill>
                    <a:srgbClr val="FFFFFF"/>
                  </a:solidFill>
                  <a:latin typeface="Calibri"/>
                  <a:ea typeface="ＭＳ Ｐゴシック"/>
                  <a:cs typeface="Calibri"/>
                </a:rPr>
                <a:t>Express Care</a:t>
              </a:r>
            </a:p>
          </p:txBody>
        </p:sp>
      </p:grpSp>
    </p:spTree>
    <p:extLst>
      <p:ext uri="{BB962C8B-B14F-4D97-AF65-F5344CB8AC3E}">
        <p14:creationId xmlns:p14="http://schemas.microsoft.com/office/powerpoint/2010/main" val="148891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charset="0"/>
                <a:ea typeface="Calibri" charset="0"/>
                <a:cs typeface="Calibri" charset="0"/>
              </a:rPr>
              <a:t>How Two Elements Work Together</a:t>
            </a:r>
          </a:p>
        </p:txBody>
      </p:sp>
      <p:graphicFrame>
        <p:nvGraphicFramePr>
          <p:cNvPr id="5" name="Content Placeholder 4"/>
          <p:cNvGraphicFramePr>
            <a:graphicFrameLocks noGrp="1"/>
          </p:cNvGraphicFramePr>
          <p:nvPr>
            <p:ph idx="1"/>
          </p:nvPr>
        </p:nvGraphicFramePr>
        <p:xfrm>
          <a:off x="2044700" y="10541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F9A7F817-E696-3B47-862E-C7BAB0630E18}" type="slidenum">
              <a:rPr lang="en-US" smtClean="0"/>
              <a:pPr>
                <a:defRPr/>
              </a:pPr>
              <a:t>14</a:t>
            </a:fld>
            <a:endParaRPr lang="en-US" dirty="0"/>
          </a:p>
        </p:txBody>
      </p:sp>
      <p:sp>
        <p:nvSpPr>
          <p:cNvPr id="6" name="Left-Right Arrow 5"/>
          <p:cNvSpPr/>
          <p:nvPr/>
        </p:nvSpPr>
        <p:spPr bwMode="auto">
          <a:xfrm>
            <a:off x="4165600" y="5727700"/>
            <a:ext cx="3962400" cy="762000"/>
          </a:xfrm>
          <a:prstGeom prst="leftRightArrow">
            <a:avLst/>
          </a:prstGeom>
          <a:solidFill>
            <a:schemeClr val="bg2">
              <a:lumMod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anose="02020603050405020304" pitchFamily="18" charset="0"/>
                <a:ea typeface="ＭＳ Ｐゴシック" charset="0"/>
              </a:rPr>
              <a:t>CARE</a:t>
            </a:r>
          </a:p>
        </p:txBody>
      </p:sp>
      <p:sp>
        <p:nvSpPr>
          <p:cNvPr id="7" name="Left-Right Arrow 6"/>
          <p:cNvSpPr/>
          <p:nvPr/>
        </p:nvSpPr>
        <p:spPr bwMode="auto">
          <a:xfrm rot="16200000">
            <a:off x="1524001" y="3124200"/>
            <a:ext cx="3962400" cy="762000"/>
          </a:xfrm>
          <a:prstGeom prst="leftRightArrow">
            <a:avLst/>
          </a:prstGeom>
          <a:solidFill>
            <a:schemeClr val="bg2">
              <a:lumMod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anose="02020603050405020304" pitchFamily="18" charset="0"/>
                <a:ea typeface="ＭＳ Ｐゴシック" charset="0"/>
              </a:rPr>
              <a:t>CHALLENGE</a:t>
            </a:r>
          </a:p>
        </p:txBody>
      </p:sp>
    </p:spTree>
    <p:extLst>
      <p:ext uri="{BB962C8B-B14F-4D97-AF65-F5344CB8AC3E}">
        <p14:creationId xmlns:p14="http://schemas.microsoft.com/office/powerpoint/2010/main" val="199042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C0A3CA-1BDC-4273-837E-9F0C295876BF}"/>
              </a:ext>
            </a:extLst>
          </p:cNvPr>
          <p:cNvSpPr>
            <a:spLocks noGrp="1"/>
          </p:cNvSpPr>
          <p:nvPr>
            <p:ph type="title"/>
          </p:nvPr>
        </p:nvSpPr>
        <p:spPr>
          <a:xfrm>
            <a:off x="6653600" y="1396289"/>
            <a:ext cx="5006336" cy="1325563"/>
          </a:xfrm>
        </p:spPr>
        <p:txBody>
          <a:bodyPr>
            <a:normAutofit/>
          </a:bodyPr>
          <a:lstStyle/>
          <a:p>
            <a:r>
              <a:rPr lang="en-US"/>
              <a:t>SPECIAL EVENTS</a:t>
            </a:r>
          </a:p>
        </p:txBody>
      </p:sp>
      <p:sp>
        <p:nvSpPr>
          <p:cNvPr id="17" name="Freeform: Shape 16">
            <a:extLst>
              <a:ext uri="{FF2B5EF4-FFF2-40B4-BE49-F238E27FC236}">
                <a16:creationId xmlns:a16="http://schemas.microsoft.com/office/drawing/2014/main" xmlns="" id="{4F74D28C-3268-4E35-8EE1-D92CB4A85A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58D44E42-C462-4105-BC86-FE75B4E3C4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xmlns="" id="{017AD28D-6F68-4115-977A-F8B453422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241" y="669124"/>
            <a:ext cx="4105275" cy="4053959"/>
          </a:xfrm>
          <a:prstGeom prst="rect">
            <a:avLst/>
          </a:prstGeom>
        </p:spPr>
      </p:pic>
      <p:sp>
        <p:nvSpPr>
          <p:cNvPr id="3" name="Content Placeholder 2">
            <a:extLst>
              <a:ext uri="{FF2B5EF4-FFF2-40B4-BE49-F238E27FC236}">
                <a16:creationId xmlns:a16="http://schemas.microsoft.com/office/drawing/2014/main" xmlns="" id="{2B509960-8C8D-4CFE-BA5B-8F2F02702AC2}"/>
              </a:ext>
            </a:extLst>
          </p:cNvPr>
          <p:cNvSpPr>
            <a:spLocks noGrp="1"/>
          </p:cNvSpPr>
          <p:nvPr>
            <p:ph idx="1"/>
          </p:nvPr>
        </p:nvSpPr>
        <p:spPr>
          <a:xfrm>
            <a:off x="6658044" y="2871982"/>
            <a:ext cx="5006336" cy="3181684"/>
          </a:xfrm>
        </p:spPr>
        <p:txBody>
          <a:bodyPr anchor="t">
            <a:normAutofit/>
          </a:bodyPr>
          <a:lstStyle/>
          <a:p>
            <a:pPr marL="0" indent="0">
              <a:buNone/>
            </a:pPr>
            <a:endParaRPr lang="en-US" sz="1800" dirty="0"/>
          </a:p>
          <a:p>
            <a:pPr lvl="0">
              <a:buFont typeface="Wingdings" panose="05000000000000000000" pitchFamily="2" charset="2"/>
              <a:buChar char="§"/>
            </a:pPr>
            <a:r>
              <a:rPr lang="en-US" sz="1800" dirty="0"/>
              <a:t>Push Up &amp; Up:  Saturday, November 9</a:t>
            </a:r>
            <a:r>
              <a:rPr lang="en-US" sz="1800" baseline="30000" dirty="0"/>
              <a:t>th</a:t>
            </a:r>
            <a:r>
              <a:rPr lang="en-US" sz="1800" dirty="0"/>
              <a:t> 9am</a:t>
            </a:r>
          </a:p>
          <a:p>
            <a:pPr marL="0" indent="0">
              <a:buNone/>
            </a:pPr>
            <a:endParaRPr lang="en-US" sz="1800" dirty="0"/>
          </a:p>
          <a:p>
            <a:pPr lvl="0">
              <a:buFont typeface="Wingdings" panose="05000000000000000000" pitchFamily="2" charset="2"/>
              <a:buChar char="§"/>
            </a:pPr>
            <a:r>
              <a:rPr lang="en-US" sz="1800" dirty="0"/>
              <a:t>Chocolate Affair:  Friday, February 21</a:t>
            </a:r>
            <a:r>
              <a:rPr lang="en-US" sz="1800" baseline="30000" dirty="0"/>
              <a:t>st</a:t>
            </a:r>
            <a:r>
              <a:rPr lang="en-US" sz="1800" dirty="0"/>
              <a:t> , 2020</a:t>
            </a:r>
          </a:p>
          <a:p>
            <a:pPr marL="342900" lvl="1" indent="0">
              <a:buNone/>
            </a:pPr>
            <a:endParaRPr lang="en-US" sz="1500" dirty="0"/>
          </a:p>
          <a:p>
            <a:pPr marL="0" indent="0">
              <a:buNone/>
            </a:pPr>
            <a:endParaRPr lang="en-US" sz="1800" dirty="0"/>
          </a:p>
        </p:txBody>
      </p:sp>
    </p:spTree>
    <p:extLst>
      <p:ext uri="{BB962C8B-B14F-4D97-AF65-F5344CB8AC3E}">
        <p14:creationId xmlns:p14="http://schemas.microsoft.com/office/powerpoint/2010/main" val="133165133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fbcdn-sphotos-b-a.akamaihd.net/hphotos-ak-xpf1/v/t1.0-9/10377236_10152489243295097_8121941455105298628_n.jpg?oh=e9e9c654f16fe17a2e1cc0138ce0d2bc&amp;oe=54986332&amp;__gda__=1417991245_576df6f6673ef53267806a01b673cd4b"/>
          <p:cNvPicPr>
            <a:picLocks noChangeAspect="1" noChangeArrowheads="1"/>
          </p:cNvPicPr>
          <p:nvPr/>
        </p:nvPicPr>
        <p:blipFill>
          <a:blip r:embed="rId2" cstate="print"/>
          <a:srcRect t="9427" b="5106"/>
          <a:stretch>
            <a:fillRect/>
          </a:stretch>
        </p:blipFill>
        <p:spPr bwMode="auto">
          <a:xfrm>
            <a:off x="3657600" y="2133600"/>
            <a:ext cx="4997076" cy="3143882"/>
          </a:xfrm>
          <a:prstGeom prst="rect">
            <a:avLst/>
          </a:prstGeom>
          <a:ln>
            <a:noFill/>
          </a:ln>
          <a:effectLst>
            <a:softEdge rad="112500"/>
          </a:effectLst>
        </p:spPr>
      </p:pic>
      <p:sp>
        <p:nvSpPr>
          <p:cNvPr id="2" name="TextBox 1"/>
          <p:cNvSpPr txBox="1"/>
          <p:nvPr/>
        </p:nvSpPr>
        <p:spPr>
          <a:xfrm>
            <a:off x="2590800" y="762001"/>
            <a:ext cx="7543800" cy="1169551"/>
          </a:xfrm>
          <a:prstGeom prst="rect">
            <a:avLst/>
          </a:prstGeom>
          <a:noFill/>
        </p:spPr>
        <p:txBody>
          <a:bodyPr wrap="square" rtlCol="0">
            <a:spAutoFit/>
          </a:bodyPr>
          <a:lstStyle/>
          <a:p>
            <a:pPr algn="ctr"/>
            <a:r>
              <a:rPr lang="en-US" sz="7000" b="1" dirty="0">
                <a:solidFill>
                  <a:schemeClr val="bg1"/>
                </a:solidFill>
                <a:latin typeface="Calibri Light" panose="020F0302020204030204" pitchFamily="34" charset="0"/>
              </a:rPr>
              <a:t>Questions??</a:t>
            </a:r>
          </a:p>
        </p:txBody>
      </p:sp>
      <p:pic>
        <p:nvPicPr>
          <p:cNvPr id="8" name="Picture 1" descr="S:\Logos &amp; Mission\high resolution logos\Horizontal_CIS_CharlestonArea_4PMS.jpg"/>
          <p:cNvPicPr>
            <a:picLocks noChangeAspect="1" noChangeArrowheads="1"/>
          </p:cNvPicPr>
          <p:nvPr/>
        </p:nvPicPr>
        <p:blipFill>
          <a:blip r:embed="rId3" cstate="print"/>
          <a:srcRect/>
          <a:stretch>
            <a:fillRect/>
          </a:stretch>
        </p:blipFill>
        <p:spPr bwMode="auto">
          <a:xfrm>
            <a:off x="4895295" y="5875551"/>
            <a:ext cx="2455416" cy="760491"/>
          </a:xfrm>
          <a:prstGeom prst="rect">
            <a:avLst/>
          </a:prstGeom>
          <a:noFill/>
          <a:ln>
            <a:noFill/>
          </a:ln>
        </p:spPr>
      </p:pic>
    </p:spTree>
    <p:extLst>
      <p:ext uri="{BB962C8B-B14F-4D97-AF65-F5344CB8AC3E}">
        <p14:creationId xmlns:p14="http://schemas.microsoft.com/office/powerpoint/2010/main" val="94413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panose="020F0302020204030204" pitchFamily="34" charset="0"/>
              </a:rPr>
              <a:t>Our Mission</a:t>
            </a:r>
          </a:p>
        </p:txBody>
      </p:sp>
      <p:sp>
        <p:nvSpPr>
          <p:cNvPr id="4" name="Slide Number Placeholder 3"/>
          <p:cNvSpPr>
            <a:spLocks noGrp="1"/>
          </p:cNvSpPr>
          <p:nvPr>
            <p:ph type="sldNum" sz="quarter" idx="10"/>
          </p:nvPr>
        </p:nvSpPr>
        <p:spPr/>
        <p:txBody>
          <a:bodyPr/>
          <a:lstStyle/>
          <a:p>
            <a:fld id="{2C3EF3E4-476C-4EED-B06F-5418D380FFED}" type="slidenum">
              <a:rPr lang="en-US" altLang="en-US" smtClean="0"/>
              <a:pPr/>
              <a:t>2</a:t>
            </a:fld>
            <a:endParaRPr lang="en-US" altLang="en-US" dirty="0"/>
          </a:p>
        </p:txBody>
      </p:sp>
      <p:sp>
        <p:nvSpPr>
          <p:cNvPr id="8" name="Content Placeholder 5"/>
          <p:cNvSpPr txBox="1">
            <a:spLocks/>
          </p:cNvSpPr>
          <p:nvPr/>
        </p:nvSpPr>
        <p:spPr bwMode="auto">
          <a:xfrm>
            <a:off x="1752600" y="838200"/>
            <a:ext cx="8839200" cy="298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227013" indent="-227013" algn="l" rtl="0" eaLnBrk="0" fontAlgn="base" hangingPunct="0">
              <a:spcBef>
                <a:spcPct val="50000"/>
              </a:spcBef>
              <a:spcAft>
                <a:spcPct val="0"/>
              </a:spcAft>
              <a:buChar char="•"/>
              <a:defRPr sz="2200">
                <a:solidFill>
                  <a:srgbClr val="003D7D"/>
                </a:solidFill>
                <a:latin typeface="Georgia" panose="02040502050405020303" pitchFamily="18" charset="0"/>
                <a:ea typeface="ヒラギノ角ゴ Pro W3" pitchFamily="28" charset="-128"/>
                <a:cs typeface="ヒラギノ角ゴ Pro W3" charset="0"/>
              </a:defRPr>
            </a:lvl1pPr>
            <a:lvl2pPr marL="515938" indent="-174625" algn="l" rtl="0" eaLnBrk="0" fontAlgn="base" hangingPunct="0">
              <a:spcBef>
                <a:spcPct val="20000"/>
              </a:spcBef>
              <a:spcAft>
                <a:spcPct val="0"/>
              </a:spcAft>
              <a:buChar char="–"/>
              <a:defRPr>
                <a:solidFill>
                  <a:srgbClr val="003D7D"/>
                </a:solidFill>
                <a:latin typeface="Georgia" panose="02040502050405020303" pitchFamily="18" charset="0"/>
                <a:ea typeface="ヒラギノ角ゴ Pro W3" pitchFamily="28" charset="-128"/>
                <a:cs typeface="ヒラギノ角ゴ Pro W3" charset="0"/>
              </a:defRPr>
            </a:lvl2pPr>
            <a:lvl3pPr marL="800100" indent="-169863" algn="l" rtl="0" eaLnBrk="0" fontAlgn="base" hangingPunct="0">
              <a:spcBef>
                <a:spcPts val="1225"/>
              </a:spcBef>
              <a:spcAft>
                <a:spcPct val="0"/>
              </a:spcAft>
              <a:buChar char="•"/>
              <a:defRPr sz="1400">
                <a:solidFill>
                  <a:srgbClr val="003D7D"/>
                </a:solidFill>
                <a:latin typeface="Georgia" panose="02040502050405020303" pitchFamily="18" charset="0"/>
                <a:ea typeface="ヒラギノ角ゴ Pro W3" pitchFamily="28" charset="-128"/>
                <a:cs typeface="ヒラギノ角ゴ Pro W3" charset="0"/>
              </a:defRPr>
            </a:lvl3pPr>
            <a:lvl4pPr marL="1030288" indent="-115888" algn="l" rtl="0" eaLnBrk="0" fontAlgn="base" hangingPunct="0">
              <a:spcBef>
                <a:spcPct val="20000"/>
              </a:spcBef>
              <a:spcAft>
                <a:spcPct val="0"/>
              </a:spcAft>
              <a:buChar char="–"/>
              <a:defRPr sz="1400">
                <a:solidFill>
                  <a:srgbClr val="003D7D"/>
                </a:solidFill>
                <a:latin typeface="Georgia" panose="02040502050405020303" pitchFamily="18" charset="0"/>
                <a:ea typeface="ヒラギノ角ゴ Pro W3" pitchFamily="28" charset="-128"/>
                <a:cs typeface="ヒラギノ角ゴ Pro W3" charset="0"/>
              </a:defRPr>
            </a:lvl4pPr>
            <a:lvl5pPr marL="1314450" indent="-169863" algn="l" rtl="0" eaLnBrk="0" fontAlgn="base" hangingPunct="0">
              <a:spcBef>
                <a:spcPct val="20000"/>
              </a:spcBef>
              <a:spcAft>
                <a:spcPct val="0"/>
              </a:spcAft>
              <a:buChar char="»"/>
              <a:defRPr sz="1400">
                <a:solidFill>
                  <a:srgbClr val="003D7D"/>
                </a:solidFill>
                <a:latin typeface="Georgia" panose="02040502050405020303" pitchFamily="18" charset="0"/>
                <a:ea typeface="ヒラギノ角ゴ Pro W3" pitchFamily="28" charset="-128"/>
                <a:cs typeface="ヒラギノ角ゴ Pro W3" charset="0"/>
              </a:defRPr>
            </a:lvl5pPr>
            <a:lvl6pPr marL="1885950" indent="-169863" algn="l" rtl="0" fontAlgn="base">
              <a:spcBef>
                <a:spcPct val="20000"/>
              </a:spcBef>
              <a:spcAft>
                <a:spcPct val="0"/>
              </a:spcAft>
              <a:buChar char="»"/>
              <a:defRPr sz="1200">
                <a:solidFill>
                  <a:schemeClr val="tx1"/>
                </a:solidFill>
                <a:latin typeface="+mn-lt"/>
              </a:defRPr>
            </a:lvl6pPr>
            <a:lvl7pPr marL="2343150" indent="-169863" algn="l" rtl="0" fontAlgn="base">
              <a:spcBef>
                <a:spcPct val="20000"/>
              </a:spcBef>
              <a:spcAft>
                <a:spcPct val="0"/>
              </a:spcAft>
              <a:buChar char="»"/>
              <a:defRPr sz="1200">
                <a:solidFill>
                  <a:schemeClr val="tx1"/>
                </a:solidFill>
                <a:latin typeface="+mn-lt"/>
              </a:defRPr>
            </a:lvl7pPr>
            <a:lvl8pPr marL="2800350" indent="-169863" algn="l" rtl="0" fontAlgn="base">
              <a:spcBef>
                <a:spcPct val="20000"/>
              </a:spcBef>
              <a:spcAft>
                <a:spcPct val="0"/>
              </a:spcAft>
              <a:buChar char="»"/>
              <a:defRPr sz="1200">
                <a:solidFill>
                  <a:schemeClr val="tx1"/>
                </a:solidFill>
                <a:latin typeface="+mn-lt"/>
              </a:defRPr>
            </a:lvl8pPr>
            <a:lvl9pPr marL="3257550" indent="-169863" algn="l" rtl="0" fontAlgn="base">
              <a:spcBef>
                <a:spcPct val="20000"/>
              </a:spcBef>
              <a:spcAft>
                <a:spcPct val="0"/>
              </a:spcAft>
              <a:buChar char="»"/>
              <a:defRPr sz="1200">
                <a:solidFill>
                  <a:schemeClr val="tx1"/>
                </a:solidFill>
                <a:latin typeface="+mn-lt"/>
              </a:defRPr>
            </a:lvl9pPr>
          </a:lstStyle>
          <a:p>
            <a:pPr marL="0" indent="0" algn="ctr">
              <a:buFontTx/>
              <a:buNone/>
            </a:pPr>
            <a:r>
              <a:rPr lang="en-US" altLang="en-US" sz="3200" b="1" kern="0" dirty="0">
                <a:solidFill>
                  <a:srgbClr val="C00000"/>
                </a:solidFill>
                <a:latin typeface="Calibri Light" panose="020F0302020204030204" pitchFamily="34" charset="0"/>
                <a:ea typeface="ヒラギノ角ゴ Pro W3" charset="-128"/>
              </a:rPr>
              <a:t>The mission of Communities In Schools is to surround students with a community of support, empowering them to stay in school and achieve in life.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336470"/>
            <a:ext cx="3276600" cy="2698994"/>
          </a:xfrm>
          <a:prstGeom prst="rect">
            <a:avLst/>
          </a:prstGeom>
        </p:spPr>
      </p:pic>
      <p:pic>
        <p:nvPicPr>
          <p:cNvPr id="6" name="Picture 5" descr="A group of people standing in front of a large blue hat&#10;&#10;Description automatically generated">
            <a:extLst>
              <a:ext uri="{FF2B5EF4-FFF2-40B4-BE49-F238E27FC236}">
                <a16:creationId xmlns:a16="http://schemas.microsoft.com/office/drawing/2014/main" xmlns="" id="{31FCBD4A-C3AA-4D10-A31A-589BFBCFE5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4428" y="3336470"/>
            <a:ext cx="3444712" cy="2583534"/>
          </a:xfrm>
          <a:prstGeom prst="rect">
            <a:avLst/>
          </a:prstGeom>
        </p:spPr>
      </p:pic>
    </p:spTree>
    <p:extLst>
      <p:ext uri="{BB962C8B-B14F-4D97-AF65-F5344CB8AC3E}">
        <p14:creationId xmlns:p14="http://schemas.microsoft.com/office/powerpoint/2010/main" val="427674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xmlns="" id="{04103ED2-6D6B-4DFC-943D-7DFA9E9D70EF}"/>
              </a:ext>
            </a:extLst>
          </p:cNvPr>
          <p:cNvSpPr/>
          <p:nvPr/>
        </p:nvSpPr>
        <p:spPr>
          <a:xfrm flipV="1">
            <a:off x="2149706" y="1670969"/>
            <a:ext cx="4093589" cy="41996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Calibri" panose="020F0502020204030204"/>
            </a:endParaRPr>
          </a:p>
        </p:txBody>
      </p:sp>
      <p:sp>
        <p:nvSpPr>
          <p:cNvPr id="3" name="Subtitle 2">
            <a:extLst>
              <a:ext uri="{FF2B5EF4-FFF2-40B4-BE49-F238E27FC236}">
                <a16:creationId xmlns:a16="http://schemas.microsoft.com/office/drawing/2014/main" xmlns="" id="{571B680E-D71C-4796-8BA0-30B8CD8BBD9B}"/>
              </a:ext>
            </a:extLst>
          </p:cNvPr>
          <p:cNvSpPr>
            <a:spLocks noGrp="1"/>
          </p:cNvSpPr>
          <p:nvPr>
            <p:ph type="subTitle" idx="1"/>
          </p:nvPr>
        </p:nvSpPr>
        <p:spPr>
          <a:xfrm>
            <a:off x="3529477" y="4194853"/>
            <a:ext cx="1279689" cy="762686"/>
          </a:xfrm>
        </p:spPr>
        <p:txBody>
          <a:bodyPr>
            <a:normAutofit fontScale="92500" lnSpcReduction="20000"/>
          </a:bodyPr>
          <a:lstStyle/>
          <a:p>
            <a:pPr>
              <a:spcBef>
                <a:spcPts val="0"/>
              </a:spcBef>
            </a:pPr>
            <a:r>
              <a:rPr lang="en-US" sz="1500" b="1" dirty="0">
                <a:solidFill>
                  <a:schemeClr val="bg1"/>
                </a:solidFill>
              </a:rPr>
              <a:t>TIER 3:  </a:t>
            </a:r>
          </a:p>
          <a:p>
            <a:pPr>
              <a:spcBef>
                <a:spcPts val="0"/>
              </a:spcBef>
            </a:pPr>
            <a:r>
              <a:rPr lang="en-US" sz="1500" b="1" dirty="0">
                <a:solidFill>
                  <a:schemeClr val="bg1"/>
                </a:solidFill>
              </a:rPr>
              <a:t>One-on-One</a:t>
            </a:r>
          </a:p>
          <a:p>
            <a:pPr>
              <a:spcBef>
                <a:spcPts val="0"/>
              </a:spcBef>
            </a:pPr>
            <a:r>
              <a:rPr lang="en-US" sz="1200" dirty="0">
                <a:solidFill>
                  <a:schemeClr val="bg1"/>
                </a:solidFill>
              </a:rPr>
              <a:t>Counseling</a:t>
            </a:r>
          </a:p>
          <a:p>
            <a:pPr>
              <a:spcBef>
                <a:spcPts val="0"/>
              </a:spcBef>
            </a:pPr>
            <a:r>
              <a:rPr lang="en-US" sz="1200" dirty="0">
                <a:solidFill>
                  <a:schemeClr val="bg1"/>
                </a:solidFill>
              </a:rPr>
              <a:t>Mentoring</a:t>
            </a:r>
          </a:p>
          <a:p>
            <a:pPr>
              <a:spcBef>
                <a:spcPts val="0"/>
              </a:spcBef>
            </a:pPr>
            <a:r>
              <a:rPr lang="en-US" sz="1200" dirty="0">
                <a:solidFill>
                  <a:schemeClr val="bg1"/>
                </a:solidFill>
              </a:rPr>
              <a:t>Tutoring</a:t>
            </a:r>
          </a:p>
        </p:txBody>
      </p:sp>
      <p:cxnSp>
        <p:nvCxnSpPr>
          <p:cNvPr id="6" name="Straight Connector 5">
            <a:extLst>
              <a:ext uri="{FF2B5EF4-FFF2-40B4-BE49-F238E27FC236}">
                <a16:creationId xmlns:a16="http://schemas.microsoft.com/office/drawing/2014/main" xmlns="" id="{DFE03C34-CE32-4D6A-A750-2C5E1FD6491C}"/>
              </a:ext>
            </a:extLst>
          </p:cNvPr>
          <p:cNvCxnSpPr>
            <a:cxnSpLocks/>
          </p:cNvCxnSpPr>
          <p:nvPr/>
        </p:nvCxnSpPr>
        <p:spPr>
          <a:xfrm>
            <a:off x="2775410" y="3009210"/>
            <a:ext cx="6935771" cy="0"/>
          </a:xfrm>
          <a:prstGeom prst="line">
            <a:avLst/>
          </a:prstGeom>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xmlns="" id="{0A6E3005-3235-44DE-8FB2-FA43B60B02A1}"/>
              </a:ext>
            </a:extLst>
          </p:cNvPr>
          <p:cNvCxnSpPr>
            <a:cxnSpLocks/>
          </p:cNvCxnSpPr>
          <p:nvPr/>
        </p:nvCxnSpPr>
        <p:spPr>
          <a:xfrm>
            <a:off x="3359168" y="4151920"/>
            <a:ext cx="6546916" cy="0"/>
          </a:xfrm>
          <a:prstGeom prst="line">
            <a:avLst/>
          </a:prstGeom>
          <a:ln/>
        </p:spPr>
        <p:style>
          <a:lnRef idx="3">
            <a:schemeClr val="dk1"/>
          </a:lnRef>
          <a:fillRef idx="0">
            <a:schemeClr val="dk1"/>
          </a:fillRef>
          <a:effectRef idx="2">
            <a:schemeClr val="dk1"/>
          </a:effectRef>
          <a:fontRef idx="minor">
            <a:schemeClr val="tx1"/>
          </a:fontRef>
        </p:style>
      </p:cxnSp>
      <p:sp>
        <p:nvSpPr>
          <p:cNvPr id="18" name="Subtitle 2">
            <a:extLst>
              <a:ext uri="{FF2B5EF4-FFF2-40B4-BE49-F238E27FC236}">
                <a16:creationId xmlns:a16="http://schemas.microsoft.com/office/drawing/2014/main" xmlns="" id="{6A9DA490-1FB2-4864-AB80-393484B965FD}"/>
              </a:ext>
            </a:extLst>
          </p:cNvPr>
          <p:cNvSpPr txBox="1">
            <a:spLocks/>
          </p:cNvSpPr>
          <p:nvPr/>
        </p:nvSpPr>
        <p:spPr>
          <a:xfrm>
            <a:off x="2908486" y="3156916"/>
            <a:ext cx="2521670" cy="80245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fontAlgn="auto">
              <a:spcBef>
                <a:spcPts val="0"/>
              </a:spcBef>
              <a:spcAft>
                <a:spcPts val="0"/>
              </a:spcAft>
            </a:pPr>
            <a:r>
              <a:rPr lang="en-US" sz="1500" b="1" dirty="0">
                <a:solidFill>
                  <a:prstClr val="white"/>
                </a:solidFill>
                <a:latin typeface="Calibri" panose="020F0502020204030204"/>
              </a:rPr>
              <a:t>TIER 2:  SMALL GROUPS</a:t>
            </a:r>
          </a:p>
          <a:p>
            <a:pPr defTabSz="685800" fontAlgn="auto">
              <a:spcBef>
                <a:spcPts val="0"/>
              </a:spcBef>
              <a:spcAft>
                <a:spcPts val="0"/>
              </a:spcAft>
            </a:pPr>
            <a:r>
              <a:rPr lang="en-US" sz="1275" dirty="0">
                <a:solidFill>
                  <a:prstClr val="white"/>
                </a:solidFill>
                <a:latin typeface="Calibri" panose="020F0502020204030204"/>
              </a:rPr>
              <a:t>Self Esteem</a:t>
            </a:r>
          </a:p>
          <a:p>
            <a:pPr defTabSz="685800" fontAlgn="auto">
              <a:spcBef>
                <a:spcPts val="0"/>
              </a:spcBef>
              <a:spcAft>
                <a:spcPts val="0"/>
              </a:spcAft>
            </a:pPr>
            <a:r>
              <a:rPr lang="en-US" sz="1275" dirty="0">
                <a:solidFill>
                  <a:prstClr val="white"/>
                </a:solidFill>
                <a:latin typeface="Calibri" panose="020F0502020204030204"/>
              </a:rPr>
              <a:t>Anti-Bullying</a:t>
            </a:r>
          </a:p>
          <a:p>
            <a:pPr defTabSz="685800" fontAlgn="auto">
              <a:spcBef>
                <a:spcPts val="0"/>
              </a:spcBef>
              <a:spcAft>
                <a:spcPts val="0"/>
              </a:spcAft>
            </a:pPr>
            <a:r>
              <a:rPr lang="en-US" sz="1275" dirty="0">
                <a:solidFill>
                  <a:prstClr val="white"/>
                </a:solidFill>
                <a:latin typeface="Calibri" panose="020F0502020204030204"/>
              </a:rPr>
              <a:t>Wise Guys</a:t>
            </a:r>
          </a:p>
        </p:txBody>
      </p:sp>
      <p:sp>
        <p:nvSpPr>
          <p:cNvPr id="19" name="Subtitle 2">
            <a:extLst>
              <a:ext uri="{FF2B5EF4-FFF2-40B4-BE49-F238E27FC236}">
                <a16:creationId xmlns:a16="http://schemas.microsoft.com/office/drawing/2014/main" xmlns="" id="{0B8E13D9-1382-4BE6-9AF4-D4245235D782}"/>
              </a:ext>
            </a:extLst>
          </p:cNvPr>
          <p:cNvSpPr txBox="1">
            <a:spLocks/>
          </p:cNvSpPr>
          <p:nvPr/>
        </p:nvSpPr>
        <p:spPr>
          <a:xfrm>
            <a:off x="2935663" y="1736983"/>
            <a:ext cx="2521670" cy="130017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fontAlgn="auto">
              <a:spcBef>
                <a:spcPts val="0"/>
              </a:spcBef>
              <a:spcAft>
                <a:spcPts val="0"/>
              </a:spcAft>
            </a:pPr>
            <a:r>
              <a:rPr lang="en-US" sz="1800" b="1" dirty="0">
                <a:solidFill>
                  <a:prstClr val="white"/>
                </a:solidFill>
                <a:latin typeface="Calibri" panose="020F0502020204030204"/>
              </a:rPr>
              <a:t>TIER 1:  WHOLE SCHOOL</a:t>
            </a:r>
          </a:p>
          <a:p>
            <a:pPr defTabSz="685800" fontAlgn="auto">
              <a:spcBef>
                <a:spcPts val="0"/>
              </a:spcBef>
              <a:spcAft>
                <a:spcPts val="0"/>
              </a:spcAft>
            </a:pPr>
            <a:r>
              <a:rPr lang="en-US" sz="1200" dirty="0">
                <a:solidFill>
                  <a:prstClr val="white"/>
                </a:solidFill>
                <a:latin typeface="Calibri" panose="020F0502020204030204"/>
              </a:rPr>
              <a:t>Basic Needs Programing:</a:t>
            </a:r>
          </a:p>
          <a:p>
            <a:pPr defTabSz="685800" fontAlgn="auto">
              <a:spcBef>
                <a:spcPts val="0"/>
              </a:spcBef>
              <a:spcAft>
                <a:spcPts val="0"/>
              </a:spcAft>
            </a:pPr>
            <a:r>
              <a:rPr lang="en-US" sz="1200" dirty="0">
                <a:solidFill>
                  <a:prstClr val="white"/>
                </a:solidFill>
                <a:latin typeface="Calibri" panose="020F0502020204030204"/>
              </a:rPr>
              <a:t>School Supply Drives</a:t>
            </a:r>
          </a:p>
          <a:p>
            <a:pPr defTabSz="685800" fontAlgn="auto">
              <a:spcBef>
                <a:spcPts val="0"/>
              </a:spcBef>
              <a:spcAft>
                <a:spcPts val="0"/>
              </a:spcAft>
            </a:pPr>
            <a:r>
              <a:rPr lang="en-US" sz="1200" dirty="0">
                <a:solidFill>
                  <a:prstClr val="white"/>
                </a:solidFill>
                <a:latin typeface="Calibri" panose="020F0502020204030204"/>
              </a:rPr>
              <a:t>Food Drives</a:t>
            </a:r>
          </a:p>
          <a:p>
            <a:pPr defTabSz="685800" fontAlgn="auto">
              <a:spcBef>
                <a:spcPts val="0"/>
              </a:spcBef>
              <a:spcAft>
                <a:spcPts val="0"/>
              </a:spcAft>
            </a:pPr>
            <a:r>
              <a:rPr lang="en-US" sz="1200" dirty="0">
                <a:solidFill>
                  <a:prstClr val="white"/>
                </a:solidFill>
                <a:latin typeface="Calibri" panose="020F0502020204030204"/>
              </a:rPr>
              <a:t>Clothing Drives</a:t>
            </a:r>
          </a:p>
          <a:p>
            <a:pPr defTabSz="685800" fontAlgn="auto">
              <a:spcBef>
                <a:spcPts val="0"/>
              </a:spcBef>
              <a:spcAft>
                <a:spcPts val="0"/>
              </a:spcAft>
            </a:pPr>
            <a:r>
              <a:rPr lang="en-US" sz="1200" dirty="0">
                <a:solidFill>
                  <a:prstClr val="white"/>
                </a:solidFill>
                <a:latin typeface="Calibri" panose="020F0502020204030204"/>
              </a:rPr>
              <a:t>Coordination of Community Partners</a:t>
            </a:r>
          </a:p>
        </p:txBody>
      </p:sp>
      <p:sp>
        <p:nvSpPr>
          <p:cNvPr id="20" name="TextBox 19">
            <a:extLst>
              <a:ext uri="{FF2B5EF4-FFF2-40B4-BE49-F238E27FC236}">
                <a16:creationId xmlns:a16="http://schemas.microsoft.com/office/drawing/2014/main" xmlns="" id="{6A590B09-5361-4D25-B082-9753CABDC350}"/>
              </a:ext>
            </a:extLst>
          </p:cNvPr>
          <p:cNvSpPr txBox="1"/>
          <p:nvPr/>
        </p:nvSpPr>
        <p:spPr>
          <a:xfrm>
            <a:off x="2110819" y="1140053"/>
            <a:ext cx="7324627" cy="553998"/>
          </a:xfrm>
          <a:prstGeom prst="rect">
            <a:avLst/>
          </a:prstGeom>
          <a:noFill/>
        </p:spPr>
        <p:txBody>
          <a:bodyPr wrap="square" rtlCol="0">
            <a:spAutoFit/>
          </a:bodyPr>
          <a:lstStyle/>
          <a:p>
            <a:pPr defTabSz="685800" fontAlgn="auto">
              <a:spcBef>
                <a:spcPts val="0"/>
              </a:spcBef>
              <a:spcAft>
                <a:spcPts val="0"/>
              </a:spcAft>
            </a:pPr>
            <a:r>
              <a:rPr lang="en-US" sz="3000" b="1" dirty="0">
                <a:solidFill>
                  <a:prstClr val="black"/>
                </a:solidFill>
                <a:latin typeface="Calibri" panose="020F0502020204030204"/>
                <a:ea typeface="+mn-ea"/>
              </a:rPr>
              <a:t>CIS Program Delivery Model</a:t>
            </a:r>
          </a:p>
        </p:txBody>
      </p:sp>
      <p:pic>
        <p:nvPicPr>
          <p:cNvPr id="22" name="Picture 21" descr="A close up of a logo&#10;&#10;Description generated with very high confidence">
            <a:extLst>
              <a:ext uri="{FF2B5EF4-FFF2-40B4-BE49-F238E27FC236}">
                <a16:creationId xmlns:a16="http://schemas.microsoft.com/office/drawing/2014/main" xmlns="" id="{8324A2FE-01A8-4EAF-A471-E52CFAEB05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1584" y="4671475"/>
            <a:ext cx="1061530" cy="1046473"/>
          </a:xfrm>
          <a:prstGeom prst="rect">
            <a:avLst/>
          </a:prstGeom>
        </p:spPr>
      </p:pic>
      <p:pic>
        <p:nvPicPr>
          <p:cNvPr id="24" name="Picture 23">
            <a:extLst>
              <a:ext uri="{FF2B5EF4-FFF2-40B4-BE49-F238E27FC236}">
                <a16:creationId xmlns:a16="http://schemas.microsoft.com/office/drawing/2014/main" xmlns="" id="{4466EEFF-FA11-4EF4-AE71-67C39A708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83320" y="4317713"/>
            <a:ext cx="1506005" cy="1506005"/>
          </a:xfrm>
          <a:prstGeom prst="rect">
            <a:avLst/>
          </a:prstGeom>
        </p:spPr>
      </p:pic>
      <p:sp>
        <p:nvSpPr>
          <p:cNvPr id="38" name="TextBox 37">
            <a:extLst>
              <a:ext uri="{FF2B5EF4-FFF2-40B4-BE49-F238E27FC236}">
                <a16:creationId xmlns:a16="http://schemas.microsoft.com/office/drawing/2014/main" xmlns="" id="{B9A7B01D-DF56-44FB-B57D-F36FA3574868}"/>
              </a:ext>
            </a:extLst>
          </p:cNvPr>
          <p:cNvSpPr txBox="1"/>
          <p:nvPr/>
        </p:nvSpPr>
        <p:spPr>
          <a:xfrm>
            <a:off x="6974495" y="4594042"/>
            <a:ext cx="3259084" cy="900246"/>
          </a:xfrm>
          <a:prstGeom prst="rect">
            <a:avLst/>
          </a:prstGeom>
          <a:noFill/>
        </p:spPr>
        <p:txBody>
          <a:bodyPr wrap="square" rtlCol="0">
            <a:spAutoFit/>
          </a:bodyPr>
          <a:lstStyle/>
          <a:p>
            <a:pPr marL="214313" indent="-214313" defTabSz="685800" fontAlgn="auto">
              <a:spcBef>
                <a:spcPts val="0"/>
              </a:spcBef>
              <a:spcAft>
                <a:spcPts val="0"/>
              </a:spcAft>
              <a:buFont typeface="Wingdings" panose="05000000000000000000" pitchFamily="2" charset="2"/>
              <a:buChar char="§"/>
            </a:pPr>
            <a:r>
              <a:rPr lang="en-US" sz="1050" dirty="0">
                <a:solidFill>
                  <a:prstClr val="black"/>
                </a:solidFill>
                <a:latin typeface="Calibri" panose="020F0502020204030204"/>
                <a:ea typeface="+mn-ea"/>
              </a:rPr>
              <a:t>Highly qualified</a:t>
            </a:r>
          </a:p>
          <a:p>
            <a:pPr marL="214313" indent="-214313" defTabSz="685800" fontAlgn="auto">
              <a:spcBef>
                <a:spcPts val="0"/>
              </a:spcBef>
              <a:spcAft>
                <a:spcPts val="0"/>
              </a:spcAft>
              <a:buFont typeface="Wingdings" panose="05000000000000000000" pitchFamily="2" charset="2"/>
              <a:buChar char="§"/>
            </a:pPr>
            <a:r>
              <a:rPr lang="en-US" sz="1050" dirty="0">
                <a:solidFill>
                  <a:prstClr val="black"/>
                </a:solidFill>
                <a:latin typeface="Calibri" panose="020F0502020204030204"/>
                <a:ea typeface="+mn-ea"/>
              </a:rPr>
              <a:t>Degree in counseling, social work or similar field</a:t>
            </a:r>
          </a:p>
          <a:p>
            <a:pPr marL="214313" indent="-214313" defTabSz="685800" fontAlgn="auto">
              <a:spcBef>
                <a:spcPts val="0"/>
              </a:spcBef>
              <a:spcAft>
                <a:spcPts val="0"/>
              </a:spcAft>
              <a:buFont typeface="Wingdings" panose="05000000000000000000" pitchFamily="2" charset="2"/>
              <a:buChar char="§"/>
            </a:pPr>
            <a:r>
              <a:rPr lang="en-US" sz="1050" dirty="0">
                <a:solidFill>
                  <a:prstClr val="black"/>
                </a:solidFill>
                <a:latin typeface="Calibri" panose="020F0502020204030204"/>
                <a:ea typeface="+mn-ea"/>
              </a:rPr>
              <a:t>Years of Experience</a:t>
            </a:r>
          </a:p>
          <a:p>
            <a:pPr marL="214313" indent="-214313" defTabSz="685800" fontAlgn="auto">
              <a:spcBef>
                <a:spcPts val="0"/>
              </a:spcBef>
              <a:spcAft>
                <a:spcPts val="0"/>
              </a:spcAft>
              <a:buFont typeface="Wingdings" panose="05000000000000000000" pitchFamily="2" charset="2"/>
              <a:buChar char="§"/>
            </a:pPr>
            <a:r>
              <a:rPr lang="en-US" sz="1050" dirty="0">
                <a:solidFill>
                  <a:prstClr val="black"/>
                </a:solidFill>
                <a:latin typeface="Calibri" panose="020F0502020204030204"/>
                <a:ea typeface="+mn-ea"/>
              </a:rPr>
              <a:t>Trained in evidence based program delivery models</a:t>
            </a:r>
          </a:p>
          <a:p>
            <a:pPr marL="214313" indent="-214313" defTabSz="685800" fontAlgn="auto">
              <a:spcBef>
                <a:spcPts val="0"/>
              </a:spcBef>
              <a:spcAft>
                <a:spcPts val="0"/>
              </a:spcAft>
              <a:buFont typeface="Wingdings" panose="05000000000000000000" pitchFamily="2" charset="2"/>
              <a:buChar char="§"/>
            </a:pPr>
            <a:r>
              <a:rPr lang="en-US" sz="1050" dirty="0">
                <a:solidFill>
                  <a:prstClr val="black"/>
                </a:solidFill>
                <a:latin typeface="Calibri" panose="020F0502020204030204"/>
                <a:ea typeface="+mn-ea"/>
              </a:rPr>
              <a:t>Community Leader and Professional </a:t>
            </a:r>
          </a:p>
        </p:txBody>
      </p:sp>
    </p:spTree>
    <p:extLst>
      <p:ext uri="{BB962C8B-B14F-4D97-AF65-F5344CB8AC3E}">
        <p14:creationId xmlns:p14="http://schemas.microsoft.com/office/powerpoint/2010/main" val="2994367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xmlns="" id="{04103ED2-6D6B-4DFC-943D-7DFA9E9D70EF}"/>
              </a:ext>
            </a:extLst>
          </p:cNvPr>
          <p:cNvSpPr/>
          <p:nvPr/>
        </p:nvSpPr>
        <p:spPr>
          <a:xfrm flipV="1">
            <a:off x="2149706" y="1670969"/>
            <a:ext cx="4093589" cy="41996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Calibri" panose="020F0502020204030204"/>
            </a:endParaRPr>
          </a:p>
        </p:txBody>
      </p:sp>
      <p:sp>
        <p:nvSpPr>
          <p:cNvPr id="3" name="Subtitle 2">
            <a:extLst>
              <a:ext uri="{FF2B5EF4-FFF2-40B4-BE49-F238E27FC236}">
                <a16:creationId xmlns:a16="http://schemas.microsoft.com/office/drawing/2014/main" xmlns="" id="{571B680E-D71C-4796-8BA0-30B8CD8BBD9B}"/>
              </a:ext>
            </a:extLst>
          </p:cNvPr>
          <p:cNvSpPr>
            <a:spLocks noGrp="1"/>
          </p:cNvSpPr>
          <p:nvPr>
            <p:ph type="subTitle" idx="1"/>
          </p:nvPr>
        </p:nvSpPr>
        <p:spPr>
          <a:xfrm>
            <a:off x="3529477" y="4194853"/>
            <a:ext cx="1279689" cy="762686"/>
          </a:xfrm>
        </p:spPr>
        <p:txBody>
          <a:bodyPr>
            <a:normAutofit fontScale="92500" lnSpcReduction="20000"/>
          </a:bodyPr>
          <a:lstStyle/>
          <a:p>
            <a:pPr>
              <a:spcBef>
                <a:spcPts val="0"/>
              </a:spcBef>
            </a:pPr>
            <a:r>
              <a:rPr lang="en-US" sz="1500" b="1" dirty="0">
                <a:solidFill>
                  <a:schemeClr val="bg1"/>
                </a:solidFill>
              </a:rPr>
              <a:t>TIER 3:  </a:t>
            </a:r>
          </a:p>
          <a:p>
            <a:pPr>
              <a:spcBef>
                <a:spcPts val="0"/>
              </a:spcBef>
            </a:pPr>
            <a:r>
              <a:rPr lang="en-US" sz="1500" b="1" dirty="0">
                <a:solidFill>
                  <a:schemeClr val="bg1"/>
                </a:solidFill>
              </a:rPr>
              <a:t>One-on-One</a:t>
            </a:r>
          </a:p>
          <a:p>
            <a:pPr>
              <a:spcBef>
                <a:spcPts val="0"/>
              </a:spcBef>
            </a:pPr>
            <a:r>
              <a:rPr lang="en-US" sz="1200" dirty="0">
                <a:solidFill>
                  <a:schemeClr val="bg1"/>
                </a:solidFill>
              </a:rPr>
              <a:t>Counseling</a:t>
            </a:r>
          </a:p>
          <a:p>
            <a:pPr>
              <a:spcBef>
                <a:spcPts val="0"/>
              </a:spcBef>
            </a:pPr>
            <a:r>
              <a:rPr lang="en-US" sz="1200" dirty="0">
                <a:solidFill>
                  <a:schemeClr val="bg1"/>
                </a:solidFill>
              </a:rPr>
              <a:t>Mentoring</a:t>
            </a:r>
          </a:p>
          <a:p>
            <a:pPr>
              <a:spcBef>
                <a:spcPts val="0"/>
              </a:spcBef>
            </a:pPr>
            <a:r>
              <a:rPr lang="en-US" sz="1200" dirty="0">
                <a:solidFill>
                  <a:schemeClr val="bg1"/>
                </a:solidFill>
              </a:rPr>
              <a:t>Tutoring</a:t>
            </a:r>
          </a:p>
        </p:txBody>
      </p:sp>
      <p:cxnSp>
        <p:nvCxnSpPr>
          <p:cNvPr id="6" name="Straight Connector 5">
            <a:extLst>
              <a:ext uri="{FF2B5EF4-FFF2-40B4-BE49-F238E27FC236}">
                <a16:creationId xmlns:a16="http://schemas.microsoft.com/office/drawing/2014/main" xmlns="" id="{DFE03C34-CE32-4D6A-A750-2C5E1FD6491C}"/>
              </a:ext>
            </a:extLst>
          </p:cNvPr>
          <p:cNvCxnSpPr>
            <a:cxnSpLocks/>
          </p:cNvCxnSpPr>
          <p:nvPr/>
        </p:nvCxnSpPr>
        <p:spPr>
          <a:xfrm>
            <a:off x="2775410" y="3009210"/>
            <a:ext cx="6935771" cy="0"/>
          </a:xfrm>
          <a:prstGeom prst="line">
            <a:avLst/>
          </a:prstGeom>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xmlns="" id="{0A6E3005-3235-44DE-8FB2-FA43B60B02A1}"/>
              </a:ext>
            </a:extLst>
          </p:cNvPr>
          <p:cNvCxnSpPr>
            <a:cxnSpLocks/>
          </p:cNvCxnSpPr>
          <p:nvPr/>
        </p:nvCxnSpPr>
        <p:spPr>
          <a:xfrm>
            <a:off x="3359168" y="4151920"/>
            <a:ext cx="6546916" cy="0"/>
          </a:xfrm>
          <a:prstGeom prst="line">
            <a:avLst/>
          </a:prstGeom>
          <a:ln/>
        </p:spPr>
        <p:style>
          <a:lnRef idx="3">
            <a:schemeClr val="dk1"/>
          </a:lnRef>
          <a:fillRef idx="0">
            <a:schemeClr val="dk1"/>
          </a:fillRef>
          <a:effectRef idx="2">
            <a:schemeClr val="dk1"/>
          </a:effectRef>
          <a:fontRef idx="minor">
            <a:schemeClr val="tx1"/>
          </a:fontRef>
        </p:style>
      </p:cxnSp>
      <p:sp>
        <p:nvSpPr>
          <p:cNvPr id="18" name="Subtitle 2">
            <a:extLst>
              <a:ext uri="{FF2B5EF4-FFF2-40B4-BE49-F238E27FC236}">
                <a16:creationId xmlns:a16="http://schemas.microsoft.com/office/drawing/2014/main" xmlns="" id="{6A9DA490-1FB2-4864-AB80-393484B965FD}"/>
              </a:ext>
            </a:extLst>
          </p:cNvPr>
          <p:cNvSpPr txBox="1">
            <a:spLocks/>
          </p:cNvSpPr>
          <p:nvPr/>
        </p:nvSpPr>
        <p:spPr>
          <a:xfrm>
            <a:off x="2908486" y="3156916"/>
            <a:ext cx="2521670" cy="80245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fontAlgn="auto">
              <a:spcBef>
                <a:spcPts val="0"/>
              </a:spcBef>
              <a:spcAft>
                <a:spcPts val="0"/>
              </a:spcAft>
            </a:pPr>
            <a:r>
              <a:rPr lang="en-US" sz="1500" b="1" dirty="0">
                <a:solidFill>
                  <a:prstClr val="white"/>
                </a:solidFill>
                <a:latin typeface="Calibri" panose="020F0502020204030204"/>
              </a:rPr>
              <a:t>TIER 2:  SMALL GROUPS</a:t>
            </a:r>
          </a:p>
          <a:p>
            <a:pPr defTabSz="685800" fontAlgn="auto">
              <a:spcBef>
                <a:spcPts val="0"/>
              </a:spcBef>
              <a:spcAft>
                <a:spcPts val="0"/>
              </a:spcAft>
            </a:pPr>
            <a:r>
              <a:rPr lang="en-US" sz="1275" dirty="0">
                <a:solidFill>
                  <a:prstClr val="white"/>
                </a:solidFill>
                <a:latin typeface="Calibri" panose="020F0502020204030204"/>
              </a:rPr>
              <a:t>Self Esteem</a:t>
            </a:r>
          </a:p>
          <a:p>
            <a:pPr defTabSz="685800" fontAlgn="auto">
              <a:spcBef>
                <a:spcPts val="0"/>
              </a:spcBef>
              <a:spcAft>
                <a:spcPts val="0"/>
              </a:spcAft>
            </a:pPr>
            <a:r>
              <a:rPr lang="en-US" sz="1275" dirty="0">
                <a:solidFill>
                  <a:prstClr val="white"/>
                </a:solidFill>
                <a:latin typeface="Calibri" panose="020F0502020204030204"/>
              </a:rPr>
              <a:t>Anti-Bullying</a:t>
            </a:r>
          </a:p>
          <a:p>
            <a:pPr defTabSz="685800" fontAlgn="auto">
              <a:spcBef>
                <a:spcPts val="0"/>
              </a:spcBef>
              <a:spcAft>
                <a:spcPts val="0"/>
              </a:spcAft>
            </a:pPr>
            <a:r>
              <a:rPr lang="en-US" sz="1275" dirty="0">
                <a:solidFill>
                  <a:prstClr val="white"/>
                </a:solidFill>
                <a:latin typeface="Calibri" panose="020F0502020204030204"/>
              </a:rPr>
              <a:t>Wise Guys</a:t>
            </a:r>
          </a:p>
        </p:txBody>
      </p:sp>
      <p:sp>
        <p:nvSpPr>
          <p:cNvPr id="19" name="Subtitle 2">
            <a:extLst>
              <a:ext uri="{FF2B5EF4-FFF2-40B4-BE49-F238E27FC236}">
                <a16:creationId xmlns:a16="http://schemas.microsoft.com/office/drawing/2014/main" xmlns="" id="{0B8E13D9-1382-4BE6-9AF4-D4245235D782}"/>
              </a:ext>
            </a:extLst>
          </p:cNvPr>
          <p:cNvSpPr txBox="1">
            <a:spLocks/>
          </p:cNvSpPr>
          <p:nvPr/>
        </p:nvSpPr>
        <p:spPr>
          <a:xfrm>
            <a:off x="2935663" y="1694051"/>
            <a:ext cx="2521670" cy="134310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fontAlgn="auto">
              <a:spcBef>
                <a:spcPts val="0"/>
              </a:spcBef>
              <a:spcAft>
                <a:spcPts val="0"/>
              </a:spcAft>
            </a:pPr>
            <a:r>
              <a:rPr lang="en-US" sz="1800" b="1" dirty="0">
                <a:solidFill>
                  <a:prstClr val="white"/>
                </a:solidFill>
                <a:latin typeface="Calibri" panose="020F0502020204030204"/>
              </a:rPr>
              <a:t>TIER 1:  WHOLE SCHOOL</a:t>
            </a:r>
          </a:p>
          <a:p>
            <a:pPr defTabSz="685800" fontAlgn="auto">
              <a:spcBef>
                <a:spcPts val="0"/>
              </a:spcBef>
              <a:spcAft>
                <a:spcPts val="0"/>
              </a:spcAft>
            </a:pPr>
            <a:r>
              <a:rPr lang="en-US" sz="1200" dirty="0">
                <a:solidFill>
                  <a:prstClr val="white"/>
                </a:solidFill>
                <a:latin typeface="Calibri" panose="020F0502020204030204"/>
              </a:rPr>
              <a:t>Basic Needs Programing:</a:t>
            </a:r>
          </a:p>
          <a:p>
            <a:pPr defTabSz="685800" fontAlgn="auto">
              <a:spcBef>
                <a:spcPts val="0"/>
              </a:spcBef>
              <a:spcAft>
                <a:spcPts val="0"/>
              </a:spcAft>
            </a:pPr>
            <a:r>
              <a:rPr lang="en-US" sz="1200" dirty="0">
                <a:solidFill>
                  <a:prstClr val="white"/>
                </a:solidFill>
                <a:latin typeface="Calibri" panose="020F0502020204030204"/>
              </a:rPr>
              <a:t>School Supply Drives</a:t>
            </a:r>
          </a:p>
          <a:p>
            <a:pPr defTabSz="685800" fontAlgn="auto">
              <a:spcBef>
                <a:spcPts val="0"/>
              </a:spcBef>
              <a:spcAft>
                <a:spcPts val="0"/>
              </a:spcAft>
            </a:pPr>
            <a:r>
              <a:rPr lang="en-US" sz="1200" dirty="0">
                <a:solidFill>
                  <a:prstClr val="white"/>
                </a:solidFill>
                <a:latin typeface="Calibri" panose="020F0502020204030204"/>
              </a:rPr>
              <a:t>Food Drives</a:t>
            </a:r>
          </a:p>
          <a:p>
            <a:pPr defTabSz="685800" fontAlgn="auto">
              <a:spcBef>
                <a:spcPts val="0"/>
              </a:spcBef>
              <a:spcAft>
                <a:spcPts val="0"/>
              </a:spcAft>
            </a:pPr>
            <a:r>
              <a:rPr lang="en-US" sz="1200" dirty="0">
                <a:solidFill>
                  <a:prstClr val="white"/>
                </a:solidFill>
                <a:latin typeface="Calibri" panose="020F0502020204030204"/>
              </a:rPr>
              <a:t>Clothing Drives</a:t>
            </a:r>
          </a:p>
          <a:p>
            <a:pPr defTabSz="685800" fontAlgn="auto">
              <a:spcBef>
                <a:spcPts val="0"/>
              </a:spcBef>
              <a:spcAft>
                <a:spcPts val="0"/>
              </a:spcAft>
            </a:pPr>
            <a:r>
              <a:rPr lang="en-US" sz="1200" dirty="0">
                <a:solidFill>
                  <a:prstClr val="white"/>
                </a:solidFill>
                <a:latin typeface="Calibri" panose="020F0502020204030204"/>
              </a:rPr>
              <a:t>Coordination of Community Partners</a:t>
            </a:r>
          </a:p>
          <a:p>
            <a:pPr defTabSz="685800" fontAlgn="auto">
              <a:spcBef>
                <a:spcPts val="0"/>
              </a:spcBef>
              <a:spcAft>
                <a:spcPts val="0"/>
              </a:spcAft>
            </a:pPr>
            <a:endParaRPr lang="en-US" sz="1200" dirty="0">
              <a:solidFill>
                <a:prstClr val="white"/>
              </a:solidFill>
              <a:latin typeface="Calibri" panose="020F0502020204030204"/>
            </a:endParaRPr>
          </a:p>
        </p:txBody>
      </p:sp>
      <p:sp>
        <p:nvSpPr>
          <p:cNvPr id="20" name="TextBox 19">
            <a:extLst>
              <a:ext uri="{FF2B5EF4-FFF2-40B4-BE49-F238E27FC236}">
                <a16:creationId xmlns:a16="http://schemas.microsoft.com/office/drawing/2014/main" xmlns="" id="{6A590B09-5361-4D25-B082-9753CABDC350}"/>
              </a:ext>
            </a:extLst>
          </p:cNvPr>
          <p:cNvSpPr txBox="1"/>
          <p:nvPr/>
        </p:nvSpPr>
        <p:spPr>
          <a:xfrm>
            <a:off x="2110819" y="1140053"/>
            <a:ext cx="7324627" cy="553998"/>
          </a:xfrm>
          <a:prstGeom prst="rect">
            <a:avLst/>
          </a:prstGeom>
          <a:noFill/>
        </p:spPr>
        <p:txBody>
          <a:bodyPr wrap="square" rtlCol="0">
            <a:spAutoFit/>
          </a:bodyPr>
          <a:lstStyle/>
          <a:p>
            <a:pPr defTabSz="685800" fontAlgn="auto">
              <a:spcBef>
                <a:spcPts val="0"/>
              </a:spcBef>
              <a:spcAft>
                <a:spcPts val="0"/>
              </a:spcAft>
            </a:pPr>
            <a:r>
              <a:rPr lang="en-US" sz="3000" b="1" dirty="0">
                <a:solidFill>
                  <a:prstClr val="black"/>
                </a:solidFill>
                <a:latin typeface="Calibri" panose="020F0502020204030204"/>
                <a:ea typeface="+mn-ea"/>
              </a:rPr>
              <a:t>CIS Program Delivery Model</a:t>
            </a:r>
          </a:p>
        </p:txBody>
      </p:sp>
      <p:pic>
        <p:nvPicPr>
          <p:cNvPr id="22" name="Picture 21" descr="A close up of a logo&#10;&#10;Description generated with very high confidence">
            <a:extLst>
              <a:ext uri="{FF2B5EF4-FFF2-40B4-BE49-F238E27FC236}">
                <a16:creationId xmlns:a16="http://schemas.microsoft.com/office/drawing/2014/main" xmlns="" id="{8324A2FE-01A8-4EAF-A471-E52CFAEB05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1584" y="4671475"/>
            <a:ext cx="1061530" cy="1046473"/>
          </a:xfrm>
          <a:prstGeom prst="rect">
            <a:avLst/>
          </a:prstGeom>
        </p:spPr>
      </p:pic>
      <p:pic>
        <p:nvPicPr>
          <p:cNvPr id="24" name="Picture 23">
            <a:extLst>
              <a:ext uri="{FF2B5EF4-FFF2-40B4-BE49-F238E27FC236}">
                <a16:creationId xmlns:a16="http://schemas.microsoft.com/office/drawing/2014/main" xmlns="" id="{4466EEFF-FA11-4EF4-AE71-67C39A708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83320" y="4317713"/>
            <a:ext cx="1506005" cy="1506005"/>
          </a:xfrm>
          <a:prstGeom prst="rect">
            <a:avLst/>
          </a:prstGeom>
        </p:spPr>
      </p:pic>
      <p:pic>
        <p:nvPicPr>
          <p:cNvPr id="26" name="Picture 25">
            <a:extLst>
              <a:ext uri="{FF2B5EF4-FFF2-40B4-BE49-F238E27FC236}">
                <a16:creationId xmlns:a16="http://schemas.microsoft.com/office/drawing/2014/main" xmlns="" id="{D53058E2-08A0-4148-87DC-2BDC7639E9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1458" y="3156916"/>
            <a:ext cx="691875" cy="691875"/>
          </a:xfrm>
          <a:prstGeom prst="rect">
            <a:avLst/>
          </a:prstGeom>
        </p:spPr>
      </p:pic>
      <p:pic>
        <p:nvPicPr>
          <p:cNvPr id="27" name="Picture 26">
            <a:extLst>
              <a:ext uri="{FF2B5EF4-FFF2-40B4-BE49-F238E27FC236}">
                <a16:creationId xmlns:a16="http://schemas.microsoft.com/office/drawing/2014/main" xmlns="" id="{4737E1E4-69B2-444F-B153-B611FB9297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8614" y="3142813"/>
            <a:ext cx="691875" cy="691875"/>
          </a:xfrm>
          <a:prstGeom prst="rect">
            <a:avLst/>
          </a:prstGeom>
        </p:spPr>
      </p:pic>
      <p:pic>
        <p:nvPicPr>
          <p:cNvPr id="28" name="Picture 27">
            <a:extLst>
              <a:ext uri="{FF2B5EF4-FFF2-40B4-BE49-F238E27FC236}">
                <a16:creationId xmlns:a16="http://schemas.microsoft.com/office/drawing/2014/main" xmlns="" id="{E5826041-86FA-47D7-9569-2CBC84CAEE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936" y="3125581"/>
            <a:ext cx="691875" cy="691875"/>
          </a:xfrm>
          <a:prstGeom prst="rect">
            <a:avLst/>
          </a:prstGeom>
        </p:spPr>
      </p:pic>
      <p:pic>
        <p:nvPicPr>
          <p:cNvPr id="30" name="Picture 29">
            <a:extLst>
              <a:ext uri="{FF2B5EF4-FFF2-40B4-BE49-F238E27FC236}">
                <a16:creationId xmlns:a16="http://schemas.microsoft.com/office/drawing/2014/main" xmlns="" id="{FD80BBB4-7FD3-4EE9-AE73-A539A29407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6475" y="3115837"/>
            <a:ext cx="688297" cy="688297"/>
          </a:xfrm>
          <a:prstGeom prst="rect">
            <a:avLst/>
          </a:prstGeom>
        </p:spPr>
      </p:pic>
      <p:pic>
        <p:nvPicPr>
          <p:cNvPr id="31" name="Picture 30">
            <a:extLst>
              <a:ext uri="{FF2B5EF4-FFF2-40B4-BE49-F238E27FC236}">
                <a16:creationId xmlns:a16="http://schemas.microsoft.com/office/drawing/2014/main" xmlns="" id="{C958E809-E00B-43E2-8C1A-9E90B9568B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4110" y="3125581"/>
            <a:ext cx="688297" cy="688297"/>
          </a:xfrm>
          <a:prstGeom prst="rect">
            <a:avLst/>
          </a:prstGeom>
        </p:spPr>
      </p:pic>
      <p:pic>
        <p:nvPicPr>
          <p:cNvPr id="32" name="Picture 31">
            <a:extLst>
              <a:ext uri="{FF2B5EF4-FFF2-40B4-BE49-F238E27FC236}">
                <a16:creationId xmlns:a16="http://schemas.microsoft.com/office/drawing/2014/main" xmlns="" id="{013F3576-2A1D-446D-A298-8A534CCF2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4670" y="3125581"/>
            <a:ext cx="688297" cy="688297"/>
          </a:xfrm>
          <a:prstGeom prst="rect">
            <a:avLst/>
          </a:prstGeom>
        </p:spPr>
      </p:pic>
      <p:pic>
        <p:nvPicPr>
          <p:cNvPr id="36" name="Picture 35" descr="A picture containing animal, dinosaur&#10;&#10;Description generated with high confidence">
            <a:extLst>
              <a:ext uri="{FF2B5EF4-FFF2-40B4-BE49-F238E27FC236}">
                <a16:creationId xmlns:a16="http://schemas.microsoft.com/office/drawing/2014/main" xmlns="" id="{12699151-A6D7-41B1-9000-37B16D4458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0622" y="1712484"/>
            <a:ext cx="3462092" cy="913366"/>
          </a:xfrm>
          <a:prstGeom prst="rect">
            <a:avLst/>
          </a:prstGeom>
        </p:spPr>
      </p:pic>
      <p:pic>
        <p:nvPicPr>
          <p:cNvPr id="37" name="Picture 36">
            <a:extLst>
              <a:ext uri="{FF2B5EF4-FFF2-40B4-BE49-F238E27FC236}">
                <a16:creationId xmlns:a16="http://schemas.microsoft.com/office/drawing/2014/main" xmlns="" id="{D89101AE-5D46-4B04-94D0-C6EFD4DA9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2935" y="3125581"/>
            <a:ext cx="691875" cy="691875"/>
          </a:xfrm>
          <a:prstGeom prst="rect">
            <a:avLst/>
          </a:prstGeom>
        </p:spPr>
      </p:pic>
      <p:sp>
        <p:nvSpPr>
          <p:cNvPr id="38" name="TextBox 37">
            <a:extLst>
              <a:ext uri="{FF2B5EF4-FFF2-40B4-BE49-F238E27FC236}">
                <a16:creationId xmlns:a16="http://schemas.microsoft.com/office/drawing/2014/main" xmlns="" id="{B9A7B01D-DF56-44FB-B57D-F36FA3574868}"/>
              </a:ext>
            </a:extLst>
          </p:cNvPr>
          <p:cNvSpPr txBox="1"/>
          <p:nvPr/>
        </p:nvSpPr>
        <p:spPr>
          <a:xfrm>
            <a:off x="6974495" y="4594044"/>
            <a:ext cx="3259084" cy="577081"/>
          </a:xfrm>
          <a:prstGeom prst="rect">
            <a:avLst/>
          </a:prstGeom>
          <a:noFill/>
        </p:spPr>
        <p:txBody>
          <a:bodyPr wrap="square" rtlCol="0">
            <a:spAutoFit/>
          </a:bodyPr>
          <a:lstStyle/>
          <a:p>
            <a:pPr marL="214313" indent="-214313" defTabSz="685800" fontAlgn="auto">
              <a:spcBef>
                <a:spcPts val="0"/>
              </a:spcBef>
              <a:spcAft>
                <a:spcPts val="0"/>
              </a:spcAft>
              <a:buFont typeface="Wingdings" panose="05000000000000000000" pitchFamily="2" charset="2"/>
              <a:buChar char="§"/>
            </a:pPr>
            <a:r>
              <a:rPr lang="en-US" sz="1050" dirty="0">
                <a:solidFill>
                  <a:prstClr val="black"/>
                </a:solidFill>
                <a:latin typeface="Calibri" panose="020F0502020204030204"/>
                <a:ea typeface="+mn-ea"/>
              </a:rPr>
              <a:t>Highly qualified</a:t>
            </a:r>
          </a:p>
          <a:p>
            <a:pPr marL="214313" indent="-214313" defTabSz="685800" fontAlgn="auto">
              <a:spcBef>
                <a:spcPts val="0"/>
              </a:spcBef>
              <a:spcAft>
                <a:spcPts val="0"/>
              </a:spcAft>
              <a:buFont typeface="Wingdings" panose="05000000000000000000" pitchFamily="2" charset="2"/>
              <a:buChar char="§"/>
            </a:pPr>
            <a:r>
              <a:rPr lang="en-US" sz="1050" dirty="0">
                <a:solidFill>
                  <a:prstClr val="black"/>
                </a:solidFill>
                <a:latin typeface="Calibri" panose="020F0502020204030204"/>
                <a:ea typeface="+mn-ea"/>
              </a:rPr>
              <a:t>Years of Experience</a:t>
            </a:r>
          </a:p>
          <a:p>
            <a:pPr marL="214313" indent="-214313" defTabSz="685800" fontAlgn="auto">
              <a:spcBef>
                <a:spcPts val="0"/>
              </a:spcBef>
              <a:spcAft>
                <a:spcPts val="0"/>
              </a:spcAft>
              <a:buFont typeface="Wingdings" panose="05000000000000000000" pitchFamily="2" charset="2"/>
              <a:buChar char="§"/>
            </a:pPr>
            <a:r>
              <a:rPr lang="en-US" sz="1050" dirty="0">
                <a:solidFill>
                  <a:prstClr val="black"/>
                </a:solidFill>
                <a:latin typeface="Calibri" panose="020F0502020204030204"/>
                <a:ea typeface="+mn-ea"/>
              </a:rPr>
              <a:t>Trained in evidence based program delivery models</a:t>
            </a:r>
          </a:p>
        </p:txBody>
      </p:sp>
      <p:sp>
        <p:nvSpPr>
          <p:cNvPr id="39" name="Rectangle 38">
            <a:extLst>
              <a:ext uri="{FF2B5EF4-FFF2-40B4-BE49-F238E27FC236}">
                <a16:creationId xmlns:a16="http://schemas.microsoft.com/office/drawing/2014/main" xmlns="" id="{83EBBC30-E892-4016-A01C-1383F310FB1A}"/>
              </a:ext>
            </a:extLst>
          </p:cNvPr>
          <p:cNvSpPr/>
          <p:nvPr/>
        </p:nvSpPr>
        <p:spPr>
          <a:xfrm>
            <a:off x="5129754" y="3875389"/>
            <a:ext cx="5316717" cy="300082"/>
          </a:xfrm>
          <a:prstGeom prst="rect">
            <a:avLst/>
          </a:prstGeom>
        </p:spPr>
        <p:txBody>
          <a:bodyPr wrap="square">
            <a:spAutoFit/>
          </a:bodyPr>
          <a:lstStyle/>
          <a:p>
            <a:pPr marL="214313" indent="-214313" defTabSz="685800" fontAlgn="auto">
              <a:spcBef>
                <a:spcPts val="0"/>
              </a:spcBef>
              <a:spcAft>
                <a:spcPts val="0"/>
              </a:spcAft>
              <a:buFont typeface="Wingdings" panose="05000000000000000000" pitchFamily="2" charset="2"/>
              <a:buChar char="§"/>
            </a:pPr>
            <a:r>
              <a:rPr lang="en-US" sz="1350" dirty="0">
                <a:solidFill>
                  <a:prstClr val="black"/>
                </a:solidFill>
                <a:latin typeface="Calibri" panose="020F0502020204030204"/>
                <a:ea typeface="+mn-ea"/>
              </a:rPr>
              <a:t>Degree in education, counseling, social work or relatable experience</a:t>
            </a:r>
          </a:p>
        </p:txBody>
      </p:sp>
      <p:sp>
        <p:nvSpPr>
          <p:cNvPr id="40" name="Rectangle 39">
            <a:extLst>
              <a:ext uri="{FF2B5EF4-FFF2-40B4-BE49-F238E27FC236}">
                <a16:creationId xmlns:a16="http://schemas.microsoft.com/office/drawing/2014/main" xmlns="" id="{CA1FCC05-D477-415F-8AE4-A55465DB49A4}"/>
              </a:ext>
            </a:extLst>
          </p:cNvPr>
          <p:cNvSpPr/>
          <p:nvPr/>
        </p:nvSpPr>
        <p:spPr>
          <a:xfrm>
            <a:off x="5952245" y="2682010"/>
            <a:ext cx="2044501" cy="300082"/>
          </a:xfrm>
          <a:prstGeom prst="rect">
            <a:avLst/>
          </a:prstGeom>
        </p:spPr>
        <p:txBody>
          <a:bodyPr wrap="square">
            <a:spAutoFit/>
          </a:bodyPr>
          <a:lstStyle/>
          <a:p>
            <a:pPr marL="214313" indent="-214313" defTabSz="685800" fontAlgn="auto">
              <a:spcBef>
                <a:spcPts val="0"/>
              </a:spcBef>
              <a:spcAft>
                <a:spcPts val="0"/>
              </a:spcAft>
              <a:buFont typeface="Wingdings" panose="05000000000000000000" pitchFamily="2" charset="2"/>
              <a:buChar char="§"/>
            </a:pPr>
            <a:r>
              <a:rPr lang="en-US" sz="1350" dirty="0">
                <a:solidFill>
                  <a:prstClr val="black"/>
                </a:solidFill>
                <a:latin typeface="Calibri" panose="020F0502020204030204"/>
                <a:ea typeface="+mn-ea"/>
              </a:rPr>
              <a:t>Community Leader</a:t>
            </a:r>
          </a:p>
        </p:txBody>
      </p:sp>
      <p:sp>
        <p:nvSpPr>
          <p:cNvPr id="41" name="Rectangle 40">
            <a:extLst>
              <a:ext uri="{FF2B5EF4-FFF2-40B4-BE49-F238E27FC236}">
                <a16:creationId xmlns:a16="http://schemas.microsoft.com/office/drawing/2014/main" xmlns="" id="{AD8C3D27-6013-4EED-8AF8-371619CBE248}"/>
              </a:ext>
            </a:extLst>
          </p:cNvPr>
          <p:cNvSpPr/>
          <p:nvPr/>
        </p:nvSpPr>
        <p:spPr>
          <a:xfrm>
            <a:off x="7660976" y="2714180"/>
            <a:ext cx="2523737" cy="507831"/>
          </a:xfrm>
          <a:prstGeom prst="rect">
            <a:avLst/>
          </a:prstGeom>
        </p:spPr>
        <p:txBody>
          <a:bodyPr wrap="square">
            <a:spAutoFit/>
          </a:bodyPr>
          <a:lstStyle/>
          <a:p>
            <a:pPr marL="214313" indent="-214313" defTabSz="685800" fontAlgn="auto">
              <a:spcBef>
                <a:spcPts val="0"/>
              </a:spcBef>
              <a:spcAft>
                <a:spcPts val="0"/>
              </a:spcAft>
              <a:buFont typeface="Wingdings" panose="05000000000000000000" pitchFamily="2" charset="2"/>
              <a:buChar char="§"/>
            </a:pPr>
            <a:r>
              <a:rPr lang="en-US" sz="1350" dirty="0">
                <a:solidFill>
                  <a:prstClr val="black"/>
                </a:solidFill>
                <a:latin typeface="Calibri" panose="020F0502020204030204"/>
                <a:ea typeface="+mn-ea"/>
              </a:rPr>
              <a:t>Organized and professional	</a:t>
            </a:r>
          </a:p>
        </p:txBody>
      </p:sp>
    </p:spTree>
    <p:extLst>
      <p:ext uri="{BB962C8B-B14F-4D97-AF65-F5344CB8AC3E}">
        <p14:creationId xmlns:p14="http://schemas.microsoft.com/office/powerpoint/2010/main" val="2502853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76200"/>
            <a:ext cx="5822777"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hlinkClick r:id="rId3"/>
          </p:cNvPr>
          <p:cNvSpPr txBox="1"/>
          <p:nvPr/>
        </p:nvSpPr>
        <p:spPr>
          <a:xfrm>
            <a:off x="3505200" y="6248400"/>
            <a:ext cx="5638800" cy="400110"/>
          </a:xfrm>
          <a:prstGeom prst="rect">
            <a:avLst/>
          </a:prstGeom>
          <a:noFill/>
        </p:spPr>
        <p:txBody>
          <a:bodyPr wrap="square" rtlCol="0">
            <a:spAutoFit/>
          </a:bodyPr>
          <a:lstStyle/>
          <a:p>
            <a:r>
              <a:rPr lang="en-US" dirty="0">
                <a:solidFill>
                  <a:schemeClr val="accent3"/>
                </a:solidFill>
                <a:latin typeface="+mn-lt"/>
              </a:rPr>
              <a:t>https://</a:t>
            </a:r>
            <a:r>
              <a:rPr lang="en-US" sz="2000" dirty="0">
                <a:solidFill>
                  <a:schemeClr val="accent3"/>
                </a:solidFill>
                <a:latin typeface="+mn-lt"/>
              </a:rPr>
              <a:t>www.communitiesinschools.org/our-model</a:t>
            </a:r>
            <a:r>
              <a:rPr lang="en-US" dirty="0">
                <a:solidFill>
                  <a:schemeClr val="accent3"/>
                </a:solidFill>
                <a:latin typeface="+mn-lt"/>
              </a:rPr>
              <a:t>/</a:t>
            </a:r>
          </a:p>
        </p:txBody>
      </p:sp>
    </p:spTree>
    <p:extLst>
      <p:ext uri="{BB962C8B-B14F-4D97-AF65-F5344CB8AC3E}">
        <p14:creationId xmlns:p14="http://schemas.microsoft.com/office/powerpoint/2010/main" val="3460376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933700" y="304801"/>
            <a:ext cx="6324600" cy="411163"/>
          </a:xfrm>
        </p:spPr>
        <p:txBody>
          <a:bodyPr/>
          <a:lstStyle/>
          <a:p>
            <a:r>
              <a:rPr lang="en-US" altLang="en-US" sz="4800" dirty="0">
                <a:latin typeface="Calibri Light" panose="020F0302020204030204" pitchFamily="34" charset="0"/>
                <a:ea typeface="ＭＳ Ｐゴシック" pitchFamily="34" charset="-128"/>
              </a:rPr>
              <a:t>The Five Basics of CIS</a:t>
            </a:r>
          </a:p>
        </p:txBody>
      </p:sp>
      <p:sp>
        <p:nvSpPr>
          <p:cNvPr id="24579" name="Slide Number Placeholder 3"/>
          <p:cNvSpPr>
            <a:spLocks noGrp="1"/>
          </p:cNvSpPr>
          <p:nvPr>
            <p:ph type="sldNum" sz="quarter" idx="10"/>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943999C-6596-4511-949E-563C2D19FB67}" type="slidenum">
              <a:rPr lang="en-US" altLang="en-US" sz="800">
                <a:solidFill>
                  <a:srgbClr val="838675"/>
                </a:solidFill>
              </a:rPr>
              <a:pPr eaLnBrk="1" hangingPunct="1"/>
              <a:t>6</a:t>
            </a:fld>
            <a:endParaRPr lang="en-US" altLang="en-US" sz="800" dirty="0">
              <a:solidFill>
                <a:srgbClr val="838675"/>
              </a:solidFill>
            </a:endParaRPr>
          </a:p>
        </p:txBody>
      </p:sp>
      <p:sp>
        <p:nvSpPr>
          <p:cNvPr id="2" name="TextBox 1"/>
          <p:cNvSpPr txBox="1"/>
          <p:nvPr/>
        </p:nvSpPr>
        <p:spPr>
          <a:xfrm>
            <a:off x="1752600" y="1459469"/>
            <a:ext cx="8763000" cy="830997"/>
          </a:xfrm>
          <a:prstGeom prst="rect">
            <a:avLst/>
          </a:prstGeom>
          <a:noFill/>
        </p:spPr>
        <p:txBody>
          <a:bodyPr wrap="square" rtlCol="0">
            <a:spAutoFit/>
          </a:bodyPr>
          <a:lstStyle/>
          <a:p>
            <a:pPr algn="ctr"/>
            <a:r>
              <a:rPr lang="en-US" sz="2400" dirty="0">
                <a:solidFill>
                  <a:srgbClr val="C00000"/>
                </a:solidFill>
                <a:latin typeface="Calibri Light" panose="020F0302020204030204" pitchFamily="34" charset="0"/>
              </a:rPr>
              <a:t>Communities In Schools believes that every child needs and deserves these “Five Basics”: </a:t>
            </a:r>
          </a:p>
        </p:txBody>
      </p:sp>
      <p:graphicFrame>
        <p:nvGraphicFramePr>
          <p:cNvPr id="10" name="Content Placeholder 5"/>
          <p:cNvGraphicFramePr>
            <a:graphicFrameLocks/>
          </p:cNvGraphicFramePr>
          <p:nvPr>
            <p:extLst>
              <p:ext uri="{D42A27DB-BD31-4B8C-83A1-F6EECF244321}">
                <p14:modId xmlns:p14="http://schemas.microsoft.com/office/powerpoint/2010/main" val="361023741"/>
              </p:ext>
            </p:extLst>
          </p:nvPr>
        </p:nvGraphicFramePr>
        <p:xfrm>
          <a:off x="1881981" y="1752600"/>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 descr="S:\Logos &amp; Mission\high resolution logos\Horizontal_CIS_CharlestonArea_4PMS.jpg"/>
          <p:cNvPicPr>
            <a:picLocks noChangeAspect="1" noChangeArrowheads="1"/>
          </p:cNvPicPr>
          <p:nvPr/>
        </p:nvPicPr>
        <p:blipFill>
          <a:blip r:embed="rId7" cstate="print"/>
          <a:srcRect/>
          <a:stretch>
            <a:fillRect/>
          </a:stretch>
        </p:blipFill>
        <p:spPr bwMode="auto">
          <a:xfrm>
            <a:off x="9220200" y="6248401"/>
            <a:ext cx="1371600" cy="498475"/>
          </a:xfrm>
          <a:prstGeom prst="rect">
            <a:avLst/>
          </a:prstGeom>
          <a:noFill/>
          <a:ln>
            <a:noFill/>
          </a:ln>
        </p:spPr>
      </p:pic>
    </p:spTree>
    <p:extLst>
      <p:ext uri="{BB962C8B-B14F-4D97-AF65-F5344CB8AC3E}">
        <p14:creationId xmlns:p14="http://schemas.microsoft.com/office/powerpoint/2010/main" val="1100061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Calibri Light" panose="020F0302020204030204" pitchFamily="34" charset="0"/>
              </a:rPr>
              <a:t>CIS Site Coordinator role</a:t>
            </a:r>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245" b="25559"/>
          <a:stretch/>
        </p:blipFill>
        <p:spPr>
          <a:xfrm>
            <a:off x="1676400" y="1447801"/>
            <a:ext cx="2590800" cy="2514600"/>
          </a:xfrm>
        </p:spPr>
      </p:pic>
      <p:sp>
        <p:nvSpPr>
          <p:cNvPr id="4" name="Slide Number Placeholder 3"/>
          <p:cNvSpPr>
            <a:spLocks noGrp="1"/>
          </p:cNvSpPr>
          <p:nvPr>
            <p:ph type="sldNum" sz="quarter" idx="10"/>
          </p:nvPr>
        </p:nvSpPr>
        <p:spPr/>
        <p:txBody>
          <a:bodyPr/>
          <a:lstStyle/>
          <a:p>
            <a:fld id="{2C3EF3E4-476C-4EED-B06F-5418D380FFED}" type="slidenum">
              <a:rPr lang="en-US" altLang="en-US" smtClean="0"/>
              <a:pPr/>
              <a:t>7</a:t>
            </a:fld>
            <a:endParaRPr lang="en-US" alt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075" t="16949" b="16949"/>
          <a:stretch/>
        </p:blipFill>
        <p:spPr>
          <a:xfrm>
            <a:off x="8153400" y="1447801"/>
            <a:ext cx="2362200" cy="2971800"/>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521" t="15100" r="3876" b="7047"/>
          <a:stretch/>
        </p:blipFill>
        <p:spPr>
          <a:xfrm>
            <a:off x="4381500" y="3657600"/>
            <a:ext cx="3657600" cy="2209800"/>
          </a:xfrm>
          <a:prstGeom prst="rect">
            <a:avLst/>
          </a:prstGeom>
        </p:spPr>
      </p:pic>
      <p:sp>
        <p:nvSpPr>
          <p:cNvPr id="15" name="TextBox 14"/>
          <p:cNvSpPr txBox="1"/>
          <p:nvPr/>
        </p:nvSpPr>
        <p:spPr>
          <a:xfrm>
            <a:off x="4495800" y="1738034"/>
            <a:ext cx="3124200" cy="1569660"/>
          </a:xfrm>
          <a:prstGeom prst="rect">
            <a:avLst/>
          </a:prstGeom>
          <a:noFill/>
        </p:spPr>
        <p:txBody>
          <a:bodyPr wrap="square" rtlCol="0">
            <a:spAutoFit/>
          </a:bodyPr>
          <a:lstStyle/>
          <a:p>
            <a:pPr algn="ctr"/>
            <a:r>
              <a:rPr lang="en-US" sz="2400" b="1" dirty="0">
                <a:solidFill>
                  <a:srgbClr val="FF0000"/>
                </a:solidFill>
                <a:latin typeface="+mn-lt"/>
              </a:rPr>
              <a:t>Remove non-academic barriers allowing students  to focus on learning </a:t>
            </a:r>
          </a:p>
        </p:txBody>
      </p:sp>
      <p:sp>
        <p:nvSpPr>
          <p:cNvPr id="16" name="TextBox 15"/>
          <p:cNvSpPr txBox="1"/>
          <p:nvPr/>
        </p:nvSpPr>
        <p:spPr>
          <a:xfrm>
            <a:off x="1905000" y="4086334"/>
            <a:ext cx="4000500" cy="369332"/>
          </a:xfrm>
          <a:prstGeom prst="rect">
            <a:avLst/>
          </a:prstGeom>
          <a:noFill/>
        </p:spPr>
        <p:txBody>
          <a:bodyPr wrap="square" rtlCol="0">
            <a:spAutoFit/>
          </a:bodyPr>
          <a:lstStyle/>
          <a:p>
            <a:r>
              <a:rPr lang="en-US" dirty="0">
                <a:solidFill>
                  <a:srgbClr val="FF9900"/>
                </a:solidFill>
                <a:latin typeface="+mn-lt"/>
              </a:rPr>
              <a:t>Behavioral Interventions</a:t>
            </a:r>
          </a:p>
        </p:txBody>
      </p:sp>
      <p:sp>
        <p:nvSpPr>
          <p:cNvPr id="17" name="TextBox 16"/>
          <p:cNvSpPr txBox="1"/>
          <p:nvPr/>
        </p:nvSpPr>
        <p:spPr>
          <a:xfrm>
            <a:off x="8001000" y="5571455"/>
            <a:ext cx="2514600" cy="369332"/>
          </a:xfrm>
          <a:prstGeom prst="rect">
            <a:avLst/>
          </a:prstGeom>
          <a:noFill/>
        </p:spPr>
        <p:txBody>
          <a:bodyPr wrap="square" rtlCol="0">
            <a:spAutoFit/>
          </a:bodyPr>
          <a:lstStyle/>
          <a:p>
            <a:r>
              <a:rPr lang="en-US" dirty="0">
                <a:solidFill>
                  <a:srgbClr val="FF9900"/>
                </a:solidFill>
                <a:latin typeface="+mn-lt"/>
              </a:rPr>
              <a:t>Provide Basic Needs</a:t>
            </a:r>
          </a:p>
        </p:txBody>
      </p:sp>
      <p:sp>
        <p:nvSpPr>
          <p:cNvPr id="18" name="TextBox 17"/>
          <p:cNvSpPr txBox="1"/>
          <p:nvPr/>
        </p:nvSpPr>
        <p:spPr>
          <a:xfrm>
            <a:off x="7879703" y="4484936"/>
            <a:ext cx="2667000" cy="369332"/>
          </a:xfrm>
          <a:prstGeom prst="rect">
            <a:avLst/>
          </a:prstGeom>
          <a:noFill/>
        </p:spPr>
        <p:txBody>
          <a:bodyPr wrap="square" rtlCol="0">
            <a:spAutoFit/>
          </a:bodyPr>
          <a:lstStyle/>
          <a:p>
            <a:pPr algn="ctr"/>
            <a:r>
              <a:rPr lang="en-US" dirty="0">
                <a:solidFill>
                  <a:srgbClr val="006600"/>
                </a:solidFill>
                <a:latin typeface="+mn-lt"/>
              </a:rPr>
              <a:t>College and Career Prep</a:t>
            </a:r>
          </a:p>
        </p:txBody>
      </p:sp>
      <p:sp>
        <p:nvSpPr>
          <p:cNvPr id="19" name="TextBox 18"/>
          <p:cNvSpPr txBox="1"/>
          <p:nvPr/>
        </p:nvSpPr>
        <p:spPr>
          <a:xfrm>
            <a:off x="9041753" y="5125913"/>
            <a:ext cx="1943100" cy="369332"/>
          </a:xfrm>
          <a:prstGeom prst="rect">
            <a:avLst/>
          </a:prstGeom>
          <a:noFill/>
        </p:spPr>
        <p:txBody>
          <a:bodyPr wrap="square" rtlCol="0">
            <a:spAutoFit/>
          </a:bodyPr>
          <a:lstStyle/>
          <a:p>
            <a:r>
              <a:rPr lang="en-US" dirty="0">
                <a:solidFill>
                  <a:schemeClr val="accent3"/>
                </a:solidFill>
                <a:latin typeface="+mn-lt"/>
              </a:rPr>
              <a:t>Teach Life Skills</a:t>
            </a:r>
          </a:p>
        </p:txBody>
      </p:sp>
      <p:sp>
        <p:nvSpPr>
          <p:cNvPr id="20" name="TextBox 19"/>
          <p:cNvSpPr txBox="1"/>
          <p:nvPr/>
        </p:nvSpPr>
        <p:spPr>
          <a:xfrm>
            <a:off x="1524000" y="4743844"/>
            <a:ext cx="2274726" cy="369332"/>
          </a:xfrm>
          <a:prstGeom prst="rect">
            <a:avLst/>
          </a:prstGeom>
          <a:noFill/>
        </p:spPr>
        <p:txBody>
          <a:bodyPr wrap="square" rtlCol="0">
            <a:spAutoFit/>
          </a:bodyPr>
          <a:lstStyle/>
          <a:p>
            <a:r>
              <a:rPr lang="en-US" dirty="0">
                <a:solidFill>
                  <a:srgbClr val="006600"/>
                </a:solidFill>
                <a:latin typeface="+mn-lt"/>
              </a:rPr>
              <a:t>Academic Assistance</a:t>
            </a:r>
          </a:p>
        </p:txBody>
      </p:sp>
      <p:sp>
        <p:nvSpPr>
          <p:cNvPr id="21" name="TextBox 20"/>
          <p:cNvSpPr txBox="1"/>
          <p:nvPr/>
        </p:nvSpPr>
        <p:spPr>
          <a:xfrm>
            <a:off x="2407297" y="5405451"/>
            <a:ext cx="2438400" cy="369332"/>
          </a:xfrm>
          <a:prstGeom prst="rect">
            <a:avLst/>
          </a:prstGeom>
          <a:noFill/>
        </p:spPr>
        <p:txBody>
          <a:bodyPr wrap="square" rtlCol="0">
            <a:spAutoFit/>
          </a:bodyPr>
          <a:lstStyle/>
          <a:p>
            <a:r>
              <a:rPr lang="en-US" dirty="0">
                <a:solidFill>
                  <a:schemeClr val="accent3"/>
                </a:solidFill>
                <a:latin typeface="+mn-lt"/>
              </a:rPr>
              <a:t>Family Engagement </a:t>
            </a:r>
          </a:p>
        </p:txBody>
      </p:sp>
    </p:spTree>
    <p:extLst>
      <p:ext uri="{BB962C8B-B14F-4D97-AF65-F5344CB8AC3E}">
        <p14:creationId xmlns:p14="http://schemas.microsoft.com/office/powerpoint/2010/main" val="1019621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381000"/>
            <a:ext cx="9372600" cy="762000"/>
          </a:xfrm>
        </p:spPr>
        <p:txBody>
          <a:bodyPr>
            <a:noAutofit/>
          </a:bodyPr>
          <a:lstStyle/>
          <a:p>
            <a:r>
              <a:rPr lang="en-US" sz="3800" dirty="0">
                <a:latin typeface="Calibri Light" panose="020F0302020204030204" pitchFamily="34" charset="0"/>
              </a:rPr>
              <a:t>Ways to utilize your CIS Site Coordinator</a:t>
            </a:r>
          </a:p>
        </p:txBody>
      </p:sp>
      <p:sp>
        <p:nvSpPr>
          <p:cNvPr id="3" name="Content Placeholder 2"/>
          <p:cNvSpPr>
            <a:spLocks noGrp="1"/>
          </p:cNvSpPr>
          <p:nvPr>
            <p:ph sz="quarter" idx="1"/>
          </p:nvPr>
        </p:nvSpPr>
        <p:spPr>
          <a:xfrm>
            <a:off x="1828800" y="1524000"/>
            <a:ext cx="8153400" cy="4572000"/>
          </a:xfrm>
        </p:spPr>
        <p:txBody>
          <a:bodyPr>
            <a:noAutofit/>
          </a:bodyPr>
          <a:lstStyle/>
          <a:p>
            <a:pPr>
              <a:buFont typeface="Wingdings" panose="05000000000000000000" pitchFamily="2" charset="2"/>
              <a:buChar char="v"/>
            </a:pPr>
            <a:r>
              <a:rPr lang="en-US" sz="1800" dirty="0">
                <a:latin typeface="Calibri Light" panose="020F0302020204030204" pitchFamily="34" charset="0"/>
              </a:rPr>
              <a:t> Consult teachers, counselors, school administrators and parents about behavioral concerns</a:t>
            </a:r>
          </a:p>
          <a:p>
            <a:pPr>
              <a:buFont typeface="Wingdings" panose="05000000000000000000" pitchFamily="2" charset="2"/>
              <a:buChar char="v"/>
            </a:pPr>
            <a:r>
              <a:rPr lang="en-US" sz="1800" dirty="0">
                <a:latin typeface="Calibri Light" panose="020F0302020204030204" pitchFamily="34" charset="0"/>
              </a:rPr>
              <a:t> Provide case management and encourage improved school attendance  </a:t>
            </a:r>
          </a:p>
          <a:p>
            <a:pPr>
              <a:buFont typeface="Wingdings" panose="05000000000000000000" pitchFamily="2" charset="2"/>
              <a:buChar char="v"/>
            </a:pPr>
            <a:r>
              <a:rPr lang="en-US" sz="1800" dirty="0">
                <a:latin typeface="Calibri Light" panose="020F0302020204030204" pitchFamily="34" charset="0"/>
              </a:rPr>
              <a:t> Counsel individuals, groups and families </a:t>
            </a:r>
          </a:p>
          <a:p>
            <a:pPr>
              <a:buFont typeface="Wingdings" panose="05000000000000000000" pitchFamily="2" charset="2"/>
              <a:buChar char="v"/>
            </a:pPr>
            <a:r>
              <a:rPr lang="en-US" sz="1800" dirty="0">
                <a:latin typeface="Calibri Light" panose="020F0302020204030204" pitchFamily="34" charset="0"/>
              </a:rPr>
              <a:t> Conduct home visits and encourage parental </a:t>
            </a:r>
          </a:p>
          <a:p>
            <a:pPr marL="0" indent="0">
              <a:buNone/>
            </a:pPr>
            <a:r>
              <a:rPr lang="en-US" sz="1800" dirty="0">
                <a:latin typeface="Calibri Light" panose="020F0302020204030204" pitchFamily="34" charset="0"/>
              </a:rPr>
              <a:t>       involvement </a:t>
            </a:r>
          </a:p>
          <a:p>
            <a:pPr>
              <a:buFont typeface="Wingdings" panose="05000000000000000000" pitchFamily="2" charset="2"/>
              <a:buChar char="v"/>
            </a:pPr>
            <a:r>
              <a:rPr lang="en-US" sz="1800" dirty="0">
                <a:latin typeface="Calibri Light" panose="020F0302020204030204" pitchFamily="34" charset="0"/>
              </a:rPr>
              <a:t> Identify Resources and make referrals for services </a:t>
            </a:r>
          </a:p>
          <a:p>
            <a:pPr>
              <a:buFont typeface="Wingdings" panose="05000000000000000000" pitchFamily="2" charset="2"/>
              <a:buChar char="v"/>
            </a:pPr>
            <a:r>
              <a:rPr lang="en-US" sz="1800" dirty="0">
                <a:latin typeface="Calibri Light" panose="020F0302020204030204" pitchFamily="34" charset="0"/>
              </a:rPr>
              <a:t>Offer field trips and service learning opportunities </a:t>
            </a:r>
          </a:p>
          <a:p>
            <a:pPr>
              <a:buFont typeface="Wingdings" panose="05000000000000000000" pitchFamily="2" charset="2"/>
              <a:buChar char="v"/>
            </a:pPr>
            <a:r>
              <a:rPr lang="en-US" sz="1800" dirty="0">
                <a:latin typeface="Calibri Light" panose="020F0302020204030204" pitchFamily="34" charset="0"/>
              </a:rPr>
              <a:t> Provide support and guidance to mentors and tutors </a:t>
            </a:r>
          </a:p>
          <a:p>
            <a:pPr>
              <a:buFont typeface="Wingdings" panose="05000000000000000000" pitchFamily="2" charset="2"/>
              <a:buChar char="v"/>
            </a:pPr>
            <a:r>
              <a:rPr lang="en-US" sz="1800" dirty="0">
                <a:latin typeface="Calibri Light" panose="020F0302020204030204" pitchFamily="34" charset="0"/>
              </a:rPr>
              <a:t> See groups weekly – social skills, academic success, enrichment activities, behavioral intervention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2514600"/>
            <a:ext cx="3251200" cy="2438400"/>
          </a:xfrm>
          <a:prstGeom prst="rect">
            <a:avLst/>
          </a:prstGeom>
        </p:spPr>
      </p:pic>
    </p:spTree>
    <p:extLst>
      <p:ext uri="{BB962C8B-B14F-4D97-AF65-F5344CB8AC3E}">
        <p14:creationId xmlns:p14="http://schemas.microsoft.com/office/powerpoint/2010/main" val="2683298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Light" panose="020F0302020204030204" pitchFamily="34" charset="0"/>
              </a:rPr>
              <a:t>Volunteer Opportunities</a:t>
            </a:r>
            <a:br>
              <a:rPr lang="en-US" sz="4000" dirty="0">
                <a:latin typeface="Calibri Light" panose="020F0302020204030204" pitchFamily="34" charset="0"/>
              </a:rPr>
            </a:br>
            <a:endParaRPr lang="en-US" sz="4000" dirty="0">
              <a:latin typeface="Calibri Light" panose="020F0302020204030204" pitchFamily="34" charset="0"/>
            </a:endParaRPr>
          </a:p>
        </p:txBody>
      </p:sp>
      <p:pic>
        <p:nvPicPr>
          <p:cNvPr id="5" name="Content Placeholder 4"/>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38401" y="1294553"/>
            <a:ext cx="3338289" cy="2209800"/>
          </a:xfrm>
        </p:spPr>
      </p:pic>
      <p:sp>
        <p:nvSpPr>
          <p:cNvPr id="4" name="Slide Number Placeholder 3"/>
          <p:cNvSpPr>
            <a:spLocks noGrp="1"/>
          </p:cNvSpPr>
          <p:nvPr>
            <p:ph type="sldNum" sz="quarter" idx="10"/>
          </p:nvPr>
        </p:nvSpPr>
        <p:spPr/>
        <p:txBody>
          <a:bodyPr/>
          <a:lstStyle/>
          <a:p>
            <a:fld id="{2C3EF3E4-476C-4EED-B06F-5418D380FFED}" type="slidenum">
              <a:rPr lang="en-US" altLang="en-US" smtClean="0"/>
              <a:pPr/>
              <a:t>9</a:t>
            </a:fld>
            <a:endParaRPr lang="en-US" altLang="en-US" dirty="0"/>
          </a:p>
        </p:txBody>
      </p:sp>
      <p:sp>
        <p:nvSpPr>
          <p:cNvPr id="10" name="TextBox 9"/>
          <p:cNvSpPr txBox="1"/>
          <p:nvPr/>
        </p:nvSpPr>
        <p:spPr>
          <a:xfrm>
            <a:off x="1524000" y="3504354"/>
            <a:ext cx="4953000" cy="1354217"/>
          </a:xfrm>
          <a:prstGeom prst="rect">
            <a:avLst/>
          </a:prstGeom>
          <a:noFill/>
          <a:ln w="28575">
            <a:solidFill>
              <a:schemeClr val="accent1"/>
            </a:solidFill>
          </a:ln>
        </p:spPr>
        <p:txBody>
          <a:bodyPr wrap="square" rtlCol="0">
            <a:spAutoFit/>
          </a:bodyPr>
          <a:lstStyle/>
          <a:p>
            <a:pPr algn="ctr"/>
            <a:r>
              <a:rPr lang="en-US" b="1" u="sng" dirty="0">
                <a:latin typeface="+mn-lt"/>
              </a:rPr>
              <a:t>Attendance</a:t>
            </a:r>
          </a:p>
          <a:p>
            <a:pPr algn="ctr"/>
            <a:r>
              <a:rPr lang="en-US" sz="1600" dirty="0">
                <a:latin typeface="+mn-lt"/>
              </a:rPr>
              <a:t>Lunch Buddy @ Elementary Schools </a:t>
            </a:r>
          </a:p>
          <a:p>
            <a:pPr algn="ctr"/>
            <a:r>
              <a:rPr lang="en-US" sz="1600" dirty="0">
                <a:latin typeface="+mn-lt"/>
              </a:rPr>
              <a:t>Just one hour, once a week</a:t>
            </a:r>
          </a:p>
          <a:p>
            <a:pPr algn="ctr"/>
            <a:r>
              <a:rPr lang="en-US" sz="1600" dirty="0">
                <a:latin typeface="+mn-lt"/>
              </a:rPr>
              <a:t>Eat lunch together, play games, arts and crafts, go outside  </a:t>
            </a:r>
          </a:p>
          <a:p>
            <a:pPr algn="ctr"/>
            <a:r>
              <a:rPr lang="en-US" sz="1600" dirty="0">
                <a:latin typeface="+mn-lt"/>
              </a:rPr>
              <a:t>Check and Connect</a:t>
            </a:r>
          </a:p>
        </p:txBody>
      </p:sp>
      <p:sp>
        <p:nvSpPr>
          <p:cNvPr id="12" name="TextBox 11"/>
          <p:cNvSpPr txBox="1"/>
          <p:nvPr/>
        </p:nvSpPr>
        <p:spPr>
          <a:xfrm>
            <a:off x="7024396" y="4858570"/>
            <a:ext cx="3124200" cy="1107996"/>
          </a:xfrm>
          <a:prstGeom prst="rect">
            <a:avLst/>
          </a:prstGeom>
          <a:noFill/>
          <a:ln w="28575">
            <a:solidFill>
              <a:srgbClr val="006600"/>
            </a:solidFill>
          </a:ln>
        </p:spPr>
        <p:txBody>
          <a:bodyPr wrap="square" rtlCol="0">
            <a:spAutoFit/>
          </a:bodyPr>
          <a:lstStyle/>
          <a:p>
            <a:pPr algn="ctr"/>
            <a:r>
              <a:rPr lang="en-US" b="1" u="sng" dirty="0">
                <a:latin typeface="+mn-lt"/>
              </a:rPr>
              <a:t>Other Opportunities</a:t>
            </a:r>
          </a:p>
          <a:p>
            <a:pPr algn="ctr"/>
            <a:r>
              <a:rPr lang="en-US" sz="1600" dirty="0">
                <a:latin typeface="+mn-lt"/>
              </a:rPr>
              <a:t>School Supplies/uniforms </a:t>
            </a:r>
          </a:p>
          <a:p>
            <a:pPr algn="ctr"/>
            <a:r>
              <a:rPr lang="en-US" sz="1600" dirty="0">
                <a:latin typeface="+mn-lt"/>
              </a:rPr>
              <a:t>Teacher Appreciation Week</a:t>
            </a:r>
          </a:p>
          <a:p>
            <a:pPr algn="ctr"/>
            <a:r>
              <a:rPr lang="en-US" sz="1600" dirty="0">
                <a:latin typeface="+mn-lt"/>
              </a:rPr>
              <a:t>Day of Caring/Special Events</a:t>
            </a:r>
          </a:p>
        </p:txBody>
      </p:sp>
      <p:sp>
        <p:nvSpPr>
          <p:cNvPr id="16" name="TextBox 15"/>
          <p:cNvSpPr txBox="1"/>
          <p:nvPr/>
        </p:nvSpPr>
        <p:spPr>
          <a:xfrm>
            <a:off x="2545444" y="5080132"/>
            <a:ext cx="3124200" cy="861774"/>
          </a:xfrm>
          <a:prstGeom prst="rect">
            <a:avLst/>
          </a:prstGeom>
          <a:noFill/>
          <a:ln w="28575">
            <a:solidFill>
              <a:srgbClr val="0070C0"/>
            </a:solidFill>
          </a:ln>
        </p:spPr>
        <p:txBody>
          <a:bodyPr wrap="square" rtlCol="0">
            <a:spAutoFit/>
          </a:bodyPr>
          <a:lstStyle/>
          <a:p>
            <a:pPr algn="ctr"/>
            <a:r>
              <a:rPr lang="en-US" b="1" u="sng" dirty="0">
                <a:latin typeface="Calibri" panose="020F0502020204030204" pitchFamily="34" charset="0"/>
                <a:cs typeface="Calibri" panose="020F0502020204030204" pitchFamily="34" charset="0"/>
              </a:rPr>
              <a:t>Coursework</a:t>
            </a:r>
          </a:p>
          <a:p>
            <a:pPr algn="ctr"/>
            <a:r>
              <a:rPr lang="en-US" sz="1600" dirty="0">
                <a:latin typeface="Calibri" panose="020F0502020204030204" pitchFamily="34" charset="0"/>
                <a:cs typeface="Calibri" panose="020F0502020204030204" pitchFamily="34" charset="0"/>
              </a:rPr>
              <a:t>Classroom Champion</a:t>
            </a:r>
          </a:p>
          <a:p>
            <a:pPr algn="ctr"/>
            <a:r>
              <a:rPr lang="en-US" sz="1600" dirty="0">
                <a:latin typeface="Calibri" panose="020F0502020204030204" pitchFamily="34" charset="0"/>
                <a:cs typeface="Calibri" panose="020F0502020204030204" pitchFamily="34" charset="0"/>
              </a:rPr>
              <a:t>Literacy Leader/Math Mentor</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0680" y="1294554"/>
            <a:ext cx="3283920" cy="2159687"/>
          </a:xfrm>
          <a:prstGeom prst="rect">
            <a:avLst/>
          </a:prstGeom>
        </p:spPr>
      </p:pic>
      <p:sp>
        <p:nvSpPr>
          <p:cNvPr id="6" name="TextBox 5"/>
          <p:cNvSpPr txBox="1"/>
          <p:nvPr/>
        </p:nvSpPr>
        <p:spPr>
          <a:xfrm>
            <a:off x="6629400" y="3516206"/>
            <a:ext cx="4038600" cy="861774"/>
          </a:xfrm>
          <a:prstGeom prst="rect">
            <a:avLst/>
          </a:prstGeom>
          <a:noFill/>
          <a:ln w="28575">
            <a:solidFill>
              <a:srgbClr val="0070C0"/>
            </a:solidFill>
          </a:ln>
        </p:spPr>
        <p:txBody>
          <a:bodyPr wrap="square" rtlCol="0">
            <a:spAutoFit/>
          </a:bodyPr>
          <a:lstStyle/>
          <a:p>
            <a:pPr algn="ctr"/>
            <a:r>
              <a:rPr lang="en-US" b="1" u="sng" dirty="0">
                <a:latin typeface="+mn-lt"/>
              </a:rPr>
              <a:t>Behavior</a:t>
            </a:r>
          </a:p>
          <a:p>
            <a:pPr algn="ctr"/>
            <a:r>
              <a:rPr lang="en-US" sz="1600" dirty="0">
                <a:latin typeface="+mn-lt"/>
              </a:rPr>
              <a:t>One-on-one Mentoring</a:t>
            </a:r>
          </a:p>
          <a:p>
            <a:pPr algn="ctr"/>
            <a:r>
              <a:rPr lang="en-US" sz="1600" dirty="0">
                <a:latin typeface="+mn-lt"/>
              </a:rPr>
              <a:t>Small group leader</a:t>
            </a:r>
          </a:p>
        </p:txBody>
      </p:sp>
    </p:spTree>
    <p:extLst>
      <p:ext uri="{BB962C8B-B14F-4D97-AF65-F5344CB8AC3E}">
        <p14:creationId xmlns:p14="http://schemas.microsoft.com/office/powerpoint/2010/main" val="2514046576"/>
      </p:ext>
    </p:extLst>
  </p:cSld>
  <p:clrMapOvr>
    <a:masterClrMapping/>
  </p:clrMapOvr>
</p:sld>
</file>

<file path=ppt/theme/theme1.xml><?xml version="1.0" encoding="utf-8"?>
<a:theme xmlns:a="http://schemas.openxmlformats.org/drawingml/2006/main" name="Default Design">
  <a:themeElements>
    <a:clrScheme name="Custom 6">
      <a:dk1>
        <a:srgbClr val="131313"/>
      </a:dk1>
      <a:lt1>
        <a:srgbClr val="FFFFFF"/>
      </a:lt1>
      <a:dk2>
        <a:srgbClr val="008551"/>
      </a:dk2>
      <a:lt2>
        <a:srgbClr val="008551"/>
      </a:lt2>
      <a:accent1>
        <a:srgbClr val="E21836"/>
      </a:accent1>
      <a:accent2>
        <a:srgbClr val="FFC000"/>
      </a:accent2>
      <a:accent3>
        <a:srgbClr val="003D7D"/>
      </a:accent3>
      <a:accent4>
        <a:srgbClr val="808284"/>
      </a:accent4>
      <a:accent5>
        <a:srgbClr val="4B2332"/>
      </a:accent5>
      <a:accent6>
        <a:srgbClr val="00633C"/>
      </a:accent6>
      <a:hlink>
        <a:srgbClr val="4E8ABE"/>
      </a:hlink>
      <a:folHlink>
        <a:srgbClr val="FFCE0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solidFill>
              <a:schemeClr val="accent3"/>
            </a:solidFill>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42"/>
        </a:dk1>
        <a:lt1>
          <a:srgbClr val="FFFFFF"/>
        </a:lt1>
        <a:dk2>
          <a:srgbClr val="000066"/>
        </a:dk2>
        <a:lt2>
          <a:srgbClr val="E12E29"/>
        </a:lt2>
        <a:accent1>
          <a:srgbClr val="0000CC"/>
        </a:accent1>
        <a:accent2>
          <a:srgbClr val="333399"/>
        </a:accent2>
        <a:accent3>
          <a:srgbClr val="AAAAB8"/>
        </a:accent3>
        <a:accent4>
          <a:srgbClr val="DADADA"/>
        </a:accent4>
        <a:accent5>
          <a:srgbClr val="AAAAE2"/>
        </a:accent5>
        <a:accent6>
          <a:srgbClr val="2D2D8A"/>
        </a:accent6>
        <a:hlink>
          <a:srgbClr val="800000"/>
        </a:hlink>
        <a:folHlink>
          <a:srgbClr val="808080"/>
        </a:folHlink>
      </a:clrScheme>
      <a:clrMap bg1="dk2" tx1="lt1" bg2="dk1" tx2="lt2" accent1="accent1" accent2="accent2" accent3="accent3" accent4="accent4" accent5="accent5" accent6="accent6" hlink="hlink" folHlink="folHlink"/>
    </a:extraClrScheme>
    <a:extraClrScheme>
      <a:clrScheme name="Default Design 14">
        <a:dk1>
          <a:srgbClr val="000099"/>
        </a:dk1>
        <a:lt1>
          <a:srgbClr val="FFFFFF"/>
        </a:lt1>
        <a:dk2>
          <a:srgbClr val="E12E29"/>
        </a:dk2>
        <a:lt2>
          <a:srgbClr val="000042"/>
        </a:lt2>
        <a:accent1>
          <a:srgbClr val="0000CC"/>
        </a:accent1>
        <a:accent2>
          <a:srgbClr val="333399"/>
        </a:accent2>
        <a:accent3>
          <a:srgbClr val="FFFFFF"/>
        </a:accent3>
        <a:accent4>
          <a:srgbClr val="000082"/>
        </a:accent4>
        <a:accent5>
          <a:srgbClr val="AAAAE2"/>
        </a:accent5>
        <a:accent6>
          <a:srgbClr val="2D2D8A"/>
        </a:accent6>
        <a:hlink>
          <a:srgbClr val="8000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Custom 6">
      <a:dk1>
        <a:srgbClr val="131313"/>
      </a:dk1>
      <a:lt1>
        <a:srgbClr val="FFFFFF"/>
      </a:lt1>
      <a:dk2>
        <a:srgbClr val="008551"/>
      </a:dk2>
      <a:lt2>
        <a:srgbClr val="008551"/>
      </a:lt2>
      <a:accent1>
        <a:srgbClr val="E21836"/>
      </a:accent1>
      <a:accent2>
        <a:srgbClr val="FFC000"/>
      </a:accent2>
      <a:accent3>
        <a:srgbClr val="003D7D"/>
      </a:accent3>
      <a:accent4>
        <a:srgbClr val="808284"/>
      </a:accent4>
      <a:accent5>
        <a:srgbClr val="4B2332"/>
      </a:accent5>
      <a:accent6>
        <a:srgbClr val="00633C"/>
      </a:accent6>
      <a:hlink>
        <a:srgbClr val="4E8ABE"/>
      </a:hlink>
      <a:folHlink>
        <a:srgbClr val="FFCE0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solidFill>
              <a:schemeClr val="accent3"/>
            </a:solidFill>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42"/>
        </a:dk1>
        <a:lt1>
          <a:srgbClr val="FFFFFF"/>
        </a:lt1>
        <a:dk2>
          <a:srgbClr val="000066"/>
        </a:dk2>
        <a:lt2>
          <a:srgbClr val="E12E29"/>
        </a:lt2>
        <a:accent1>
          <a:srgbClr val="0000CC"/>
        </a:accent1>
        <a:accent2>
          <a:srgbClr val="333399"/>
        </a:accent2>
        <a:accent3>
          <a:srgbClr val="AAAAB8"/>
        </a:accent3>
        <a:accent4>
          <a:srgbClr val="DADADA"/>
        </a:accent4>
        <a:accent5>
          <a:srgbClr val="AAAAE2"/>
        </a:accent5>
        <a:accent6>
          <a:srgbClr val="2D2D8A"/>
        </a:accent6>
        <a:hlink>
          <a:srgbClr val="800000"/>
        </a:hlink>
        <a:folHlink>
          <a:srgbClr val="808080"/>
        </a:folHlink>
      </a:clrScheme>
      <a:clrMap bg1="dk2" tx1="lt1" bg2="dk1" tx2="lt2" accent1="accent1" accent2="accent2" accent3="accent3" accent4="accent4" accent5="accent5" accent6="accent6" hlink="hlink" folHlink="folHlink"/>
    </a:extraClrScheme>
    <a:extraClrScheme>
      <a:clrScheme name="Default Design 14">
        <a:dk1>
          <a:srgbClr val="000099"/>
        </a:dk1>
        <a:lt1>
          <a:srgbClr val="FFFFFF"/>
        </a:lt1>
        <a:dk2>
          <a:srgbClr val="E12E29"/>
        </a:dk2>
        <a:lt2>
          <a:srgbClr val="000042"/>
        </a:lt2>
        <a:accent1>
          <a:srgbClr val="0000CC"/>
        </a:accent1>
        <a:accent2>
          <a:srgbClr val="333399"/>
        </a:accent2>
        <a:accent3>
          <a:srgbClr val="FFFFFF"/>
        </a:accent3>
        <a:accent4>
          <a:srgbClr val="000082"/>
        </a:accent4>
        <a:accent5>
          <a:srgbClr val="AAAAE2"/>
        </a:accent5>
        <a:accent6>
          <a:srgbClr val="2D2D8A"/>
        </a:accent6>
        <a:hlink>
          <a:srgbClr val="8000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1259</Words>
  <Application>Microsoft Office PowerPoint</Application>
  <PresentationFormat>Widescreen</PresentationFormat>
  <Paragraphs>173</Paragraphs>
  <Slides>16</Slides>
  <Notes>9</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16</vt:i4>
      </vt:variant>
    </vt:vector>
  </HeadingPairs>
  <TitlesOfParts>
    <vt:vector size="31" baseType="lpstr">
      <vt:lpstr>ＭＳ Ｐゴシック</vt:lpstr>
      <vt:lpstr>Arial</vt:lpstr>
      <vt:lpstr>Bebas Neue</vt:lpstr>
      <vt:lpstr>Calibri</vt:lpstr>
      <vt:lpstr>Calibri Light</vt:lpstr>
      <vt:lpstr>Eurostile</vt:lpstr>
      <vt:lpstr>Georgia</vt:lpstr>
      <vt:lpstr>Helvetica</vt:lpstr>
      <vt:lpstr>Segoe UI Light</vt:lpstr>
      <vt:lpstr>Times New Roman</vt:lpstr>
      <vt:lpstr>Wingdings</vt:lpstr>
      <vt:lpstr>ヒラギノ角ゴ Pro W3</vt:lpstr>
      <vt:lpstr>Default Design</vt:lpstr>
      <vt:lpstr>Default Design</vt:lpstr>
      <vt:lpstr>Office Theme</vt:lpstr>
      <vt:lpstr>Morningside Middle School</vt:lpstr>
      <vt:lpstr>Our Mission</vt:lpstr>
      <vt:lpstr>PowerPoint Presentation</vt:lpstr>
      <vt:lpstr>PowerPoint Presentation</vt:lpstr>
      <vt:lpstr>PowerPoint Presentation</vt:lpstr>
      <vt:lpstr>The Five Basics of CIS</vt:lpstr>
      <vt:lpstr>CIS Site Coordinator role</vt:lpstr>
      <vt:lpstr>Ways to utilize your CIS Site Coordinator</vt:lpstr>
      <vt:lpstr>Volunteer Opportunities </vt:lpstr>
      <vt:lpstr>PowerPoint Presentation</vt:lpstr>
      <vt:lpstr>PowerPoint Presentation</vt:lpstr>
      <vt:lpstr>Developmental Relationships  in Your Development </vt:lpstr>
      <vt:lpstr>Elements  of Developmental Relationships</vt:lpstr>
      <vt:lpstr>How Two Elements Work Together</vt:lpstr>
      <vt:lpstr>SPECIAL EVENTS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orientation</dc:title>
  <dc:creator>Aimee Lassor</dc:creator>
  <cp:lastModifiedBy>Eden Muller</cp:lastModifiedBy>
  <cp:revision>4</cp:revision>
  <dcterms:created xsi:type="dcterms:W3CDTF">2019-08-12T23:50:14Z</dcterms:created>
  <dcterms:modified xsi:type="dcterms:W3CDTF">2019-10-02T18:28:01Z</dcterms:modified>
</cp:coreProperties>
</file>