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Barlow Light" panose="00000400000000000000" pitchFamily="2" charset="0"/>
      <p:regular r:id="rId32"/>
      <p:bold r:id="rId33"/>
      <p:italic r:id="rId34"/>
      <p:boldItalic r:id="rId35"/>
    </p:embeddedFont>
    <p:embeddedFont>
      <p:font typeface="Bookman Old Style" panose="0205060405050502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Gill Sans" panose="020B0604020202020204" charset="0"/>
      <p:regular r:id="rId44"/>
      <p:bold r:id="rId45"/>
    </p:embeddedFont>
    <p:embeddedFont>
      <p:font typeface="Miriam Libre" panose="00000500000000000000" pitchFamily="2" charset="-79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NXUUtVq3J/l8l8CoaF7J2n5Ow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AF251B-8001-44A2-83F2-D8B6922FEC07}" v="1" dt="2023-10-13T15:20:56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19" name="Google Shape;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74" name="Google Shape;2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3" name="Google Shape;2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91" name="Google Shape;2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 txBox="1"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Gill Sans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ft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" name="Google Shape;20;p28"/>
          <p:cNvCxnSpPr/>
          <p:nvPr/>
        </p:nvCxnSpPr>
        <p:spPr>
          <a:xfrm>
            <a:off x="2417780" y="3528542"/>
            <a:ext cx="863707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6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89" name="Google Shape;89;p36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6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6"/>
          <p:cNvSpPr txBox="1"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3" name="Google Shape;93;p36"/>
          <p:cNvSpPr txBox="1">
            <a:spLocks noGrp="1"/>
          </p:cNvSpPr>
          <p:nvPr>
            <p:ph type="body" idx="1"/>
          </p:nvPr>
        </p:nvSpPr>
        <p:spPr>
          <a:xfrm>
            <a:off x="1450329" y="3145992"/>
            <a:ext cx="5524404" cy="200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" name="Google Shape;97;p36"/>
          <p:cNvCxnSpPr/>
          <p:nvPr/>
        </p:nvCxnSpPr>
        <p:spPr>
          <a:xfrm>
            <a:off x="1447382" y="3143605"/>
            <a:ext cx="552735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7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7"/>
          <p:cNvSpPr txBox="1">
            <a:spLocks noGrp="1"/>
          </p:cNvSpPr>
          <p:nvPr>
            <p:ph type="body" idx="1"/>
          </p:nvPr>
        </p:nvSpPr>
        <p:spPr>
          <a:xfrm rot="5400000">
            <a:off x="4527910" y="-1060599"/>
            <a:ext cx="3450613" cy="96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4" name="Google Shape;104;p37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7917038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3029143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" name="Google Shape;111;p38"/>
          <p:cNvCxnSpPr/>
          <p:nvPr/>
        </p:nvCxnSpPr>
        <p:spPr>
          <a:xfrm>
            <a:off x="9439111" y="798973"/>
            <a:ext cx="0" cy="4659889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29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413771" y="2017343"/>
            <a:ext cx="4645152" cy="344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" name="Google Shape;44;p30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1437664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27"/>
          <p:cNvCxnSpPr/>
          <p:nvPr/>
        </p:nvCxnSpPr>
        <p:spPr>
          <a:xfrm>
            <a:off x="2417780" y="3528542"/>
            <a:ext cx="863707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32"/>
          <p:cNvCxnSpPr/>
          <p:nvPr/>
        </p:nvCxnSpPr>
        <p:spPr>
          <a:xfrm>
            <a:off x="1454239" y="3804985"/>
            <a:ext cx="8630446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645152" cy="264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3"/>
          </p:nvPr>
        </p:nvSpPr>
        <p:spPr>
          <a:xfrm>
            <a:off x="6412362" y="2023003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4"/>
          </p:nvPr>
        </p:nvSpPr>
        <p:spPr>
          <a:xfrm>
            <a:off x="6412362" y="2821491"/>
            <a:ext cx="4645152" cy="2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" name="Google Shape;72;p33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34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>
            <a:off x="5043714" y="798974"/>
            <a:ext cx="6012470" cy="46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3275013" cy="22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" name="Google Shape;86;p35"/>
          <p:cNvCxnSpPr/>
          <p:nvPr/>
        </p:nvCxnSpPr>
        <p:spPr>
          <a:xfrm>
            <a:off x="1448280" y="3205491"/>
            <a:ext cx="326949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6464"/>
            </a:gs>
            <a:gs pos="100000">
              <a:srgbClr val="3E3E3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454545">
                  <a:alpha val="0"/>
                </a:srgbClr>
              </a:gs>
              <a:gs pos="100000">
                <a:schemeClr val="dk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7;p26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6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 sz="3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26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25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" name="Google Shape;29;p25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T31xvvCCcxOjf78-yj5tZtgVLut6WNC4/view" TargetMode="External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rive.google.com/file/d/1T31xvvCCcxOjf78-yj5tZtgVLut6WNC4/view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fx5tdIr7BrpPYMfNdgCcaV3aeAp6irW81URwiISTbfE/edit?usp=sharing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hyperlink" Target="https://docs.google.com/presentation/d/1bEigmfCIzlOdCijyuxoVwff1b4d3n42h8zbjfPWaSx8/edit?usp=sharing" TargetMode="External"/><Relationship Id="rId17" Type="http://schemas.openxmlformats.org/officeDocument/2006/relationships/hyperlink" Target="https://sites.google.com/hbgsd.k12.pa.us/extended-summer-learning-2022/home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presentation/d/18hcyF_79YSiSClr4uWzL7IRwvbH3mU_dKM_wi4aBaYk/edit?usp=sharing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hyperlink" Target="https://www.edgenuity.com/" TargetMode="External"/><Relationship Id="rId10" Type="http://schemas.openxmlformats.org/officeDocument/2006/relationships/hyperlink" Target="https://docs.google.com/presentation/d/1nmD4dPVSqtmapokrmp-Vmc-02chSP_rd1V3mBCMFFts/edit?usp=sharing" TargetMode="External"/><Relationship Id="rId19" Type="http://schemas.openxmlformats.org/officeDocument/2006/relationships/hyperlink" Target="https://docs.google.com/presentation/d/1QhrA6dwNGtfi59EebqGmY59_5m3OocnRkrteO-HQGR0/edit?usp=sharing" TargetMode="External"/><Relationship Id="rId4" Type="http://schemas.openxmlformats.org/officeDocument/2006/relationships/hyperlink" Target="https://docs.google.com/presentation/d/1pQQ-gI8H28jYROpFFwS2T0hcTWP9ytSQQuI-rT30sRM/edit?usp=sharing" TargetMode="External"/><Relationship Id="rId9" Type="http://schemas.openxmlformats.org/officeDocument/2006/relationships/image" Target="../media/image16.png"/><Relationship Id="rId14" Type="http://schemas.openxmlformats.org/officeDocument/2006/relationships/hyperlink" Target="https://docs.google.com/document/d/15hFi6qY5LmXoqWsEwT0eEtLQuOMtOu9mOq7jlPPeGlk/edit?usp=sha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 descr="A close up of a piece of paper with a pencil laying on 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" y="69986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 txBox="1">
            <a:spLocks noGrp="1"/>
          </p:cNvSpPr>
          <p:nvPr>
            <p:ph type="ctrTitle"/>
          </p:nvPr>
        </p:nvSpPr>
        <p:spPr>
          <a:xfrm>
            <a:off x="5772150" y="69987"/>
            <a:ext cx="6331333" cy="431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HARRISBURG CITY SCHOOL DISTRICT ELEMENTARY AND SECONDARY SCHOOL EMERGENCY RELIEF</a:t>
            </a:r>
            <a:br>
              <a:rPr lang="en-US" sz="4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SET-ASIDE FUNDS</a:t>
            </a:r>
            <a:br>
              <a:rPr lang="en-US" sz="4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PROGRESS REPORT</a:t>
            </a:r>
            <a:endParaRPr/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	</a:t>
            </a:r>
            <a:endParaRPr/>
          </a:p>
        </p:txBody>
      </p:sp>
      <p:sp>
        <p:nvSpPr>
          <p:cNvPr id="119" name="Google Shape;119;p1"/>
          <p:cNvSpPr txBox="1"/>
          <p:nvPr/>
        </p:nvSpPr>
        <p:spPr>
          <a:xfrm>
            <a:off x="6571533" y="5344622"/>
            <a:ext cx="553195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Dr. Christy Thompson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Administrator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April 11, 2023</a:t>
            </a:r>
            <a:endParaRPr/>
          </a:p>
        </p:txBody>
      </p:sp>
      <p:pic>
        <p:nvPicPr>
          <p:cNvPr id="120" name="Google Shape;12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843" y="5345182"/>
            <a:ext cx="1850906" cy="1442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LEARNING LOSS FORECAST</a:t>
            </a:r>
            <a:endParaRPr/>
          </a:p>
        </p:txBody>
      </p:sp>
      <p:sp>
        <p:nvSpPr>
          <p:cNvPr id="213" name="Google Shape;213;p10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596" y="5017341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775" y="2015725"/>
            <a:ext cx="4575200" cy="34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9775" y="2015725"/>
            <a:ext cx="4505075" cy="345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>
            <a:spLocks noGrp="1"/>
          </p:cNvSpPr>
          <p:nvPr>
            <p:ph type="title"/>
          </p:nvPr>
        </p:nvSpPr>
        <p:spPr>
          <a:xfrm>
            <a:off x="1404379" y="18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LEARNING LOSS IMPLEMENTATION ACTIVITIES”</a:t>
            </a:r>
            <a:endParaRPr/>
          </a:p>
        </p:txBody>
      </p:sp>
      <p:pic>
        <p:nvPicPr>
          <p:cNvPr id="222" name="Google Shape;22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90875"/>
            <a:ext cx="1245951" cy="111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5387" y="1868623"/>
            <a:ext cx="2339525" cy="2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02325" y="3865414"/>
            <a:ext cx="2339525" cy="229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6375" y="1795357"/>
            <a:ext cx="2339525" cy="199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3300" y="4140050"/>
            <a:ext cx="1985200" cy="19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8">
            <a:alphaModFix/>
          </a:blip>
          <a:srcRect t="-20886" b="-10640"/>
          <a:stretch/>
        </p:blipFill>
        <p:spPr>
          <a:xfrm>
            <a:off x="4947775" y="4186575"/>
            <a:ext cx="1868350" cy="19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3900" y="1993294"/>
            <a:ext cx="4210029" cy="3452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A-TSI 2.5% SET ASIDE</a:t>
            </a:r>
            <a:endParaRPr/>
          </a:p>
        </p:txBody>
      </p:sp>
      <p:sp>
        <p:nvSpPr>
          <p:cNvPr id="234" name="Google Shape;234;p12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524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</a:pPr>
            <a:r>
              <a:rPr lang="en-US" sz="2400" b="1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A-TSI </a:t>
            </a:r>
            <a:endParaRPr/>
          </a:p>
          <a:p>
            <a:pPr marL="91440" marR="0" lvl="0" indent="-15240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</a:pPr>
            <a:r>
              <a:rPr lang="en-US" sz="2400" b="1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2.5 % Funds?</a:t>
            </a:r>
            <a:endParaRPr/>
          </a:p>
          <a:p>
            <a:pPr marL="91440" marR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1736607" y="3837700"/>
            <a:ext cx="477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 $143,604</a:t>
            </a:r>
            <a:endParaRPr/>
          </a:p>
        </p:txBody>
      </p:sp>
      <p:pic>
        <p:nvPicPr>
          <p:cNvPr id="236" name="Google Shape;236;p12" descr="Calculator keyp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2834" y="3222683"/>
            <a:ext cx="3290627" cy="227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21" y="5036391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A-TSI 2.5% SET ASIDE FORECAST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9221" y="4998291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1897253"/>
            <a:ext cx="4191000" cy="31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3850" y="1897250"/>
            <a:ext cx="4191000" cy="31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A-TSI 2.5% SET ASIDE IMPLEMENTATION ACTIVITIES</a:t>
            </a:r>
            <a:endParaRPr/>
          </a:p>
        </p:txBody>
      </p:sp>
      <p:pic>
        <p:nvPicPr>
          <p:cNvPr id="252" name="Google Shape;252;p14" descr="Students running into schoo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2623343"/>
            <a:ext cx="3743325" cy="266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8271" y="4998291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1500910" y="1853754"/>
            <a:ext cx="61764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Foose </a:t>
            </a:r>
            <a:endParaRPr sz="2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Collaborative STEM activities and projects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math Instruction professional development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Number Worlds KG-5</a:t>
            </a:r>
            <a:r>
              <a:rPr lang="en-US" sz="2800" i="0" u="none" strike="noStrik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Grades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Imagine Math KG-5</a:t>
            </a:r>
            <a:r>
              <a:rPr lang="en-US" sz="2800" i="0" u="none" strike="noStrik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Grades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Educational Student Incentives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DataWise professional development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A-TSI 2.5% SET ASIDE IMPLEMENTATION ACTIVITIES</a:t>
            </a:r>
            <a:endParaRPr/>
          </a:p>
        </p:txBody>
      </p:sp>
      <p:pic>
        <p:nvPicPr>
          <p:cNvPr id="260" name="Google Shape;260;p15" descr="Students running into school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2623343"/>
            <a:ext cx="3743325" cy="266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8271" y="4998291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1519688" y="1853754"/>
            <a:ext cx="61764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Scott </a:t>
            </a:r>
            <a:endParaRPr sz="2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Growth Mindset professional development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math Instruction professional development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Number Worlds KG-5</a:t>
            </a:r>
            <a:r>
              <a:rPr lang="en-US" sz="2800" i="0" u="none" strike="noStrik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Grades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Imagine Math KG-5</a:t>
            </a:r>
            <a:r>
              <a:rPr lang="en-US" sz="2800" i="0" u="none" strike="noStrik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Grades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Educational student incentives 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Bookman Old Style"/>
              <a:buChar char="•"/>
            </a:pPr>
            <a:r>
              <a:rPr lang="en-US" sz="2800" i="0" u="none" strike="noStrik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DataWise professional development</a:t>
            </a:r>
            <a:endParaRPr sz="2800" i="0" u="none" strike="noStrik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SUPPLEMENTAL IDEA-PART B</a:t>
            </a:r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524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</a:pPr>
            <a:r>
              <a:rPr lang="en-US" sz="2400" b="1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IDEA-Part B Funds?</a:t>
            </a:r>
            <a:endParaRPr/>
          </a:p>
          <a:p>
            <a:pPr marL="91440" marR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16"/>
          <p:cNvSpPr txBox="1"/>
          <p:nvPr/>
        </p:nvSpPr>
        <p:spPr>
          <a:xfrm>
            <a:off x="1482811" y="3741038"/>
            <a:ext cx="477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 $298,419</a:t>
            </a:r>
            <a:endParaRPr/>
          </a:p>
        </p:txBody>
      </p:sp>
      <p:pic>
        <p:nvPicPr>
          <p:cNvPr id="270" name="Google Shape;270;p16" descr="Child writing on not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8075" y="2917825"/>
            <a:ext cx="443865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538" y="4988766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SUPPLEMENTAL IDEA-PART B FORECAST</a:t>
            </a:r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78" name="Google Shape;27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9221" y="5007816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1853750"/>
            <a:ext cx="4429125" cy="315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675" y="1853750"/>
            <a:ext cx="4293175" cy="31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SUPPLEMENTAL IDEA-PART B IMPLEMENTATION ACTIVITIES</a:t>
            </a:r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 order for 100 iPads, 100 Otter box cases, and 10 micro charging stations has been placed.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19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Ordering for the new sensory rooms at Foose and Ben Franklin has begun.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287" name="Google Shape;2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796" y="4998291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8098" y="3739775"/>
            <a:ext cx="2658826" cy="20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-HCY HOMELESS GRANT</a:t>
            </a:r>
            <a:endParaRPr/>
          </a:p>
        </p:txBody>
      </p:sp>
      <p:sp>
        <p:nvSpPr>
          <p:cNvPr id="294" name="Google Shape;294;p19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–HCY Homeless Grant Funds?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1809750" y="3429000"/>
            <a:ext cx="4991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 $272,709</a:t>
            </a:r>
            <a:endParaRPr/>
          </a:p>
        </p:txBody>
      </p:sp>
      <p:pic>
        <p:nvPicPr>
          <p:cNvPr id="296" name="Google Shape;296;p19" descr="Stack of book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7175" y="2979368"/>
            <a:ext cx="3657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7796" y="4988766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1114426" y="252061"/>
            <a:ext cx="9783212" cy="163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kman Old Style"/>
              <a:buNone/>
            </a:pPr>
            <a:r>
              <a:rPr lang="en-US" sz="3200" b="1">
                <a:latin typeface="Bookman Old Style"/>
                <a:ea typeface="Bookman Old Style"/>
                <a:cs typeface="Bookman Old Style"/>
                <a:sym typeface="Bookman Old Style"/>
              </a:rPr>
              <a:t>ACT 24 OF 2021</a:t>
            </a:r>
            <a:endParaRPr/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Act 24 of 2021, signed into law on June 30, 2021, allocated $500 million in ARP ESSER set-aside funds.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 $250 million for learning loss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 $50 million for summer enrichment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 $50 million for afterschool activities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 $135 million for other LEAs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 $14 million for PDE </a:t>
            </a:r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4706" y="4968815"/>
            <a:ext cx="1419068" cy="110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 descr="Spreadsheet and calcula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3850" y="2819399"/>
            <a:ext cx="3414713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ESSER -HCY HOMELESS GRANT FORECAST</a:t>
            </a:r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body" idx="1"/>
          </p:nvPr>
        </p:nvSpPr>
        <p:spPr>
          <a:xfrm>
            <a:off x="1451575" y="1853749"/>
            <a:ext cx="9603300" cy="3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04" name="Google Shape;3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746" y="4979241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1853752"/>
            <a:ext cx="4324350" cy="29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5275" y="1853750"/>
            <a:ext cx="4419600" cy="29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kman Old Style"/>
              <a:buNone/>
            </a:pP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ARP ESSER -HCY HOMELESS GRANT IMPLEMENTATION ACTIVITIES</a:t>
            </a:r>
            <a:endParaRPr/>
          </a:p>
        </p:txBody>
      </p:sp>
      <p:sp>
        <p:nvSpPr>
          <p:cNvPr id="312" name="Google Shape;312;p21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●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 schools will open Cougar Dens: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371600" lvl="2" indent="-4191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School supplies;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371600" lvl="2" indent="-4191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Uniforms, coats, sweaters;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371600" lvl="2" indent="-4191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Hygiene products; and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●"/>
            </a:pPr>
            <a:r>
              <a:rPr lang="en-US" sz="300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 area for parents to wash laundry. “Selected schools for example Ben Franklin Elementary.”</a:t>
            </a:r>
            <a:endParaRPr sz="300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746" y="5017341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SPOTLIGHT SCHOOLS</a:t>
            </a:r>
            <a:endParaRPr/>
          </a:p>
        </p:txBody>
      </p:sp>
      <p:sp>
        <p:nvSpPr>
          <p:cNvPr id="319" name="Google Shape;319;p22"/>
          <p:cNvSpPr/>
          <p:nvPr/>
        </p:nvSpPr>
        <p:spPr>
          <a:xfrm>
            <a:off x="3044718" y="2044250"/>
            <a:ext cx="1069800" cy="3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0" name="Google Shape;3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193" y="5524528"/>
            <a:ext cx="1091279" cy="4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8746" y="5039088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2"/>
          <p:cNvSpPr txBox="1"/>
          <p:nvPr/>
        </p:nvSpPr>
        <p:spPr>
          <a:xfrm>
            <a:off x="4893175" y="1845825"/>
            <a:ext cx="7430400" cy="4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Gill Sans"/>
                <a:ea typeface="Gill Sans"/>
                <a:cs typeface="Gill Sans"/>
                <a:sym typeface="Gill Sans"/>
              </a:rPr>
              <a:t>Sci Tech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Gill Sans"/>
                <a:ea typeface="Gill Sans"/>
                <a:cs typeface="Gill Sans"/>
                <a:sym typeface="Gill Sans"/>
              </a:rPr>
              <a:t>Camp Curtin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Gill Sans"/>
                <a:ea typeface="Gill Sans"/>
                <a:cs typeface="Gill Sans"/>
                <a:sym typeface="Gill Sans"/>
              </a:rPr>
              <a:t>Rowland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Gill Sans"/>
                <a:ea typeface="Gill Sans"/>
                <a:cs typeface="Gill Sans"/>
                <a:sym typeface="Gill Sans"/>
              </a:rPr>
              <a:t>Foose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Gill Sans"/>
                <a:ea typeface="Gill Sans"/>
                <a:cs typeface="Gill Sans"/>
                <a:sym typeface="Gill Sans"/>
              </a:rPr>
              <a:t>Scott</a:t>
            </a:r>
            <a:endParaRPr sz="2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3" name="Google Shape;32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2100" y="2133751"/>
            <a:ext cx="4339901" cy="3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/>
          <p:nvPr/>
        </p:nvSpPr>
        <p:spPr>
          <a:xfrm>
            <a:off x="3044718" y="4732900"/>
            <a:ext cx="1069800" cy="37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5" name="Google Shape;32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181" y="2719291"/>
            <a:ext cx="1091279" cy="4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181" y="3639316"/>
            <a:ext cx="1091279" cy="42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SPOTLIGHT VIDEO</a:t>
            </a:r>
            <a:endParaRPr/>
          </a:p>
        </p:txBody>
      </p:sp>
      <p:pic>
        <p:nvPicPr>
          <p:cNvPr id="332" name="Google Shape;332;p23" descr="Stage platform">
            <a:hlinkClick r:id="rId3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574834" y="2006150"/>
            <a:ext cx="5174400" cy="3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6846" y="5045916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3" title="Esser 042023.mov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0100" y="2006150"/>
            <a:ext cx="5174400" cy="34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4" descr="A picture containing text, building, outdoor, bri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4007" y="791417"/>
            <a:ext cx="6922986" cy="459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9221" y="4960191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AFTER SCHOOL</a:t>
            </a:r>
            <a:endParaRPr/>
          </a:p>
        </p:txBody>
      </p:sp>
      <p:pic>
        <p:nvPicPr>
          <p:cNvPr id="134" name="Google Shape;13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33730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/>
          <p:nvPr/>
        </p:nvSpPr>
        <p:spPr>
          <a:xfrm>
            <a:off x="1586541" y="2293548"/>
            <a:ext cx="90189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Allocation:$558,615</a:t>
            </a:r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1685925" y="3533401"/>
            <a:ext cx="540067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After School Funds?</a:t>
            </a:r>
            <a:endParaRPr/>
          </a:p>
        </p:txBody>
      </p:sp>
      <p:pic>
        <p:nvPicPr>
          <p:cNvPr id="137" name="Google Shape;137;p3" descr="A picture containing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8402" y="2647491"/>
            <a:ext cx="3355898" cy="291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AFTER SCHOOL FORECAST</a:t>
            </a:r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931" y="5028558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2015730"/>
            <a:ext cx="4362450" cy="34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0" y="2015725"/>
            <a:ext cx="4196850" cy="345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AFTER SCHOOL IMPLEMENTATION ACTIVITIES</a:t>
            </a:r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3406" y="5019033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25" y="1942675"/>
            <a:ext cx="5372450" cy="41128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4825" y="2015725"/>
            <a:ext cx="6288974" cy="396680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SUMMER</a:t>
            </a: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Summer Funds?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62" name="Google Shape;162;p6" descr="Students using laptops in classroo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13500" y="2190221"/>
            <a:ext cx="4645025" cy="309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410" y="4962242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1447331" y="3429000"/>
            <a:ext cx="477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 $558,615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 txBox="1">
            <a:spLocks noGrp="1"/>
          </p:cNvSpPr>
          <p:nvPr>
            <p:ph type="title"/>
          </p:nvPr>
        </p:nvSpPr>
        <p:spPr>
          <a:xfrm>
            <a:off x="1447317" y="-11"/>
            <a:ext cx="96057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SUMMER FORECAST</a:t>
            </a:r>
            <a:endParaRPr/>
          </a:p>
        </p:txBody>
      </p:sp>
      <p:sp>
        <p:nvSpPr>
          <p:cNvPr id="170" name="Google Shape;170;p7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3804" y="4980934"/>
            <a:ext cx="1420491" cy="110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2525" y="1886775"/>
            <a:ext cx="4156500" cy="35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1169517" y="79714"/>
            <a:ext cx="102570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ookman Old Style"/>
              <a:buNone/>
            </a:pP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SUMMER IMPLEMENTATION PROJECTED ACTIVITIES</a:t>
            </a:r>
            <a:endParaRPr/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381" y="5009509"/>
            <a:ext cx="1420491" cy="110956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4358133" y="2930833"/>
            <a:ext cx="3039600" cy="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A5B0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333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                        </a:t>
            </a: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6463BD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Wonders Camp Staff PD</a:t>
            </a: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5891589" y="5732051"/>
            <a:ext cx="1013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8</a:t>
            </a:fld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094" y="1193749"/>
            <a:ext cx="1013093" cy="769274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2" name="Google Shape;182;p8"/>
          <p:cNvSpPr txBox="1"/>
          <p:nvPr/>
        </p:nvSpPr>
        <p:spPr>
          <a:xfrm>
            <a:off x="2779172" y="1139025"/>
            <a:ext cx="237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83" name="Google Shape;183;p8"/>
          <p:cNvSpPr txBox="1"/>
          <p:nvPr/>
        </p:nvSpPr>
        <p:spPr>
          <a:xfrm>
            <a:off x="5223226" y="1990385"/>
            <a:ext cx="333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00"/>
              </a:solidFill>
              <a:latin typeface="Miriam Libre"/>
              <a:ea typeface="Miriam Libre"/>
              <a:cs typeface="Miriam Libre"/>
              <a:sym typeface="Miriam Libre"/>
            </a:endParaRPr>
          </a:p>
        </p:txBody>
      </p:sp>
      <p:pic>
        <p:nvPicPr>
          <p:cNvPr id="184" name="Google Shape;184;p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5329" y="3797731"/>
            <a:ext cx="1818891" cy="162497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4180" y="3797731"/>
            <a:ext cx="1976649" cy="162497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8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32828" y="3797731"/>
            <a:ext cx="1902398" cy="162497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" name="Google Shape;187;p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58721" y="3797731"/>
            <a:ext cx="1976649" cy="162497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8"/>
          <p:cNvSpPr txBox="1"/>
          <p:nvPr/>
        </p:nvSpPr>
        <p:spPr>
          <a:xfrm>
            <a:off x="4737724" y="1942748"/>
            <a:ext cx="3205200" cy="11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300" b="1" u="sng">
                <a:solidFill>
                  <a:srgbClr val="000000"/>
                </a:solidFill>
                <a:highlight>
                  <a:srgbClr val="FF9900"/>
                </a:highlight>
                <a:latin typeface="Miriam Libre"/>
                <a:ea typeface="Miriam Libre"/>
                <a:cs typeface="Miriam Libre"/>
                <a:sym typeface="Miriam Libre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Summer Learning:</a:t>
            </a:r>
            <a:r>
              <a:rPr lang="en-US" sz="2300" b="1" u="sng">
                <a:solidFill>
                  <a:srgbClr val="000000"/>
                </a:solidFill>
                <a:latin typeface="Miriam Libre"/>
                <a:ea typeface="Miriam Libre"/>
                <a:cs typeface="Miriam Libre"/>
                <a:sym typeface="Miriam Libre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1">
                <a:solidFill>
                  <a:srgbClr val="000000"/>
                </a:solidFill>
                <a:latin typeface="Miriam Libre"/>
                <a:ea typeface="Miriam Libre"/>
                <a:cs typeface="Miriam Libre"/>
                <a:sym typeface="Miriam Libre"/>
              </a:rPr>
              <a:t>Professional Development</a:t>
            </a:r>
            <a:endParaRPr sz="1000" b="1">
              <a:solidFill>
                <a:srgbClr val="0000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1">
                <a:latin typeface="Miriam Libre"/>
                <a:ea typeface="Miriam Libre"/>
                <a:cs typeface="Miriam Libre"/>
                <a:sym typeface="Miriam Libre"/>
              </a:rPr>
              <a:t>2022-2023</a:t>
            </a:r>
            <a:endParaRPr sz="1000" b="1">
              <a:solidFill>
                <a:srgbClr val="000000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Danielle Curzi </a:t>
            </a:r>
            <a:endParaRPr sz="9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Director of Extended Learning K-12</a:t>
            </a:r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1512500" y="3249557"/>
            <a:ext cx="219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Super Reader Camp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Grades 1 - 4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7734304" y="3188632"/>
            <a:ext cx="173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Enrichment 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Grades 9-12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7215" y="1001262"/>
            <a:ext cx="1013093" cy="769274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8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370336" y="3797731"/>
            <a:ext cx="1841297" cy="162497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8"/>
          <p:cNvSpPr txBox="1"/>
          <p:nvPr/>
        </p:nvSpPr>
        <p:spPr>
          <a:xfrm>
            <a:off x="9428379" y="3249557"/>
            <a:ext cx="16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Credit Recovery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Grades 10 -12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4" name="Google Shape;194;p8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312180" y="2037573"/>
            <a:ext cx="2485029" cy="944923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8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63282" y="2017735"/>
            <a:ext cx="2485030" cy="984597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8"/>
          <p:cNvSpPr txBox="1"/>
          <p:nvPr/>
        </p:nvSpPr>
        <p:spPr>
          <a:xfrm>
            <a:off x="2021882" y="1944710"/>
            <a:ext cx="24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Barlow"/>
                <a:ea typeface="Barlow"/>
                <a:cs typeface="Barlow"/>
                <a:sym typeface="Barlow"/>
              </a:rPr>
              <a:t>   </a:t>
            </a:r>
            <a:r>
              <a:rPr lang="en-US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Site Administrators</a:t>
            </a:r>
            <a:r>
              <a:rPr lang="en-US">
                <a:latin typeface="Barlow Light"/>
                <a:ea typeface="Barlow Light"/>
                <a:cs typeface="Barlow Light"/>
                <a:sym typeface="Barlow Light"/>
              </a:rPr>
              <a:t> </a:t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8045870" y="2530634"/>
            <a:ext cx="326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               Website for Families</a:t>
            </a:r>
            <a:endParaRPr b="1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8" name="Google Shape;198;p8"/>
          <p:cNvSpPr txBox="1"/>
          <p:nvPr/>
        </p:nvSpPr>
        <p:spPr>
          <a:xfrm>
            <a:off x="4134994" y="3249557"/>
            <a:ext cx="3335700" cy="10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        </a:t>
            </a: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     Wonders Camp Grades 5 -8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                         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man Old Style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ARP SET ASIDE LEARNING LOSS</a:t>
            </a:r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152" cy="344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524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 "/>
            </a:pPr>
            <a:r>
              <a:rPr lang="en-US" sz="2400" b="1" i="0" u="none" strike="noStrike" cap="non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Learning Loss Funds?</a:t>
            </a:r>
            <a:endParaRPr/>
          </a:p>
          <a:p>
            <a:pPr marL="9144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5" name="Google Shape;205;p9" descr="Teen watching online lesson on laptop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80175" y="2125178"/>
            <a:ext cx="4645025" cy="303448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 txBox="1"/>
          <p:nvPr/>
        </p:nvSpPr>
        <p:spPr>
          <a:xfrm>
            <a:off x="1133077" y="3735175"/>
            <a:ext cx="477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Allocation:$2,793,073</a:t>
            </a:r>
            <a:endParaRPr/>
          </a:p>
        </p:txBody>
      </p:sp>
      <p:pic>
        <p:nvPicPr>
          <p:cNvPr id="207" name="Google Shape;20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0287" y="5019808"/>
            <a:ext cx="1420491" cy="1109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Widescreen</PresentationFormat>
  <Paragraphs>105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Barlow Light</vt:lpstr>
      <vt:lpstr>Barlow</vt:lpstr>
      <vt:lpstr>Miriam Libre</vt:lpstr>
      <vt:lpstr>Bookman Old Style</vt:lpstr>
      <vt:lpstr>Times New Roman</vt:lpstr>
      <vt:lpstr>Gill Sans</vt:lpstr>
      <vt:lpstr>Arial</vt:lpstr>
      <vt:lpstr>Calibri</vt:lpstr>
      <vt:lpstr>Gallery</vt:lpstr>
      <vt:lpstr>Gallery</vt:lpstr>
      <vt:lpstr>HARRISBURG CITY SCHOOL DISTRICT ELEMENTARY AND SECONDARY SCHOOL EMERGENCY RELIEF SET-ASIDE FUNDS PROGRESS REPORT</vt:lpstr>
      <vt:lpstr>ACT 24 OF 2021</vt:lpstr>
      <vt:lpstr>ARP SET ASIDE AFTER SCHOOL</vt:lpstr>
      <vt:lpstr>ARP SET ASIDE AFTER SCHOOL FORECAST</vt:lpstr>
      <vt:lpstr>ARP SET ASIDE AFTER SCHOOL IMPLEMENTATION ACTIVITIES</vt:lpstr>
      <vt:lpstr>ARP SET ASIDE SUMMER</vt:lpstr>
      <vt:lpstr>ARP SET ASIDE SUMMER FORECAST</vt:lpstr>
      <vt:lpstr>ARP SET ASIDE SUMMER IMPLEMENTATION PROJECTED ACTIVITIES</vt:lpstr>
      <vt:lpstr>ARP SET ASIDE LEARNING LOSS</vt:lpstr>
      <vt:lpstr>ARP SET ASIDE LEARNING LOSS FORECAST</vt:lpstr>
      <vt:lpstr>ARP SET ASIDE LEARNING LOSS IMPLEMENTATION ACTIVITIES”</vt:lpstr>
      <vt:lpstr>ARP ESSER A-TSI 2.5% SET ASIDE</vt:lpstr>
      <vt:lpstr>ARP ESSER A-TSI 2.5% SET ASIDE FORECAST</vt:lpstr>
      <vt:lpstr>ARP ESSER A-TSI 2.5% SET ASIDE IMPLEMENTATION ACTIVITIES</vt:lpstr>
      <vt:lpstr>ARP ESSER A-TSI 2.5% SET ASIDE IMPLEMENTATION ACTIVITIES</vt:lpstr>
      <vt:lpstr>ARP SUPPLEMENTAL IDEA-PART B</vt:lpstr>
      <vt:lpstr>ARP SUPPLEMENTAL IDEA-PART B FORECAST</vt:lpstr>
      <vt:lpstr>ARP SUPPLEMENTAL IDEA-PART B IMPLEMENTATION ACTIVITIES</vt:lpstr>
      <vt:lpstr>ARP ESSER -HCY HOMELESS GRANT</vt:lpstr>
      <vt:lpstr>ARP ESSER -HCY HOMELESS GRANT FORECAST</vt:lpstr>
      <vt:lpstr>ARP ESSER -HCY HOMELESS GRANT IMPLEMENTATION ACTIVITIES</vt:lpstr>
      <vt:lpstr>SPOTLIGHT SCHOOLS</vt:lpstr>
      <vt:lpstr>SPOTLIGHT VIDEO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revision>1</cp:revision>
  <dcterms:created xsi:type="dcterms:W3CDTF">2023-10-13T15:20:56Z</dcterms:created>
  <dcterms:modified xsi:type="dcterms:W3CDTF">2023-10-13T15:21:08Z</dcterms:modified>
</cp:coreProperties>
</file>