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embeddedFontLst>
    <p:embeddedFont>
      <p:font typeface="Arial Black" panose="020B0A040201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4" roundtripDataSignature="AMtx7mjCkRLI9JFhxVokbqbpHqJy7BS8X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y Thomp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237CE-F4DF-0F18-7256-BB14207516B5}" v="3" dt="2024-01-09T15:41:10.802"/>
    <p1510:client id="{55DCE306-633F-463D-81F4-4D739BF5B9C0}" vWet="4" dt="2024-01-09T15:40:36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1-05T16:35:01.769" idx="1">
    <p:pos x="6000" y="0"/>
    <p:text>Where was the field trip to?
@acrowder@hbgsd.k12.pa.us
_Assigned to acrowder@hbgsd.k12.pa.us_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DtWacNk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643e094b0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643e094b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ed7ab02fd8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ed7ab02f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/>
          <p:nvPr/>
        </p:nvSpPr>
        <p:spPr>
          <a:xfrm>
            <a:off x="5284957" y="1964194"/>
            <a:ext cx="5748489" cy="312063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 txBox="1">
            <a:spLocks noGrp="1"/>
          </p:cNvSpPr>
          <p:nvPr>
            <p:ph type="title"/>
          </p:nvPr>
        </p:nvSpPr>
        <p:spPr>
          <a:xfrm>
            <a:off x="5284956" y="2990088"/>
            <a:ext cx="5748489" cy="104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  <a:defRPr sz="2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/>
          <p:nvPr/>
        </p:nvSpPr>
        <p:spPr>
          <a:xfrm rot="-5400000">
            <a:off x="7937913" y="5971416"/>
            <a:ext cx="1709160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4"/>
          <p:cNvSpPr/>
          <p:nvPr/>
        </p:nvSpPr>
        <p:spPr>
          <a:xfrm rot="-5400000">
            <a:off x="7832373" y="928116"/>
            <a:ext cx="1920240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4"/>
          <p:cNvSpPr>
            <a:spLocks noGrp="1"/>
          </p:cNvSpPr>
          <p:nvPr>
            <p:ph type="pic" idx="2"/>
          </p:nvPr>
        </p:nvSpPr>
        <p:spPr>
          <a:xfrm>
            <a:off x="0" y="0"/>
            <a:ext cx="876048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5285232" y="1892808"/>
            <a:ext cx="5751576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3"/>
          </p:nvPr>
        </p:nvSpPr>
        <p:spPr>
          <a:xfrm>
            <a:off x="5285232" y="4096512"/>
            <a:ext cx="5751576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/>
          <p:nvPr/>
        </p:nvSpPr>
        <p:spPr>
          <a:xfrm>
            <a:off x="0" y="5084832"/>
            <a:ext cx="12192000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4"/>
          <p:cNvSpPr/>
          <p:nvPr/>
        </p:nvSpPr>
        <p:spPr>
          <a:xfrm>
            <a:off x="0" y="1900186"/>
            <a:ext cx="12199940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mn 3 pic">
  <p:cSld name="4 colomn 3 pic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523023" y="1476915"/>
            <a:ext cx="2548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  <a:defRPr sz="1400" cap="none">
                <a:solidFill>
                  <a:srgbClr val="5134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>
            <a:spLocks noGrp="1"/>
          </p:cNvSpPr>
          <p:nvPr>
            <p:ph type="pic" idx="2"/>
          </p:nvPr>
        </p:nvSpPr>
        <p:spPr>
          <a:xfrm>
            <a:off x="-6757" y="4445149"/>
            <a:ext cx="3574178" cy="241285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5"/>
          <p:cNvSpPr>
            <a:spLocks noGrp="1"/>
          </p:cNvSpPr>
          <p:nvPr>
            <p:ph type="pic" idx="3"/>
          </p:nvPr>
        </p:nvSpPr>
        <p:spPr>
          <a:xfrm>
            <a:off x="3631429" y="0"/>
            <a:ext cx="2896867" cy="438114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  <a:defRPr sz="900" cap="none">
                <a:solidFill>
                  <a:srgbClr val="51341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>
            <a:spLocks noGrp="1"/>
          </p:cNvSpPr>
          <p:nvPr>
            <p:ph type="pic" idx="4"/>
          </p:nvPr>
        </p:nvSpPr>
        <p:spPr>
          <a:xfrm>
            <a:off x="6583680" y="2475204"/>
            <a:ext cx="2862385" cy="4382796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5"/>
          <p:cNvSpPr>
            <a:spLocks noGrp="1"/>
          </p:cNvSpPr>
          <p:nvPr>
            <p:ph type="pic" idx="5"/>
          </p:nvPr>
        </p:nvSpPr>
        <p:spPr>
          <a:xfrm>
            <a:off x="9509760" y="0"/>
            <a:ext cx="2682240" cy="438072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/>
          <p:nvPr/>
        </p:nvSpPr>
        <p:spPr>
          <a:xfrm>
            <a:off x="0" y="4381141"/>
            <a:ext cx="6583680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6559048" y="2411196"/>
            <a:ext cx="2926080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9489642" y="4381421"/>
            <a:ext cx="2702358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 rot="-5400000">
            <a:off x="170425" y="3402895"/>
            <a:ext cx="6858000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 rot="-5400000">
            <a:off x="3133446" y="3396995"/>
            <a:ext cx="6858000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 rot="-5400000">
            <a:off x="6049069" y="3393755"/>
            <a:ext cx="6858000" cy="64008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B57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3 pic">
  <p:cSld name="3 column 3 pic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8887327" y="3793638"/>
            <a:ext cx="25519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54BC"/>
              </a:buClr>
              <a:buSzPts val="1400"/>
              <a:buFont typeface="Arial Black"/>
              <a:buNone/>
              <a:defRPr sz="1400" cap="none">
                <a:solidFill>
                  <a:srgbClr val="1D54B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>
            <a:spLocks noGrp="1"/>
          </p:cNvSpPr>
          <p:nvPr>
            <p:ph type="pic" idx="2"/>
          </p:nvPr>
        </p:nvSpPr>
        <p:spPr>
          <a:xfrm>
            <a:off x="0" y="0"/>
            <a:ext cx="453720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892842" y="303468"/>
            <a:ext cx="2999874" cy="14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D54BC"/>
              </a:buClr>
              <a:buSzPts val="900"/>
              <a:buNone/>
              <a:defRPr sz="900" cap="none">
                <a:solidFill>
                  <a:srgbClr val="1D54B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>
            <a:spLocks noGrp="1"/>
          </p:cNvSpPr>
          <p:nvPr>
            <p:ph type="pic" idx="3"/>
          </p:nvPr>
        </p:nvSpPr>
        <p:spPr>
          <a:xfrm>
            <a:off x="4601218" y="2083054"/>
            <a:ext cx="3549749" cy="4774946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6"/>
          <p:cNvSpPr>
            <a:spLocks noGrp="1"/>
          </p:cNvSpPr>
          <p:nvPr>
            <p:ph type="pic" idx="4"/>
          </p:nvPr>
        </p:nvSpPr>
        <p:spPr>
          <a:xfrm>
            <a:off x="8214976" y="0"/>
            <a:ext cx="3977024" cy="2019046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6"/>
          <p:cNvSpPr/>
          <p:nvPr/>
        </p:nvSpPr>
        <p:spPr>
          <a:xfrm>
            <a:off x="4571998" y="2019046"/>
            <a:ext cx="7620002" cy="64008"/>
          </a:xfrm>
          <a:prstGeom prst="rect">
            <a:avLst/>
          </a:prstGeom>
          <a:solidFill>
            <a:srgbClr val="1D5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6"/>
          <p:cNvSpPr/>
          <p:nvPr/>
        </p:nvSpPr>
        <p:spPr>
          <a:xfrm rot="-5400000">
            <a:off x="4753971" y="3396996"/>
            <a:ext cx="6858000" cy="64008"/>
          </a:xfrm>
          <a:prstGeom prst="rect">
            <a:avLst/>
          </a:prstGeom>
          <a:solidFill>
            <a:srgbClr val="1D5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6"/>
          <p:cNvSpPr/>
          <p:nvPr/>
        </p:nvSpPr>
        <p:spPr>
          <a:xfrm rot="-5400000">
            <a:off x="1140213" y="3396996"/>
            <a:ext cx="6858000" cy="64008"/>
          </a:xfrm>
          <a:prstGeom prst="rect">
            <a:avLst/>
          </a:prstGeom>
          <a:solidFill>
            <a:srgbClr val="1D5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4 pic">
  <p:cSld name="3 column 4 pic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>
            <a:spLocks noGrp="1"/>
          </p:cNvSpPr>
          <p:nvPr>
            <p:ph type="pic" idx="2"/>
          </p:nvPr>
        </p:nvSpPr>
        <p:spPr>
          <a:xfrm>
            <a:off x="0" y="0"/>
            <a:ext cx="2513847" cy="3414713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27"/>
          <p:cNvSpPr txBox="1">
            <a:spLocks noGrp="1"/>
          </p:cNvSpPr>
          <p:nvPr>
            <p:ph type="title"/>
          </p:nvPr>
        </p:nvSpPr>
        <p:spPr>
          <a:xfrm>
            <a:off x="507087" y="4279396"/>
            <a:ext cx="1797202" cy="184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 Black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1"/>
          </p:nvPr>
        </p:nvSpPr>
        <p:spPr>
          <a:xfrm>
            <a:off x="3227742" y="815619"/>
            <a:ext cx="3117210" cy="185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A2800"/>
              </a:buClr>
              <a:buSzPts val="1000"/>
              <a:buNone/>
              <a:defRPr sz="1000">
                <a:solidFill>
                  <a:srgbClr val="5A28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3"/>
          </p:nvPr>
        </p:nvSpPr>
        <p:spPr>
          <a:xfrm>
            <a:off x="2577857" y="3477567"/>
            <a:ext cx="4425241" cy="338043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7"/>
          <p:cNvSpPr>
            <a:spLocks noGrp="1"/>
          </p:cNvSpPr>
          <p:nvPr>
            <p:ph type="pic" idx="4"/>
          </p:nvPr>
        </p:nvSpPr>
        <p:spPr>
          <a:xfrm>
            <a:off x="7067109" y="0"/>
            <a:ext cx="5124892" cy="3423507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7"/>
          <p:cNvSpPr>
            <a:spLocks noGrp="1"/>
          </p:cNvSpPr>
          <p:nvPr>
            <p:ph type="pic" idx="5"/>
          </p:nvPr>
        </p:nvSpPr>
        <p:spPr>
          <a:xfrm>
            <a:off x="7067108" y="3477566"/>
            <a:ext cx="5124892" cy="3380434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27"/>
          <p:cNvSpPr/>
          <p:nvPr/>
        </p:nvSpPr>
        <p:spPr>
          <a:xfrm>
            <a:off x="-5623" y="3413558"/>
            <a:ext cx="12207240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7"/>
          <p:cNvSpPr/>
          <p:nvPr/>
        </p:nvSpPr>
        <p:spPr>
          <a:xfrm rot="-5400000">
            <a:off x="3606103" y="3396996"/>
            <a:ext cx="6858000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7"/>
          <p:cNvSpPr/>
          <p:nvPr/>
        </p:nvSpPr>
        <p:spPr>
          <a:xfrm rot="-5400000">
            <a:off x="-883148" y="3396996"/>
            <a:ext cx="6858000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4 pic B">
  <p:cSld name="3 column 4 pic B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>
            <a:spLocks noGrp="1"/>
          </p:cNvSpPr>
          <p:nvPr>
            <p:ph type="pic" idx="2"/>
          </p:nvPr>
        </p:nvSpPr>
        <p:spPr>
          <a:xfrm>
            <a:off x="-2010" y="1045009"/>
            <a:ext cx="5160419" cy="2871216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599878" y="4684196"/>
            <a:ext cx="24387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1400"/>
              <a:buFont typeface="Arial Black"/>
              <a:buNone/>
              <a:defRPr sz="1400" cap="none">
                <a:solidFill>
                  <a:srgbClr val="9B6F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3"/>
          </p:nvPr>
        </p:nvSpPr>
        <p:spPr>
          <a:xfrm>
            <a:off x="5212062" y="2287"/>
            <a:ext cx="4489704" cy="189551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5654545" y="2368931"/>
            <a:ext cx="3584575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B6F00"/>
              </a:buClr>
              <a:buSzPts val="900"/>
              <a:buNone/>
              <a:defRPr sz="900" cap="none">
                <a:solidFill>
                  <a:srgbClr val="9B6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>
            <a:spLocks noGrp="1"/>
          </p:cNvSpPr>
          <p:nvPr>
            <p:ph type="pic" idx="4"/>
          </p:nvPr>
        </p:nvSpPr>
        <p:spPr>
          <a:xfrm>
            <a:off x="5212062" y="3980263"/>
            <a:ext cx="4489704" cy="2879336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8"/>
          <p:cNvSpPr>
            <a:spLocks noGrp="1"/>
          </p:cNvSpPr>
          <p:nvPr>
            <p:ph type="pic" idx="5"/>
          </p:nvPr>
        </p:nvSpPr>
        <p:spPr>
          <a:xfrm>
            <a:off x="9762228" y="1045009"/>
            <a:ext cx="2429772" cy="2871216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28"/>
          <p:cNvSpPr/>
          <p:nvPr/>
        </p:nvSpPr>
        <p:spPr>
          <a:xfrm>
            <a:off x="-16" y="981001"/>
            <a:ext cx="5212080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 rot="-5400000">
            <a:off x="6300673" y="3396996"/>
            <a:ext cx="6858000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 rot="-5400000">
            <a:off x="1753054" y="3396996"/>
            <a:ext cx="6858000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-1" y="3916255"/>
            <a:ext cx="12192001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176877" y="1897805"/>
            <a:ext cx="4572000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9721653" y="981001"/>
            <a:ext cx="2468880" cy="64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umn 2 pic">
  <p:cSld name="3 coumn 2 pic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580096" y="4706022"/>
            <a:ext cx="3047014" cy="104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387D"/>
              </a:buClr>
              <a:buSzPts val="1400"/>
              <a:buFont typeface="Arial Black"/>
              <a:buNone/>
              <a:defRPr sz="1400" cap="none">
                <a:solidFill>
                  <a:srgbClr val="13387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580096" y="1255096"/>
            <a:ext cx="3047014" cy="16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3387D"/>
              </a:buClr>
              <a:buSzPts val="900"/>
              <a:buNone/>
              <a:defRPr sz="900" cap="none">
                <a:solidFill>
                  <a:srgbClr val="133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>
            <a:spLocks noGrp="1"/>
          </p:cNvSpPr>
          <p:nvPr>
            <p:ph type="pic" idx="2"/>
          </p:nvPr>
        </p:nvSpPr>
        <p:spPr>
          <a:xfrm>
            <a:off x="4251021" y="0"/>
            <a:ext cx="545454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9"/>
          <p:cNvSpPr>
            <a:spLocks noGrp="1"/>
          </p:cNvSpPr>
          <p:nvPr>
            <p:ph type="pic" idx="3"/>
          </p:nvPr>
        </p:nvSpPr>
        <p:spPr>
          <a:xfrm>
            <a:off x="9769577" y="1628841"/>
            <a:ext cx="2422423" cy="5229159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9"/>
          <p:cNvSpPr txBox="1">
            <a:spLocks noGrp="1"/>
          </p:cNvSpPr>
          <p:nvPr>
            <p:ph type="body" idx="4"/>
          </p:nvPr>
        </p:nvSpPr>
        <p:spPr>
          <a:xfrm>
            <a:off x="575334" y="5964318"/>
            <a:ext cx="3047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3387D"/>
              </a:buClr>
              <a:buSzPts val="900"/>
              <a:buNone/>
              <a:defRPr sz="900" cap="none">
                <a:solidFill>
                  <a:srgbClr val="133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29"/>
          <p:cNvSpPr/>
          <p:nvPr/>
        </p:nvSpPr>
        <p:spPr>
          <a:xfrm>
            <a:off x="1296" y="4055559"/>
            <a:ext cx="4206240" cy="64008"/>
          </a:xfrm>
          <a:prstGeom prst="rect">
            <a:avLst/>
          </a:prstGeom>
          <a:solidFill>
            <a:srgbClr val="1338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9"/>
          <p:cNvSpPr/>
          <p:nvPr/>
        </p:nvSpPr>
        <p:spPr>
          <a:xfrm rot="-5400000">
            <a:off x="6308573" y="3396996"/>
            <a:ext cx="6858000" cy="64008"/>
          </a:xfrm>
          <a:prstGeom prst="rect">
            <a:avLst/>
          </a:prstGeom>
          <a:solidFill>
            <a:srgbClr val="1338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9"/>
          <p:cNvSpPr/>
          <p:nvPr/>
        </p:nvSpPr>
        <p:spPr>
          <a:xfrm rot="-5400000">
            <a:off x="790016" y="3396996"/>
            <a:ext cx="6858000" cy="64008"/>
          </a:xfrm>
          <a:prstGeom prst="rect">
            <a:avLst/>
          </a:prstGeom>
          <a:solidFill>
            <a:srgbClr val="1338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9"/>
          <p:cNvSpPr/>
          <p:nvPr/>
        </p:nvSpPr>
        <p:spPr>
          <a:xfrm>
            <a:off x="9705568" y="1564833"/>
            <a:ext cx="2486431" cy="64008"/>
          </a:xfrm>
          <a:prstGeom prst="rect">
            <a:avLst/>
          </a:prstGeom>
          <a:solidFill>
            <a:srgbClr val="1338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1 pic">
  <p:cSld name="2 column 1 pic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0"/>
          <p:cNvSpPr/>
          <p:nvPr/>
        </p:nvSpPr>
        <p:spPr>
          <a:xfrm rot="-5400000">
            <a:off x="28022" y="3396997"/>
            <a:ext cx="685800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0"/>
          <p:cNvSpPr/>
          <p:nvPr/>
        </p:nvSpPr>
        <p:spPr>
          <a:xfrm>
            <a:off x="6982135" y="-2"/>
            <a:ext cx="5209864" cy="18927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92E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0"/>
          <p:cNvSpPr/>
          <p:nvPr/>
        </p:nvSpPr>
        <p:spPr>
          <a:xfrm rot="-5400000">
            <a:off x="28022" y="3396997"/>
            <a:ext cx="685800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0"/>
          <p:cNvSpPr/>
          <p:nvPr/>
        </p:nvSpPr>
        <p:spPr>
          <a:xfrm>
            <a:off x="11016" y="5086694"/>
            <a:ext cx="12180983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0"/>
          <p:cNvSpPr/>
          <p:nvPr/>
        </p:nvSpPr>
        <p:spPr>
          <a:xfrm rot="-5400000">
            <a:off x="3533222" y="3396996"/>
            <a:ext cx="685800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0"/>
          <p:cNvSpPr/>
          <p:nvPr/>
        </p:nvSpPr>
        <p:spPr>
          <a:xfrm>
            <a:off x="7772" y="1892768"/>
            <a:ext cx="12184228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0"/>
          <p:cNvSpPr/>
          <p:nvPr/>
        </p:nvSpPr>
        <p:spPr>
          <a:xfrm>
            <a:off x="1233646" y="1956775"/>
            <a:ext cx="5696571" cy="31299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92E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0"/>
          <p:cNvSpPr txBox="1">
            <a:spLocks noGrp="1"/>
          </p:cNvSpPr>
          <p:nvPr>
            <p:ph type="title"/>
          </p:nvPr>
        </p:nvSpPr>
        <p:spPr>
          <a:xfrm>
            <a:off x="1673817" y="2355741"/>
            <a:ext cx="4881967" cy="235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 Black"/>
              <a:buNone/>
              <a:defRPr sz="14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0"/>
          <p:cNvSpPr>
            <a:spLocks noGrp="1"/>
          </p:cNvSpPr>
          <p:nvPr>
            <p:ph type="pic" idx="2"/>
          </p:nvPr>
        </p:nvSpPr>
        <p:spPr>
          <a:xfrm>
            <a:off x="3489027" y="0"/>
            <a:ext cx="870297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30"/>
          <p:cNvSpPr txBox="1">
            <a:spLocks noGrp="1"/>
          </p:cNvSpPr>
          <p:nvPr>
            <p:ph type="body" idx="1"/>
          </p:nvPr>
        </p:nvSpPr>
        <p:spPr>
          <a:xfrm>
            <a:off x="7455774" y="197460"/>
            <a:ext cx="4403994" cy="16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8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08JwhkXb_5fJavADymW8_9zuyBIAhsJU/view?usp=shar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hyperlink" Target="https://drive.google.com/file/d/1hbgsw5rRGn8OVsOmPB_ScsWl26FojxkM/view?usp=drive_lin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title"/>
          </p:nvPr>
        </p:nvSpPr>
        <p:spPr>
          <a:xfrm>
            <a:off x="5281876" y="4247250"/>
            <a:ext cx="6910200" cy="837600"/>
          </a:xfrm>
          <a:prstGeom prst="rect">
            <a:avLst/>
          </a:prstGeom>
          <a:solidFill>
            <a:srgbClr val="5134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Black"/>
              <a:buNone/>
            </a:pPr>
            <a:r>
              <a:rPr lang="en-US" sz="1600" b="1"/>
              <a:t>DR. CHRISTY THOMPSON</a:t>
            </a:r>
            <a:br>
              <a:rPr lang="en-US" sz="1600" b="1"/>
            </a:br>
            <a:r>
              <a:rPr lang="en-US" sz="1600" b="1"/>
              <a:t>JANUARY 9, 2024</a:t>
            </a:r>
            <a:endParaRPr/>
          </a:p>
        </p:txBody>
      </p:sp>
      <p:sp>
        <p:nvSpPr>
          <p:cNvPr id="112" name="Google Shape;112;p1"/>
          <p:cNvSpPr txBox="1">
            <a:spLocks noGrp="1"/>
          </p:cNvSpPr>
          <p:nvPr>
            <p:ph type="body" idx="1"/>
          </p:nvPr>
        </p:nvSpPr>
        <p:spPr>
          <a:xfrm>
            <a:off x="5295401" y="1922850"/>
            <a:ext cx="6910200" cy="2324400"/>
          </a:xfrm>
          <a:prstGeom prst="rect">
            <a:avLst/>
          </a:prstGeom>
          <a:solidFill>
            <a:srgbClr val="F4E9E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1800"/>
              <a:buNone/>
            </a:pPr>
            <a:r>
              <a:rPr lang="en-US" sz="18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  <a:t>HARRISBURG CITY SCHOOL DISTRICT ELEMENTARY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1800"/>
              <a:buNone/>
            </a:pPr>
            <a:r>
              <a:rPr lang="en-US" sz="18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  <a:t>AND SECONDARY SCHOOL EMERGENCY RELIEF</a:t>
            </a:r>
            <a:br>
              <a:rPr lang="en-US" sz="18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18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  <a:t>FUNDS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2000"/>
              <a:buNone/>
            </a:pPr>
            <a:br>
              <a:rPr lang="en-US" sz="20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000" b="1">
                <a:solidFill>
                  <a:srgbClr val="51341D"/>
                </a:solidFill>
                <a:latin typeface="Arial Black"/>
                <a:ea typeface="Arial Black"/>
                <a:cs typeface="Arial Black"/>
                <a:sym typeface="Arial Black"/>
              </a:rPr>
              <a:t>PROGRESS REPORT</a:t>
            </a:r>
            <a:endParaRPr sz="2000">
              <a:solidFill>
                <a:srgbClr val="51341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3" name="Google Shape;113;p1" descr="A building with a steeple and a steepl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096" r="4095"/>
          <a:stretch/>
        </p:blipFill>
        <p:spPr>
          <a:xfrm>
            <a:off x="0" y="0"/>
            <a:ext cx="52954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995" b="4995"/>
          <a:stretch/>
        </p:blipFill>
        <p:spPr>
          <a:xfrm>
            <a:off x="-2010" y="1045009"/>
            <a:ext cx="5160419" cy="287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8859" r="10297" b="21853"/>
          <a:stretch/>
        </p:blipFill>
        <p:spPr>
          <a:xfrm>
            <a:off x="5212050" y="0"/>
            <a:ext cx="4489723" cy="38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0"/>
          <p:cNvSpPr txBox="1">
            <a:spLocks noGrp="1"/>
          </p:cNvSpPr>
          <p:nvPr>
            <p:ph type="body" idx="1"/>
          </p:nvPr>
        </p:nvSpPr>
        <p:spPr>
          <a:xfrm>
            <a:off x="691400" y="49251"/>
            <a:ext cx="35847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214" name="Google Shape;214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7242" b="7250"/>
          <a:stretch/>
        </p:blipFill>
        <p:spPr>
          <a:xfrm>
            <a:off x="5212050" y="3872875"/>
            <a:ext cx="4489725" cy="2986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>
            <a:spLocks noGrp="1"/>
          </p:cNvSpPr>
          <p:nvPr>
            <p:ph type="title"/>
          </p:nvPr>
        </p:nvSpPr>
        <p:spPr>
          <a:xfrm>
            <a:off x="1599878" y="4684196"/>
            <a:ext cx="243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MELROSE ELEMENTARY</a:t>
            </a:r>
            <a:endParaRPr/>
          </a:p>
        </p:txBody>
      </p:sp>
      <p:pic>
        <p:nvPicPr>
          <p:cNvPr id="216" name="Google Shape;21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0775" y="0"/>
            <a:ext cx="2663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>
            <a:spLocks noGrp="1"/>
          </p:cNvSpPr>
          <p:nvPr>
            <p:ph type="title"/>
          </p:nvPr>
        </p:nvSpPr>
        <p:spPr>
          <a:xfrm>
            <a:off x="723850" y="4482650"/>
            <a:ext cx="3861000" cy="20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 sz="2400"/>
              <a:t>FOOSE</a:t>
            </a:r>
            <a:br>
              <a:rPr lang="en-US" sz="2400"/>
            </a:br>
            <a:r>
              <a:rPr lang="en-US" sz="2400"/>
              <a:t>ELEMENTARY</a:t>
            </a:r>
            <a:endParaRPr sz="2400"/>
          </a:p>
        </p:txBody>
      </p:sp>
      <p:pic>
        <p:nvPicPr>
          <p:cNvPr id="222" name="Google Shape;22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7200" y="0"/>
            <a:ext cx="2484803" cy="3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7200" y="3887800"/>
            <a:ext cx="2484797" cy="297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975" y="-24150"/>
            <a:ext cx="4527227" cy="195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65925"/>
            <a:ext cx="5182652" cy="30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9975" y="1931825"/>
            <a:ext cx="4527225" cy="195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9975" y="3815075"/>
            <a:ext cx="4576925" cy="304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>
            <a:spLocks noGrp="1"/>
          </p:cNvSpPr>
          <p:nvPr>
            <p:ph type="title"/>
          </p:nvPr>
        </p:nvSpPr>
        <p:spPr>
          <a:xfrm>
            <a:off x="523023" y="389629"/>
            <a:ext cx="2548964" cy="347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COUGAR ACADEMY</a:t>
            </a:r>
            <a:endParaRPr/>
          </a:p>
        </p:txBody>
      </p:sp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00" cy="1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30550"/>
            <a:ext cx="3575201" cy="38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125" y="0"/>
            <a:ext cx="286477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5200" y="0"/>
            <a:ext cx="29911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1150" y="0"/>
            <a:ext cx="2760849" cy="46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82825" y="3862700"/>
            <a:ext cx="2809175" cy="299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176175" y="121600"/>
            <a:ext cx="25491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HVLA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endParaRPr/>
          </a:p>
        </p:txBody>
      </p:sp>
      <p:pic>
        <p:nvPicPr>
          <p:cNvPr id="244" name="Google Shape;244;p13" descr="Two students holding skateboard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7" r="247"/>
          <a:stretch/>
        </p:blipFill>
        <p:spPr>
          <a:xfrm>
            <a:off x="-6757" y="4445149"/>
            <a:ext cx="3574178" cy="2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Coach talking to football players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631429" y="0"/>
            <a:ext cx="2896867" cy="438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247" name="Google Shape;247;p13" descr="Group of students standing and sitting on the steps reading books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489" r="490"/>
          <a:stretch/>
        </p:blipFill>
        <p:spPr>
          <a:xfrm>
            <a:off x="6583680" y="2475204"/>
            <a:ext cx="2862385" cy="43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 descr="Girl with glasses smilin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48" r="48"/>
          <a:stretch/>
        </p:blipFill>
        <p:spPr>
          <a:xfrm>
            <a:off x="9509760" y="0"/>
            <a:ext cx="2682240" cy="43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7425" y="0"/>
            <a:ext cx="86245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141425"/>
            <a:ext cx="3660301" cy="37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0" y="4279396"/>
            <a:ext cx="2513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 Black"/>
              <a:buNone/>
            </a:pPr>
            <a:r>
              <a:rPr lang="en-US"/>
              <a:t>STEELE ELEMENTARY RENOVATIONS</a:t>
            </a:r>
            <a:endParaRPr/>
          </a:p>
        </p:txBody>
      </p:sp>
      <p:pic>
        <p:nvPicPr>
          <p:cNvPr id="256" name="Google Shape;256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395" r="22389"/>
          <a:stretch/>
        </p:blipFill>
        <p:spPr>
          <a:xfrm>
            <a:off x="7067100" y="-12"/>
            <a:ext cx="5124900" cy="34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913" r="903"/>
          <a:stretch/>
        </p:blipFill>
        <p:spPr>
          <a:xfrm>
            <a:off x="2577850" y="3382400"/>
            <a:ext cx="4425252" cy="34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5468" b="5460"/>
          <a:stretch/>
        </p:blipFill>
        <p:spPr>
          <a:xfrm>
            <a:off x="0" y="3382400"/>
            <a:ext cx="2693499" cy="342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6024" b="6024"/>
          <a:stretch/>
        </p:blipFill>
        <p:spPr>
          <a:xfrm>
            <a:off x="7067108" y="3477566"/>
            <a:ext cx="5124890" cy="33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7850" y="-41100"/>
            <a:ext cx="4425252" cy="342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 txBox="1">
            <a:spLocks noGrp="1"/>
          </p:cNvSpPr>
          <p:nvPr>
            <p:ph type="title"/>
          </p:nvPr>
        </p:nvSpPr>
        <p:spPr>
          <a:xfrm>
            <a:off x="150" y="747096"/>
            <a:ext cx="2513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 Black"/>
              <a:buNone/>
            </a:pPr>
            <a:r>
              <a:rPr lang="en-US"/>
              <a:t>STEELE ELEMENTARY RENOVATIONS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 txBox="1">
            <a:spLocks noGrp="1"/>
          </p:cNvSpPr>
          <p:nvPr>
            <p:ph type="title"/>
          </p:nvPr>
        </p:nvSpPr>
        <p:spPr>
          <a:xfrm>
            <a:off x="1599878" y="4684196"/>
            <a:ext cx="24387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9B6F00"/>
                </a:solidFill>
              </a:rPr>
              <a:t>ESSER III SPENDING FORECAST</a:t>
            </a:r>
            <a:endParaRPr/>
          </a:p>
        </p:txBody>
      </p:sp>
      <p:pic>
        <p:nvPicPr>
          <p:cNvPr id="267" name="Google Shape;267;p16" descr="Open notebook with drawn charts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18970" r="18971"/>
          <a:stretch/>
        </p:blipFill>
        <p:spPr>
          <a:xfrm>
            <a:off x="9762228" y="1045009"/>
            <a:ext cx="2429772" cy="287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45000"/>
            <a:ext cx="5138251" cy="341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7725" y="0"/>
            <a:ext cx="4534499" cy="27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7725" y="3974250"/>
            <a:ext cx="4534500" cy="28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>
            <a:spLocks noGrp="1"/>
          </p:cNvSpPr>
          <p:nvPr>
            <p:ph type="title"/>
          </p:nvPr>
        </p:nvSpPr>
        <p:spPr>
          <a:xfrm>
            <a:off x="580096" y="4204532"/>
            <a:ext cx="3047014" cy="22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387D"/>
              </a:buClr>
              <a:buSzPts val="2000"/>
              <a:buFont typeface="Arial Black"/>
              <a:buNone/>
            </a:pPr>
            <a:r>
              <a:rPr lang="en-US" sz="2000"/>
              <a:t>LEARNING LOSS</a:t>
            </a:r>
            <a:br>
              <a:rPr lang="en-US" sz="2000"/>
            </a:br>
            <a:r>
              <a:rPr lang="en-US" sz="2000"/>
              <a:t>SPENDING FORECAST</a:t>
            </a:r>
            <a:endParaRPr/>
          </a:p>
        </p:txBody>
      </p:sp>
      <p:pic>
        <p:nvPicPr>
          <p:cNvPr id="276" name="Google Shape;276;p17" descr="Student looking in microscope in science room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34562" r="34562"/>
          <a:stretch/>
        </p:blipFill>
        <p:spPr>
          <a:xfrm>
            <a:off x="9769577" y="1628841"/>
            <a:ext cx="2422423" cy="522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0"/>
            <a:ext cx="4204975" cy="45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975" y="41950"/>
            <a:ext cx="5390225" cy="31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3975" y="3219500"/>
            <a:ext cx="5390225" cy="36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43e094b0c_0_1"/>
          <p:cNvSpPr txBox="1">
            <a:spLocks noGrp="1"/>
          </p:cNvSpPr>
          <p:nvPr>
            <p:ph type="title"/>
          </p:nvPr>
        </p:nvSpPr>
        <p:spPr>
          <a:xfrm>
            <a:off x="316194" y="794759"/>
            <a:ext cx="2755800" cy="3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 sz="2000">
                <a:solidFill>
                  <a:srgbClr val="9B6F00"/>
                </a:solidFill>
              </a:rPr>
              <a:t>LEARNING LOSS</a:t>
            </a:r>
            <a:endParaRPr/>
          </a:p>
        </p:txBody>
      </p:sp>
      <p:sp>
        <p:nvSpPr>
          <p:cNvPr id="285" name="Google Shape;285;g2643e094b0c_0_1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00" cy="1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286" name="Google Shape;286;g2643e094b0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450" y="0"/>
            <a:ext cx="26905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643e094b0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625" y="2473925"/>
            <a:ext cx="2862825" cy="43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643e094b0c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6975" y="0"/>
            <a:ext cx="3338975" cy="43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643e094b0c_0_1"/>
          <p:cNvSpPr txBox="1"/>
          <p:nvPr/>
        </p:nvSpPr>
        <p:spPr>
          <a:xfrm>
            <a:off x="6802148" y="479175"/>
            <a:ext cx="25431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AIM Institute</a:t>
            </a:r>
            <a:endParaRPr sz="35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0" name="Google Shape;290;g2643e094b0c_0_1"/>
          <p:cNvSpPr txBox="1"/>
          <p:nvPr/>
        </p:nvSpPr>
        <p:spPr>
          <a:xfrm>
            <a:off x="400350" y="4988375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ABii- Robots</a:t>
            </a:r>
            <a:endParaRPr sz="39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1" name="Google Shape;291;g2643e094b0c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0900" y="4384075"/>
            <a:ext cx="3122100" cy="24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 txBox="1">
            <a:spLocks noGrp="1"/>
          </p:cNvSpPr>
          <p:nvPr>
            <p:ph type="title"/>
          </p:nvPr>
        </p:nvSpPr>
        <p:spPr>
          <a:xfrm>
            <a:off x="1068224" y="4418176"/>
            <a:ext cx="2970376" cy="159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2000"/>
              <a:buFont typeface="Arial Black"/>
              <a:buNone/>
            </a:pPr>
            <a:br>
              <a:rPr lang="en-US" sz="2000">
                <a:solidFill>
                  <a:srgbClr val="9B6F00"/>
                </a:solidFill>
              </a:rPr>
            </a:br>
            <a:endParaRPr sz="2000">
              <a:solidFill>
                <a:srgbClr val="9B6F00"/>
              </a:solidFill>
            </a:endParaRPr>
          </a:p>
        </p:txBody>
      </p:sp>
      <p:sp>
        <p:nvSpPr>
          <p:cNvPr id="297" name="Google Shape;297;p20"/>
          <p:cNvSpPr txBox="1">
            <a:spLocks noGrp="1"/>
          </p:cNvSpPr>
          <p:nvPr>
            <p:ph type="body" idx="1"/>
          </p:nvPr>
        </p:nvSpPr>
        <p:spPr>
          <a:xfrm>
            <a:off x="5654545" y="2368931"/>
            <a:ext cx="3584575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2000"/>
              <a:buFont typeface="Arial Black"/>
              <a:buNone/>
            </a:pPr>
            <a:r>
              <a:rPr lang="en-US" sz="2000">
                <a:latin typeface="Arial Black"/>
                <a:ea typeface="Arial Black"/>
                <a:cs typeface="Arial Black"/>
                <a:sym typeface="Arial Black"/>
              </a:rPr>
              <a:t>AFTER SCHOOL</a:t>
            </a:r>
            <a:br>
              <a:rPr lang="en-US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000">
                <a:latin typeface="Arial Black"/>
                <a:ea typeface="Arial Black"/>
                <a:cs typeface="Arial Black"/>
                <a:sym typeface="Arial Black"/>
              </a:rPr>
              <a:t>PROGRAM</a:t>
            </a:r>
            <a:endParaRPr/>
          </a:p>
        </p:txBody>
      </p:sp>
      <p:pic>
        <p:nvPicPr>
          <p:cNvPr id="298" name="Google Shape;2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5425" y="2275"/>
            <a:ext cx="2436575" cy="39780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9" name="Google Shape;2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7075" y="3980275"/>
            <a:ext cx="2544925" cy="287122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2050" y="2275"/>
            <a:ext cx="4543375" cy="18729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75"/>
            <a:ext cx="3067050" cy="390772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7050" y="2275"/>
            <a:ext cx="2091350" cy="390772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1400" y="3980275"/>
            <a:ext cx="2970375" cy="287122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528225"/>
            <a:ext cx="6794300" cy="3371476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>
            <a:spLocks noGrp="1"/>
          </p:cNvSpPr>
          <p:nvPr>
            <p:ph type="title"/>
          </p:nvPr>
        </p:nvSpPr>
        <p:spPr>
          <a:xfrm>
            <a:off x="856508" y="4598416"/>
            <a:ext cx="33585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2000"/>
              <a:buFont typeface="Arial Black"/>
              <a:buNone/>
            </a:pPr>
            <a:br>
              <a:rPr lang="en-US" sz="2000">
                <a:solidFill>
                  <a:srgbClr val="9B6F00"/>
                </a:solidFill>
              </a:rPr>
            </a:br>
            <a:endParaRPr sz="2000">
              <a:solidFill>
                <a:srgbClr val="9B6F00"/>
              </a:solidFill>
            </a:endParaRPr>
          </a:p>
        </p:txBody>
      </p:sp>
      <p:sp>
        <p:nvSpPr>
          <p:cNvPr id="310" name="Google Shape;310;p18"/>
          <p:cNvSpPr txBox="1">
            <a:spLocks noGrp="1"/>
          </p:cNvSpPr>
          <p:nvPr>
            <p:ph type="body" idx="1"/>
          </p:nvPr>
        </p:nvSpPr>
        <p:spPr>
          <a:xfrm>
            <a:off x="5874700" y="2174575"/>
            <a:ext cx="3898500" cy="1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B6F00"/>
              </a:buClr>
              <a:buSzPts val="2000"/>
              <a:buFont typeface="Arial Black"/>
              <a:buNone/>
            </a:pPr>
            <a:r>
              <a:rPr lang="en-US" sz="2000">
                <a:latin typeface="Arial Black"/>
                <a:ea typeface="Arial Black"/>
                <a:cs typeface="Arial Black"/>
                <a:sym typeface="Arial Black"/>
              </a:rPr>
              <a:t>Summer Programming</a:t>
            </a:r>
            <a:endParaRPr/>
          </a:p>
        </p:txBody>
      </p:sp>
      <p:pic>
        <p:nvPicPr>
          <p:cNvPr id="311" name="Google Shape;3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3175" y="-41950"/>
            <a:ext cx="2418825" cy="39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7125" y="-41950"/>
            <a:ext cx="4154575" cy="221652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7125" y="3297525"/>
            <a:ext cx="2170250" cy="35226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5025" y="3297525"/>
            <a:ext cx="2170250" cy="35226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01775" y="3949000"/>
            <a:ext cx="2490225" cy="2871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41950"/>
            <a:ext cx="5998500" cy="39581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998975"/>
            <a:ext cx="5537125" cy="282122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title"/>
          </p:nvPr>
        </p:nvSpPr>
        <p:spPr>
          <a:xfrm>
            <a:off x="316194" y="794759"/>
            <a:ext cx="2755793" cy="306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JOHN HARRIS Campus </a:t>
            </a:r>
            <a:endParaRPr/>
          </a:p>
        </p:txBody>
      </p:sp>
      <p:sp>
        <p:nvSpPr>
          <p:cNvPr id="119" name="Google Shape;119;p2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endParaRPr/>
          </a:p>
        </p:txBody>
      </p:sp>
      <p:pic>
        <p:nvPicPr>
          <p:cNvPr id="120" name="Google Shape;1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80725"/>
            <a:ext cx="3567427" cy="24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7250" y="0"/>
            <a:ext cx="2684751" cy="41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6500" y="0"/>
            <a:ext cx="3115423" cy="43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4250" y="4155500"/>
            <a:ext cx="3827749" cy="26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2800" y="4220975"/>
            <a:ext cx="4701450" cy="260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1925" y="0"/>
            <a:ext cx="2908175" cy="42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1ed7ab02fd8_1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169" b="7169"/>
          <a:stretch/>
        </p:blipFill>
        <p:spPr>
          <a:xfrm>
            <a:off x="32788" y="4416625"/>
            <a:ext cx="3574351" cy="24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ed7ab02fd8_1_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915" r="5924"/>
          <a:stretch/>
        </p:blipFill>
        <p:spPr>
          <a:xfrm>
            <a:off x="3631429" y="0"/>
            <a:ext cx="2896865" cy="438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1ed7ab02fd8_1_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7919" r="7919"/>
          <a:stretch/>
        </p:blipFill>
        <p:spPr>
          <a:xfrm>
            <a:off x="6596000" y="2475200"/>
            <a:ext cx="2896876" cy="43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ed7ab02fd8_1_0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11551" r="11543"/>
          <a:stretch/>
        </p:blipFill>
        <p:spPr>
          <a:xfrm>
            <a:off x="9509750" y="0"/>
            <a:ext cx="2682250" cy="43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ed7ab02fd8_1_0"/>
          <p:cNvSpPr txBox="1">
            <a:spLocks noGrp="1"/>
          </p:cNvSpPr>
          <p:nvPr>
            <p:ph type="title"/>
          </p:nvPr>
        </p:nvSpPr>
        <p:spPr>
          <a:xfrm>
            <a:off x="6641125" y="2"/>
            <a:ext cx="2755800" cy="24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ARP HCY ESSER FUNDING MEMORY LANE</a:t>
            </a:r>
            <a:br>
              <a:rPr lang="en-US"/>
            </a:br>
            <a:br>
              <a:rPr lang="en-US"/>
            </a:br>
            <a:r>
              <a:rPr lang="en-US"/>
              <a:t>McKinney Vento Holiday Bike Package</a:t>
            </a:r>
            <a:endParaRPr/>
          </a:p>
        </p:txBody>
      </p:sp>
      <p:pic>
        <p:nvPicPr>
          <p:cNvPr id="327" name="Google Shape;327;g1ed7ab02fd8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639924" cy="44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1ed7ab02fd8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04198" y="4535199"/>
            <a:ext cx="116205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ed7ab02fd8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69948" y="4924624"/>
            <a:ext cx="8191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ed7ab02fd8_1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49698" y="5794799"/>
            <a:ext cx="920248" cy="8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ed7ab02fd8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0275" y="4416625"/>
            <a:ext cx="289687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ed7ab02fd8_1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39925" y="5761375"/>
            <a:ext cx="2896875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1340375" y="2017050"/>
            <a:ext cx="5543400" cy="30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 Black"/>
              <a:buNone/>
            </a:pPr>
            <a:endParaRPr sz="24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 Black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 </a:t>
            </a:r>
            <a:endParaRPr sz="24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 Black"/>
              <a:buNone/>
            </a:pP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B0A0736-7376-B8AB-FF88-A6BA535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60" y="280548"/>
            <a:ext cx="11317279" cy="62969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>
            <a:spLocks noGrp="1"/>
          </p:cNvSpPr>
          <p:nvPr>
            <p:ph type="title"/>
          </p:nvPr>
        </p:nvSpPr>
        <p:spPr>
          <a:xfrm>
            <a:off x="5284956" y="1948441"/>
            <a:ext cx="5748489" cy="3136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lang="en-US"/>
              <a:t>THANK YOU!</a:t>
            </a:r>
            <a:endParaRPr/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3">
            <a:alphaModFix/>
          </a:blip>
          <a:srcRect r="9622" b="-1"/>
          <a:stretch/>
        </p:blipFill>
        <p:spPr>
          <a:xfrm>
            <a:off x="20" y="10"/>
            <a:ext cx="8760469" cy="6857990"/>
          </a:xfrm>
          <a:custGeom>
            <a:avLst/>
            <a:gdLst/>
            <a:ahLst/>
            <a:cxnLst/>
            <a:rect l="l" t="t" r="r" b="b"/>
            <a:pathLst>
              <a:path w="8760489" h="6858000" extrusionOk="0">
                <a:moveTo>
                  <a:pt x="0" y="5148840"/>
                </a:moveTo>
                <a:lnTo>
                  <a:pt x="8760489" y="5148840"/>
                </a:lnTo>
                <a:lnTo>
                  <a:pt x="8760489" y="6858000"/>
                </a:lnTo>
                <a:lnTo>
                  <a:pt x="0" y="6858000"/>
                </a:lnTo>
                <a:close/>
                <a:moveTo>
                  <a:pt x="0" y="1964194"/>
                </a:moveTo>
                <a:lnTo>
                  <a:pt x="5284957" y="1964194"/>
                </a:lnTo>
                <a:lnTo>
                  <a:pt x="5284957" y="5084832"/>
                </a:lnTo>
                <a:lnTo>
                  <a:pt x="0" y="5084832"/>
                </a:lnTo>
                <a:close/>
                <a:moveTo>
                  <a:pt x="0" y="0"/>
                </a:moveTo>
                <a:lnTo>
                  <a:pt x="8760489" y="0"/>
                </a:lnTo>
                <a:lnTo>
                  <a:pt x="8760489" y="1900186"/>
                </a:lnTo>
                <a:lnTo>
                  <a:pt x="0" y="190018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>
            <a:spLocks noGrp="1"/>
          </p:cNvSpPr>
          <p:nvPr>
            <p:ph type="title"/>
          </p:nvPr>
        </p:nvSpPr>
        <p:spPr>
          <a:xfrm>
            <a:off x="505850" y="734938"/>
            <a:ext cx="2548964" cy="285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SCITECH</a:t>
            </a:r>
            <a:br>
              <a:rPr lang="en-US"/>
            </a:br>
            <a:r>
              <a:rPr lang="en-US"/>
              <a:t>Campus</a:t>
            </a:r>
            <a:endParaRPr/>
          </a:p>
        </p:txBody>
      </p:sp>
      <p:pic>
        <p:nvPicPr>
          <p:cNvPr id="131" name="Google Shape;131;p3" descr="Two students holding skateboard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7" r="247"/>
          <a:stretch/>
        </p:blipFill>
        <p:spPr>
          <a:xfrm>
            <a:off x="-6757" y="4445149"/>
            <a:ext cx="3574178" cy="24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133" name="Google Shape;133;p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6461" r="6461"/>
          <a:stretch/>
        </p:blipFill>
        <p:spPr>
          <a:xfrm>
            <a:off x="5698903" y="2475200"/>
            <a:ext cx="3747175" cy="43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Girl with glasses smilin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l="48" r="48"/>
          <a:stretch/>
        </p:blipFill>
        <p:spPr>
          <a:xfrm>
            <a:off x="9509760" y="0"/>
            <a:ext cx="2682240" cy="43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6475" y="44775"/>
            <a:ext cx="2938775" cy="43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750" y="4412950"/>
            <a:ext cx="5705650" cy="24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3600" y="44775"/>
            <a:ext cx="2862550" cy="2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46150" y="4412950"/>
            <a:ext cx="2745925" cy="247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46075" y="44775"/>
            <a:ext cx="2745925" cy="29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46075" y="3013200"/>
            <a:ext cx="2745925" cy="14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523023" y="555477"/>
            <a:ext cx="2548964" cy="301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MARSHALL MATH AND SCIENCE</a:t>
            </a:r>
            <a:endParaRPr/>
          </a:p>
        </p:txBody>
      </p:sp>
      <p:pic>
        <p:nvPicPr>
          <p:cNvPr id="146" name="Google Shape;146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995" b="4995"/>
          <a:stretch/>
        </p:blipFill>
        <p:spPr>
          <a:xfrm>
            <a:off x="-6748" y="4445150"/>
            <a:ext cx="4546550" cy="24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915" r="5924"/>
          <a:stretch/>
        </p:blipFill>
        <p:spPr>
          <a:xfrm>
            <a:off x="3631425" y="0"/>
            <a:ext cx="4226400" cy="4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149" name="Google Shape;149;p4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l="9184" r="9176"/>
          <a:stretch/>
        </p:blipFill>
        <p:spPr>
          <a:xfrm>
            <a:off x="7857825" y="0"/>
            <a:ext cx="4334175" cy="43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9800" y="4380725"/>
            <a:ext cx="7652199" cy="24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523023" y="256374"/>
            <a:ext cx="2548964" cy="346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ROWLAND ACADEMY</a:t>
            </a: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157" name="Google Shape;15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650" y="0"/>
            <a:ext cx="2919924" cy="43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4150" y="2485550"/>
            <a:ext cx="3565352" cy="43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9500" y="0"/>
            <a:ext cx="2722499" cy="43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72450"/>
            <a:ext cx="5904150" cy="2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7075" y="0"/>
            <a:ext cx="3032425" cy="43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69500" y="4372450"/>
            <a:ext cx="2722499" cy="24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523023" y="389628"/>
            <a:ext cx="2548964" cy="333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CAMP CURTIN</a:t>
            </a:r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125" y="0"/>
            <a:ext cx="3235876" cy="43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6075" y="0"/>
            <a:ext cx="2701352" cy="433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43200"/>
            <a:ext cx="6520001" cy="242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0000" y="0"/>
            <a:ext cx="29260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22275" y="4333099"/>
            <a:ext cx="2548950" cy="253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523023" y="461473"/>
            <a:ext cx="2548964" cy="3059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BEN FRANKLIN</a:t>
            </a:r>
            <a:br>
              <a:rPr lang="en-US"/>
            </a:br>
            <a:r>
              <a:rPr lang="en-US"/>
              <a:t>ELEMENTARY</a:t>
            </a:r>
            <a:endParaRPr/>
          </a:p>
        </p:txBody>
      </p:sp>
      <p:pic>
        <p:nvPicPr>
          <p:cNvPr id="179" name="Google Shape;179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810" t="50410" r="1810" b="18407"/>
          <a:stretch/>
        </p:blipFill>
        <p:spPr>
          <a:xfrm>
            <a:off x="-84825" y="4380725"/>
            <a:ext cx="4194275" cy="293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r="32687"/>
          <a:stretch/>
        </p:blipFill>
        <p:spPr>
          <a:xfrm>
            <a:off x="3566150" y="0"/>
            <a:ext cx="3017525" cy="43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6461" r="6461"/>
          <a:stretch/>
        </p:blipFill>
        <p:spPr>
          <a:xfrm>
            <a:off x="6583680" y="-1033"/>
            <a:ext cx="2862386" cy="438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27038" r="27038"/>
          <a:stretch/>
        </p:blipFill>
        <p:spPr>
          <a:xfrm>
            <a:off x="9446075" y="0"/>
            <a:ext cx="2689050" cy="43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6150" y="4380725"/>
            <a:ext cx="4194275" cy="29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0425" y="4381750"/>
            <a:ext cx="4374702" cy="29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523023" y="389629"/>
            <a:ext cx="2548964" cy="345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DOWNEY ELEMENTARY</a:t>
            </a:r>
            <a:endParaRPr/>
          </a:p>
        </p:txBody>
      </p:sp>
      <p:pic>
        <p:nvPicPr>
          <p:cNvPr id="190" name="Google Shape;190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682" b="24687"/>
          <a:stretch/>
        </p:blipFill>
        <p:spPr>
          <a:xfrm>
            <a:off x="1875" y="4218525"/>
            <a:ext cx="3574175" cy="263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915" r="5924"/>
          <a:stretch/>
        </p:blipFill>
        <p:spPr>
          <a:xfrm>
            <a:off x="3631425" y="0"/>
            <a:ext cx="28968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6461" r="6461"/>
          <a:stretch/>
        </p:blipFill>
        <p:spPr>
          <a:xfrm>
            <a:off x="6583675" y="0"/>
            <a:ext cx="28624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9184" r="9176"/>
          <a:stretch/>
        </p:blipFill>
        <p:spPr>
          <a:xfrm>
            <a:off x="9509750" y="0"/>
            <a:ext cx="268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 descr="Two students holding skateboard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7" r="247"/>
          <a:stretch/>
        </p:blipFill>
        <p:spPr>
          <a:xfrm>
            <a:off x="-6757" y="4445149"/>
            <a:ext cx="3574178" cy="24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4111539" y="4924619"/>
            <a:ext cx="2020888" cy="16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“DON’T COUNT THE YEARS, COUNT THE MEMORIES.”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1341D"/>
              </a:buClr>
              <a:buSzPts val="900"/>
              <a:buNone/>
            </a:pPr>
            <a:r>
              <a:rPr lang="en-US"/>
              <a:t>- UNKNOWN</a:t>
            </a:r>
            <a:endParaRPr/>
          </a:p>
        </p:txBody>
      </p:sp>
      <p:pic>
        <p:nvPicPr>
          <p:cNvPr id="200" name="Google Shape;200;p9" descr="Girl with glasses smilin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48" r="48"/>
          <a:stretch/>
        </p:blipFill>
        <p:spPr>
          <a:xfrm>
            <a:off x="9509760" y="0"/>
            <a:ext cx="2682240" cy="43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522300" y="389101"/>
            <a:ext cx="2549400" cy="3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341D"/>
              </a:buClr>
              <a:buSzPts val="1400"/>
              <a:buFont typeface="Arial Black"/>
              <a:buNone/>
            </a:pPr>
            <a:r>
              <a:rPr lang="en-US"/>
              <a:t>A TRIP DOWN ESSER FUNDING MEMORY LANE</a:t>
            </a:r>
            <a:br>
              <a:rPr lang="en-US"/>
            </a:br>
            <a:br>
              <a:rPr lang="en-US"/>
            </a:br>
            <a:r>
              <a:rPr lang="en-US"/>
              <a:t>SCOTT ELEMENTARY</a:t>
            </a:r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1825" y="0"/>
            <a:ext cx="3431900" cy="438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9750" y="0"/>
            <a:ext cx="2682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750" y="4445150"/>
            <a:ext cx="6510475" cy="24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/>
        </p:nvSpPr>
        <p:spPr>
          <a:xfrm>
            <a:off x="7666800" y="3041325"/>
            <a:ext cx="454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3725" y="0"/>
            <a:ext cx="3069475" cy="673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icket Sale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F2B00"/>
      </a:accent1>
      <a:accent2>
        <a:srgbClr val="B55101"/>
      </a:accent2>
      <a:accent3>
        <a:srgbClr val="4279E1"/>
      </a:accent3>
      <a:accent4>
        <a:srgbClr val="025C4F"/>
      </a:accent4>
      <a:accent5>
        <a:srgbClr val="CF9400"/>
      </a:accent5>
      <a:accent6>
        <a:srgbClr val="EDDBC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9052A56743748A074BE5DF0DD08C3" ma:contentTypeVersion="7" ma:contentTypeDescription="Create a new document." ma:contentTypeScope="" ma:versionID="783e1eb9b19866d98b50c9f7aa3155da">
  <xsd:schema xmlns:xsd="http://www.w3.org/2001/XMLSchema" xmlns:xs="http://www.w3.org/2001/XMLSchema" xmlns:p="http://schemas.microsoft.com/office/2006/metadata/properties" xmlns:ns3="90977d45-b6aa-4b91-9f37-509068061798" xmlns:ns4="de5044f2-01ff-4ca0-8f97-64022747a5ed" targetNamespace="http://schemas.microsoft.com/office/2006/metadata/properties" ma:root="true" ma:fieldsID="4a0ba943edee91f63cf7596b0e07dc47" ns3:_="" ns4:_="">
    <xsd:import namespace="90977d45-b6aa-4b91-9f37-509068061798"/>
    <xsd:import namespace="de5044f2-01ff-4ca0-8f97-64022747a5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77d45-b6aa-4b91-9f37-5090680617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044f2-01ff-4ca0-8f97-64022747a5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977d45-b6aa-4b91-9f37-509068061798" xsi:nil="true"/>
  </documentManagement>
</p:properties>
</file>

<file path=customXml/itemProps1.xml><?xml version="1.0" encoding="utf-8"?>
<ds:datastoreItem xmlns:ds="http://schemas.openxmlformats.org/officeDocument/2006/customXml" ds:itemID="{581B2A28-8651-43F6-AAA8-B70E0C240CFF}">
  <ds:schemaRefs>
    <ds:schemaRef ds:uri="90977d45-b6aa-4b91-9f37-509068061798"/>
    <ds:schemaRef ds:uri="de5044f2-01ff-4ca0-8f97-64022747a5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19A0E2-B898-491C-9FB5-56A4A262A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649178-AD86-437E-AE58-89833D028E15}">
  <ds:schemaRefs>
    <ds:schemaRef ds:uri="90977d45-b6aa-4b91-9f37-509068061798"/>
    <ds:schemaRef ds:uri="de5044f2-01ff-4ca0-8f97-64022747a5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330</Words>
  <Application>Microsoft Office PowerPoint</Application>
  <PresentationFormat>Widescreen</PresentationFormat>
  <Paragraphs>57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Arial Black</vt:lpstr>
      <vt:lpstr>Office Theme</vt:lpstr>
      <vt:lpstr>DR. CHRISTY THOMPSON JANUARY 9, 2024</vt:lpstr>
      <vt:lpstr>A TRIP DOWN ESSER FUNDING MEMORY LANE  JOHN HARRIS Campus </vt:lpstr>
      <vt:lpstr>A TRIP DOWN ESSER FUNDING MEMORY LANE  SCITECH Campus</vt:lpstr>
      <vt:lpstr>A TRIP DOWN ESSER FUNDING MEMORY LANE  MARSHALL MATH AND SCIENCE</vt:lpstr>
      <vt:lpstr>A TRIP DOWN ESSER FUNDING MEMORY LANE  ROWLAND ACADEMY</vt:lpstr>
      <vt:lpstr>A TRIP DOWN ESSER FUNDING MEMORY LANE  CAMP CURTIN</vt:lpstr>
      <vt:lpstr>A TRIP DOWN ESSER FUNDING MEMORY LANE  BEN FRANKLIN ELEMENTARY</vt:lpstr>
      <vt:lpstr>A TRIP DOWN ESSER FUNDING MEMORY LANE  DOWNEY ELEMENTARY</vt:lpstr>
      <vt:lpstr>A TRIP DOWN ESSER FUNDING MEMORY LANE  SCOTT ELEMENTARY</vt:lpstr>
      <vt:lpstr>A TRIP DOWN ESSER FUNDING MEMORY LANE  MELROSE ELEMENTARY</vt:lpstr>
      <vt:lpstr>A TRIP DOWN ESSER FUNDING MEMORY LANE  FOOSE ELEMENTARY</vt:lpstr>
      <vt:lpstr>A TRIP DOWN ESSER FUNDING MEMORY LANE  COUGAR ACADEMY</vt:lpstr>
      <vt:lpstr>A TRIP DOWN ESSER FUNDING MEMORY LANE  HVLA </vt:lpstr>
      <vt:lpstr>STEELE ELEMENTARY RENOVATIONS</vt:lpstr>
      <vt:lpstr>ESSER III SPENDING FORECAST</vt:lpstr>
      <vt:lpstr>LEARNING LOSS SPENDING FORECAST</vt:lpstr>
      <vt:lpstr>A TRIP DOWN ESSER FUNDING MEMORY LANE  LEARNING LOSS</vt:lpstr>
      <vt:lpstr> </vt:lpstr>
      <vt:lpstr> </vt:lpstr>
      <vt:lpstr>A TRIP DOWN  ARP HCY ESSER FUNDING MEMORY LANE  McKinney Vento Holiday Bike Package</vt:lpstr>
      <vt:lpstr>   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CHRISTY THOMPSON JANUARY 9, 2024</dc:title>
  <cp:lastModifiedBy>Adam Nornhold</cp:lastModifiedBy>
  <cp:revision>6</cp:revision>
  <dcterms:created xsi:type="dcterms:W3CDTF">2023-03-30T15:11:14Z</dcterms:created>
  <dcterms:modified xsi:type="dcterms:W3CDTF">2024-01-10T13:06:13Z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0x010100AE79052A56743748A074BE5DF0DD08C3</vt:lpwstr>
  </property>
</Properties>
</file>