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19"/>
  </p:notesMasterIdLst>
  <p:sldIdLst>
    <p:sldId id="256" r:id="rId5"/>
    <p:sldId id="257" r:id="rId6"/>
    <p:sldId id="258" r:id="rId7"/>
    <p:sldId id="259" r:id="rId8"/>
    <p:sldId id="262"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96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Lynch" userId="2bfc9248-8d63-442f-9879-1a7bf3ea074f" providerId="ADAL" clId="{8B7240A7-D981-4179-A972-94CED51A2B77}"/>
    <pc:docChg chg="undo custSel addSld modSld">
      <pc:chgData name="Thomas Lynch" userId="2bfc9248-8d63-442f-9879-1a7bf3ea074f" providerId="ADAL" clId="{8B7240A7-D981-4179-A972-94CED51A2B77}" dt="2020-10-07T21:09:56.960" v="558" actId="20577"/>
      <pc:docMkLst>
        <pc:docMk/>
      </pc:docMkLst>
      <pc:sldChg chg="delSp modSp">
        <pc:chgData name="Thomas Lynch" userId="2bfc9248-8d63-442f-9879-1a7bf3ea074f" providerId="ADAL" clId="{8B7240A7-D981-4179-A972-94CED51A2B77}" dt="2020-10-07T21:03:31.009" v="7"/>
        <pc:sldMkLst>
          <pc:docMk/>
          <pc:sldMk cId="0" sldId="256"/>
        </pc:sldMkLst>
        <pc:spChg chg="mod">
          <ac:chgData name="Thomas Lynch" userId="2bfc9248-8d63-442f-9879-1a7bf3ea074f" providerId="ADAL" clId="{8B7240A7-D981-4179-A972-94CED51A2B77}" dt="2020-10-07T21:03:24.661" v="6" actId="20577"/>
          <ac:spMkLst>
            <pc:docMk/>
            <pc:sldMk cId="0" sldId="256"/>
            <ac:spMk id="62" creationId="{00000000-0000-0000-0000-000000000000}"/>
          </ac:spMkLst>
        </pc:spChg>
        <pc:spChg chg="del">
          <ac:chgData name="Thomas Lynch" userId="2bfc9248-8d63-442f-9879-1a7bf3ea074f" providerId="ADAL" clId="{8B7240A7-D981-4179-A972-94CED51A2B77}" dt="2020-10-07T21:03:31.009" v="7"/>
          <ac:spMkLst>
            <pc:docMk/>
            <pc:sldMk cId="0" sldId="256"/>
            <ac:spMk id="68" creationId="{00000000-0000-0000-0000-000000000000}"/>
          </ac:spMkLst>
        </pc:spChg>
      </pc:sldChg>
      <pc:sldChg chg="addSp modSp add">
        <pc:chgData name="Thomas Lynch" userId="2bfc9248-8d63-442f-9879-1a7bf3ea074f" providerId="ADAL" clId="{8B7240A7-D981-4179-A972-94CED51A2B77}" dt="2020-10-07T21:09:56.960" v="558" actId="20577"/>
        <pc:sldMkLst>
          <pc:docMk/>
          <pc:sldMk cId="2482201072" sldId="272"/>
        </pc:sldMkLst>
        <pc:spChg chg="mod">
          <ac:chgData name="Thomas Lynch" userId="2bfc9248-8d63-442f-9879-1a7bf3ea074f" providerId="ADAL" clId="{8B7240A7-D981-4179-A972-94CED51A2B77}" dt="2020-10-07T21:03:58.060" v="19" actId="20577"/>
          <ac:spMkLst>
            <pc:docMk/>
            <pc:sldMk cId="2482201072" sldId="272"/>
            <ac:spMk id="2" creationId="{44A34EDD-A714-4C68-8415-E0B2054F0727}"/>
          </ac:spMkLst>
        </pc:spChg>
        <pc:spChg chg="add mod">
          <ac:chgData name="Thomas Lynch" userId="2bfc9248-8d63-442f-9879-1a7bf3ea074f" providerId="ADAL" clId="{8B7240A7-D981-4179-A972-94CED51A2B77}" dt="2020-10-07T21:09:56.960" v="558" actId="20577"/>
          <ac:spMkLst>
            <pc:docMk/>
            <pc:sldMk cId="2482201072" sldId="272"/>
            <ac:spMk id="9" creationId="{04807F0E-6822-4F74-96E2-525E882086BF}"/>
          </ac:spMkLst>
        </pc:spChg>
        <pc:grpChg chg="add mod ord">
          <ac:chgData name="Thomas Lynch" userId="2bfc9248-8d63-442f-9879-1a7bf3ea074f" providerId="ADAL" clId="{8B7240A7-D981-4179-A972-94CED51A2B77}" dt="2020-10-07T21:06:09.550" v="37" actId="14100"/>
          <ac:grpSpMkLst>
            <pc:docMk/>
            <pc:sldMk cId="2482201072" sldId="272"/>
            <ac:grpSpMk id="8" creationId="{0CAB21B8-35F2-4862-8CE5-0C07B8F8D2D8}"/>
          </ac:grpSpMkLst>
        </pc:grpChg>
        <pc:picChg chg="add mod">
          <ac:chgData name="Thomas Lynch" userId="2bfc9248-8d63-442f-9879-1a7bf3ea074f" providerId="ADAL" clId="{8B7240A7-D981-4179-A972-94CED51A2B77}" dt="2020-10-07T21:06:02.439" v="36" actId="1076"/>
          <ac:picMkLst>
            <pc:docMk/>
            <pc:sldMk cId="2482201072" sldId="272"/>
            <ac:picMk id="3" creationId="{F9DA6CCD-2E66-45BE-87F5-22DB44D175AC}"/>
          </ac:picMkLst>
        </pc:picChg>
        <pc:picChg chg="add mod">
          <ac:chgData name="Thomas Lynch" userId="2bfc9248-8d63-442f-9879-1a7bf3ea074f" providerId="ADAL" clId="{8B7240A7-D981-4179-A972-94CED51A2B77}" dt="2020-10-07T21:04:50.413" v="32" actId="164"/>
          <ac:picMkLst>
            <pc:docMk/>
            <pc:sldMk cId="2482201072" sldId="272"/>
            <ac:picMk id="4" creationId="{E946F309-B8F1-4E48-A6E6-FCE818E76457}"/>
          </ac:picMkLst>
        </pc:picChg>
        <pc:picChg chg="add mod">
          <ac:chgData name="Thomas Lynch" userId="2bfc9248-8d63-442f-9879-1a7bf3ea074f" providerId="ADAL" clId="{8B7240A7-D981-4179-A972-94CED51A2B77}" dt="2020-10-07T21:04:50.413" v="32" actId="164"/>
          <ac:picMkLst>
            <pc:docMk/>
            <pc:sldMk cId="2482201072" sldId="272"/>
            <ac:picMk id="5" creationId="{8F960313-9958-4EAE-AA38-364DB06E749F}"/>
          </ac:picMkLst>
        </pc:picChg>
        <pc:picChg chg="add mod">
          <ac:chgData name="Thomas Lynch" userId="2bfc9248-8d63-442f-9879-1a7bf3ea074f" providerId="ADAL" clId="{8B7240A7-D981-4179-A972-94CED51A2B77}" dt="2020-10-07T21:04:50.413" v="32" actId="164"/>
          <ac:picMkLst>
            <pc:docMk/>
            <pc:sldMk cId="2482201072" sldId="272"/>
            <ac:picMk id="6" creationId="{0DEB5714-291C-43B1-BF1D-9AA64259A887}"/>
          </ac:picMkLst>
        </pc:picChg>
        <pc:picChg chg="add mod">
          <ac:chgData name="Thomas Lynch" userId="2bfc9248-8d63-442f-9879-1a7bf3ea074f" providerId="ADAL" clId="{8B7240A7-D981-4179-A972-94CED51A2B77}" dt="2020-10-07T21:05:59.394" v="35" actId="1076"/>
          <ac:picMkLst>
            <pc:docMk/>
            <pc:sldMk cId="2482201072" sldId="272"/>
            <ac:picMk id="7" creationId="{2E92F24F-854B-4059-8663-6B518809FE4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eb7167f90_54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b7167f90_54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25e1b787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925e1b787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925e1b787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925e1b787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eb7167f90_38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eb7167f90_38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eb7167f90_38_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eb7167f90_38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8f430af7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8f430af7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e17ac2159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e17ac2159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8f430af7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8f430af7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eb7167f90_38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eb7167f90_38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90eb5c0ff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90eb5c0ff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90eb5c0ff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90eb5c0ff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925e1b787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925e1b787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925e1b787a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925e1b787a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42900" algn="l" rtl="0">
              <a:spcBef>
                <a:spcPts val="640"/>
              </a:spcBef>
              <a:spcAft>
                <a:spcPts val="0"/>
              </a:spcAft>
              <a:buClr>
                <a:schemeClr val="dk1"/>
              </a:buClr>
              <a:buSzPts val="1800"/>
              <a:buFont typeface="Arial"/>
              <a:buChar char="•"/>
              <a:defRPr/>
            </a:lvl1pPr>
            <a:lvl2pPr marL="914400" lvl="1" indent="-317500" algn="l" rtl="0">
              <a:spcBef>
                <a:spcPts val="1600"/>
              </a:spcBef>
              <a:spcAft>
                <a:spcPts val="0"/>
              </a:spcAft>
              <a:buClr>
                <a:schemeClr val="dk1"/>
              </a:buClr>
              <a:buSzPts val="1400"/>
              <a:buFont typeface="Arial"/>
              <a:buChar char="–"/>
              <a:defRPr/>
            </a:lvl2pPr>
            <a:lvl3pPr marL="1371600" lvl="2" indent="-317500" algn="l" rtl="0">
              <a:spcBef>
                <a:spcPts val="1600"/>
              </a:spcBef>
              <a:spcAft>
                <a:spcPts val="0"/>
              </a:spcAft>
              <a:buClr>
                <a:schemeClr val="dk1"/>
              </a:buClr>
              <a:buSzPts val="1400"/>
              <a:buFont typeface="Arial"/>
              <a:buChar char="•"/>
              <a:defRPr/>
            </a:lvl3pPr>
            <a:lvl4pPr marL="1828800" lvl="3" indent="-317500" algn="l" rtl="0">
              <a:spcBef>
                <a:spcPts val="1600"/>
              </a:spcBef>
              <a:spcAft>
                <a:spcPts val="0"/>
              </a:spcAft>
              <a:buClr>
                <a:schemeClr val="dk1"/>
              </a:buClr>
              <a:buSzPts val="1400"/>
              <a:buFont typeface="Arial"/>
              <a:buChar char="–"/>
              <a:defRPr/>
            </a:lvl4pPr>
            <a:lvl5pPr marL="2286000" lvl="4" indent="-317500" algn="l" rtl="0">
              <a:spcBef>
                <a:spcPts val="1600"/>
              </a:spcBef>
              <a:spcAft>
                <a:spcPts val="0"/>
              </a:spcAft>
              <a:buClr>
                <a:schemeClr val="dk1"/>
              </a:buClr>
              <a:buSzPts val="1400"/>
              <a:buFont typeface="Arial"/>
              <a:buChar char="»"/>
              <a:defRPr/>
            </a:lvl5pPr>
            <a:lvl6pPr marL="2743200" lvl="5" indent="-317500" algn="l" rtl="0">
              <a:spcBef>
                <a:spcPts val="1600"/>
              </a:spcBef>
              <a:spcAft>
                <a:spcPts val="0"/>
              </a:spcAft>
              <a:buClr>
                <a:schemeClr val="dk1"/>
              </a:buClr>
              <a:buSzPts val="1400"/>
              <a:buFont typeface="Arial"/>
              <a:buChar char="•"/>
              <a:defRPr/>
            </a:lvl6pPr>
            <a:lvl7pPr marL="3200400" lvl="6" indent="-317500" algn="l" rtl="0">
              <a:spcBef>
                <a:spcPts val="1600"/>
              </a:spcBef>
              <a:spcAft>
                <a:spcPts val="0"/>
              </a:spcAft>
              <a:buClr>
                <a:schemeClr val="dk1"/>
              </a:buClr>
              <a:buSzPts val="1400"/>
              <a:buFont typeface="Arial"/>
              <a:buChar char="•"/>
              <a:defRPr/>
            </a:lvl7pPr>
            <a:lvl8pPr marL="3657600" lvl="7" indent="-317500" algn="l" rtl="0">
              <a:spcBef>
                <a:spcPts val="1600"/>
              </a:spcBef>
              <a:spcAft>
                <a:spcPts val="0"/>
              </a:spcAft>
              <a:buClr>
                <a:schemeClr val="dk1"/>
              </a:buClr>
              <a:buSzPts val="1400"/>
              <a:buFont typeface="Arial"/>
              <a:buChar char="•"/>
              <a:defRPr/>
            </a:lvl8pPr>
            <a:lvl9pPr marL="4114800" lvl="8" indent="-317500" algn="l" rtl="0">
              <a:spcBef>
                <a:spcPts val="1600"/>
              </a:spcBef>
              <a:spcAft>
                <a:spcPts val="1600"/>
              </a:spcAft>
              <a:buClr>
                <a:schemeClr val="dk1"/>
              </a:buClr>
              <a:buSzPts val="1400"/>
              <a:buFont typeface="Arial"/>
              <a:buChar char="•"/>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bJrE4Xr85Rs&amp;feature=youtu.be" TargetMode="External"/><Relationship Id="rId3" Type="http://schemas.openxmlformats.org/officeDocument/2006/relationships/image" Target="../media/image6.png"/><Relationship Id="rId7" Type="http://schemas.openxmlformats.org/officeDocument/2006/relationships/hyperlink" Target="https://www.youtube.com/watch?v=2ajY_10oGLw"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youtube.com/watch?v=DIl2T6aoGrU&amp;feature=youtu.be" TargetMode="External"/><Relationship Id="rId5" Type="http://schemas.openxmlformats.org/officeDocument/2006/relationships/hyperlink" Target="https://www.youtube.com/watch?v=3Yi2f7reHOw&amp;feature=youtu.be" TargetMode="External"/><Relationship Id="rId4" Type="http://schemas.openxmlformats.org/officeDocument/2006/relationships/image" Target="../media/image21.png"/><Relationship Id="rId9" Type="http://schemas.openxmlformats.org/officeDocument/2006/relationships/hyperlink" Target="https://www.youtube.com/watch?v=SsJ2sdHfHU4&amp;feature=youtu.b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OHB24Y-ALLY&amp;feature=youtu.be" TargetMode="External"/><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eb.seesaw.me/parents" TargetMode="External"/><Relationship Id="rId5" Type="http://schemas.openxmlformats.org/officeDocument/2006/relationships/hyperlink" Target="https://help.seesaw.me/hc/en-us/categories/115000881123-Families" TargetMode="External"/><Relationship Id="rId10" Type="http://schemas.openxmlformats.org/officeDocument/2006/relationships/image" Target="../media/image25.png"/><Relationship Id="rId4" Type="http://schemas.openxmlformats.org/officeDocument/2006/relationships/hyperlink" Target="https://help.seesaw.me/hc/en-us" TargetMode="Externa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mailto:General%20-%20Tech%20Parents%20%3c746df43a.seaford.k12.ny.us@amer.teams.ms%3e"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seaford.k12.ny.us/Page/12988"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3.xml"/><Relationship Id="rId9" Type="http://schemas.openxmlformats.org/officeDocument/2006/relationships/slide" Target="slide9.xml"/><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eb.seesaw.me/privacy" TargetMode="Externa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hyperlink" Target="https://app.seesaw.me"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screencast-o-matic.com/watch/cYfneq4BLS"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t="-3525" b="19173"/>
          <a:stretch/>
        </p:blipFill>
        <p:spPr>
          <a:xfrm>
            <a:off x="0" y="1956273"/>
            <a:ext cx="9144000" cy="3187227"/>
          </a:xfrm>
          <a:prstGeom prst="rect">
            <a:avLst/>
          </a:prstGeom>
          <a:noFill/>
          <a:ln>
            <a:noFill/>
          </a:ln>
        </p:spPr>
      </p:pic>
      <p:pic>
        <p:nvPicPr>
          <p:cNvPr id="61" name="Google Shape;61;p14"/>
          <p:cNvPicPr preferRelativeResize="0"/>
          <p:nvPr/>
        </p:nvPicPr>
        <p:blipFill rotWithShape="1">
          <a:blip r:embed="rId3">
            <a:alphaModFix/>
          </a:blip>
          <a:srcRect t="-3525" b="19173"/>
          <a:stretch/>
        </p:blipFill>
        <p:spPr>
          <a:xfrm>
            <a:off x="0" y="-161877"/>
            <a:ext cx="9144000" cy="3187227"/>
          </a:xfrm>
          <a:prstGeom prst="rect">
            <a:avLst/>
          </a:prstGeom>
          <a:noFill/>
          <a:ln>
            <a:noFill/>
          </a:ln>
        </p:spPr>
      </p:pic>
      <p:sp>
        <p:nvSpPr>
          <p:cNvPr id="62" name="Google Shape;62;p14"/>
          <p:cNvSpPr txBox="1"/>
          <p:nvPr/>
        </p:nvSpPr>
        <p:spPr>
          <a:xfrm>
            <a:off x="0" y="164925"/>
            <a:ext cx="9093000" cy="87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rgbClr val="FFFFFF"/>
                </a:solidFill>
                <a:latin typeface="Avenir"/>
                <a:ea typeface="Avenir"/>
                <a:cs typeface="Avenir"/>
                <a:sym typeface="Avenir"/>
              </a:rPr>
              <a:t>Seesaw Family Guide</a:t>
            </a:r>
            <a:endParaRPr sz="3600" b="1" dirty="0">
              <a:solidFill>
                <a:srgbClr val="FFFFFF"/>
              </a:solidFill>
              <a:latin typeface="Avenir"/>
              <a:ea typeface="Avenir"/>
              <a:cs typeface="Avenir"/>
              <a:sym typeface="Avenir"/>
            </a:endParaRPr>
          </a:p>
          <a:p>
            <a:pPr marL="0" lvl="0" indent="0" algn="ctr" rtl="0">
              <a:spcBef>
                <a:spcPts val="0"/>
              </a:spcBef>
              <a:spcAft>
                <a:spcPts val="0"/>
              </a:spcAft>
              <a:buNone/>
            </a:pPr>
            <a:endParaRPr sz="2000" b="1" dirty="0">
              <a:solidFill>
                <a:srgbClr val="FFFFFF"/>
              </a:solidFill>
              <a:latin typeface="Avenir"/>
              <a:ea typeface="Avenir"/>
              <a:cs typeface="Avenir"/>
              <a:sym typeface="Avenir"/>
            </a:endParaRPr>
          </a:p>
          <a:p>
            <a:pPr marL="0" lvl="0" indent="0" algn="ctr" rtl="0">
              <a:spcBef>
                <a:spcPts val="0"/>
              </a:spcBef>
              <a:spcAft>
                <a:spcPts val="0"/>
              </a:spcAft>
              <a:buNone/>
            </a:pPr>
            <a:r>
              <a:rPr lang="en-US" sz="2600" b="1" dirty="0">
                <a:solidFill>
                  <a:srgbClr val="FFFFFF"/>
                </a:solidFill>
                <a:latin typeface="Avenir"/>
                <a:ea typeface="Avenir"/>
                <a:cs typeface="Avenir"/>
                <a:sym typeface="Avenir"/>
              </a:rPr>
              <a:t>October</a:t>
            </a:r>
            <a:r>
              <a:rPr lang="en" sz="2600" b="1" dirty="0">
                <a:solidFill>
                  <a:srgbClr val="FFFFFF"/>
                </a:solidFill>
                <a:latin typeface="Avenir"/>
                <a:ea typeface="Avenir"/>
                <a:cs typeface="Avenir"/>
                <a:sym typeface="Avenir"/>
              </a:rPr>
              <a:t> 2020</a:t>
            </a:r>
            <a:endParaRPr sz="2600" b="1" dirty="0">
              <a:solidFill>
                <a:srgbClr val="FFFFFF"/>
              </a:solidFill>
              <a:latin typeface="Avenir"/>
              <a:ea typeface="Avenir"/>
              <a:cs typeface="Avenir"/>
              <a:sym typeface="Avenir"/>
            </a:endParaRPr>
          </a:p>
          <a:p>
            <a:pPr marL="0" lvl="0" indent="0" algn="ctr" rtl="0">
              <a:spcBef>
                <a:spcPts val="0"/>
              </a:spcBef>
              <a:spcAft>
                <a:spcPts val="0"/>
              </a:spcAft>
              <a:buNone/>
            </a:pPr>
            <a:endParaRPr sz="3600" b="1" dirty="0">
              <a:solidFill>
                <a:srgbClr val="FFFFFF"/>
              </a:solidFill>
              <a:latin typeface="Avenir"/>
              <a:ea typeface="Avenir"/>
              <a:cs typeface="Avenir"/>
              <a:sym typeface="Avenir"/>
            </a:endParaRPr>
          </a:p>
          <a:p>
            <a:pPr marL="0" lvl="0" indent="0" algn="ctr" rtl="0">
              <a:spcBef>
                <a:spcPts val="0"/>
              </a:spcBef>
              <a:spcAft>
                <a:spcPts val="0"/>
              </a:spcAft>
              <a:buNone/>
            </a:pPr>
            <a:endParaRPr sz="4800" b="1" dirty="0">
              <a:solidFill>
                <a:srgbClr val="FFFFFF"/>
              </a:solidFill>
              <a:latin typeface="Avenir"/>
              <a:ea typeface="Avenir"/>
              <a:cs typeface="Avenir"/>
              <a:sym typeface="Avenir"/>
            </a:endParaRPr>
          </a:p>
        </p:txBody>
      </p:sp>
      <p:pic>
        <p:nvPicPr>
          <p:cNvPr id="63" name="Google Shape;63;p14"/>
          <p:cNvPicPr preferRelativeResize="0"/>
          <p:nvPr/>
        </p:nvPicPr>
        <p:blipFill>
          <a:blip r:embed="rId4">
            <a:alphaModFix/>
          </a:blip>
          <a:stretch>
            <a:fillRect/>
          </a:stretch>
        </p:blipFill>
        <p:spPr>
          <a:xfrm>
            <a:off x="1193700" y="1632988"/>
            <a:ext cx="6705600" cy="2857500"/>
          </a:xfrm>
          <a:prstGeom prst="rect">
            <a:avLst/>
          </a:prstGeom>
          <a:noFill/>
          <a:ln>
            <a:noFill/>
          </a:ln>
        </p:spPr>
      </p:pic>
      <p:grpSp>
        <p:nvGrpSpPr>
          <p:cNvPr id="64" name="Google Shape;64;p14"/>
          <p:cNvGrpSpPr/>
          <p:nvPr/>
        </p:nvGrpSpPr>
        <p:grpSpPr>
          <a:xfrm>
            <a:off x="183263" y="120463"/>
            <a:ext cx="1328700" cy="1343100"/>
            <a:chOff x="3847938" y="418813"/>
            <a:chExt cx="1328700" cy="1343100"/>
          </a:xfrm>
        </p:grpSpPr>
        <p:sp>
          <p:nvSpPr>
            <p:cNvPr id="65" name="Google Shape;65;p14"/>
            <p:cNvSpPr/>
            <p:nvPr/>
          </p:nvSpPr>
          <p:spPr>
            <a:xfrm>
              <a:off x="3847938" y="418813"/>
              <a:ext cx="1328700" cy="134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p:cNvPicPr preferRelativeResize="0"/>
            <p:nvPr/>
          </p:nvPicPr>
          <p:blipFill rotWithShape="1">
            <a:blip r:embed="rId5">
              <a:alphaModFix/>
            </a:blip>
            <a:srcRect/>
            <a:stretch/>
          </p:blipFill>
          <p:spPr>
            <a:xfrm>
              <a:off x="3978838" y="776474"/>
              <a:ext cx="1066901" cy="627824"/>
            </a:xfrm>
            <a:prstGeom prst="rect">
              <a:avLst/>
            </a:prstGeom>
            <a:noFill/>
            <a:ln>
              <a:noFill/>
            </a:ln>
          </p:spPr>
        </p:pic>
      </p:grpSp>
      <p:sp>
        <p:nvSpPr>
          <p:cNvPr id="67" name="Google Shape;67;p14"/>
          <p:cNvSpPr txBox="1"/>
          <p:nvPr/>
        </p:nvSpPr>
        <p:spPr>
          <a:xfrm>
            <a:off x="7420850" y="5087950"/>
            <a:ext cx="1621800" cy="1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Regina D’Orio</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6"/>
          <p:cNvPicPr preferRelativeResize="0"/>
          <p:nvPr/>
        </p:nvPicPr>
        <p:blipFill rotWithShape="1">
          <a:blip r:embed="rId3">
            <a:alphaModFix/>
          </a:blip>
          <a:srcRect t="34573" b="40783"/>
          <a:stretch/>
        </p:blipFill>
        <p:spPr>
          <a:xfrm>
            <a:off x="0" y="-262"/>
            <a:ext cx="9144000" cy="934477"/>
          </a:xfrm>
          <a:prstGeom prst="rect">
            <a:avLst/>
          </a:prstGeom>
          <a:noFill/>
          <a:ln>
            <a:noFill/>
          </a:ln>
        </p:spPr>
      </p:pic>
      <p:sp>
        <p:nvSpPr>
          <p:cNvPr id="271" name="Google Shape;271;p26"/>
          <p:cNvSpPr txBox="1"/>
          <p:nvPr/>
        </p:nvSpPr>
        <p:spPr>
          <a:xfrm>
            <a:off x="299950" y="77775"/>
            <a:ext cx="8509500" cy="7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a:solidFill>
                  <a:srgbClr val="FFFFFF"/>
                </a:solidFill>
              </a:rPr>
              <a:t>Posting to the Journal</a:t>
            </a:r>
            <a:endParaRPr sz="4100">
              <a:solidFill>
                <a:srgbClr val="FFFFFF"/>
              </a:solidFill>
            </a:endParaRPr>
          </a:p>
        </p:txBody>
      </p:sp>
      <p:pic>
        <p:nvPicPr>
          <p:cNvPr id="272" name="Google Shape;272;p26"/>
          <p:cNvPicPr preferRelativeResize="0"/>
          <p:nvPr/>
        </p:nvPicPr>
        <p:blipFill>
          <a:blip r:embed="rId4">
            <a:alphaModFix/>
          </a:blip>
          <a:stretch>
            <a:fillRect/>
          </a:stretch>
        </p:blipFill>
        <p:spPr>
          <a:xfrm>
            <a:off x="2532972" y="1094822"/>
            <a:ext cx="3256363" cy="477600"/>
          </a:xfrm>
          <a:prstGeom prst="rect">
            <a:avLst/>
          </a:prstGeom>
          <a:noFill/>
          <a:ln>
            <a:noFill/>
          </a:ln>
        </p:spPr>
      </p:pic>
      <p:sp>
        <p:nvSpPr>
          <p:cNvPr id="273" name="Google Shape;273;p26"/>
          <p:cNvSpPr txBox="1"/>
          <p:nvPr/>
        </p:nvSpPr>
        <p:spPr>
          <a:xfrm>
            <a:off x="199975" y="1110900"/>
            <a:ext cx="4410300" cy="4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 Tap the </a:t>
            </a:r>
            <a:r>
              <a:rPr lang="en" b="1"/>
              <a:t>Journal</a:t>
            </a:r>
            <a:r>
              <a:rPr lang="en"/>
              <a:t> tab.</a:t>
            </a:r>
            <a:endParaRPr/>
          </a:p>
        </p:txBody>
      </p:sp>
      <p:pic>
        <p:nvPicPr>
          <p:cNvPr id="274" name="Google Shape;274;p26"/>
          <p:cNvPicPr preferRelativeResize="0"/>
          <p:nvPr/>
        </p:nvPicPr>
        <p:blipFill>
          <a:blip r:embed="rId5">
            <a:alphaModFix/>
          </a:blip>
          <a:stretch>
            <a:fillRect/>
          </a:stretch>
        </p:blipFill>
        <p:spPr>
          <a:xfrm>
            <a:off x="3255206" y="1859675"/>
            <a:ext cx="5080695" cy="628650"/>
          </a:xfrm>
          <a:prstGeom prst="rect">
            <a:avLst/>
          </a:prstGeom>
          <a:noFill/>
          <a:ln>
            <a:noFill/>
          </a:ln>
        </p:spPr>
      </p:pic>
      <p:sp>
        <p:nvSpPr>
          <p:cNvPr id="275" name="Google Shape;275;p26"/>
          <p:cNvSpPr txBox="1"/>
          <p:nvPr/>
        </p:nvSpPr>
        <p:spPr>
          <a:xfrm>
            <a:off x="288825" y="1840863"/>
            <a:ext cx="2832900" cy="62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 Tap the green </a:t>
            </a:r>
            <a:r>
              <a:rPr lang="en" b="1"/>
              <a:t>Add button</a:t>
            </a:r>
            <a:r>
              <a:rPr lang="en"/>
              <a:t>.</a:t>
            </a:r>
            <a:endParaRPr/>
          </a:p>
        </p:txBody>
      </p:sp>
      <p:pic>
        <p:nvPicPr>
          <p:cNvPr id="276" name="Google Shape;276;p26"/>
          <p:cNvPicPr preferRelativeResize="0"/>
          <p:nvPr/>
        </p:nvPicPr>
        <p:blipFill>
          <a:blip r:embed="rId6">
            <a:alphaModFix/>
          </a:blip>
          <a:stretch>
            <a:fillRect/>
          </a:stretch>
        </p:blipFill>
        <p:spPr>
          <a:xfrm>
            <a:off x="2532967" y="2775575"/>
            <a:ext cx="2948799" cy="1530075"/>
          </a:xfrm>
          <a:prstGeom prst="rect">
            <a:avLst/>
          </a:prstGeom>
          <a:noFill/>
          <a:ln>
            <a:noFill/>
          </a:ln>
        </p:spPr>
      </p:pic>
      <p:sp>
        <p:nvSpPr>
          <p:cNvPr id="277" name="Google Shape;277;p26"/>
          <p:cNvSpPr txBox="1"/>
          <p:nvPr/>
        </p:nvSpPr>
        <p:spPr>
          <a:xfrm>
            <a:off x="288825" y="2721725"/>
            <a:ext cx="2288700" cy="13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3. Your child will choose the type of post to add using one of these creative tools. Learn more about the creative tools on the next page.</a:t>
            </a:r>
            <a:endParaRPr/>
          </a:p>
        </p:txBody>
      </p:sp>
      <p:sp>
        <p:nvSpPr>
          <p:cNvPr id="278" name="Google Shape;278;p26"/>
          <p:cNvSpPr/>
          <p:nvPr/>
        </p:nvSpPr>
        <p:spPr>
          <a:xfrm>
            <a:off x="2721725" y="2799475"/>
            <a:ext cx="2599500" cy="1530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txBox="1"/>
          <p:nvPr/>
        </p:nvSpPr>
        <p:spPr>
          <a:xfrm>
            <a:off x="311850" y="4315250"/>
            <a:ext cx="7698600" cy="6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 After creating the post, your child will tap the green checkmark to complete the post and add it to the journal.</a:t>
            </a:r>
            <a:endParaRPr/>
          </a:p>
        </p:txBody>
      </p:sp>
      <p:pic>
        <p:nvPicPr>
          <p:cNvPr id="280" name="Google Shape;280;p26"/>
          <p:cNvPicPr preferRelativeResize="0"/>
          <p:nvPr/>
        </p:nvPicPr>
        <p:blipFill>
          <a:blip r:embed="rId7">
            <a:alphaModFix/>
          </a:blip>
          <a:stretch>
            <a:fillRect/>
          </a:stretch>
        </p:blipFill>
        <p:spPr>
          <a:xfrm>
            <a:off x="8010448" y="4227025"/>
            <a:ext cx="698625" cy="655500"/>
          </a:xfrm>
          <a:prstGeom prst="rect">
            <a:avLst/>
          </a:prstGeom>
          <a:noFill/>
          <a:ln>
            <a:noFill/>
          </a:ln>
        </p:spPr>
      </p:pic>
      <p:sp>
        <p:nvSpPr>
          <p:cNvPr id="281" name="Google Shape;281;p26"/>
          <p:cNvSpPr/>
          <p:nvPr/>
        </p:nvSpPr>
        <p:spPr>
          <a:xfrm>
            <a:off x="5718050" y="1859675"/>
            <a:ext cx="933300" cy="655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2577525" y="1055738"/>
            <a:ext cx="933300" cy="655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7"/>
          <p:cNvPicPr preferRelativeResize="0"/>
          <p:nvPr/>
        </p:nvPicPr>
        <p:blipFill rotWithShape="1">
          <a:blip r:embed="rId3">
            <a:alphaModFix/>
          </a:blip>
          <a:srcRect t="34573" b="40783"/>
          <a:stretch/>
        </p:blipFill>
        <p:spPr>
          <a:xfrm>
            <a:off x="0" y="-262"/>
            <a:ext cx="9144000" cy="934477"/>
          </a:xfrm>
          <a:prstGeom prst="rect">
            <a:avLst/>
          </a:prstGeom>
          <a:noFill/>
          <a:ln>
            <a:noFill/>
          </a:ln>
        </p:spPr>
      </p:pic>
      <p:sp>
        <p:nvSpPr>
          <p:cNvPr id="288" name="Google Shape;288;p27"/>
          <p:cNvSpPr txBox="1"/>
          <p:nvPr/>
        </p:nvSpPr>
        <p:spPr>
          <a:xfrm>
            <a:off x="299950" y="77775"/>
            <a:ext cx="8509500" cy="7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a:solidFill>
                  <a:srgbClr val="FFFFFF"/>
                </a:solidFill>
              </a:rPr>
              <a:t>Using Creative Tools</a:t>
            </a:r>
            <a:endParaRPr sz="4100">
              <a:solidFill>
                <a:srgbClr val="FFFFFF"/>
              </a:solidFill>
            </a:endParaRPr>
          </a:p>
        </p:txBody>
      </p:sp>
      <p:pic>
        <p:nvPicPr>
          <p:cNvPr id="289" name="Google Shape;289;p27"/>
          <p:cNvPicPr preferRelativeResize="0"/>
          <p:nvPr/>
        </p:nvPicPr>
        <p:blipFill>
          <a:blip r:embed="rId4">
            <a:alphaModFix/>
          </a:blip>
          <a:stretch>
            <a:fillRect/>
          </a:stretch>
        </p:blipFill>
        <p:spPr>
          <a:xfrm>
            <a:off x="2092225" y="1823625"/>
            <a:ext cx="4826251" cy="2504225"/>
          </a:xfrm>
          <a:prstGeom prst="rect">
            <a:avLst/>
          </a:prstGeom>
          <a:noFill/>
          <a:ln>
            <a:noFill/>
          </a:ln>
        </p:spPr>
      </p:pic>
      <p:sp>
        <p:nvSpPr>
          <p:cNvPr id="290" name="Google Shape;290;p27"/>
          <p:cNvSpPr/>
          <p:nvPr/>
        </p:nvSpPr>
        <p:spPr>
          <a:xfrm>
            <a:off x="266625" y="1099800"/>
            <a:ext cx="2410500" cy="1144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Take a photo with your chromebook’s camera.  Click </a:t>
            </a:r>
            <a:r>
              <a:rPr lang="en" u="sng">
                <a:solidFill>
                  <a:schemeClr val="hlink"/>
                </a:solidFill>
                <a:hlinkClick r:id="rId5"/>
              </a:rPr>
              <a:t>here</a:t>
            </a:r>
            <a:r>
              <a:rPr lang="en"/>
              <a:t> to learn more about this tool.</a:t>
            </a:r>
            <a:endParaRPr/>
          </a:p>
        </p:txBody>
      </p:sp>
      <p:sp>
        <p:nvSpPr>
          <p:cNvPr id="291" name="Google Shape;291;p27"/>
          <p:cNvSpPr/>
          <p:nvPr/>
        </p:nvSpPr>
        <p:spPr>
          <a:xfrm>
            <a:off x="6687650" y="1133125"/>
            <a:ext cx="2255100" cy="1266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The video tool allows your child to record a video.  Click </a:t>
            </a:r>
            <a:r>
              <a:rPr lang="en" u="sng">
                <a:solidFill>
                  <a:schemeClr val="hlink"/>
                </a:solidFill>
                <a:hlinkClick r:id="rId6"/>
              </a:rPr>
              <a:t>here</a:t>
            </a:r>
            <a:r>
              <a:rPr lang="en"/>
              <a:t> to learn more about using this tool.</a:t>
            </a:r>
            <a:endParaRPr/>
          </a:p>
        </p:txBody>
      </p:sp>
      <p:sp>
        <p:nvSpPr>
          <p:cNvPr id="292" name="Google Shape;292;p27"/>
          <p:cNvSpPr/>
          <p:nvPr/>
        </p:nvSpPr>
        <p:spPr>
          <a:xfrm>
            <a:off x="2910575" y="1010925"/>
            <a:ext cx="3388200" cy="877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The drawing tool allows your child to create digital artwork and more! Click </a:t>
            </a:r>
            <a:r>
              <a:rPr lang="en" u="sng">
                <a:solidFill>
                  <a:schemeClr val="hlink"/>
                </a:solidFill>
                <a:hlinkClick r:id="rId7"/>
              </a:rPr>
              <a:t>here</a:t>
            </a:r>
            <a:r>
              <a:rPr lang="en"/>
              <a:t> to learn about the drawing tool.</a:t>
            </a:r>
            <a:endParaRPr/>
          </a:p>
        </p:txBody>
      </p:sp>
      <p:sp>
        <p:nvSpPr>
          <p:cNvPr id="293" name="Google Shape;293;p27"/>
          <p:cNvSpPr/>
          <p:nvPr/>
        </p:nvSpPr>
        <p:spPr>
          <a:xfrm>
            <a:off x="133300" y="2966125"/>
            <a:ext cx="2322000" cy="2054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The upload tool allows your child to upload a photo, video, image or file from their device. Files should be converted to a PDF before uploading.Click </a:t>
            </a:r>
            <a:r>
              <a:rPr lang="en" u="sng">
                <a:solidFill>
                  <a:schemeClr val="hlink"/>
                </a:solidFill>
                <a:hlinkClick r:id="rId8"/>
              </a:rPr>
              <a:t>here</a:t>
            </a:r>
            <a:r>
              <a:rPr lang="en"/>
              <a:t> to learn more!</a:t>
            </a:r>
            <a:endParaRPr/>
          </a:p>
        </p:txBody>
      </p:sp>
      <p:sp>
        <p:nvSpPr>
          <p:cNvPr id="294" name="Google Shape;294;p27"/>
          <p:cNvSpPr/>
          <p:nvPr/>
        </p:nvSpPr>
        <p:spPr>
          <a:xfrm>
            <a:off x="6865400" y="3188300"/>
            <a:ext cx="2077500" cy="1722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The link tool allows your child to add a link to a website.  This can also be done using the new features in the drawing tool. Click </a:t>
            </a:r>
            <a:r>
              <a:rPr lang="en" u="sng">
                <a:solidFill>
                  <a:schemeClr val="hlink"/>
                </a:solidFill>
                <a:hlinkClick r:id="rId8"/>
              </a:rPr>
              <a:t>here</a:t>
            </a:r>
            <a:r>
              <a:rPr lang="en"/>
              <a:t> to learn how!</a:t>
            </a:r>
            <a:endParaRPr/>
          </a:p>
        </p:txBody>
      </p:sp>
      <p:sp>
        <p:nvSpPr>
          <p:cNvPr id="295" name="Google Shape;295;p27"/>
          <p:cNvSpPr/>
          <p:nvPr/>
        </p:nvSpPr>
        <p:spPr>
          <a:xfrm>
            <a:off x="2910575" y="4194650"/>
            <a:ext cx="3388200" cy="877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The note tool allows your child to write a text note.  You can use the keyboard or voice recording.  Click </a:t>
            </a:r>
            <a:r>
              <a:rPr lang="en" u="sng">
                <a:solidFill>
                  <a:schemeClr val="hlink"/>
                </a:solidFill>
                <a:hlinkClick r:id="rId9"/>
              </a:rPr>
              <a:t>here</a:t>
            </a:r>
            <a:r>
              <a:rPr lang="en"/>
              <a:t> to learn more!</a:t>
            </a:r>
            <a:endParaRPr/>
          </a:p>
        </p:txBody>
      </p:sp>
      <p:cxnSp>
        <p:nvCxnSpPr>
          <p:cNvPr id="296" name="Google Shape;296;p27"/>
          <p:cNvCxnSpPr/>
          <p:nvPr/>
        </p:nvCxnSpPr>
        <p:spPr>
          <a:xfrm>
            <a:off x="1877425" y="1977425"/>
            <a:ext cx="822000" cy="366600"/>
          </a:xfrm>
          <a:prstGeom prst="straightConnector1">
            <a:avLst/>
          </a:prstGeom>
          <a:noFill/>
          <a:ln w="9525" cap="flat" cmpd="sng">
            <a:solidFill>
              <a:schemeClr val="dk2"/>
            </a:solidFill>
            <a:prstDash val="solid"/>
            <a:round/>
            <a:headEnd type="none" w="med" len="med"/>
            <a:tailEnd type="triangle" w="med" len="med"/>
          </a:ln>
        </p:spPr>
      </p:cxnSp>
      <p:cxnSp>
        <p:nvCxnSpPr>
          <p:cNvPr id="297" name="Google Shape;297;p27"/>
          <p:cNvCxnSpPr/>
          <p:nvPr/>
        </p:nvCxnSpPr>
        <p:spPr>
          <a:xfrm rot="10800000" flipH="1">
            <a:off x="2021850" y="3821450"/>
            <a:ext cx="577800" cy="266700"/>
          </a:xfrm>
          <a:prstGeom prst="straightConnector1">
            <a:avLst/>
          </a:prstGeom>
          <a:noFill/>
          <a:ln w="9525" cap="flat" cmpd="sng">
            <a:solidFill>
              <a:schemeClr val="dk2"/>
            </a:solidFill>
            <a:prstDash val="solid"/>
            <a:round/>
            <a:headEnd type="none" w="med" len="med"/>
            <a:tailEnd type="triangle" w="med" len="med"/>
          </a:ln>
        </p:spPr>
      </p:cxnSp>
      <p:cxnSp>
        <p:nvCxnSpPr>
          <p:cNvPr id="298" name="Google Shape;298;p27"/>
          <p:cNvCxnSpPr/>
          <p:nvPr/>
        </p:nvCxnSpPr>
        <p:spPr>
          <a:xfrm>
            <a:off x="4310325" y="1821900"/>
            <a:ext cx="133200" cy="300000"/>
          </a:xfrm>
          <a:prstGeom prst="straightConnector1">
            <a:avLst/>
          </a:prstGeom>
          <a:noFill/>
          <a:ln w="9525" cap="flat" cmpd="sng">
            <a:solidFill>
              <a:schemeClr val="dk2"/>
            </a:solidFill>
            <a:prstDash val="solid"/>
            <a:round/>
            <a:headEnd type="none" w="med" len="med"/>
            <a:tailEnd type="triangle" w="med" len="med"/>
          </a:ln>
        </p:spPr>
      </p:cxnSp>
      <p:cxnSp>
        <p:nvCxnSpPr>
          <p:cNvPr id="299" name="Google Shape;299;p27"/>
          <p:cNvCxnSpPr/>
          <p:nvPr/>
        </p:nvCxnSpPr>
        <p:spPr>
          <a:xfrm rot="10800000" flipH="1">
            <a:off x="3799300" y="3865975"/>
            <a:ext cx="422100" cy="399900"/>
          </a:xfrm>
          <a:prstGeom prst="straightConnector1">
            <a:avLst/>
          </a:prstGeom>
          <a:noFill/>
          <a:ln w="9525" cap="flat" cmpd="sng">
            <a:solidFill>
              <a:schemeClr val="dk2"/>
            </a:solidFill>
            <a:prstDash val="solid"/>
            <a:round/>
            <a:headEnd type="none" w="med" len="med"/>
            <a:tailEnd type="triangle" w="med" len="med"/>
          </a:ln>
        </p:spPr>
      </p:cxnSp>
      <p:cxnSp>
        <p:nvCxnSpPr>
          <p:cNvPr id="300" name="Google Shape;300;p27"/>
          <p:cNvCxnSpPr>
            <a:stCxn id="291" idx="1"/>
          </p:cNvCxnSpPr>
          <p:nvPr/>
        </p:nvCxnSpPr>
        <p:spPr>
          <a:xfrm flipH="1">
            <a:off x="6465350" y="1766275"/>
            <a:ext cx="222300" cy="311100"/>
          </a:xfrm>
          <a:prstGeom prst="straightConnector1">
            <a:avLst/>
          </a:prstGeom>
          <a:noFill/>
          <a:ln w="9525" cap="flat" cmpd="sng">
            <a:solidFill>
              <a:schemeClr val="dk2"/>
            </a:solidFill>
            <a:prstDash val="solid"/>
            <a:round/>
            <a:headEnd type="none" w="med" len="med"/>
            <a:tailEnd type="triangle" w="med" len="med"/>
          </a:ln>
        </p:spPr>
      </p:cxnSp>
      <p:cxnSp>
        <p:nvCxnSpPr>
          <p:cNvPr id="301" name="Google Shape;301;p27"/>
          <p:cNvCxnSpPr>
            <a:stCxn id="294" idx="1"/>
          </p:cNvCxnSpPr>
          <p:nvPr/>
        </p:nvCxnSpPr>
        <p:spPr>
          <a:xfrm rot="10800000">
            <a:off x="6454400" y="3665900"/>
            <a:ext cx="411000" cy="383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28"/>
          <p:cNvPicPr preferRelativeResize="0"/>
          <p:nvPr/>
        </p:nvPicPr>
        <p:blipFill rotWithShape="1">
          <a:blip r:embed="rId3">
            <a:alphaModFix/>
          </a:blip>
          <a:srcRect t="12960" b="62323"/>
          <a:stretch/>
        </p:blipFill>
        <p:spPr>
          <a:xfrm>
            <a:off x="13" y="0"/>
            <a:ext cx="9143980" cy="933950"/>
          </a:xfrm>
          <a:prstGeom prst="rect">
            <a:avLst/>
          </a:prstGeom>
          <a:noFill/>
          <a:ln>
            <a:noFill/>
          </a:ln>
        </p:spPr>
      </p:pic>
      <p:sp>
        <p:nvSpPr>
          <p:cNvPr id="307" name="Google Shape;307;p28"/>
          <p:cNvSpPr txBox="1"/>
          <p:nvPr/>
        </p:nvSpPr>
        <p:spPr>
          <a:xfrm>
            <a:off x="738163" y="-20200"/>
            <a:ext cx="7667700" cy="7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4800" b="1">
              <a:solidFill>
                <a:srgbClr val="FFFFFF"/>
              </a:solidFill>
              <a:latin typeface="Avenir"/>
              <a:ea typeface="Avenir"/>
              <a:cs typeface="Avenir"/>
              <a:sym typeface="Avenir"/>
            </a:endParaRPr>
          </a:p>
        </p:txBody>
      </p:sp>
      <p:pic>
        <p:nvPicPr>
          <p:cNvPr id="308" name="Google Shape;308;p28"/>
          <p:cNvPicPr preferRelativeResize="0"/>
          <p:nvPr/>
        </p:nvPicPr>
        <p:blipFill rotWithShape="1">
          <a:blip r:embed="rId4">
            <a:alphaModFix/>
          </a:blip>
          <a:srcRect t="34573" b="40783"/>
          <a:stretch/>
        </p:blipFill>
        <p:spPr>
          <a:xfrm>
            <a:off x="0" y="-262"/>
            <a:ext cx="9144000" cy="934477"/>
          </a:xfrm>
          <a:prstGeom prst="rect">
            <a:avLst/>
          </a:prstGeom>
          <a:noFill/>
          <a:ln>
            <a:noFill/>
          </a:ln>
        </p:spPr>
      </p:pic>
      <p:sp>
        <p:nvSpPr>
          <p:cNvPr id="309" name="Google Shape;309;p28"/>
          <p:cNvSpPr txBox="1"/>
          <p:nvPr/>
        </p:nvSpPr>
        <p:spPr>
          <a:xfrm>
            <a:off x="466575" y="144500"/>
            <a:ext cx="8106000" cy="5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FFFFFF"/>
                </a:solidFill>
              </a:rPr>
              <a:t>What’s NEW in the Drawing Tools</a:t>
            </a:r>
            <a:endParaRPr sz="4000">
              <a:solidFill>
                <a:srgbClr val="FFFFFF"/>
              </a:solidFill>
            </a:endParaRPr>
          </a:p>
        </p:txBody>
      </p:sp>
      <p:pic>
        <p:nvPicPr>
          <p:cNvPr id="310" name="Google Shape;310;p28"/>
          <p:cNvPicPr preferRelativeResize="0"/>
          <p:nvPr/>
        </p:nvPicPr>
        <p:blipFill>
          <a:blip r:embed="rId5">
            <a:alphaModFix/>
          </a:blip>
          <a:stretch>
            <a:fillRect/>
          </a:stretch>
        </p:blipFill>
        <p:spPr>
          <a:xfrm>
            <a:off x="3448925" y="934225"/>
            <a:ext cx="5562909" cy="4209275"/>
          </a:xfrm>
          <a:prstGeom prst="rect">
            <a:avLst/>
          </a:prstGeom>
          <a:noFill/>
          <a:ln>
            <a:noFill/>
          </a:ln>
        </p:spPr>
      </p:pic>
      <p:sp>
        <p:nvSpPr>
          <p:cNvPr id="311" name="Google Shape;311;p28"/>
          <p:cNvSpPr txBox="1"/>
          <p:nvPr/>
        </p:nvSpPr>
        <p:spPr>
          <a:xfrm>
            <a:off x="66625" y="2216850"/>
            <a:ext cx="3321600" cy="164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t>Here is an overview of some of the options within the drawing tool.</a:t>
            </a:r>
            <a:endParaRP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9"/>
          <p:cNvPicPr preferRelativeResize="0"/>
          <p:nvPr/>
        </p:nvPicPr>
        <p:blipFill rotWithShape="1">
          <a:blip r:embed="rId3">
            <a:alphaModFix/>
          </a:blip>
          <a:srcRect t="12960" b="62323"/>
          <a:stretch/>
        </p:blipFill>
        <p:spPr>
          <a:xfrm>
            <a:off x="13" y="0"/>
            <a:ext cx="9143980" cy="933950"/>
          </a:xfrm>
          <a:prstGeom prst="rect">
            <a:avLst/>
          </a:prstGeom>
          <a:noFill/>
          <a:ln>
            <a:noFill/>
          </a:ln>
        </p:spPr>
      </p:pic>
      <p:sp>
        <p:nvSpPr>
          <p:cNvPr id="317" name="Google Shape;317;p29"/>
          <p:cNvSpPr txBox="1"/>
          <p:nvPr/>
        </p:nvSpPr>
        <p:spPr>
          <a:xfrm>
            <a:off x="-100" y="25"/>
            <a:ext cx="9144000" cy="93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chemeClr val="lt1"/>
                </a:solidFill>
                <a:latin typeface="Avenir"/>
                <a:ea typeface="Avenir"/>
                <a:cs typeface="Avenir"/>
                <a:sym typeface="Avenir"/>
              </a:rPr>
              <a:t>Helpful Resources</a:t>
            </a:r>
            <a:endParaRPr sz="4800" b="1">
              <a:solidFill>
                <a:schemeClr val="lt1"/>
              </a:solidFill>
              <a:latin typeface="Avenir"/>
              <a:ea typeface="Avenir"/>
              <a:cs typeface="Avenir"/>
              <a:sym typeface="Avenir"/>
            </a:endParaRPr>
          </a:p>
        </p:txBody>
      </p:sp>
      <p:sp>
        <p:nvSpPr>
          <p:cNvPr id="318" name="Google Shape;318;p29"/>
          <p:cNvSpPr txBox="1"/>
          <p:nvPr/>
        </p:nvSpPr>
        <p:spPr>
          <a:xfrm>
            <a:off x="4665050" y="1167950"/>
            <a:ext cx="4114800" cy="1625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Avenir"/>
              <a:buChar char="★"/>
            </a:pPr>
            <a:r>
              <a:rPr lang="en" sz="1800" u="sng">
                <a:solidFill>
                  <a:schemeClr val="accent5"/>
                </a:solidFill>
                <a:highlight>
                  <a:schemeClr val="lt1"/>
                </a:highlight>
                <a:latin typeface="Avenir"/>
                <a:ea typeface="Avenir"/>
                <a:cs typeface="Avenir"/>
                <a:sym typeface="Avenir"/>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Help.seesaw.me</a:t>
            </a:r>
            <a:r>
              <a:rPr lang="en" sz="1800">
                <a:solidFill>
                  <a:schemeClr val="dk1"/>
                </a:solidFill>
                <a:highlight>
                  <a:schemeClr val="lt1"/>
                </a:highlight>
                <a:latin typeface="Avenir"/>
                <a:ea typeface="Avenir"/>
                <a:cs typeface="Avenir"/>
                <a:sym typeface="Avenir"/>
              </a:rPr>
              <a:t> Find </a:t>
            </a:r>
            <a:r>
              <a:rPr lang="en" sz="1800" u="sng">
                <a:solidFill>
                  <a:schemeClr val="accent5"/>
                </a:solidFill>
                <a:highlight>
                  <a:schemeClr val="lt1"/>
                </a:highlight>
                <a:latin typeface="Avenir"/>
                <a:ea typeface="Avenir"/>
                <a:cs typeface="Avenir"/>
                <a:sym typeface="Avenir"/>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FAQ for families</a:t>
            </a:r>
            <a:r>
              <a:rPr lang="en" sz="1800">
                <a:solidFill>
                  <a:schemeClr val="dk1"/>
                </a:solidFill>
                <a:highlight>
                  <a:schemeClr val="lt1"/>
                </a:highlight>
                <a:latin typeface="Avenir"/>
                <a:ea typeface="Avenir"/>
                <a:cs typeface="Avenir"/>
                <a:sym typeface="Avenir"/>
              </a:rPr>
              <a:t> or type your question in the search box.</a:t>
            </a:r>
            <a:endParaRPr sz="1800">
              <a:solidFill>
                <a:schemeClr val="dk1"/>
              </a:solidFill>
              <a:highlight>
                <a:schemeClr val="lt1"/>
              </a:highlight>
              <a:latin typeface="Avenir"/>
              <a:ea typeface="Avenir"/>
              <a:cs typeface="Avenir"/>
              <a:sym typeface="Avenir"/>
            </a:endParaRPr>
          </a:p>
          <a:p>
            <a:pPr marL="457200" lvl="0" indent="-342900" algn="l" rtl="0">
              <a:spcBef>
                <a:spcPts val="0"/>
              </a:spcBef>
              <a:spcAft>
                <a:spcPts val="0"/>
              </a:spcAft>
              <a:buClr>
                <a:schemeClr val="dk1"/>
              </a:buClr>
              <a:buSzPts val="1800"/>
              <a:buFont typeface="Avenir"/>
              <a:buChar char="★"/>
            </a:pPr>
            <a:r>
              <a:rPr lang="en" sz="1800">
                <a:solidFill>
                  <a:schemeClr val="dk1"/>
                </a:solidFill>
                <a:highlight>
                  <a:schemeClr val="lt1"/>
                </a:highlight>
                <a:latin typeface="Avenir"/>
                <a:ea typeface="Avenir"/>
                <a:cs typeface="Avenir"/>
                <a:sym typeface="Avenir"/>
              </a:rPr>
              <a:t>Visit </a:t>
            </a:r>
            <a:r>
              <a:rPr lang="en" sz="1800" u="sng">
                <a:solidFill>
                  <a:schemeClr val="accent5"/>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web.seesaw.me/parents</a:t>
            </a:r>
            <a:r>
              <a:rPr lang="en" sz="1800">
                <a:solidFill>
                  <a:schemeClr val="dk1"/>
                </a:solidFill>
                <a:highlight>
                  <a:schemeClr val="lt1"/>
                </a:highlight>
                <a:latin typeface="Avenir"/>
                <a:ea typeface="Avenir"/>
                <a:cs typeface="Avenir"/>
                <a:sym typeface="Avenir"/>
              </a:rPr>
              <a:t> for more information. </a:t>
            </a:r>
            <a:endParaRPr sz="1800">
              <a:solidFill>
                <a:schemeClr val="dk1"/>
              </a:solidFill>
              <a:highlight>
                <a:schemeClr val="lt1"/>
              </a:highlight>
              <a:latin typeface="Avenir"/>
              <a:ea typeface="Avenir"/>
              <a:cs typeface="Avenir"/>
              <a:sym typeface="Avenir"/>
            </a:endParaRPr>
          </a:p>
          <a:p>
            <a:pPr marL="457200" lvl="0" indent="0" algn="l" rtl="0">
              <a:spcBef>
                <a:spcPts val="0"/>
              </a:spcBef>
              <a:spcAft>
                <a:spcPts val="0"/>
              </a:spcAft>
              <a:buNone/>
            </a:pPr>
            <a:endParaRPr sz="1800">
              <a:solidFill>
                <a:schemeClr val="dk1"/>
              </a:solidFill>
              <a:highlight>
                <a:srgbClr val="FFFFFF"/>
              </a:highlight>
              <a:latin typeface="Avenir"/>
              <a:ea typeface="Avenir"/>
              <a:cs typeface="Avenir"/>
              <a:sym typeface="Avenir"/>
            </a:endParaRPr>
          </a:p>
        </p:txBody>
      </p:sp>
      <p:pic>
        <p:nvPicPr>
          <p:cNvPr id="319" name="Google Shape;319;p29"/>
          <p:cNvPicPr preferRelativeResize="0"/>
          <p:nvPr/>
        </p:nvPicPr>
        <p:blipFill>
          <a:blip r:embed="rId7">
            <a:alphaModFix/>
          </a:blip>
          <a:stretch>
            <a:fillRect/>
          </a:stretch>
        </p:blipFill>
        <p:spPr>
          <a:xfrm>
            <a:off x="274613" y="1223500"/>
            <a:ext cx="4390437" cy="1332500"/>
          </a:xfrm>
          <a:prstGeom prst="rect">
            <a:avLst/>
          </a:prstGeom>
          <a:noFill/>
          <a:ln>
            <a:noFill/>
          </a:ln>
        </p:spPr>
      </p:pic>
      <p:sp>
        <p:nvSpPr>
          <p:cNvPr id="320" name="Google Shape;320;p29"/>
          <p:cNvSpPr/>
          <p:nvPr/>
        </p:nvSpPr>
        <p:spPr>
          <a:xfrm>
            <a:off x="166550" y="1859450"/>
            <a:ext cx="1077600" cy="933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Type a question here!</a:t>
            </a:r>
            <a:endParaRPr sz="1000"/>
          </a:p>
        </p:txBody>
      </p:sp>
      <p:pic>
        <p:nvPicPr>
          <p:cNvPr id="321" name="Google Shape;321;p29">
            <a:hlinkClick r:id="rId8"/>
          </p:cNvPr>
          <p:cNvPicPr preferRelativeResize="0"/>
          <p:nvPr/>
        </p:nvPicPr>
        <p:blipFill>
          <a:blip r:embed="rId9">
            <a:alphaModFix/>
          </a:blip>
          <a:stretch>
            <a:fillRect/>
          </a:stretch>
        </p:blipFill>
        <p:spPr>
          <a:xfrm>
            <a:off x="2213688" y="2932950"/>
            <a:ext cx="2451355" cy="1963400"/>
          </a:xfrm>
          <a:prstGeom prst="rect">
            <a:avLst/>
          </a:prstGeom>
          <a:noFill/>
          <a:ln>
            <a:noFill/>
          </a:ln>
        </p:spPr>
      </p:pic>
      <p:sp>
        <p:nvSpPr>
          <p:cNvPr id="322" name="Google Shape;322;p29"/>
          <p:cNvSpPr txBox="1"/>
          <p:nvPr/>
        </p:nvSpPr>
        <p:spPr>
          <a:xfrm>
            <a:off x="25" y="3021675"/>
            <a:ext cx="2332800" cy="1821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600"/>
              <a:t>Click </a:t>
            </a:r>
            <a:r>
              <a:rPr lang="en" sz="1600" u="sng">
                <a:solidFill>
                  <a:schemeClr val="hlink"/>
                </a:solidFill>
                <a:hlinkClick r:id="rId8"/>
              </a:rPr>
              <a:t>here</a:t>
            </a:r>
            <a:r>
              <a:rPr lang="en" sz="1600"/>
              <a:t> to watch a video on getting started with Seesaw for Home Learning.</a:t>
            </a:r>
            <a:r>
              <a:rPr lang="en"/>
              <a:t> </a:t>
            </a:r>
            <a:endParaRPr/>
          </a:p>
        </p:txBody>
      </p:sp>
      <p:sp>
        <p:nvSpPr>
          <p:cNvPr id="323" name="Google Shape;323;p29"/>
          <p:cNvSpPr txBox="1"/>
          <p:nvPr/>
        </p:nvSpPr>
        <p:spPr>
          <a:xfrm>
            <a:off x="4768075" y="2892550"/>
            <a:ext cx="2897100" cy="20442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endParaRPr sz="1600"/>
          </a:p>
        </p:txBody>
      </p:sp>
      <p:pic>
        <p:nvPicPr>
          <p:cNvPr id="324" name="Google Shape;324;p29"/>
          <p:cNvPicPr preferRelativeResize="0"/>
          <p:nvPr/>
        </p:nvPicPr>
        <p:blipFill rotWithShape="1">
          <a:blip r:embed="rId10">
            <a:alphaModFix/>
          </a:blip>
          <a:srcRect b="18019"/>
          <a:stretch/>
        </p:blipFill>
        <p:spPr>
          <a:xfrm>
            <a:off x="7665275" y="69780"/>
            <a:ext cx="1077600" cy="10113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CAB21B8-35F2-4862-8CE5-0C07B8F8D2D8}"/>
              </a:ext>
            </a:extLst>
          </p:cNvPr>
          <p:cNvGrpSpPr/>
          <p:nvPr/>
        </p:nvGrpSpPr>
        <p:grpSpPr>
          <a:xfrm>
            <a:off x="0" y="0"/>
            <a:ext cx="9144000" cy="5143499"/>
            <a:chOff x="0" y="498955"/>
            <a:chExt cx="9144000" cy="4644545"/>
          </a:xfrm>
        </p:grpSpPr>
        <p:pic>
          <p:nvPicPr>
            <p:cNvPr id="3" name="Google Shape;287;p27">
              <a:extLst>
                <a:ext uri="{FF2B5EF4-FFF2-40B4-BE49-F238E27FC236}">
                  <a16:creationId xmlns:a16="http://schemas.microsoft.com/office/drawing/2014/main" id="{F9DA6CCD-2E66-45BE-87F5-22DB44D175AC}"/>
                </a:ext>
              </a:extLst>
            </p:cNvPr>
            <p:cNvPicPr preferRelativeResize="0"/>
            <p:nvPr/>
          </p:nvPicPr>
          <p:blipFill rotWithShape="1">
            <a:blip r:embed="rId2">
              <a:alphaModFix/>
            </a:blip>
            <a:srcRect t="34573" b="40783"/>
            <a:stretch/>
          </p:blipFill>
          <p:spPr>
            <a:xfrm>
              <a:off x="0" y="498955"/>
              <a:ext cx="9144000" cy="934477"/>
            </a:xfrm>
            <a:prstGeom prst="rect">
              <a:avLst/>
            </a:prstGeom>
            <a:noFill/>
            <a:ln>
              <a:noFill/>
            </a:ln>
          </p:spPr>
        </p:pic>
        <p:pic>
          <p:nvPicPr>
            <p:cNvPr id="4" name="Google Shape;287;p27">
              <a:extLst>
                <a:ext uri="{FF2B5EF4-FFF2-40B4-BE49-F238E27FC236}">
                  <a16:creationId xmlns:a16="http://schemas.microsoft.com/office/drawing/2014/main" id="{E946F309-B8F1-4E48-A6E6-FCE818E76457}"/>
                </a:ext>
              </a:extLst>
            </p:cNvPr>
            <p:cNvPicPr preferRelativeResize="0"/>
            <p:nvPr/>
          </p:nvPicPr>
          <p:blipFill rotWithShape="1">
            <a:blip r:embed="rId2">
              <a:alphaModFix/>
            </a:blip>
            <a:srcRect t="34573" b="40783"/>
            <a:stretch/>
          </p:blipFill>
          <p:spPr>
            <a:xfrm>
              <a:off x="0" y="2354964"/>
              <a:ext cx="9144000" cy="934477"/>
            </a:xfrm>
            <a:prstGeom prst="rect">
              <a:avLst/>
            </a:prstGeom>
            <a:noFill/>
            <a:ln>
              <a:noFill/>
            </a:ln>
          </p:spPr>
        </p:pic>
        <p:pic>
          <p:nvPicPr>
            <p:cNvPr id="5" name="Google Shape;287;p27">
              <a:extLst>
                <a:ext uri="{FF2B5EF4-FFF2-40B4-BE49-F238E27FC236}">
                  <a16:creationId xmlns:a16="http://schemas.microsoft.com/office/drawing/2014/main" id="{8F960313-9958-4EAE-AA38-364DB06E749F}"/>
                </a:ext>
              </a:extLst>
            </p:cNvPr>
            <p:cNvPicPr preferRelativeResize="0"/>
            <p:nvPr/>
          </p:nvPicPr>
          <p:blipFill rotWithShape="1">
            <a:blip r:embed="rId2">
              <a:alphaModFix/>
            </a:blip>
            <a:srcRect t="34573" b="40783"/>
            <a:stretch/>
          </p:blipFill>
          <p:spPr>
            <a:xfrm>
              <a:off x="0" y="3271947"/>
              <a:ext cx="9144000" cy="934477"/>
            </a:xfrm>
            <a:prstGeom prst="rect">
              <a:avLst/>
            </a:prstGeom>
            <a:noFill/>
            <a:ln>
              <a:noFill/>
            </a:ln>
          </p:spPr>
        </p:pic>
        <p:pic>
          <p:nvPicPr>
            <p:cNvPr id="6" name="Google Shape;287;p27">
              <a:extLst>
                <a:ext uri="{FF2B5EF4-FFF2-40B4-BE49-F238E27FC236}">
                  <a16:creationId xmlns:a16="http://schemas.microsoft.com/office/drawing/2014/main" id="{0DEB5714-291C-43B1-BF1D-9AA64259A887}"/>
                </a:ext>
              </a:extLst>
            </p:cNvPr>
            <p:cNvPicPr preferRelativeResize="0"/>
            <p:nvPr/>
          </p:nvPicPr>
          <p:blipFill rotWithShape="1">
            <a:blip r:embed="rId2">
              <a:alphaModFix/>
            </a:blip>
            <a:srcRect t="34573" b="40783"/>
            <a:stretch/>
          </p:blipFill>
          <p:spPr>
            <a:xfrm>
              <a:off x="0" y="4209023"/>
              <a:ext cx="9144000" cy="934477"/>
            </a:xfrm>
            <a:prstGeom prst="rect">
              <a:avLst/>
            </a:prstGeom>
            <a:noFill/>
            <a:ln>
              <a:noFill/>
            </a:ln>
          </p:spPr>
        </p:pic>
        <p:pic>
          <p:nvPicPr>
            <p:cNvPr id="7" name="Google Shape;287;p27">
              <a:extLst>
                <a:ext uri="{FF2B5EF4-FFF2-40B4-BE49-F238E27FC236}">
                  <a16:creationId xmlns:a16="http://schemas.microsoft.com/office/drawing/2014/main" id="{2E92F24F-854B-4059-8663-6B518809FE40}"/>
                </a:ext>
              </a:extLst>
            </p:cNvPr>
            <p:cNvPicPr preferRelativeResize="0"/>
            <p:nvPr/>
          </p:nvPicPr>
          <p:blipFill rotWithShape="1">
            <a:blip r:embed="rId2">
              <a:alphaModFix/>
            </a:blip>
            <a:srcRect t="34573" b="40783"/>
            <a:stretch/>
          </p:blipFill>
          <p:spPr>
            <a:xfrm>
              <a:off x="0" y="1433432"/>
              <a:ext cx="9144000" cy="934477"/>
            </a:xfrm>
            <a:prstGeom prst="rect">
              <a:avLst/>
            </a:prstGeom>
            <a:noFill/>
            <a:ln>
              <a:noFill/>
            </a:ln>
          </p:spPr>
        </p:pic>
      </p:grpSp>
      <p:sp>
        <p:nvSpPr>
          <p:cNvPr id="2" name="Title 1">
            <a:extLst>
              <a:ext uri="{FF2B5EF4-FFF2-40B4-BE49-F238E27FC236}">
                <a16:creationId xmlns:a16="http://schemas.microsoft.com/office/drawing/2014/main" id="{44A34EDD-A714-4C68-8415-E0B2054F0727}"/>
              </a:ext>
            </a:extLst>
          </p:cNvPr>
          <p:cNvSpPr>
            <a:spLocks noGrp="1"/>
          </p:cNvSpPr>
          <p:nvPr>
            <p:ph type="title"/>
          </p:nvPr>
        </p:nvSpPr>
        <p:spPr/>
        <p:txBody>
          <a:bodyPr/>
          <a:lstStyle/>
          <a:p>
            <a:r>
              <a:rPr lang="en-US" dirty="0"/>
              <a:t>Questions?</a:t>
            </a:r>
          </a:p>
        </p:txBody>
      </p:sp>
      <p:sp>
        <p:nvSpPr>
          <p:cNvPr id="9" name="Text Placeholder 8">
            <a:extLst>
              <a:ext uri="{FF2B5EF4-FFF2-40B4-BE49-F238E27FC236}">
                <a16:creationId xmlns:a16="http://schemas.microsoft.com/office/drawing/2014/main" id="{04807F0E-6822-4F74-96E2-525E882086BF}"/>
              </a:ext>
            </a:extLst>
          </p:cNvPr>
          <p:cNvSpPr>
            <a:spLocks noGrp="1"/>
          </p:cNvSpPr>
          <p:nvPr>
            <p:ph type="body" idx="1"/>
          </p:nvPr>
        </p:nvSpPr>
        <p:spPr/>
        <p:txBody>
          <a:bodyPr/>
          <a:lstStyle/>
          <a:p>
            <a:r>
              <a:rPr lang="en-US" dirty="0">
                <a:solidFill>
                  <a:schemeClr val="tx1"/>
                </a:solidFill>
              </a:rPr>
              <a:t>Should you have any questions about using Seesaw please contact your teacher</a:t>
            </a:r>
          </a:p>
          <a:p>
            <a:r>
              <a:rPr lang="en-US" dirty="0">
                <a:solidFill>
                  <a:schemeClr val="tx1"/>
                </a:solidFill>
              </a:rPr>
              <a:t>You can also ask a Tech Parent by clicking here: </a:t>
            </a:r>
            <a:r>
              <a:rPr lang="en-US" dirty="0">
                <a:solidFill>
                  <a:schemeClr val="tx1"/>
                </a:solidFill>
                <a:hlinkClick r:id="rId3"/>
              </a:rPr>
              <a:t>Tech Parent</a:t>
            </a:r>
            <a:endParaRPr lang="en-US" dirty="0">
              <a:solidFill>
                <a:schemeClr val="tx1"/>
              </a:solidFill>
            </a:endParaRPr>
          </a:p>
          <a:p>
            <a:r>
              <a:rPr lang="en-US" dirty="0">
                <a:solidFill>
                  <a:schemeClr val="tx1"/>
                </a:solidFill>
              </a:rPr>
              <a:t>There are also resources on the District Website here: </a:t>
            </a:r>
            <a:r>
              <a:rPr lang="en-US" dirty="0">
                <a:solidFill>
                  <a:schemeClr val="tx1"/>
                </a:solidFill>
                <a:hlinkClick r:id="rId4"/>
              </a:rPr>
              <a:t>Seesaw</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marL="114300" indent="0">
              <a:buNone/>
            </a:pPr>
            <a:r>
              <a:rPr lang="en-US" dirty="0">
                <a:solidFill>
                  <a:schemeClr val="tx1"/>
                </a:solidFill>
              </a:rPr>
              <a:t>Many thanks to Ms. </a:t>
            </a:r>
            <a:r>
              <a:rPr lang="en-US" dirty="0" err="1">
                <a:solidFill>
                  <a:schemeClr val="tx1"/>
                </a:solidFill>
              </a:rPr>
              <a:t>D’Orio</a:t>
            </a:r>
            <a:r>
              <a:rPr lang="en-US" dirty="0">
                <a:solidFill>
                  <a:schemeClr val="tx1"/>
                </a:solidFill>
              </a:rPr>
              <a:t> (Seaford Parent) for the work she did on this presentation and thoughtfulness in sharing with other Seaford parents.</a:t>
            </a:r>
          </a:p>
        </p:txBody>
      </p:sp>
    </p:spTree>
    <p:extLst>
      <p:ext uri="{BB962C8B-B14F-4D97-AF65-F5344CB8AC3E}">
        <p14:creationId xmlns:p14="http://schemas.microsoft.com/office/powerpoint/2010/main" val="248220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5"/>
          <p:cNvPicPr preferRelativeResize="0"/>
          <p:nvPr/>
        </p:nvPicPr>
        <p:blipFill rotWithShape="1">
          <a:blip r:embed="rId3">
            <a:alphaModFix/>
          </a:blip>
          <a:srcRect t="12960" b="62323"/>
          <a:stretch/>
        </p:blipFill>
        <p:spPr>
          <a:xfrm>
            <a:off x="13" y="0"/>
            <a:ext cx="9143980" cy="933950"/>
          </a:xfrm>
          <a:prstGeom prst="rect">
            <a:avLst/>
          </a:prstGeom>
          <a:noFill/>
          <a:ln>
            <a:noFill/>
          </a:ln>
        </p:spPr>
      </p:pic>
      <p:sp>
        <p:nvSpPr>
          <p:cNvPr id="74" name="Google Shape;74;p15"/>
          <p:cNvSpPr txBox="1"/>
          <p:nvPr/>
        </p:nvSpPr>
        <p:spPr>
          <a:xfrm>
            <a:off x="289875" y="56925"/>
            <a:ext cx="8319600" cy="81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a:solidFill>
                  <a:srgbClr val="FFFFFF"/>
                </a:solidFill>
              </a:rPr>
              <a:t>Table of Contents</a:t>
            </a:r>
            <a:endParaRPr sz="4200">
              <a:solidFill>
                <a:srgbClr val="FFFFFF"/>
              </a:solidFill>
            </a:endParaRPr>
          </a:p>
        </p:txBody>
      </p:sp>
      <p:sp>
        <p:nvSpPr>
          <p:cNvPr id="75" name="Google Shape;75;p15"/>
          <p:cNvSpPr txBox="1"/>
          <p:nvPr/>
        </p:nvSpPr>
        <p:spPr>
          <a:xfrm>
            <a:off x="406600" y="1132300"/>
            <a:ext cx="8519700" cy="37929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u="sng" dirty="0">
                <a:solidFill>
                  <a:schemeClr val="hlink"/>
                </a:solidFill>
                <a:hlinkClick r:id="rId4" action="ppaction://hlinksldjump"/>
              </a:rPr>
              <a:t>How does Seesaw Work?</a:t>
            </a:r>
            <a:endParaRPr sz="1600" dirty="0"/>
          </a:p>
          <a:p>
            <a:pPr marL="457200" lvl="0" indent="-330200" algn="l" rtl="0">
              <a:spcBef>
                <a:spcPts val="0"/>
              </a:spcBef>
              <a:spcAft>
                <a:spcPts val="0"/>
              </a:spcAft>
              <a:buSzPts val="1600"/>
              <a:buChar char="●"/>
            </a:pPr>
            <a:r>
              <a:rPr lang="en" sz="1600" u="sng" dirty="0">
                <a:solidFill>
                  <a:schemeClr val="hlink"/>
                </a:solidFill>
                <a:hlinkClick r:id="rId5" action="ppaction://hlinksldjump"/>
              </a:rPr>
              <a:t>Step One: Connect as a Family Member</a:t>
            </a:r>
            <a:endParaRPr sz="1600" dirty="0"/>
          </a:p>
          <a:p>
            <a:pPr marL="457200" lvl="0" indent="-330200" algn="l" rtl="0">
              <a:spcBef>
                <a:spcPts val="0"/>
              </a:spcBef>
              <a:spcAft>
                <a:spcPts val="0"/>
              </a:spcAft>
              <a:buSzPts val="1600"/>
              <a:buChar char="●"/>
            </a:pPr>
            <a:r>
              <a:rPr lang="en" sz="1600" u="sng" dirty="0">
                <a:solidFill>
                  <a:schemeClr val="hlink"/>
                </a:solidFill>
                <a:hlinkClick r:id="rId5" action="ppaction://hlinksldjump"/>
              </a:rPr>
              <a:t>Student Connection with the Class App</a:t>
            </a:r>
            <a:endParaRPr sz="1600" dirty="0"/>
          </a:p>
          <a:p>
            <a:pPr marL="457200" lvl="0" indent="-330200" algn="l" rtl="0">
              <a:spcBef>
                <a:spcPts val="0"/>
              </a:spcBef>
              <a:spcAft>
                <a:spcPts val="0"/>
              </a:spcAft>
              <a:buSzPts val="1600"/>
              <a:buChar char="●"/>
            </a:pPr>
            <a:r>
              <a:rPr lang="en" sz="1600" u="sng" dirty="0">
                <a:solidFill>
                  <a:schemeClr val="hlink"/>
                </a:solidFill>
                <a:hlinkClick r:id="rId6" action="ppaction://hlinksldjump"/>
              </a:rPr>
              <a:t>Using </a:t>
            </a:r>
            <a:r>
              <a:rPr lang="en-US" sz="1600" u="sng" dirty="0">
                <a:solidFill>
                  <a:schemeClr val="hlink"/>
                </a:solidFill>
                <a:hlinkClick r:id="rId6" action="ppaction://hlinksldjump"/>
              </a:rPr>
              <a:t>a</a:t>
            </a:r>
            <a:r>
              <a:rPr lang="en" sz="1600" u="sng" dirty="0">
                <a:solidFill>
                  <a:schemeClr val="hlink"/>
                </a:solidFill>
                <a:hlinkClick r:id="rId6" action="ppaction://hlinksldjump"/>
              </a:rPr>
              <a:t> district </a:t>
            </a:r>
            <a:r>
              <a:rPr lang="en-US" sz="1600" u="sng" dirty="0">
                <a:solidFill>
                  <a:schemeClr val="hlink"/>
                </a:solidFill>
              </a:rPr>
              <a:t>device</a:t>
            </a:r>
            <a:r>
              <a:rPr lang="en" sz="1600" u="sng" dirty="0">
                <a:solidFill>
                  <a:schemeClr val="hlink"/>
                </a:solidFill>
                <a:hlinkClick r:id="rId6" action="ppaction://hlinksldjump"/>
              </a:rPr>
              <a:t> to login to Seesaw</a:t>
            </a:r>
            <a:endParaRPr sz="1600" dirty="0"/>
          </a:p>
          <a:p>
            <a:pPr marL="457200" lvl="0" indent="-330200" algn="l" rtl="0">
              <a:spcBef>
                <a:spcPts val="0"/>
              </a:spcBef>
              <a:spcAft>
                <a:spcPts val="0"/>
              </a:spcAft>
              <a:buSzPts val="1600"/>
              <a:buChar char="●"/>
            </a:pPr>
            <a:r>
              <a:rPr lang="en" sz="1600" u="sng" dirty="0">
                <a:solidFill>
                  <a:schemeClr val="hlink"/>
                </a:solidFill>
                <a:hlinkClick r:id="rId7" action="ppaction://hlinksldjump"/>
              </a:rPr>
              <a:t>Connecting your child to their class with the Home Learning Code</a:t>
            </a:r>
            <a:endParaRPr sz="1600" dirty="0"/>
          </a:p>
          <a:p>
            <a:pPr marL="457200" lvl="0" indent="-330200" algn="l" rtl="0">
              <a:spcBef>
                <a:spcPts val="0"/>
              </a:spcBef>
              <a:spcAft>
                <a:spcPts val="0"/>
              </a:spcAft>
              <a:buSzPts val="1600"/>
              <a:buChar char="●"/>
            </a:pPr>
            <a:r>
              <a:rPr lang="en" sz="1600" u="sng" dirty="0">
                <a:solidFill>
                  <a:schemeClr val="hlink"/>
                </a:solidFill>
                <a:hlinkClick r:id="rId8" action="ppaction://hlinksldjump"/>
              </a:rPr>
              <a:t>Class App Student View</a:t>
            </a:r>
            <a:endParaRPr sz="1600" dirty="0"/>
          </a:p>
          <a:p>
            <a:pPr marL="457200" lvl="0" indent="-330200" algn="l" rtl="0">
              <a:spcBef>
                <a:spcPts val="0"/>
              </a:spcBef>
              <a:spcAft>
                <a:spcPts val="0"/>
              </a:spcAft>
              <a:buSzPts val="1600"/>
              <a:buChar char="●"/>
            </a:pPr>
            <a:r>
              <a:rPr lang="en" sz="1600" u="sng" dirty="0">
                <a:solidFill>
                  <a:schemeClr val="hlink"/>
                </a:solidFill>
                <a:hlinkClick r:id="rId6" action="ppaction://hlinksldjump"/>
              </a:rPr>
              <a:t>Checking Announcements</a:t>
            </a:r>
            <a:endParaRPr sz="1600" dirty="0"/>
          </a:p>
          <a:p>
            <a:pPr marL="457200" lvl="0" indent="-330200" algn="l" rtl="0">
              <a:spcBef>
                <a:spcPts val="0"/>
              </a:spcBef>
              <a:spcAft>
                <a:spcPts val="0"/>
              </a:spcAft>
              <a:buSzPts val="1600"/>
              <a:buChar char="●"/>
            </a:pPr>
            <a:r>
              <a:rPr lang="en" sz="1600" u="sng" dirty="0">
                <a:solidFill>
                  <a:schemeClr val="hlink"/>
                </a:solidFill>
                <a:hlinkClick r:id="rId9" action="ppaction://hlinksldjump"/>
              </a:rPr>
              <a:t>Responding to an Activity</a:t>
            </a:r>
            <a:endParaRPr sz="1600" dirty="0"/>
          </a:p>
          <a:p>
            <a:pPr marL="457200" lvl="0" indent="-330200" algn="l" rtl="0">
              <a:spcBef>
                <a:spcPts val="0"/>
              </a:spcBef>
              <a:spcAft>
                <a:spcPts val="0"/>
              </a:spcAft>
              <a:buSzPts val="1600"/>
              <a:buChar char="●"/>
            </a:pPr>
            <a:r>
              <a:rPr lang="en" sz="1600" u="sng" dirty="0">
                <a:solidFill>
                  <a:schemeClr val="hlink"/>
                </a:solidFill>
                <a:hlinkClick r:id="rId10" action="ppaction://hlinksldjump"/>
              </a:rPr>
              <a:t>Posting to the Journal</a:t>
            </a:r>
            <a:endParaRPr sz="1600" dirty="0"/>
          </a:p>
          <a:p>
            <a:pPr marL="457200" lvl="0" indent="-330200" algn="l" rtl="0">
              <a:spcBef>
                <a:spcPts val="0"/>
              </a:spcBef>
              <a:spcAft>
                <a:spcPts val="0"/>
              </a:spcAft>
              <a:buSzPts val="1600"/>
              <a:buChar char="●"/>
            </a:pPr>
            <a:r>
              <a:rPr lang="en" sz="1600" u="sng" dirty="0">
                <a:solidFill>
                  <a:schemeClr val="hlink"/>
                </a:solidFill>
                <a:hlinkClick r:id="rId11" action="ppaction://hlinksldjump"/>
              </a:rPr>
              <a:t>Using the Creative Tools</a:t>
            </a:r>
            <a:endParaRPr sz="1600" dirty="0"/>
          </a:p>
          <a:p>
            <a:pPr marL="457200" lvl="0" indent="-330200" algn="l" rtl="0">
              <a:spcBef>
                <a:spcPts val="0"/>
              </a:spcBef>
              <a:spcAft>
                <a:spcPts val="0"/>
              </a:spcAft>
              <a:buSzPts val="1600"/>
              <a:buChar char="●"/>
            </a:pPr>
            <a:r>
              <a:rPr lang="en" sz="1600" u="sng" dirty="0">
                <a:solidFill>
                  <a:schemeClr val="hlink"/>
                </a:solidFill>
                <a:hlinkClick r:id="rId12" action="ppaction://hlinksldjump"/>
              </a:rPr>
              <a:t>What’s NEW in the Drawing Tools</a:t>
            </a:r>
            <a:endParaRPr sz="1600" dirty="0"/>
          </a:p>
          <a:p>
            <a:pPr marL="457200" lvl="0" indent="-330200" algn="l" rtl="0">
              <a:spcBef>
                <a:spcPts val="0"/>
              </a:spcBef>
              <a:spcAft>
                <a:spcPts val="0"/>
              </a:spcAft>
              <a:buSzPts val="1600"/>
              <a:buChar char="●"/>
            </a:pPr>
            <a:r>
              <a:rPr lang="en" sz="1600" u="sng" dirty="0">
                <a:solidFill>
                  <a:schemeClr val="hlink"/>
                </a:solidFill>
                <a:hlinkClick r:id="rId13" action="ppaction://hlinksldjump"/>
              </a:rPr>
              <a:t>Helpful Resources</a:t>
            </a:r>
            <a:r>
              <a:rPr lang="en" sz="1600" dirty="0"/>
              <a:t> </a:t>
            </a:r>
            <a:endParaRPr dirty="0"/>
          </a:p>
          <a:p>
            <a:pPr marL="0" lvl="0" indent="0" algn="l" rtl="0">
              <a:spcBef>
                <a:spcPts val="0"/>
              </a:spcBef>
              <a:spcAft>
                <a:spcPts val="0"/>
              </a:spcAft>
              <a:buNone/>
            </a:pPr>
            <a:endParaRPr dirty="0"/>
          </a:p>
        </p:txBody>
      </p:sp>
      <p:pic>
        <p:nvPicPr>
          <p:cNvPr id="76" name="Google Shape;76;p15"/>
          <p:cNvPicPr preferRelativeResize="0"/>
          <p:nvPr/>
        </p:nvPicPr>
        <p:blipFill rotWithShape="1">
          <a:blip r:embed="rId14">
            <a:alphaModFix/>
          </a:blip>
          <a:srcRect/>
          <a:stretch/>
        </p:blipFill>
        <p:spPr>
          <a:xfrm>
            <a:off x="7908188" y="4308474"/>
            <a:ext cx="1066901" cy="627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p:cNvPicPr preferRelativeResize="0"/>
          <p:nvPr/>
        </p:nvPicPr>
        <p:blipFill rotWithShape="1">
          <a:blip r:embed="rId3">
            <a:alphaModFix/>
          </a:blip>
          <a:srcRect/>
          <a:stretch/>
        </p:blipFill>
        <p:spPr>
          <a:xfrm>
            <a:off x="8390095" y="4603849"/>
            <a:ext cx="621249" cy="365575"/>
          </a:xfrm>
          <a:prstGeom prst="rect">
            <a:avLst/>
          </a:prstGeom>
          <a:noFill/>
          <a:ln>
            <a:noFill/>
          </a:ln>
        </p:spPr>
      </p:pic>
      <p:sp>
        <p:nvSpPr>
          <p:cNvPr id="82" name="Google Shape;82;p16"/>
          <p:cNvSpPr txBox="1"/>
          <p:nvPr/>
        </p:nvSpPr>
        <p:spPr>
          <a:xfrm>
            <a:off x="353375" y="0"/>
            <a:ext cx="8449500" cy="7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4800" b="1">
              <a:latin typeface="Avenir"/>
              <a:ea typeface="Avenir"/>
              <a:cs typeface="Avenir"/>
              <a:sym typeface="Avenir"/>
            </a:endParaRPr>
          </a:p>
        </p:txBody>
      </p:sp>
      <p:pic>
        <p:nvPicPr>
          <p:cNvPr id="83" name="Google Shape;83;p16"/>
          <p:cNvPicPr preferRelativeResize="0"/>
          <p:nvPr/>
        </p:nvPicPr>
        <p:blipFill rotWithShape="1">
          <a:blip r:embed="rId4">
            <a:alphaModFix/>
          </a:blip>
          <a:srcRect t="12960" b="62323"/>
          <a:stretch/>
        </p:blipFill>
        <p:spPr>
          <a:xfrm>
            <a:off x="0" y="0"/>
            <a:ext cx="9143980" cy="933950"/>
          </a:xfrm>
          <a:prstGeom prst="rect">
            <a:avLst/>
          </a:prstGeom>
          <a:noFill/>
          <a:ln>
            <a:noFill/>
          </a:ln>
        </p:spPr>
      </p:pic>
      <p:sp>
        <p:nvSpPr>
          <p:cNvPr id="84" name="Google Shape;84;p16"/>
          <p:cNvSpPr txBox="1"/>
          <p:nvPr/>
        </p:nvSpPr>
        <p:spPr>
          <a:xfrm>
            <a:off x="0" y="0"/>
            <a:ext cx="9144000" cy="93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FFFFFF"/>
                </a:solidFill>
                <a:latin typeface="Avenir"/>
                <a:ea typeface="Avenir"/>
                <a:cs typeface="Avenir"/>
                <a:sym typeface="Avenir"/>
              </a:rPr>
              <a:t>How does Seesaw work?</a:t>
            </a:r>
            <a:endParaRPr sz="4800">
              <a:solidFill>
                <a:srgbClr val="FFFFFF"/>
              </a:solidFill>
              <a:latin typeface="Avenir"/>
              <a:ea typeface="Avenir"/>
              <a:cs typeface="Avenir"/>
              <a:sym typeface="Avenir"/>
            </a:endParaRPr>
          </a:p>
        </p:txBody>
      </p:sp>
      <p:pic>
        <p:nvPicPr>
          <p:cNvPr id="85" name="Google Shape;85;p16"/>
          <p:cNvPicPr preferRelativeResize="0"/>
          <p:nvPr/>
        </p:nvPicPr>
        <p:blipFill>
          <a:blip r:embed="rId5">
            <a:alphaModFix/>
          </a:blip>
          <a:stretch>
            <a:fillRect/>
          </a:stretch>
        </p:blipFill>
        <p:spPr>
          <a:xfrm>
            <a:off x="51925" y="933950"/>
            <a:ext cx="5372162" cy="4209599"/>
          </a:xfrm>
          <a:prstGeom prst="rect">
            <a:avLst/>
          </a:prstGeom>
          <a:noFill/>
          <a:ln>
            <a:noFill/>
          </a:ln>
        </p:spPr>
      </p:pic>
      <p:sp>
        <p:nvSpPr>
          <p:cNvPr id="86" name="Google Shape;86;p16"/>
          <p:cNvSpPr/>
          <p:nvPr/>
        </p:nvSpPr>
        <p:spPr>
          <a:xfrm>
            <a:off x="2173875" y="2182675"/>
            <a:ext cx="1242000" cy="55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Students create posts or complete activities and post to journal.</a:t>
            </a:r>
            <a:endParaRPr sz="900"/>
          </a:p>
        </p:txBody>
      </p:sp>
      <p:sp>
        <p:nvSpPr>
          <p:cNvPr id="87" name="Google Shape;87;p16"/>
          <p:cNvSpPr/>
          <p:nvPr/>
        </p:nvSpPr>
        <p:spPr>
          <a:xfrm>
            <a:off x="4249625" y="3083000"/>
            <a:ext cx="1008600" cy="55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Teachers approve all new posts and comments.</a:t>
            </a:r>
            <a:endParaRPr sz="900"/>
          </a:p>
        </p:txBody>
      </p:sp>
      <p:sp>
        <p:nvSpPr>
          <p:cNvPr id="88" name="Google Shape;88;p16"/>
          <p:cNvSpPr/>
          <p:nvPr/>
        </p:nvSpPr>
        <p:spPr>
          <a:xfrm>
            <a:off x="3007525" y="4658550"/>
            <a:ext cx="1358700" cy="44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Posts are organized in the student journal by date and time posted.</a:t>
            </a:r>
            <a:endParaRPr sz="900"/>
          </a:p>
        </p:txBody>
      </p:sp>
      <p:sp>
        <p:nvSpPr>
          <p:cNvPr id="89" name="Google Shape;89;p16"/>
          <p:cNvSpPr/>
          <p:nvPr/>
        </p:nvSpPr>
        <p:spPr>
          <a:xfrm>
            <a:off x="1465300" y="4658550"/>
            <a:ext cx="1275300" cy="44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Family members view their own child’s posts and activities.</a:t>
            </a:r>
            <a:endParaRPr sz="900"/>
          </a:p>
        </p:txBody>
      </p:sp>
      <p:sp>
        <p:nvSpPr>
          <p:cNvPr id="90" name="Google Shape;90;p16"/>
          <p:cNvSpPr/>
          <p:nvPr/>
        </p:nvSpPr>
        <p:spPr>
          <a:xfrm>
            <a:off x="114825" y="3075950"/>
            <a:ext cx="1242000" cy="44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t>Conversations and connections grow!</a:t>
            </a:r>
            <a:endParaRPr sz="900"/>
          </a:p>
        </p:txBody>
      </p:sp>
      <p:sp>
        <p:nvSpPr>
          <p:cNvPr id="91" name="Google Shape;91;p16"/>
          <p:cNvSpPr txBox="1"/>
          <p:nvPr/>
        </p:nvSpPr>
        <p:spPr>
          <a:xfrm>
            <a:off x="5408375" y="978075"/>
            <a:ext cx="3659700" cy="41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Seesaw is a digital student journal.  It </a:t>
            </a:r>
            <a:r>
              <a:rPr lang="en-US" dirty="0"/>
              <a:t>can</a:t>
            </a:r>
            <a:r>
              <a:rPr lang="en" dirty="0"/>
              <a:t> be used both in school and at home. </a:t>
            </a:r>
          </a:p>
          <a:p>
            <a:pPr marL="0" lvl="0" indent="0" algn="l" rtl="0">
              <a:spcBef>
                <a:spcPts val="0"/>
              </a:spcBef>
              <a:spcAft>
                <a:spcPts val="0"/>
              </a:spcAft>
              <a:buNone/>
            </a:pPr>
            <a:endParaRPr dirty="0"/>
          </a:p>
          <a:p>
            <a:pPr marL="0" lvl="0" indent="0" algn="l" rtl="0">
              <a:lnSpc>
                <a:spcPct val="120000"/>
              </a:lnSpc>
              <a:spcBef>
                <a:spcPts val="0"/>
              </a:spcBef>
              <a:spcAft>
                <a:spcPts val="0"/>
              </a:spcAft>
              <a:buClr>
                <a:schemeClr val="dk1"/>
              </a:buClr>
              <a:buSzPts val="1100"/>
              <a:buFont typeface="Arial"/>
              <a:buNone/>
            </a:pPr>
            <a:r>
              <a:rPr lang="en" dirty="0">
                <a:solidFill>
                  <a:srgbClr val="4A4A4A"/>
                </a:solidFill>
                <a:highlight>
                  <a:srgbClr val="FFFFFF"/>
                </a:highlight>
              </a:rPr>
              <a:t>Your child will add work to Seesaw to share their learning with you. The teacher will also send important messages and reminders using Seesaw. </a:t>
            </a:r>
            <a:endParaRPr dirty="0">
              <a:solidFill>
                <a:srgbClr val="4A4A4A"/>
              </a:solidFill>
              <a:highlight>
                <a:srgbClr val="FFFFFF"/>
              </a:highlight>
            </a:endParaRPr>
          </a:p>
          <a:p>
            <a:pPr marL="0" lvl="0" indent="0" algn="l" rtl="0">
              <a:lnSpc>
                <a:spcPct val="120000"/>
              </a:lnSpc>
              <a:spcBef>
                <a:spcPts val="1600"/>
              </a:spcBef>
              <a:spcAft>
                <a:spcPts val="0"/>
              </a:spcAft>
              <a:buClr>
                <a:schemeClr val="dk1"/>
              </a:buClr>
              <a:buSzPts val="1100"/>
              <a:buFont typeface="Arial"/>
              <a:buNone/>
            </a:pPr>
            <a:r>
              <a:rPr lang="en" dirty="0">
                <a:solidFill>
                  <a:srgbClr val="4A4A4A"/>
                </a:solidFill>
                <a:highlight>
                  <a:srgbClr val="FFFFFF"/>
                </a:highlight>
              </a:rPr>
              <a:t> When there are new posts or messages, you'll be notified and can see what's new! </a:t>
            </a:r>
            <a:endParaRPr dirty="0">
              <a:solidFill>
                <a:srgbClr val="4A4A4A"/>
              </a:solidFill>
              <a:highlight>
                <a:srgbClr val="FFFFFF"/>
              </a:highlight>
            </a:endParaRPr>
          </a:p>
          <a:p>
            <a:pPr marL="0" lvl="0" indent="0" algn="l" rtl="0">
              <a:lnSpc>
                <a:spcPct val="120000"/>
              </a:lnSpc>
              <a:spcBef>
                <a:spcPts val="1600"/>
              </a:spcBef>
              <a:spcAft>
                <a:spcPts val="0"/>
              </a:spcAft>
              <a:buClr>
                <a:schemeClr val="dk1"/>
              </a:buClr>
              <a:buSzPts val="1100"/>
              <a:buFont typeface="Arial"/>
              <a:buNone/>
            </a:pPr>
            <a:r>
              <a:rPr lang="en" dirty="0">
                <a:solidFill>
                  <a:srgbClr val="4A4A4A"/>
                </a:solidFill>
                <a:highlight>
                  <a:srgbClr val="FFFFFF"/>
                </a:highlight>
              </a:rPr>
              <a:t> Seesaw is private. You’ll only see posts created by your child. Learn more about Seesaw's commitment to privacy at </a:t>
            </a:r>
            <a:r>
              <a:rPr lang="en" dirty="0">
                <a:solidFill>
                  <a:schemeClr val="accent5"/>
                </a:solidFill>
                <a:highlight>
                  <a:srgbClr val="FFFFFF"/>
                </a:highlight>
                <a:uFill>
                  <a:noFill/>
                </a:u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web.seesaw.me/privacy.</a:t>
            </a:r>
            <a:r>
              <a:rPr lang="en" dirty="0">
                <a:solidFill>
                  <a:srgbClr val="4A4A4A"/>
                </a:solidFill>
                <a:highlight>
                  <a:srgbClr val="FFFFFF"/>
                </a:highlight>
              </a:rPr>
              <a:t> </a:t>
            </a:r>
            <a:endParaRPr dirty="0">
              <a:solidFill>
                <a:srgbClr val="4A4A4A"/>
              </a:solidFill>
              <a:highlight>
                <a:srgbClr val="FFFFFF"/>
              </a:highlight>
            </a:endParaRPr>
          </a:p>
          <a:p>
            <a:pPr marL="0" lvl="0" indent="0" algn="l" rtl="0">
              <a:spcBef>
                <a:spcPts val="1600"/>
              </a:spcBef>
              <a:spcAft>
                <a:spcPts val="0"/>
              </a:spcAft>
              <a:buNone/>
            </a:pPr>
            <a:endParaRPr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7"/>
          <p:cNvPicPr preferRelativeResize="0"/>
          <p:nvPr/>
        </p:nvPicPr>
        <p:blipFill rotWithShape="1">
          <a:blip r:embed="rId3">
            <a:alphaModFix/>
          </a:blip>
          <a:srcRect t="12960" b="62323"/>
          <a:stretch/>
        </p:blipFill>
        <p:spPr>
          <a:xfrm>
            <a:off x="1" y="0"/>
            <a:ext cx="9144000" cy="933950"/>
          </a:xfrm>
          <a:prstGeom prst="rect">
            <a:avLst/>
          </a:prstGeom>
          <a:noFill/>
          <a:ln>
            <a:noFill/>
          </a:ln>
        </p:spPr>
      </p:pic>
      <p:sp>
        <p:nvSpPr>
          <p:cNvPr id="97" name="Google Shape;97;p17"/>
          <p:cNvSpPr txBox="1"/>
          <p:nvPr/>
        </p:nvSpPr>
        <p:spPr>
          <a:xfrm>
            <a:off x="433800" y="83725"/>
            <a:ext cx="8276400" cy="76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dirty="0">
                <a:solidFill>
                  <a:srgbClr val="FFFFFF"/>
                </a:solidFill>
              </a:rPr>
              <a:t>Seesaw </a:t>
            </a:r>
            <a:r>
              <a:rPr lang="en" sz="3500" dirty="0">
                <a:solidFill>
                  <a:srgbClr val="FFFFFF"/>
                </a:solidFill>
              </a:rPr>
              <a:t>Class App</a:t>
            </a:r>
            <a:endParaRPr sz="3500" dirty="0">
              <a:solidFill>
                <a:srgbClr val="FFFFFF"/>
              </a:solidFill>
            </a:endParaRPr>
          </a:p>
        </p:txBody>
      </p:sp>
      <p:grpSp>
        <p:nvGrpSpPr>
          <p:cNvPr id="102" name="Google Shape;102;p17"/>
          <p:cNvGrpSpPr/>
          <p:nvPr/>
        </p:nvGrpSpPr>
        <p:grpSpPr>
          <a:xfrm>
            <a:off x="5557256" y="1844325"/>
            <a:ext cx="1787228" cy="1640250"/>
            <a:chOff x="5514975" y="1103788"/>
            <a:chExt cx="2241600" cy="2025000"/>
          </a:xfrm>
        </p:grpSpPr>
        <p:sp>
          <p:nvSpPr>
            <p:cNvPr id="103" name="Google Shape;103;p17"/>
            <p:cNvSpPr/>
            <p:nvPr/>
          </p:nvSpPr>
          <p:spPr>
            <a:xfrm>
              <a:off x="5514975" y="1103788"/>
              <a:ext cx="2241600" cy="2025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17"/>
            <p:cNvPicPr preferRelativeResize="0"/>
            <p:nvPr/>
          </p:nvPicPr>
          <p:blipFill>
            <a:blip r:embed="rId4">
              <a:alphaModFix/>
            </a:blip>
            <a:stretch>
              <a:fillRect/>
            </a:stretch>
          </p:blipFill>
          <p:spPr>
            <a:xfrm>
              <a:off x="5751375" y="1213288"/>
              <a:ext cx="1725025" cy="1725025"/>
            </a:xfrm>
            <a:prstGeom prst="rect">
              <a:avLst/>
            </a:prstGeom>
            <a:noFill/>
            <a:ln>
              <a:noFill/>
            </a:ln>
          </p:spPr>
        </p:pic>
      </p:grpSp>
      <p:sp>
        <p:nvSpPr>
          <p:cNvPr id="105" name="Google Shape;105;p17"/>
          <p:cNvSpPr txBox="1"/>
          <p:nvPr/>
        </p:nvSpPr>
        <p:spPr>
          <a:xfrm>
            <a:off x="3854850" y="1788550"/>
            <a:ext cx="1144200" cy="76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FFFFFF"/>
                </a:solidFill>
              </a:rPr>
              <a:t>Both!</a:t>
            </a:r>
            <a:endParaRPr sz="3200">
              <a:solidFill>
                <a:srgbClr val="FFFFFF"/>
              </a:solidFill>
            </a:endParaRPr>
          </a:p>
        </p:txBody>
      </p:sp>
      <p:sp>
        <p:nvSpPr>
          <p:cNvPr id="106" name="Google Shape;106;p17"/>
          <p:cNvSpPr txBox="1"/>
          <p:nvPr/>
        </p:nvSpPr>
        <p:spPr>
          <a:xfrm>
            <a:off x="411050" y="1072274"/>
            <a:ext cx="3768520" cy="101179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t>First</a:t>
            </a:r>
            <a:r>
              <a:rPr lang="en" dirty="0"/>
              <a:t>, connect your child from home with the home learning code.</a:t>
            </a:r>
            <a:endParaRPr dirty="0"/>
          </a:p>
        </p:txBody>
      </p:sp>
      <p:sp>
        <p:nvSpPr>
          <p:cNvPr id="108" name="Google Shape;108;p17"/>
          <p:cNvSpPr txBox="1"/>
          <p:nvPr/>
        </p:nvSpPr>
        <p:spPr>
          <a:xfrm>
            <a:off x="331326" y="3465425"/>
            <a:ext cx="7387734" cy="164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Students must use the Class app or log in as a Student at app.seesaw.me</a:t>
            </a:r>
            <a:endParaRPr dirty="0"/>
          </a:p>
          <a:p>
            <a:pPr marL="0" lvl="0" indent="0" algn="l" rtl="0">
              <a:spcBef>
                <a:spcPts val="0"/>
              </a:spcBef>
              <a:spcAft>
                <a:spcPts val="0"/>
              </a:spcAft>
              <a:buClr>
                <a:schemeClr val="dk1"/>
              </a:buClr>
              <a:buSzPts val="1100"/>
              <a:buFont typeface="Arial"/>
              <a:buNone/>
            </a:pPr>
            <a:r>
              <a:rPr lang="en" dirty="0"/>
              <a:t>✓ Post to their journal</a:t>
            </a:r>
            <a:endParaRPr dirty="0"/>
          </a:p>
          <a:p>
            <a:pPr marL="0" lvl="0" indent="0" algn="l" rtl="0">
              <a:spcBef>
                <a:spcPts val="0"/>
              </a:spcBef>
              <a:spcAft>
                <a:spcPts val="0"/>
              </a:spcAft>
              <a:buNone/>
            </a:pPr>
            <a:r>
              <a:rPr lang="en" dirty="0"/>
              <a:t>✓ Complete assignments </a:t>
            </a:r>
            <a:endParaRPr dirty="0"/>
          </a:p>
          <a:p>
            <a:pPr marL="0" lvl="0" indent="0" algn="l" rtl="0">
              <a:spcBef>
                <a:spcPts val="0"/>
              </a:spcBef>
              <a:spcAft>
                <a:spcPts val="0"/>
              </a:spcAft>
              <a:buNone/>
            </a:pPr>
            <a:r>
              <a:rPr lang="en" dirty="0">
                <a:solidFill>
                  <a:schemeClr val="dk1"/>
                </a:solidFill>
              </a:rPr>
              <a:t>✓ Respond to activities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0"/>
          <p:cNvPicPr preferRelativeResize="0"/>
          <p:nvPr/>
        </p:nvPicPr>
        <p:blipFill rotWithShape="1">
          <a:blip r:embed="rId3">
            <a:alphaModFix/>
          </a:blip>
          <a:srcRect t="34573" b="40783"/>
          <a:stretch/>
        </p:blipFill>
        <p:spPr>
          <a:xfrm>
            <a:off x="0" y="0"/>
            <a:ext cx="9144000" cy="934477"/>
          </a:xfrm>
          <a:prstGeom prst="rect">
            <a:avLst/>
          </a:prstGeom>
          <a:noFill/>
          <a:ln>
            <a:noFill/>
          </a:ln>
        </p:spPr>
      </p:pic>
      <p:sp>
        <p:nvSpPr>
          <p:cNvPr id="164" name="Google Shape;164;p20"/>
          <p:cNvSpPr txBox="1"/>
          <p:nvPr/>
        </p:nvSpPr>
        <p:spPr>
          <a:xfrm>
            <a:off x="200550" y="121488"/>
            <a:ext cx="7824300" cy="8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rPr>
              <a:t>Student Connection with the Class App</a:t>
            </a:r>
            <a:endParaRPr sz="3000">
              <a:solidFill>
                <a:srgbClr val="FFFFFF"/>
              </a:solidFill>
            </a:endParaRPr>
          </a:p>
        </p:txBody>
      </p:sp>
      <p:pic>
        <p:nvPicPr>
          <p:cNvPr id="165" name="Google Shape;165;p20"/>
          <p:cNvPicPr preferRelativeResize="0"/>
          <p:nvPr/>
        </p:nvPicPr>
        <p:blipFill>
          <a:blip r:embed="rId4">
            <a:alphaModFix/>
          </a:blip>
          <a:stretch>
            <a:fillRect/>
          </a:stretch>
        </p:blipFill>
        <p:spPr>
          <a:xfrm>
            <a:off x="8113549" y="56250"/>
            <a:ext cx="731925" cy="743600"/>
          </a:xfrm>
          <a:prstGeom prst="rect">
            <a:avLst/>
          </a:prstGeom>
          <a:noFill/>
          <a:ln>
            <a:noFill/>
          </a:ln>
        </p:spPr>
      </p:pic>
      <p:sp>
        <p:nvSpPr>
          <p:cNvPr id="166" name="Google Shape;166;p20"/>
          <p:cNvSpPr/>
          <p:nvPr/>
        </p:nvSpPr>
        <p:spPr>
          <a:xfrm>
            <a:off x="200550" y="2375250"/>
            <a:ext cx="8742900" cy="68418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txBox="1"/>
          <p:nvPr/>
        </p:nvSpPr>
        <p:spPr>
          <a:xfrm>
            <a:off x="200550" y="2366225"/>
            <a:ext cx="8742900" cy="8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Your child will be learning how to connect to their Seesaw class in school. </a:t>
            </a:r>
            <a:r>
              <a:rPr lang="en-US" dirty="0"/>
              <a:t>T</a:t>
            </a:r>
            <a:r>
              <a:rPr lang="en" dirty="0">
                <a:solidFill>
                  <a:schemeClr val="dk1"/>
                </a:solidFill>
              </a:rPr>
              <a:t>eachers will be instructing students how to use Seesaw tools, complete activities and post to the journal in class. </a:t>
            </a:r>
            <a:endParaRPr dirty="0"/>
          </a:p>
        </p:txBody>
      </p:sp>
      <p:pic>
        <p:nvPicPr>
          <p:cNvPr id="168" name="Google Shape;168;p20"/>
          <p:cNvPicPr preferRelativeResize="0"/>
          <p:nvPr/>
        </p:nvPicPr>
        <p:blipFill rotWithShape="1">
          <a:blip r:embed="rId5">
            <a:alphaModFix/>
          </a:blip>
          <a:srcRect t="13186" b="23171"/>
          <a:stretch/>
        </p:blipFill>
        <p:spPr>
          <a:xfrm>
            <a:off x="2096150" y="1090413"/>
            <a:ext cx="1423938" cy="1128900"/>
          </a:xfrm>
          <a:prstGeom prst="rect">
            <a:avLst/>
          </a:prstGeom>
          <a:noFill/>
          <a:ln>
            <a:noFill/>
          </a:ln>
        </p:spPr>
      </p:pic>
      <p:sp>
        <p:nvSpPr>
          <p:cNvPr id="169" name="Google Shape;169;p20"/>
          <p:cNvSpPr txBox="1"/>
          <p:nvPr/>
        </p:nvSpPr>
        <p:spPr>
          <a:xfrm>
            <a:off x="3621550" y="1187600"/>
            <a:ext cx="4277100" cy="9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Students will connect to Seesaw using the </a:t>
            </a:r>
            <a:r>
              <a:rPr lang="en" b="1"/>
              <a:t>Class App</a:t>
            </a:r>
            <a:r>
              <a:rPr lang="en"/>
              <a:t>.  This will allow them to complete assignments by posting to the journal and responding to activities.</a:t>
            </a:r>
            <a:endParaRPr/>
          </a:p>
        </p:txBody>
      </p:sp>
      <p:sp>
        <p:nvSpPr>
          <p:cNvPr id="170" name="Google Shape;170;p20"/>
          <p:cNvSpPr txBox="1"/>
          <p:nvPr/>
        </p:nvSpPr>
        <p:spPr>
          <a:xfrm>
            <a:off x="1747900" y="3662800"/>
            <a:ext cx="4917600" cy="79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You will receive a letter from your child’s teacher with directions for signing into Seesaw from home with a </a:t>
            </a:r>
            <a:r>
              <a:rPr lang="en" b="1" dirty="0"/>
              <a:t>home learning code. </a:t>
            </a:r>
            <a:endParaRPr b="1" dirty="0"/>
          </a:p>
        </p:txBody>
      </p:sp>
      <p:grpSp>
        <p:nvGrpSpPr>
          <p:cNvPr id="171" name="Google Shape;171;p20"/>
          <p:cNvGrpSpPr/>
          <p:nvPr/>
        </p:nvGrpSpPr>
        <p:grpSpPr>
          <a:xfrm>
            <a:off x="474225" y="3568300"/>
            <a:ext cx="1155300" cy="1399800"/>
            <a:chOff x="2466250" y="3660100"/>
            <a:chExt cx="1155300" cy="1399800"/>
          </a:xfrm>
        </p:grpSpPr>
        <p:sp>
          <p:nvSpPr>
            <p:cNvPr id="172" name="Google Shape;172;p20"/>
            <p:cNvSpPr/>
            <p:nvPr/>
          </p:nvSpPr>
          <p:spPr>
            <a:xfrm>
              <a:off x="2466250" y="3660100"/>
              <a:ext cx="1155300" cy="139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173;p20"/>
            <p:cNvPicPr preferRelativeResize="0"/>
            <p:nvPr/>
          </p:nvPicPr>
          <p:blipFill>
            <a:blip r:embed="rId6">
              <a:alphaModFix/>
            </a:blip>
            <a:stretch>
              <a:fillRect/>
            </a:stretch>
          </p:blipFill>
          <p:spPr>
            <a:xfrm>
              <a:off x="2602025" y="3754600"/>
              <a:ext cx="883746" cy="1210800"/>
            </a:xfrm>
            <a:prstGeom prst="rect">
              <a:avLst/>
            </a:prstGeom>
            <a:noFill/>
            <a:ln>
              <a:noFill/>
            </a:ln>
          </p:spPr>
        </p:pic>
      </p:grpSp>
      <p:pic>
        <p:nvPicPr>
          <p:cNvPr id="174" name="Google Shape;174;p20"/>
          <p:cNvPicPr preferRelativeResize="0"/>
          <p:nvPr/>
        </p:nvPicPr>
        <p:blipFill rotWithShape="1">
          <a:blip r:embed="rId7">
            <a:alphaModFix/>
          </a:blip>
          <a:srcRect l="13217"/>
          <a:stretch/>
        </p:blipFill>
        <p:spPr>
          <a:xfrm>
            <a:off x="6665450" y="3443450"/>
            <a:ext cx="1855224" cy="16042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p:nvPr/>
        </p:nvSpPr>
        <p:spPr>
          <a:xfrm>
            <a:off x="318688" y="2468288"/>
            <a:ext cx="1328700" cy="134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22"/>
          <p:cNvPicPr preferRelativeResize="0"/>
          <p:nvPr/>
        </p:nvPicPr>
        <p:blipFill rotWithShape="1">
          <a:blip r:embed="rId3">
            <a:alphaModFix/>
          </a:blip>
          <a:srcRect t="34573" b="40783"/>
          <a:stretch/>
        </p:blipFill>
        <p:spPr>
          <a:xfrm>
            <a:off x="0" y="0"/>
            <a:ext cx="9144000" cy="934477"/>
          </a:xfrm>
          <a:prstGeom prst="rect">
            <a:avLst/>
          </a:prstGeom>
          <a:noFill/>
          <a:ln>
            <a:noFill/>
          </a:ln>
        </p:spPr>
      </p:pic>
      <p:sp>
        <p:nvSpPr>
          <p:cNvPr id="210" name="Google Shape;210;p22"/>
          <p:cNvSpPr txBox="1"/>
          <p:nvPr/>
        </p:nvSpPr>
        <p:spPr>
          <a:xfrm>
            <a:off x="318700" y="56238"/>
            <a:ext cx="8343000" cy="8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FFFFFF"/>
                </a:solidFill>
              </a:rPr>
              <a:t>Step Two: Connect your Child to their Class</a:t>
            </a:r>
            <a:endParaRPr sz="3200">
              <a:solidFill>
                <a:srgbClr val="FFFFFF"/>
              </a:solidFill>
            </a:endParaRPr>
          </a:p>
        </p:txBody>
      </p:sp>
      <p:pic>
        <p:nvPicPr>
          <p:cNvPr id="211" name="Google Shape;211;p22"/>
          <p:cNvPicPr preferRelativeResize="0"/>
          <p:nvPr/>
        </p:nvPicPr>
        <p:blipFill>
          <a:blip r:embed="rId4">
            <a:alphaModFix/>
          </a:blip>
          <a:stretch>
            <a:fillRect/>
          </a:stretch>
        </p:blipFill>
        <p:spPr>
          <a:xfrm>
            <a:off x="301675" y="2430402"/>
            <a:ext cx="4086225" cy="1219200"/>
          </a:xfrm>
          <a:prstGeom prst="rect">
            <a:avLst/>
          </a:prstGeom>
          <a:noFill/>
          <a:ln>
            <a:noFill/>
          </a:ln>
        </p:spPr>
      </p:pic>
      <p:sp>
        <p:nvSpPr>
          <p:cNvPr id="212" name="Google Shape;212;p22"/>
          <p:cNvSpPr txBox="1"/>
          <p:nvPr/>
        </p:nvSpPr>
        <p:spPr>
          <a:xfrm>
            <a:off x="3931375" y="1088700"/>
            <a:ext cx="4865700" cy="1055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a:t>1. Download the Seesaw Class app on an iPad, go to  </a:t>
            </a:r>
            <a:r>
              <a:rPr lang="en" u="sng">
                <a:solidFill>
                  <a:schemeClr val="hlink"/>
                </a:solidFill>
                <a:hlinkClick r:id="rId5"/>
              </a:rPr>
              <a:t>https://app.seesaw.me</a:t>
            </a:r>
            <a:r>
              <a:rPr lang="en"/>
              <a:t> on a computer, or click on the Seesaw Class app in the Class Link Library on the district chromebook. </a:t>
            </a:r>
            <a:endParaRPr/>
          </a:p>
        </p:txBody>
      </p:sp>
      <p:pic>
        <p:nvPicPr>
          <p:cNvPr id="213" name="Google Shape;213;p22"/>
          <p:cNvPicPr preferRelativeResize="0"/>
          <p:nvPr/>
        </p:nvPicPr>
        <p:blipFill>
          <a:blip r:embed="rId6">
            <a:alphaModFix/>
          </a:blip>
          <a:stretch>
            <a:fillRect/>
          </a:stretch>
        </p:blipFill>
        <p:spPr>
          <a:xfrm>
            <a:off x="111213" y="1077964"/>
            <a:ext cx="4267200" cy="1190625"/>
          </a:xfrm>
          <a:prstGeom prst="rect">
            <a:avLst/>
          </a:prstGeom>
          <a:noFill/>
          <a:ln>
            <a:noFill/>
          </a:ln>
        </p:spPr>
      </p:pic>
      <p:sp>
        <p:nvSpPr>
          <p:cNvPr id="214" name="Google Shape;214;p22"/>
          <p:cNvSpPr txBox="1"/>
          <p:nvPr/>
        </p:nvSpPr>
        <p:spPr>
          <a:xfrm>
            <a:off x="4443775" y="2354550"/>
            <a:ext cx="4565700" cy="11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 Click “I’m a Student”.</a:t>
            </a:r>
            <a:endParaRPr/>
          </a:p>
        </p:txBody>
      </p:sp>
      <p:sp>
        <p:nvSpPr>
          <p:cNvPr id="215" name="Google Shape;215;p22"/>
          <p:cNvSpPr txBox="1"/>
          <p:nvPr/>
        </p:nvSpPr>
        <p:spPr>
          <a:xfrm>
            <a:off x="4443775" y="3832625"/>
            <a:ext cx="4621200" cy="10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3. Type the </a:t>
            </a:r>
            <a:r>
              <a:rPr lang="en" b="1"/>
              <a:t>home learning code</a:t>
            </a:r>
            <a:r>
              <a:rPr lang="en"/>
              <a:t> you received from your child’s teacher where it says “TEXT CODE”.  It will be a 16 character capital letter code. Treat this as the student password.  You could also scan the QR code from the letter you receive from your child’s teacher.</a:t>
            </a:r>
            <a:endParaRPr/>
          </a:p>
        </p:txBody>
      </p:sp>
      <p:pic>
        <p:nvPicPr>
          <p:cNvPr id="216" name="Google Shape;216;p22"/>
          <p:cNvPicPr preferRelativeResize="0"/>
          <p:nvPr/>
        </p:nvPicPr>
        <p:blipFill>
          <a:blip r:embed="rId7">
            <a:alphaModFix/>
          </a:blip>
          <a:stretch>
            <a:fillRect/>
          </a:stretch>
        </p:blipFill>
        <p:spPr>
          <a:xfrm>
            <a:off x="152400" y="3846971"/>
            <a:ext cx="4086226" cy="1144129"/>
          </a:xfrm>
          <a:prstGeom prst="rect">
            <a:avLst/>
          </a:prstGeom>
          <a:noFill/>
          <a:ln>
            <a:noFill/>
          </a:ln>
        </p:spPr>
      </p:pic>
      <p:pic>
        <p:nvPicPr>
          <p:cNvPr id="217" name="Google Shape;217;p22"/>
          <p:cNvPicPr preferRelativeResize="0"/>
          <p:nvPr/>
        </p:nvPicPr>
        <p:blipFill rotWithShape="1">
          <a:blip r:embed="rId8">
            <a:alphaModFix/>
          </a:blip>
          <a:srcRect t="13859"/>
          <a:stretch/>
        </p:blipFill>
        <p:spPr>
          <a:xfrm>
            <a:off x="7209794" y="2144100"/>
            <a:ext cx="1733007" cy="1633975"/>
          </a:xfrm>
          <a:prstGeom prst="rect">
            <a:avLst/>
          </a:prstGeom>
          <a:noFill/>
          <a:ln>
            <a:noFill/>
          </a:ln>
        </p:spPr>
      </p:pic>
      <p:sp>
        <p:nvSpPr>
          <p:cNvPr id="218" name="Google Shape;218;p22"/>
          <p:cNvSpPr/>
          <p:nvPr/>
        </p:nvSpPr>
        <p:spPr>
          <a:xfrm>
            <a:off x="7356486" y="3319393"/>
            <a:ext cx="1440600" cy="246900"/>
          </a:xfrm>
          <a:prstGeom prst="ellipse">
            <a:avLst/>
          </a:prstGeom>
          <a:noFill/>
          <a:ln w="38100" cap="flat" cmpd="sng">
            <a:solidFill>
              <a:srgbClr val="F202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2"/>
          <p:cNvSpPr/>
          <p:nvPr/>
        </p:nvSpPr>
        <p:spPr>
          <a:xfrm>
            <a:off x="7209675" y="2110725"/>
            <a:ext cx="1733100" cy="1634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 name="Google Shape;220;p22"/>
          <p:cNvCxnSpPr/>
          <p:nvPr/>
        </p:nvCxnSpPr>
        <p:spPr>
          <a:xfrm rot="10800000" flipH="1">
            <a:off x="5176825" y="3510500"/>
            <a:ext cx="2155200" cy="411000"/>
          </a:xfrm>
          <a:prstGeom prst="straightConnector1">
            <a:avLst/>
          </a:prstGeom>
          <a:noFill/>
          <a:ln w="28575" cap="flat" cmpd="sng">
            <a:solidFill>
              <a:srgbClr val="0000FF"/>
            </a:solidFill>
            <a:prstDash val="solid"/>
            <a:round/>
            <a:headEnd type="none" w="med" len="med"/>
            <a:tailEnd type="triangle" w="med" len="med"/>
          </a:ln>
        </p:spPr>
      </p:cxnSp>
      <p:cxnSp>
        <p:nvCxnSpPr>
          <p:cNvPr id="221" name="Google Shape;221;p22"/>
          <p:cNvCxnSpPr/>
          <p:nvPr/>
        </p:nvCxnSpPr>
        <p:spPr>
          <a:xfrm flipH="1">
            <a:off x="4054775" y="2699500"/>
            <a:ext cx="688800" cy="399900"/>
          </a:xfrm>
          <a:prstGeom prst="straightConnector1">
            <a:avLst/>
          </a:prstGeom>
          <a:noFill/>
          <a:ln w="9525" cap="flat" cmpd="sng">
            <a:solidFill>
              <a:srgbClr val="0000FF"/>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3"/>
          <p:cNvPicPr preferRelativeResize="0"/>
          <p:nvPr/>
        </p:nvPicPr>
        <p:blipFill>
          <a:blip r:embed="rId3">
            <a:alphaModFix/>
          </a:blip>
          <a:stretch>
            <a:fillRect/>
          </a:stretch>
        </p:blipFill>
        <p:spPr>
          <a:xfrm>
            <a:off x="104575" y="1000875"/>
            <a:ext cx="8934851" cy="3957125"/>
          </a:xfrm>
          <a:prstGeom prst="rect">
            <a:avLst/>
          </a:prstGeom>
          <a:noFill/>
          <a:ln>
            <a:noFill/>
          </a:ln>
        </p:spPr>
      </p:pic>
      <p:pic>
        <p:nvPicPr>
          <p:cNvPr id="227" name="Google Shape;227;p23"/>
          <p:cNvPicPr preferRelativeResize="0"/>
          <p:nvPr/>
        </p:nvPicPr>
        <p:blipFill rotWithShape="1">
          <a:blip r:embed="rId4">
            <a:alphaModFix/>
          </a:blip>
          <a:srcRect t="12960" b="62323"/>
          <a:stretch/>
        </p:blipFill>
        <p:spPr>
          <a:xfrm>
            <a:off x="1" y="0"/>
            <a:ext cx="9144000" cy="933950"/>
          </a:xfrm>
          <a:prstGeom prst="rect">
            <a:avLst/>
          </a:prstGeom>
          <a:noFill/>
          <a:ln>
            <a:noFill/>
          </a:ln>
        </p:spPr>
      </p:pic>
      <p:sp>
        <p:nvSpPr>
          <p:cNvPr id="228" name="Google Shape;228;p23"/>
          <p:cNvSpPr txBox="1"/>
          <p:nvPr/>
        </p:nvSpPr>
        <p:spPr>
          <a:xfrm>
            <a:off x="611000" y="55550"/>
            <a:ext cx="7554300" cy="7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3"/>
          <p:cNvSpPr/>
          <p:nvPr/>
        </p:nvSpPr>
        <p:spPr>
          <a:xfrm rot="-1167387">
            <a:off x="4077115" y="2410590"/>
            <a:ext cx="2032782" cy="1010891"/>
          </a:xfrm>
          <a:prstGeom prst="lef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rPr>
              <a:t>Student and Teacher Posts will appear here in the class journal.</a:t>
            </a:r>
            <a:endParaRPr sz="1100">
              <a:solidFill>
                <a:srgbClr val="FFFFFF"/>
              </a:solidFill>
            </a:endParaRPr>
          </a:p>
        </p:txBody>
      </p:sp>
      <p:sp>
        <p:nvSpPr>
          <p:cNvPr id="230" name="Google Shape;230;p23"/>
          <p:cNvSpPr/>
          <p:nvPr/>
        </p:nvSpPr>
        <p:spPr>
          <a:xfrm>
            <a:off x="6078175" y="2177400"/>
            <a:ext cx="966600" cy="588900"/>
          </a:xfrm>
          <a:prstGeom prst="ellipse">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Google Shape;231;p23"/>
          <p:cNvPicPr preferRelativeResize="0"/>
          <p:nvPr/>
        </p:nvPicPr>
        <p:blipFill rotWithShape="1">
          <a:blip r:embed="rId5">
            <a:alphaModFix/>
          </a:blip>
          <a:srcRect t="34573" b="40783"/>
          <a:stretch/>
        </p:blipFill>
        <p:spPr>
          <a:xfrm>
            <a:off x="0" y="-262"/>
            <a:ext cx="9144000" cy="934477"/>
          </a:xfrm>
          <a:prstGeom prst="rect">
            <a:avLst/>
          </a:prstGeom>
          <a:noFill/>
          <a:ln>
            <a:noFill/>
          </a:ln>
        </p:spPr>
      </p:pic>
      <p:sp>
        <p:nvSpPr>
          <p:cNvPr id="232" name="Google Shape;232;p23"/>
          <p:cNvSpPr/>
          <p:nvPr/>
        </p:nvSpPr>
        <p:spPr>
          <a:xfrm>
            <a:off x="7044775" y="2721850"/>
            <a:ext cx="1975800" cy="2299500"/>
          </a:xfrm>
          <a:prstGeom prst="bentUpArrow">
            <a:avLst>
              <a:gd name="adj1" fmla="val 25000"/>
              <a:gd name="adj2" fmla="val 25000"/>
              <a:gd name="adj3"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Inbox Tab: Click here to get announcements  from the teacher.</a:t>
            </a:r>
            <a:endParaRPr sz="1000">
              <a:solidFill>
                <a:srgbClr val="FFFFFF"/>
              </a:solidFill>
            </a:endParaRPr>
          </a:p>
        </p:txBody>
      </p:sp>
      <p:sp>
        <p:nvSpPr>
          <p:cNvPr id="233" name="Google Shape;233;p23"/>
          <p:cNvSpPr/>
          <p:nvPr/>
        </p:nvSpPr>
        <p:spPr>
          <a:xfrm>
            <a:off x="5826225" y="2655075"/>
            <a:ext cx="2213700" cy="1833000"/>
          </a:xfrm>
          <a:prstGeom prst="bentUpArrow">
            <a:avLst>
              <a:gd name="adj1" fmla="val 25000"/>
              <a:gd name="adj2" fmla="val 25000"/>
              <a:gd name="adj3"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Activities Tab: Click here to find activities assigned for the day</a:t>
            </a:r>
            <a:endParaRPr sz="1000">
              <a:solidFill>
                <a:srgbClr val="FFFFFF"/>
              </a:solidFill>
            </a:endParaRPr>
          </a:p>
        </p:txBody>
      </p:sp>
      <p:sp>
        <p:nvSpPr>
          <p:cNvPr id="234" name="Google Shape;234;p23"/>
          <p:cNvSpPr txBox="1"/>
          <p:nvPr/>
        </p:nvSpPr>
        <p:spPr>
          <a:xfrm>
            <a:off x="1188800" y="65600"/>
            <a:ext cx="6398700" cy="7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700">
                <a:solidFill>
                  <a:srgbClr val="FFFFFF"/>
                </a:solidFill>
              </a:rPr>
              <a:t>Class App Student View</a:t>
            </a:r>
            <a:endParaRPr sz="3700">
              <a:solidFill>
                <a:srgbClr val="FFFFFF"/>
              </a:solidFill>
            </a:endParaRPr>
          </a:p>
        </p:txBody>
      </p:sp>
      <p:sp>
        <p:nvSpPr>
          <p:cNvPr id="235" name="Google Shape;235;p23"/>
          <p:cNvSpPr/>
          <p:nvPr/>
        </p:nvSpPr>
        <p:spPr>
          <a:xfrm>
            <a:off x="1533050" y="699900"/>
            <a:ext cx="1433100" cy="766500"/>
          </a:xfrm>
          <a:prstGeom prst="lef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New notifications </a:t>
            </a:r>
            <a:endParaRPr sz="1000">
              <a:solidFill>
                <a:srgbClr val="FFFFFF"/>
              </a:solidFill>
            </a:endParaRPr>
          </a:p>
        </p:txBody>
      </p:sp>
      <p:sp>
        <p:nvSpPr>
          <p:cNvPr id="236" name="Google Shape;236;p23"/>
          <p:cNvSpPr/>
          <p:nvPr/>
        </p:nvSpPr>
        <p:spPr>
          <a:xfrm>
            <a:off x="1777450" y="2177400"/>
            <a:ext cx="1975800" cy="888600"/>
          </a:xfrm>
          <a:prstGeom prst="lef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rPr>
              <a:t>All student posts must be approved by the teacher.</a:t>
            </a:r>
            <a:endParaRPr sz="1000">
              <a:solidFill>
                <a:srgbClr val="FFFFFF"/>
              </a:solidFill>
            </a:endParaRPr>
          </a:p>
        </p:txBody>
      </p:sp>
      <p:sp>
        <p:nvSpPr>
          <p:cNvPr id="237" name="Google Shape;237;p23"/>
          <p:cNvSpPr/>
          <p:nvPr/>
        </p:nvSpPr>
        <p:spPr>
          <a:xfrm>
            <a:off x="104575" y="1399750"/>
            <a:ext cx="1777500" cy="1033200"/>
          </a:xfrm>
          <a:prstGeom prst="roundRect">
            <a:avLst>
              <a:gd name="adj" fmla="val 16667"/>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NEW! Click here to toggle between the classroom teacher and special area teachers’ Seesaw Classes with one sign in!</a:t>
            </a:r>
            <a:endParaRPr/>
          </a:p>
        </p:txBody>
      </p:sp>
      <p:cxnSp>
        <p:nvCxnSpPr>
          <p:cNvPr id="238" name="Google Shape;238;p23"/>
          <p:cNvCxnSpPr/>
          <p:nvPr/>
        </p:nvCxnSpPr>
        <p:spPr>
          <a:xfrm rot="10800000" flipH="1">
            <a:off x="199975" y="1166400"/>
            <a:ext cx="477600" cy="30000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4"/>
          <p:cNvSpPr/>
          <p:nvPr/>
        </p:nvSpPr>
        <p:spPr>
          <a:xfrm>
            <a:off x="318688" y="2468288"/>
            <a:ext cx="1328700" cy="134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24"/>
          <p:cNvPicPr preferRelativeResize="0"/>
          <p:nvPr/>
        </p:nvPicPr>
        <p:blipFill rotWithShape="1">
          <a:blip r:embed="rId3">
            <a:alphaModFix/>
          </a:blip>
          <a:srcRect t="34573" b="40783"/>
          <a:stretch/>
        </p:blipFill>
        <p:spPr>
          <a:xfrm>
            <a:off x="0" y="-262"/>
            <a:ext cx="9144000" cy="934477"/>
          </a:xfrm>
          <a:prstGeom prst="rect">
            <a:avLst/>
          </a:prstGeom>
          <a:noFill/>
          <a:ln>
            <a:noFill/>
          </a:ln>
        </p:spPr>
      </p:pic>
      <p:sp>
        <p:nvSpPr>
          <p:cNvPr id="245" name="Google Shape;245;p24"/>
          <p:cNvSpPr txBox="1"/>
          <p:nvPr/>
        </p:nvSpPr>
        <p:spPr>
          <a:xfrm>
            <a:off x="299950" y="77775"/>
            <a:ext cx="8509500" cy="7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a:solidFill>
                  <a:srgbClr val="FFFFFF"/>
                </a:solidFill>
              </a:rPr>
              <a:t>Checking Announcements</a:t>
            </a:r>
            <a:endParaRPr sz="4100">
              <a:solidFill>
                <a:srgbClr val="FFFFFF"/>
              </a:solidFill>
            </a:endParaRPr>
          </a:p>
        </p:txBody>
      </p:sp>
      <p:pic>
        <p:nvPicPr>
          <p:cNvPr id="246" name="Google Shape;246;p24"/>
          <p:cNvPicPr preferRelativeResize="0"/>
          <p:nvPr/>
        </p:nvPicPr>
        <p:blipFill>
          <a:blip r:embed="rId4">
            <a:alphaModFix/>
          </a:blip>
          <a:stretch>
            <a:fillRect/>
          </a:stretch>
        </p:blipFill>
        <p:spPr>
          <a:xfrm>
            <a:off x="4451776" y="2370051"/>
            <a:ext cx="4457700" cy="1796825"/>
          </a:xfrm>
          <a:prstGeom prst="rect">
            <a:avLst/>
          </a:prstGeom>
          <a:noFill/>
          <a:ln>
            <a:noFill/>
          </a:ln>
        </p:spPr>
      </p:pic>
      <p:sp>
        <p:nvSpPr>
          <p:cNvPr id="247" name="Google Shape;247;p24"/>
          <p:cNvSpPr/>
          <p:nvPr/>
        </p:nvSpPr>
        <p:spPr>
          <a:xfrm>
            <a:off x="7531950" y="2204475"/>
            <a:ext cx="1444200" cy="844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txBox="1"/>
          <p:nvPr/>
        </p:nvSpPr>
        <p:spPr>
          <a:xfrm>
            <a:off x="84000" y="1000875"/>
            <a:ext cx="8976000" cy="7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t>The </a:t>
            </a:r>
            <a:r>
              <a:rPr lang="en" sz="1500" b="1"/>
              <a:t>Inbox</a:t>
            </a:r>
            <a:r>
              <a:rPr lang="en" sz="1500"/>
              <a:t> is where your child will find messages from the teacher such as morning announcements or daily agendas. NOTE: This is NOT where you as the parent can message the teacher.  Remember to use the Family App for private messages or questions to your child’s teacher.</a:t>
            </a:r>
            <a:endParaRPr sz="1500"/>
          </a:p>
        </p:txBody>
      </p:sp>
      <p:sp>
        <p:nvSpPr>
          <p:cNvPr id="249" name="Google Shape;249;p24"/>
          <p:cNvSpPr txBox="1"/>
          <p:nvPr/>
        </p:nvSpPr>
        <p:spPr>
          <a:xfrm>
            <a:off x="299950" y="2022925"/>
            <a:ext cx="4043700" cy="30438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AutoNum type="arabicPeriod"/>
            </a:pPr>
            <a:r>
              <a:rPr lang="en" sz="1700"/>
              <a:t>Tap the </a:t>
            </a:r>
            <a:r>
              <a:rPr lang="en" sz="1700" b="1"/>
              <a:t>Inbox</a:t>
            </a:r>
            <a:r>
              <a:rPr lang="en" sz="1700"/>
              <a:t> tab.</a:t>
            </a:r>
            <a:endParaRPr sz="1700"/>
          </a:p>
          <a:p>
            <a:pPr marL="457200" lvl="0" indent="0" algn="l" rtl="0">
              <a:spcBef>
                <a:spcPts val="0"/>
              </a:spcBef>
              <a:spcAft>
                <a:spcPts val="0"/>
              </a:spcAft>
              <a:buNone/>
            </a:pPr>
            <a:endParaRPr sz="1700"/>
          </a:p>
          <a:p>
            <a:pPr marL="457200" lvl="0" indent="-336550" algn="l" rtl="0">
              <a:spcBef>
                <a:spcPts val="0"/>
              </a:spcBef>
              <a:spcAft>
                <a:spcPts val="0"/>
              </a:spcAft>
              <a:buSzPts val="1700"/>
              <a:buAutoNum type="arabicPeriod"/>
            </a:pPr>
            <a:r>
              <a:rPr lang="en" sz="1700"/>
              <a:t>Tap the </a:t>
            </a:r>
            <a:r>
              <a:rPr lang="en" sz="1700" b="1"/>
              <a:t>Messages</a:t>
            </a:r>
            <a:r>
              <a:rPr lang="en" sz="1700"/>
              <a:t> sub tab.  Announcements from the teacher will appear on the left- hand side under “Messages”.</a:t>
            </a:r>
            <a:endParaRPr sz="1700"/>
          </a:p>
          <a:p>
            <a:pPr marL="457200" lvl="0" indent="0" algn="l" rtl="0">
              <a:spcBef>
                <a:spcPts val="0"/>
              </a:spcBef>
              <a:spcAft>
                <a:spcPts val="0"/>
              </a:spcAft>
              <a:buNone/>
            </a:pPr>
            <a:endParaRPr sz="1700"/>
          </a:p>
          <a:p>
            <a:pPr marL="457200" lvl="0" indent="-336550" algn="l" rtl="0">
              <a:spcBef>
                <a:spcPts val="0"/>
              </a:spcBef>
              <a:spcAft>
                <a:spcPts val="0"/>
              </a:spcAft>
              <a:buSzPts val="1700"/>
              <a:buAutoNum type="arabicPeriod"/>
            </a:pPr>
            <a:r>
              <a:rPr lang="en" sz="1700"/>
              <a:t>The </a:t>
            </a:r>
            <a:r>
              <a:rPr lang="en" sz="1700" b="1"/>
              <a:t>Notifications</a:t>
            </a:r>
            <a:r>
              <a:rPr lang="en" sz="1700"/>
              <a:t> sub tab shows your child all of their recent activity.</a:t>
            </a:r>
            <a:endParaRPr sz="1700"/>
          </a:p>
        </p:txBody>
      </p:sp>
      <p:sp>
        <p:nvSpPr>
          <p:cNvPr id="250" name="Google Shape;250;p24"/>
          <p:cNvSpPr txBox="1"/>
          <p:nvPr/>
        </p:nvSpPr>
        <p:spPr>
          <a:xfrm>
            <a:off x="4510275" y="4265875"/>
            <a:ext cx="4399200" cy="39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 number in the red dot indicates the number of messages or notifications.</a:t>
            </a:r>
            <a:endParaRPr/>
          </a:p>
        </p:txBody>
      </p:sp>
      <p:cxnSp>
        <p:nvCxnSpPr>
          <p:cNvPr id="251" name="Google Shape;251;p24"/>
          <p:cNvCxnSpPr>
            <a:endCxn id="247" idx="3"/>
          </p:cNvCxnSpPr>
          <p:nvPr/>
        </p:nvCxnSpPr>
        <p:spPr>
          <a:xfrm rot="10800000" flipH="1">
            <a:off x="5532448" y="2925045"/>
            <a:ext cx="2211000" cy="13965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p:nvPr/>
        </p:nvSpPr>
        <p:spPr>
          <a:xfrm>
            <a:off x="318688" y="2468288"/>
            <a:ext cx="1328700" cy="134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7" name="Google Shape;257;p25"/>
          <p:cNvPicPr preferRelativeResize="0"/>
          <p:nvPr/>
        </p:nvPicPr>
        <p:blipFill rotWithShape="1">
          <a:blip r:embed="rId3">
            <a:alphaModFix/>
          </a:blip>
          <a:srcRect t="34573" b="40783"/>
          <a:stretch/>
        </p:blipFill>
        <p:spPr>
          <a:xfrm>
            <a:off x="0" y="-262"/>
            <a:ext cx="9144000" cy="934477"/>
          </a:xfrm>
          <a:prstGeom prst="rect">
            <a:avLst/>
          </a:prstGeom>
          <a:noFill/>
          <a:ln>
            <a:noFill/>
          </a:ln>
        </p:spPr>
      </p:pic>
      <p:sp>
        <p:nvSpPr>
          <p:cNvPr id="258" name="Google Shape;258;p25"/>
          <p:cNvSpPr txBox="1"/>
          <p:nvPr/>
        </p:nvSpPr>
        <p:spPr>
          <a:xfrm>
            <a:off x="299950" y="77775"/>
            <a:ext cx="8509500" cy="7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a:solidFill>
                  <a:srgbClr val="FFFFFF"/>
                </a:solidFill>
              </a:rPr>
              <a:t>Responding to an Activity</a:t>
            </a:r>
            <a:endParaRPr sz="4100">
              <a:solidFill>
                <a:srgbClr val="FFFFFF"/>
              </a:solidFill>
            </a:endParaRPr>
          </a:p>
        </p:txBody>
      </p:sp>
      <p:pic>
        <p:nvPicPr>
          <p:cNvPr id="259" name="Google Shape;259;p25"/>
          <p:cNvPicPr preferRelativeResize="0"/>
          <p:nvPr/>
        </p:nvPicPr>
        <p:blipFill>
          <a:blip r:embed="rId4">
            <a:alphaModFix/>
          </a:blip>
          <a:stretch>
            <a:fillRect/>
          </a:stretch>
        </p:blipFill>
        <p:spPr>
          <a:xfrm>
            <a:off x="6082345" y="992896"/>
            <a:ext cx="2743799" cy="1660900"/>
          </a:xfrm>
          <a:prstGeom prst="rect">
            <a:avLst/>
          </a:prstGeom>
          <a:noFill/>
          <a:ln>
            <a:noFill/>
          </a:ln>
        </p:spPr>
      </p:pic>
      <p:sp>
        <p:nvSpPr>
          <p:cNvPr id="260" name="Google Shape;260;p25"/>
          <p:cNvSpPr/>
          <p:nvPr/>
        </p:nvSpPr>
        <p:spPr>
          <a:xfrm>
            <a:off x="6987600" y="888725"/>
            <a:ext cx="933300" cy="655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5"/>
          <p:cNvSpPr txBox="1"/>
          <p:nvPr/>
        </p:nvSpPr>
        <p:spPr>
          <a:xfrm>
            <a:off x="77775" y="1094975"/>
            <a:ext cx="6004500" cy="12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 </a:t>
            </a:r>
            <a:r>
              <a:rPr lang="en" b="1"/>
              <a:t>Activities Tab</a:t>
            </a:r>
            <a:r>
              <a:rPr lang="en"/>
              <a:t> is where your child will find assignments from the teacher to complete each day. Your child can view activities that are in progress (still need to be completed) and done (these are completed and turned in). Click </a:t>
            </a:r>
            <a:r>
              <a:rPr lang="en" u="sng">
                <a:solidFill>
                  <a:schemeClr val="hlink"/>
                </a:solidFill>
                <a:hlinkClick r:id="rId5"/>
              </a:rPr>
              <a:t>here</a:t>
            </a:r>
            <a:r>
              <a:rPr lang="en"/>
              <a:t> to learn more about helping your child respond to an activity.</a:t>
            </a:r>
            <a:endParaRPr/>
          </a:p>
          <a:p>
            <a:pPr marL="0" lvl="0" indent="0" algn="ctr" rtl="0">
              <a:spcBef>
                <a:spcPts val="0"/>
              </a:spcBef>
              <a:spcAft>
                <a:spcPts val="0"/>
              </a:spcAft>
              <a:buNone/>
            </a:pPr>
            <a:endParaRPr sz="1600"/>
          </a:p>
        </p:txBody>
      </p:sp>
      <p:pic>
        <p:nvPicPr>
          <p:cNvPr id="262" name="Google Shape;262;p25"/>
          <p:cNvPicPr preferRelativeResize="0"/>
          <p:nvPr/>
        </p:nvPicPr>
        <p:blipFill>
          <a:blip r:embed="rId6">
            <a:alphaModFix/>
          </a:blip>
          <a:stretch>
            <a:fillRect/>
          </a:stretch>
        </p:blipFill>
        <p:spPr>
          <a:xfrm>
            <a:off x="444501" y="2565575"/>
            <a:ext cx="4476826" cy="2273125"/>
          </a:xfrm>
          <a:prstGeom prst="rect">
            <a:avLst/>
          </a:prstGeom>
          <a:noFill/>
          <a:ln>
            <a:noFill/>
          </a:ln>
        </p:spPr>
      </p:pic>
      <p:sp>
        <p:nvSpPr>
          <p:cNvPr id="263" name="Google Shape;263;p25"/>
          <p:cNvSpPr/>
          <p:nvPr/>
        </p:nvSpPr>
        <p:spPr>
          <a:xfrm>
            <a:off x="3796175" y="4040575"/>
            <a:ext cx="933300" cy="655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4" name="Google Shape;264;p25"/>
          <p:cNvPicPr preferRelativeResize="0"/>
          <p:nvPr/>
        </p:nvPicPr>
        <p:blipFill>
          <a:blip r:embed="rId7">
            <a:alphaModFix/>
          </a:blip>
          <a:stretch>
            <a:fillRect/>
          </a:stretch>
        </p:blipFill>
        <p:spPr>
          <a:xfrm>
            <a:off x="8345873" y="4404875"/>
            <a:ext cx="698625" cy="655500"/>
          </a:xfrm>
          <a:prstGeom prst="rect">
            <a:avLst/>
          </a:prstGeom>
          <a:noFill/>
          <a:ln>
            <a:noFill/>
          </a:ln>
        </p:spPr>
      </p:pic>
      <p:sp>
        <p:nvSpPr>
          <p:cNvPr id="265" name="Google Shape;265;p25"/>
          <p:cNvSpPr txBox="1"/>
          <p:nvPr/>
        </p:nvSpPr>
        <p:spPr>
          <a:xfrm>
            <a:off x="5010200" y="2824625"/>
            <a:ext cx="3599400" cy="1955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Tap the </a:t>
            </a:r>
            <a:r>
              <a:rPr lang="en" b="1"/>
              <a:t>Activities Tab</a:t>
            </a:r>
            <a:r>
              <a:rPr lang="en"/>
              <a:t>.</a:t>
            </a:r>
            <a:endParaRPr/>
          </a:p>
          <a:p>
            <a:pPr marL="457200" lvl="0" indent="-317500" algn="l" rtl="0">
              <a:spcBef>
                <a:spcPts val="0"/>
              </a:spcBef>
              <a:spcAft>
                <a:spcPts val="0"/>
              </a:spcAft>
              <a:buSzPts val="1400"/>
              <a:buAutoNum type="arabicPeriod"/>
            </a:pPr>
            <a:r>
              <a:rPr lang="en"/>
              <a:t>Select and Activity to Complete.</a:t>
            </a:r>
            <a:endParaRPr/>
          </a:p>
          <a:p>
            <a:pPr marL="457200" lvl="0" indent="-317500" algn="l" rtl="0">
              <a:spcBef>
                <a:spcPts val="0"/>
              </a:spcBef>
              <a:spcAft>
                <a:spcPts val="0"/>
              </a:spcAft>
              <a:buSzPts val="1400"/>
              <a:buAutoNum type="arabicPeriod"/>
            </a:pPr>
            <a:r>
              <a:rPr lang="en"/>
              <a:t>Click </a:t>
            </a:r>
            <a:r>
              <a:rPr lang="en" b="1"/>
              <a:t>Add Response</a:t>
            </a:r>
            <a:r>
              <a:rPr lang="en"/>
              <a:t>.</a:t>
            </a:r>
            <a:endParaRPr/>
          </a:p>
          <a:p>
            <a:pPr marL="457200" lvl="0" indent="-317500" algn="l" rtl="0">
              <a:spcBef>
                <a:spcPts val="0"/>
              </a:spcBef>
              <a:spcAft>
                <a:spcPts val="0"/>
              </a:spcAft>
              <a:buSzPts val="1400"/>
              <a:buAutoNum type="arabicPeriod"/>
            </a:pPr>
            <a:r>
              <a:rPr lang="en"/>
              <a:t>Follow the teacher’s directions for completion using the creative tools in Seesaw.</a:t>
            </a:r>
            <a:endParaRPr/>
          </a:p>
          <a:p>
            <a:pPr marL="457200" lvl="0" indent="-317500" algn="l" rtl="0">
              <a:spcBef>
                <a:spcPts val="0"/>
              </a:spcBef>
              <a:spcAft>
                <a:spcPts val="0"/>
              </a:spcAft>
              <a:buSzPts val="1400"/>
              <a:buAutoNum type="arabicPeriod"/>
            </a:pPr>
            <a:r>
              <a:rPr lang="en"/>
              <a:t>Click the </a:t>
            </a:r>
            <a:r>
              <a:rPr lang="en" b="1"/>
              <a:t>green check</a:t>
            </a:r>
            <a:r>
              <a:rPr lang="en"/>
              <a:t> to “turn it in”.  It will get posted in your child’s journal.</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e95002f1-2acf-4d8d-ad13-5ba2e4b2c4e2" xsi:nil="true"/>
    <Has_Leaders_Only_SectionGroup xmlns="e95002f1-2acf-4d8d-ad13-5ba2e4b2c4e2" xsi:nil="true"/>
    <_ip_UnifiedCompliancePolicyUIAction xmlns="http://schemas.microsoft.com/sharepoint/v3" xsi:nil="true"/>
    <Is_Collaboration_Space_Locked xmlns="e95002f1-2acf-4d8d-ad13-5ba2e4b2c4e2" xsi:nil="true"/>
    <Students xmlns="e95002f1-2acf-4d8d-ad13-5ba2e4b2c4e2">
      <UserInfo>
        <DisplayName/>
        <AccountId xsi:nil="true"/>
        <AccountType/>
      </UserInfo>
    </Students>
    <Templates xmlns="e95002f1-2acf-4d8d-ad13-5ba2e4b2c4e2" xsi:nil="true"/>
    <Math_Settings xmlns="e95002f1-2acf-4d8d-ad13-5ba2e4b2c4e2" xsi:nil="true"/>
    <DefaultSectionNames xmlns="e95002f1-2acf-4d8d-ad13-5ba2e4b2c4e2" xsi:nil="true"/>
    <Invited_Members xmlns="e95002f1-2acf-4d8d-ad13-5ba2e4b2c4e2" xsi:nil="true"/>
    <Invited_Students xmlns="e95002f1-2acf-4d8d-ad13-5ba2e4b2c4e2" xsi:nil="true"/>
    <Invited_Leaders xmlns="e95002f1-2acf-4d8d-ad13-5ba2e4b2c4e2" xsi:nil="true"/>
    <LMS_Mappings xmlns="e95002f1-2acf-4d8d-ad13-5ba2e4b2c4e2" xsi:nil="true"/>
    <FolderType xmlns="e95002f1-2acf-4d8d-ad13-5ba2e4b2c4e2" xsi:nil="true"/>
    <Teachers xmlns="e95002f1-2acf-4d8d-ad13-5ba2e4b2c4e2">
      <UserInfo>
        <DisplayName/>
        <AccountId xsi:nil="true"/>
        <AccountType/>
      </UserInfo>
    </Teachers>
    <Student_Groups xmlns="e95002f1-2acf-4d8d-ad13-5ba2e4b2c4e2">
      <UserInfo>
        <DisplayName/>
        <AccountId xsi:nil="true"/>
        <AccountType/>
      </UserInfo>
    </Student_Groups>
    <Distribution_Groups xmlns="e95002f1-2acf-4d8d-ad13-5ba2e4b2c4e2" xsi:nil="true"/>
    <_ip_UnifiedCompliancePolicyProperties xmlns="http://schemas.microsoft.com/sharepoint/v3" xsi:nil="true"/>
    <AppVersion xmlns="e95002f1-2acf-4d8d-ad13-5ba2e4b2c4e2" xsi:nil="true"/>
    <TeamsChannelId xmlns="e95002f1-2acf-4d8d-ad13-5ba2e4b2c4e2" xsi:nil="true"/>
    <IsNotebookLocked xmlns="e95002f1-2acf-4d8d-ad13-5ba2e4b2c4e2" xsi:nil="true"/>
    <CultureName xmlns="e95002f1-2acf-4d8d-ad13-5ba2e4b2c4e2" xsi:nil="true"/>
    <Owner xmlns="e95002f1-2acf-4d8d-ad13-5ba2e4b2c4e2">
      <UserInfo>
        <DisplayName/>
        <AccountId xsi:nil="true"/>
        <AccountType/>
      </UserInfo>
    </Owner>
    <Members xmlns="e95002f1-2acf-4d8d-ad13-5ba2e4b2c4e2">
      <UserInfo>
        <DisplayName/>
        <AccountId xsi:nil="true"/>
        <AccountType/>
      </UserInfo>
    </Members>
    <Invited_Teachers xmlns="e95002f1-2acf-4d8d-ad13-5ba2e4b2c4e2" xsi:nil="true"/>
    <NotebookType xmlns="e95002f1-2acf-4d8d-ad13-5ba2e4b2c4e2" xsi:nil="true"/>
    <Leaders xmlns="e95002f1-2acf-4d8d-ad13-5ba2e4b2c4e2">
      <UserInfo>
        <DisplayName/>
        <AccountId xsi:nil="true"/>
        <AccountType/>
      </UserInfo>
    </Leaders>
    <Has_Teacher_Only_SectionGroup xmlns="e95002f1-2acf-4d8d-ad13-5ba2e4b2c4e2" xsi:nil="true"/>
    <Member_Groups xmlns="e95002f1-2acf-4d8d-ad13-5ba2e4b2c4e2">
      <UserInfo>
        <DisplayName/>
        <AccountId xsi:nil="true"/>
        <AccountType/>
      </UserInfo>
    </Member_Group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05241E5C2BBD489AE34BD3567F8C5E" ma:contentTypeVersion="41" ma:contentTypeDescription="Create a new document." ma:contentTypeScope="" ma:versionID="9f52c8684dcb9bcf46a0b666a6081f63">
  <xsd:schema xmlns:xsd="http://www.w3.org/2001/XMLSchema" xmlns:xs="http://www.w3.org/2001/XMLSchema" xmlns:p="http://schemas.microsoft.com/office/2006/metadata/properties" xmlns:ns1="http://schemas.microsoft.com/sharepoint/v3" xmlns:ns3="e95002f1-2acf-4d8d-ad13-5ba2e4b2c4e2" xmlns:ns4="c89c6f64-b7f5-4851-9dae-1752578149aa" targetNamespace="http://schemas.microsoft.com/office/2006/metadata/properties" ma:root="true" ma:fieldsID="9b9eda9e3ec824cf9b4008219f6b4f2a" ns1:_="" ns3:_="" ns4:_="">
    <xsd:import namespace="http://schemas.microsoft.com/sharepoint/v3"/>
    <xsd:import namespace="e95002f1-2acf-4d8d-ad13-5ba2e4b2c4e2"/>
    <xsd:import namespace="c89c6f64-b7f5-4851-9dae-1752578149aa"/>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Leaders" minOccurs="0"/>
                <xsd:element ref="ns3:Members" minOccurs="0"/>
                <xsd:element ref="ns3:Member_Groups" minOccurs="0"/>
                <xsd:element ref="ns3:Invited_Leaders" minOccurs="0"/>
                <xsd:element ref="ns3:Invited_Members" minOccurs="0"/>
                <xsd:element ref="ns3:Has_Leaders_Only_SectionGroup"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ath_Settings" minOccurs="0"/>
                <xsd:element ref="ns3:Distribution_Groups" minOccurs="0"/>
                <xsd:element ref="ns3:LMS_Mappings"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7" nillable="true" ma:displayName="Unified Compliance Policy Properties" ma:hidden="true" ma:internalName="_ip_UnifiedCompliancePolicyProperties">
      <xsd:simpleType>
        <xsd:restriction base="dms:Note"/>
      </xsd:simpleType>
    </xsd:element>
    <xsd:element name="_ip_UnifiedCompliancePolicyUIAction" ma:index="4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5002f1-2acf-4d8d-ad13-5ba2e4b2c4e2"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 Registration 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Is_Collaboration_Space_Locked" ma:index="23" nillable="true" ma:displayName="Is Collaboration Space Locked" ma:internalName="Is_Collaboration_Space_Locked">
      <xsd:simpleType>
        <xsd:restriction base="dms:Boolean"/>
      </xsd:simpleType>
    </xsd:element>
    <xsd:element name="IsNotebookLocked" ma:index="24" nillable="true" ma:displayName="Is Notebook Locked" ma:internalName="IsNotebookLocked">
      <xsd:simpleType>
        <xsd:restriction base="dms:Boolean"/>
      </xsd:simpleType>
    </xsd:element>
    <xsd:element name="Leaders" ma:index="28"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9"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0"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1" nillable="true" ma:displayName="Invited Leaders" ma:internalName="Invited_Leaders">
      <xsd:simpleType>
        <xsd:restriction base="dms:Note">
          <xsd:maxLength value="255"/>
        </xsd:restriction>
      </xsd:simpleType>
    </xsd:element>
    <xsd:element name="Invited_Members" ma:index="32" nillable="true" ma:displayName="Invited Members" ma:internalName="Invited_Members">
      <xsd:simpleType>
        <xsd:restriction base="dms:Note">
          <xsd:maxLength value="255"/>
        </xsd:restriction>
      </xsd:simpleType>
    </xsd:element>
    <xsd:element name="Has_Leaders_Only_SectionGroup" ma:index="33" nillable="true" ma:displayName="Has Leaders Only SectionGroup" ma:internalName="Has_Leaders_Only_SectionGroup">
      <xsd:simpleType>
        <xsd:restriction base="dms:Boolean"/>
      </xsd:simpleType>
    </xsd:element>
    <xsd:element name="MediaServiceMetadata" ma:index="34" nillable="true" ma:displayName="MediaServiceMetadata" ma:hidden="true" ma:internalName="MediaServiceMetadata" ma:readOnly="true">
      <xsd:simpleType>
        <xsd:restriction base="dms:Note"/>
      </xsd:simpleType>
    </xsd:element>
    <xsd:element name="MediaServiceFastMetadata" ma:index="35" nillable="true" ma:displayName="MediaServiceFastMetadata" ma:hidden="true" ma:internalName="MediaServiceFastMetadata" ma:readOnly="true">
      <xsd:simpleType>
        <xsd:restriction base="dms:Note"/>
      </xsd:simpleType>
    </xsd:element>
    <xsd:element name="MediaServiceAutoTags" ma:index="36" nillable="true" ma:displayName="MediaServiceAutoTags" ma:internalName="MediaServiceAutoTags" ma:readOnly="true">
      <xsd:simpleType>
        <xsd:restriction base="dms:Text"/>
      </xsd:simpleType>
    </xsd:element>
    <xsd:element name="MediaServiceOCR" ma:index="37" nillable="true" ma:displayName="MediaServiceOCR" ma:internalName="MediaServiceOCR" ma:readOnly="true">
      <xsd:simpleType>
        <xsd:restriction base="dms:Note">
          <xsd:maxLength value="255"/>
        </xsd:restriction>
      </xsd:simpleType>
    </xsd:element>
    <xsd:element name="MediaServiceDateTaken" ma:index="38" nillable="true" ma:displayName="MediaServiceDateTaken" ma:hidden="true" ma:internalName="MediaServiceDateTaken"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Location" ma:index="41" nillable="true" ma:displayName="Location" ma:internalName="MediaServiceLocation" ma:readOnly="true">
      <xsd:simpleType>
        <xsd:restriction base="dms:Text"/>
      </xsd:simpleType>
    </xsd:element>
    <xsd:element name="Math_Settings" ma:index="42" nillable="true" ma:displayName="Math Settings" ma:internalName="Math_Settings">
      <xsd:simpleType>
        <xsd:restriction base="dms:Text"/>
      </xsd:simpleType>
    </xsd:element>
    <xsd:element name="Distribution_Groups" ma:index="43" nillable="true" ma:displayName="Distribution Groups" ma:internalName="Distribution_Groups">
      <xsd:simpleType>
        <xsd:restriction base="dms:Note">
          <xsd:maxLength value="255"/>
        </xsd:restriction>
      </xsd:simpleType>
    </xsd:element>
    <xsd:element name="LMS_Mappings" ma:index="44" nillable="true" ma:displayName="LMS Mappings" ma:internalName="LMS_Mappings">
      <xsd:simpleType>
        <xsd:restriction base="dms:Note">
          <xsd:maxLength value="255"/>
        </xsd:restrictio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9c6f64-b7f5-4851-9dae-1752578149aa"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element name="SharingHintHash" ma:index="2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072598-47EA-41CF-9A36-BA7576DDC2C1}">
  <ds:schemaRefs>
    <ds:schemaRef ds:uri="http://schemas.microsoft.com/office/2006/documentManagement/types"/>
    <ds:schemaRef ds:uri="http://purl.org/dc/elements/1.1/"/>
    <ds:schemaRef ds:uri="http://schemas.microsoft.com/office/2006/metadata/properties"/>
    <ds:schemaRef ds:uri="http://www.w3.org/XML/1998/namespace"/>
    <ds:schemaRef ds:uri="http://schemas.microsoft.com/sharepoint/v3"/>
    <ds:schemaRef ds:uri="http://purl.org/dc/terms/"/>
    <ds:schemaRef ds:uri="http://purl.org/dc/dcmitype/"/>
    <ds:schemaRef ds:uri="e95002f1-2acf-4d8d-ad13-5ba2e4b2c4e2"/>
    <ds:schemaRef ds:uri="http://schemas.microsoft.com/office/infopath/2007/PartnerControls"/>
    <ds:schemaRef ds:uri="http://schemas.openxmlformats.org/package/2006/metadata/core-properties"/>
    <ds:schemaRef ds:uri="c89c6f64-b7f5-4851-9dae-1752578149aa"/>
  </ds:schemaRefs>
</ds:datastoreItem>
</file>

<file path=customXml/itemProps2.xml><?xml version="1.0" encoding="utf-8"?>
<ds:datastoreItem xmlns:ds="http://schemas.openxmlformats.org/officeDocument/2006/customXml" ds:itemID="{D966E747-1BA3-4E81-8F45-88F9C50626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5002f1-2acf-4d8d-ad13-5ba2e4b2c4e2"/>
    <ds:schemaRef ds:uri="c89c6f64-b7f5-4851-9dae-1752578149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41577E-3A29-4771-82EB-7D5B053475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1131</Words>
  <Application>Microsoft Office PowerPoint</Application>
  <PresentationFormat>On-screen Show (16:9)</PresentationFormat>
  <Paragraphs>93</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Avenir</vt: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Thomas Lynch</cp:lastModifiedBy>
  <cp:revision>2</cp:revision>
  <dcterms:modified xsi:type="dcterms:W3CDTF">2020-10-07T21:11:59Z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0x0101005005241E5C2BBD489AE34BD3567F8C5E</vt:lpwstr>
  </property>
</Properties>
</file>