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96" r:id="rId5"/>
    <p:sldId id="299" r:id="rId6"/>
    <p:sldId id="300" r:id="rId7"/>
    <p:sldId id="310" r:id="rId8"/>
    <p:sldId id="305" r:id="rId9"/>
    <p:sldId id="320" r:id="rId10"/>
    <p:sldId id="319" r:id="rId11"/>
    <p:sldId id="321" r:id="rId12"/>
    <p:sldId id="318" r:id="rId13"/>
    <p:sldId id="315" r:id="rId14"/>
    <p:sldId id="3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6A6"/>
    <a:srgbClr val="FFCDA5"/>
    <a:srgbClr val="DB7070"/>
    <a:srgbClr val="BF9000"/>
    <a:srgbClr val="DDB331"/>
    <a:srgbClr val="FFFFFF"/>
    <a:srgbClr val="EDCF20"/>
    <a:srgbClr val="8C994B"/>
    <a:srgbClr val="482B75"/>
    <a:srgbClr val="394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47675-BBF9-4CAD-98F9-23A58E0FC15E}" v="6" dt="2024-03-20T23:58:29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76"/>
    <p:restoredTop sz="96327"/>
  </p:normalViewPr>
  <p:slideViewPr>
    <p:cSldViewPr snapToGrid="0" snapToObjects="1">
      <p:cViewPr varScale="1">
        <p:scale>
          <a:sx n="77" d="100"/>
          <a:sy n="77" d="100"/>
        </p:scale>
        <p:origin x="9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7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 dirty="0"/>
              <a:t>1</a:t>
            </a:r>
          </a:p>
          <a:p>
            <a:pPr lvl="0"/>
            <a:r>
              <a:rPr lang="en-US" dirty="0"/>
              <a:t>2</a:t>
            </a:r>
          </a:p>
          <a:p>
            <a:pPr lvl="0"/>
            <a:r>
              <a:rPr lang="en-US" dirty="0"/>
              <a:t>3</a:t>
            </a:r>
          </a:p>
          <a:p>
            <a:pPr lvl="0"/>
            <a:r>
              <a:rPr lang="en-US" dirty="0"/>
              <a:t>4</a:t>
            </a:r>
          </a:p>
          <a:p>
            <a:pPr lvl="0"/>
            <a:r>
              <a:rPr lang="en-US" dirty="0"/>
              <a:t>10</a:t>
            </a:r>
          </a:p>
          <a:p>
            <a:pPr lvl="0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 dirty="0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 dirty="0"/>
              <a:t>1</a:t>
            </a:r>
          </a:p>
          <a:p>
            <a:pPr lvl="0"/>
            <a:r>
              <a:rPr lang="en-US" dirty="0"/>
              <a:t>2</a:t>
            </a:r>
          </a:p>
          <a:p>
            <a:pPr lvl="0"/>
            <a:r>
              <a:rPr lang="en-US" dirty="0"/>
              <a:t>3</a:t>
            </a:r>
          </a:p>
          <a:p>
            <a:pPr lvl="0"/>
            <a:r>
              <a:rPr lang="en-US" dirty="0"/>
              <a:t>4</a:t>
            </a:r>
          </a:p>
          <a:p>
            <a:pPr lvl="0"/>
            <a:r>
              <a:rPr lang="en-US" dirty="0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 dirty="0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88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42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72" r:id="rId3"/>
    <p:sldLayoutId id="2147483673" r:id="rId4"/>
    <p:sldLayoutId id="2147483667" r:id="rId5"/>
    <p:sldLayoutId id="2147483662" r:id="rId6"/>
    <p:sldLayoutId id="2147483664" r:id="rId7"/>
    <p:sldLayoutId id="2147483665" r:id="rId8"/>
    <p:sldLayoutId id="2147483668" r:id="rId9"/>
    <p:sldLayoutId id="2147483650" r:id="rId10"/>
    <p:sldLayoutId id="2147483671" r:id="rId11"/>
    <p:sldLayoutId id="2147483649" r:id="rId12"/>
    <p:sldLayoutId id="2147483676" r:id="rId13"/>
    <p:sldLayoutId id="2147483674" r:id="rId14"/>
    <p:sldLayoutId id="2147483660" r:id="rId15"/>
    <p:sldLayoutId id="2147483651" r:id="rId16"/>
    <p:sldLayoutId id="2147483661" r:id="rId17"/>
    <p:sldLayoutId id="2147483675" r:id="rId18"/>
    <p:sldLayoutId id="214748367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58" y="690629"/>
            <a:ext cx="3467100" cy="1704975"/>
          </a:xfrm>
        </p:spPr>
        <p:txBody>
          <a:bodyPr/>
          <a:lstStyle/>
          <a:p>
            <a:r>
              <a:rPr lang="en-US" dirty="0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21st Century Classroom Improvements</a:t>
            </a:r>
          </a:p>
          <a:p>
            <a:r>
              <a:rPr lang="en-US" dirty="0"/>
              <a:t>March 26, 2024</a:t>
            </a:r>
          </a:p>
        </p:txBody>
      </p:sp>
      <p:pic>
        <p:nvPicPr>
          <p:cNvPr id="2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680" r="9680"/>
          <a:stretch>
            <a:fillRect/>
          </a:stretch>
        </p:blipFill>
        <p:spPr>
          <a:xfrm>
            <a:off x="4735513" y="0"/>
            <a:ext cx="7456487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368945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04B3F6-F099-544B-6631-94856C0FCA9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4492" b="4492"/>
          <a:stretch/>
        </p:blipFill>
        <p:spPr>
          <a:xfrm>
            <a:off x="7037388" y="42863"/>
            <a:ext cx="5154612" cy="3429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C148726-1F21-CB51-DFE3-6E82899820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5765" b="25765"/>
          <a:stretch/>
        </p:blipFill>
        <p:spPr>
          <a:xfrm>
            <a:off x="2806638" y="3288288"/>
            <a:ext cx="5154613" cy="3324822"/>
          </a:xfr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#2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274356"/>
            <a:ext cx="5155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Los Altos HS Phase 1 Classroom B-4. Before and During Demo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A070BD4-D7FE-F5CF-FF3D-DDB48DD6F7BD}"/>
              </a:ext>
            </a:extLst>
          </p:cNvPr>
          <p:cNvSpPr/>
          <p:nvPr/>
        </p:nvSpPr>
        <p:spPr>
          <a:xfrm>
            <a:off x="6214948" y="433159"/>
            <a:ext cx="854983" cy="13301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7A0C6B-CCED-3A9E-C1AA-4B80BF635FD1}"/>
              </a:ext>
            </a:extLst>
          </p:cNvPr>
          <p:cNvSpPr txBox="1"/>
          <p:nvPr/>
        </p:nvSpPr>
        <p:spPr>
          <a:xfrm>
            <a:off x="6214948" y="913577"/>
            <a:ext cx="1021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Before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5AEFBB-DAFC-8B21-1145-C7C02F4546BF}"/>
              </a:ext>
            </a:extLst>
          </p:cNvPr>
          <p:cNvGrpSpPr/>
          <p:nvPr/>
        </p:nvGrpSpPr>
        <p:grpSpPr>
          <a:xfrm>
            <a:off x="4681070" y="2659350"/>
            <a:ext cx="1394169" cy="607887"/>
            <a:chOff x="4415245" y="2659350"/>
            <a:chExt cx="1394169" cy="607887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A00EEE0E-087F-7A56-8A5E-2CD8239F4471}"/>
                </a:ext>
              </a:extLst>
            </p:cNvPr>
            <p:cNvSpPr/>
            <p:nvPr/>
          </p:nvSpPr>
          <p:spPr>
            <a:xfrm rot="5400000">
              <a:off x="4811884" y="2269706"/>
              <a:ext cx="600892" cy="139416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1AFA4F-309B-C50A-53EE-C5A20AEC1DF1}"/>
                </a:ext>
              </a:extLst>
            </p:cNvPr>
            <p:cNvSpPr txBox="1"/>
            <p:nvPr/>
          </p:nvSpPr>
          <p:spPr>
            <a:xfrm>
              <a:off x="4715487" y="2659350"/>
              <a:ext cx="10217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During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6118332" cy="5863870"/>
            <a:chOff x="3637727" y="318999"/>
            <a:chExt cx="6118332" cy="5863870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3637727" y="5413428"/>
              <a:ext cx="6118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QUESTIONS &amp; 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F9C1D-E195-935E-640D-EDFF510E1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C2CDB-1574-1121-5892-F41D496C1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82F4B3-9920-B0F4-5451-2513224EAD6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310495" y="1116589"/>
            <a:ext cx="5660013" cy="5073049"/>
            <a:chOff x="251485" y="1238596"/>
            <a:chExt cx="5660013" cy="50730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485" y="1238596"/>
              <a:ext cx="5660013" cy="5073049"/>
            </a:xfrm>
            <a:prstGeom prst="rect">
              <a:avLst/>
            </a:prstGeom>
            <a:solidFill>
              <a:srgbClr val="482B75">
                <a:alpha val="34000"/>
              </a:srgbClr>
            </a:solidFill>
            <a:ln w="38100"/>
          </p:spPr>
        </p:pic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25EE1632-1BA6-02C0-FE45-D2CB73114A6F}"/>
                </a:ext>
              </a:extLst>
            </p:cNvPr>
            <p:cNvSpPr/>
            <p:nvPr/>
          </p:nvSpPr>
          <p:spPr>
            <a:xfrm>
              <a:off x="3984168" y="2473350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82B75">
                <a:alpha val="34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6B7EDC3-3946-6F86-ACD7-87D8336BBFB5}"/>
                </a:ext>
              </a:extLst>
            </p:cNvPr>
            <p:cNvSpPr/>
            <p:nvPr/>
          </p:nvSpPr>
          <p:spPr>
            <a:xfrm>
              <a:off x="3490982" y="4383960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82B75">
                <a:alpha val="34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965378" y="352713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D89C91B-93F7-866C-334A-B63409A9AB6E}"/>
                </a:ext>
              </a:extLst>
            </p:cNvPr>
            <p:cNvSpPr/>
            <p:nvPr/>
          </p:nvSpPr>
          <p:spPr>
            <a:xfrm>
              <a:off x="2679548" y="5313546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FBD79A-76CC-2CA7-F23C-B4CFA7749FBD}"/>
                </a:ext>
              </a:extLst>
            </p:cNvPr>
            <p:cNvSpPr/>
            <p:nvPr/>
          </p:nvSpPr>
          <p:spPr>
            <a:xfrm>
              <a:off x="2223656" y="4642657"/>
              <a:ext cx="303414" cy="307571"/>
            </a:xfrm>
            <a:custGeom>
              <a:avLst/>
              <a:gdLst>
                <a:gd name="connsiteX0" fmla="*/ 0 w 282633"/>
                <a:gd name="connsiteY0" fmla="*/ 137160 h 274320"/>
                <a:gd name="connsiteX1" fmla="*/ 83128 w 282633"/>
                <a:gd name="connsiteY1" fmla="*/ 0 h 274320"/>
                <a:gd name="connsiteX2" fmla="*/ 191193 w 282633"/>
                <a:gd name="connsiteY2" fmla="*/ 37407 h 274320"/>
                <a:gd name="connsiteX3" fmla="*/ 282633 w 282633"/>
                <a:gd name="connsiteY3" fmla="*/ 274320 h 274320"/>
                <a:gd name="connsiteX4" fmla="*/ 124691 w 282633"/>
                <a:gd name="connsiteY4" fmla="*/ 224444 h 274320"/>
                <a:gd name="connsiteX5" fmla="*/ 0 w 282633"/>
                <a:gd name="connsiteY5" fmla="*/ 13716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633" h="274320">
                  <a:moveTo>
                    <a:pt x="0" y="137160"/>
                  </a:moveTo>
                  <a:lnTo>
                    <a:pt x="83128" y="0"/>
                  </a:lnTo>
                  <a:lnTo>
                    <a:pt x="191193" y="37407"/>
                  </a:lnTo>
                  <a:lnTo>
                    <a:pt x="282633" y="274320"/>
                  </a:lnTo>
                  <a:lnTo>
                    <a:pt x="124691" y="224444"/>
                  </a:lnTo>
                  <a:lnTo>
                    <a:pt x="0" y="137160"/>
                  </a:lnTo>
                  <a:close/>
                </a:path>
              </a:pathLst>
            </a:custGeom>
            <a:solidFill>
              <a:srgbClr val="FFD6AC"/>
            </a:solidFill>
            <a:ln>
              <a:solidFill>
                <a:srgbClr val="FFD6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CFFCF1A-0970-69E2-BD56-D87BD71BF766}"/>
                </a:ext>
              </a:extLst>
            </p:cNvPr>
            <p:cNvSpPr/>
            <p:nvPr/>
          </p:nvSpPr>
          <p:spPr>
            <a:xfrm>
              <a:off x="2901142" y="5016731"/>
              <a:ext cx="299258" cy="207818"/>
            </a:xfrm>
            <a:custGeom>
              <a:avLst/>
              <a:gdLst>
                <a:gd name="connsiteX0" fmla="*/ 0 w 299258"/>
                <a:gd name="connsiteY0" fmla="*/ 149629 h 207818"/>
                <a:gd name="connsiteX1" fmla="*/ 91440 w 299258"/>
                <a:gd name="connsiteY1" fmla="*/ 8313 h 207818"/>
                <a:gd name="connsiteX2" fmla="*/ 174567 w 299258"/>
                <a:gd name="connsiteY2" fmla="*/ 0 h 207818"/>
                <a:gd name="connsiteX3" fmla="*/ 295102 w 299258"/>
                <a:gd name="connsiteY3" fmla="*/ 124691 h 207818"/>
                <a:gd name="connsiteX4" fmla="*/ 299258 w 299258"/>
                <a:gd name="connsiteY4" fmla="*/ 199505 h 207818"/>
                <a:gd name="connsiteX5" fmla="*/ 83127 w 299258"/>
                <a:gd name="connsiteY5" fmla="*/ 207818 h 207818"/>
                <a:gd name="connsiteX6" fmla="*/ 0 w 299258"/>
                <a:gd name="connsiteY6" fmla="*/ 149629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258" h="207818">
                  <a:moveTo>
                    <a:pt x="0" y="149629"/>
                  </a:moveTo>
                  <a:lnTo>
                    <a:pt x="91440" y="8313"/>
                  </a:lnTo>
                  <a:lnTo>
                    <a:pt x="174567" y="0"/>
                  </a:lnTo>
                  <a:lnTo>
                    <a:pt x="295102" y="124691"/>
                  </a:lnTo>
                  <a:lnTo>
                    <a:pt x="299258" y="199505"/>
                  </a:lnTo>
                  <a:lnTo>
                    <a:pt x="83127" y="207818"/>
                  </a:lnTo>
                  <a:lnTo>
                    <a:pt x="0" y="149629"/>
                  </a:lnTo>
                  <a:close/>
                </a:path>
              </a:pathLst>
            </a:custGeom>
            <a:solidFill>
              <a:srgbClr val="E6E3EA"/>
            </a:solidFill>
            <a:ln>
              <a:solidFill>
                <a:srgbClr val="E6E3E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9A99E3A2-8BE9-7144-C313-941806739565}"/>
                </a:ext>
              </a:extLst>
            </p:cNvPr>
            <p:cNvSpPr/>
            <p:nvPr/>
          </p:nvSpPr>
          <p:spPr>
            <a:xfrm>
              <a:off x="1870672" y="528577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D546794A-9F53-C6FB-20AF-760E6BA7ADAC}"/>
                </a:ext>
              </a:extLst>
            </p:cNvPr>
            <p:cNvSpPr/>
            <p:nvPr/>
          </p:nvSpPr>
          <p:spPr>
            <a:xfrm>
              <a:off x="3070270" y="266360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82B75">
                <a:alpha val="34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ACD081E-A0D1-8693-97ED-F24635EBD149}"/>
                </a:ext>
              </a:extLst>
            </p:cNvPr>
            <p:cNvSpPr/>
            <p:nvPr/>
          </p:nvSpPr>
          <p:spPr>
            <a:xfrm>
              <a:off x="2308420" y="151767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4F85CD2D-813E-6BA5-53F6-8F59F2ECB8B0}"/>
                </a:ext>
              </a:extLst>
            </p:cNvPr>
            <p:cNvSpPr/>
            <p:nvPr/>
          </p:nvSpPr>
          <p:spPr>
            <a:xfrm>
              <a:off x="3756458" y="1400026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3A1991AA-8FF7-46A1-F22A-7B661A2B8C24}"/>
                </a:ext>
              </a:extLst>
            </p:cNvPr>
            <p:cNvSpPr/>
            <p:nvPr/>
          </p:nvSpPr>
          <p:spPr>
            <a:xfrm>
              <a:off x="3014428" y="148239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2DFA6DC9-4D74-570A-6645-5E32E01C4F75}"/>
                </a:ext>
              </a:extLst>
            </p:cNvPr>
            <p:cNvSpPr/>
            <p:nvPr/>
          </p:nvSpPr>
          <p:spPr>
            <a:xfrm>
              <a:off x="1924335" y="374290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82B75">
                <a:alpha val="34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6CEA338F-BF57-002F-B815-493BBBD7221E}"/>
                </a:ext>
              </a:extLst>
            </p:cNvPr>
            <p:cNvSpPr/>
            <p:nvPr/>
          </p:nvSpPr>
          <p:spPr>
            <a:xfrm>
              <a:off x="3661854" y="1786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2669816" y="406736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STIMSON</a:t>
              </a: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67C97259-AC98-4059-C2C7-673C950B6E1E}"/>
                </a:ext>
              </a:extLst>
            </p:cNvPr>
            <p:cNvSpPr/>
            <p:nvPr/>
          </p:nvSpPr>
          <p:spPr>
            <a:xfrm>
              <a:off x="2078048" y="4226600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2EEAD6C5-8898-F10D-6A67-C469A07142FE}"/>
                </a:ext>
              </a:extLst>
            </p:cNvPr>
            <p:cNvSpPr/>
            <p:nvPr/>
          </p:nvSpPr>
          <p:spPr>
            <a:xfrm>
              <a:off x="1427865" y="3354101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6564617" y="861050"/>
            <a:ext cx="4915177" cy="483284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Workman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Stimson EC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dirty="0">
              <a:solidFill>
                <a:srgbClr val="FFFFFF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 REVIEW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California ES this month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Baldwin ES this month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Grazide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u="sng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  <a:endParaRPr lang="en-US" sz="1300" b="1" u="sng" dirty="0">
              <a:solidFill>
                <a:srgbClr val="FFFFFF"/>
              </a:solidFill>
              <a:latin typeface="Calibri"/>
              <a:ea typeface="Open Sans" pitchFamily="34"/>
              <a:cs typeface="Arial" pitchFamily="34"/>
            </a:endParaRP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Sparks ES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IN PROPOSAL PHASE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  <a:endParaRPr lang="en-US" sz="1300" i="0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Grandview K-8</a:t>
            </a:r>
            <a:endParaRPr lang="en-US" sz="13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5970508" y="1261082"/>
            <a:ext cx="603611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7C51B075-208E-7B1F-D0C1-34EED1A6CD68}"/>
              </a:ext>
            </a:extLst>
          </p:cNvPr>
          <p:cNvSpPr/>
          <p:nvPr/>
        </p:nvSpPr>
        <p:spPr>
          <a:xfrm>
            <a:off x="6042552" y="2967033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5997142" y="1275371"/>
            <a:ext cx="559868" cy="530123"/>
          </a:xfrm>
          <a:prstGeom prst="ellipse">
            <a:avLst/>
          </a:prstGeom>
          <a:solidFill>
            <a:srgbClr val="482B75">
              <a:alpha val="34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5">
            <a:extLst>
              <a:ext uri="{FF2B5EF4-FFF2-40B4-BE49-F238E27FC236}">
                <a16:creationId xmlns:a16="http://schemas.microsoft.com/office/drawing/2014/main" id="{05949CC6-E32B-FD70-3601-3D8D709F77F2}"/>
              </a:ext>
            </a:extLst>
          </p:cNvPr>
          <p:cNvSpPr/>
          <p:nvPr/>
        </p:nvSpPr>
        <p:spPr>
          <a:xfrm>
            <a:off x="4444518" y="180814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0865439B-B0B6-2821-C2CA-18EBC6E8A899}"/>
              </a:ext>
            </a:extLst>
          </p:cNvPr>
          <p:cNvSpPr/>
          <p:nvPr/>
        </p:nvSpPr>
        <p:spPr>
          <a:xfrm>
            <a:off x="3544082" y="227047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Oval 5">
            <a:extLst>
              <a:ext uri="{FF2B5EF4-FFF2-40B4-BE49-F238E27FC236}">
                <a16:creationId xmlns:a16="http://schemas.microsoft.com/office/drawing/2014/main" id="{4F2DC209-DB91-6BA5-A711-4660214CFC8B}"/>
              </a:ext>
            </a:extLst>
          </p:cNvPr>
          <p:cNvSpPr/>
          <p:nvPr/>
        </p:nvSpPr>
        <p:spPr>
          <a:xfrm>
            <a:off x="2738224" y="1773325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7" name="Oval 5">
            <a:extLst>
              <a:ext uri="{FF2B5EF4-FFF2-40B4-BE49-F238E27FC236}">
                <a16:creationId xmlns:a16="http://schemas.microsoft.com/office/drawing/2014/main" id="{7E187CB8-3397-516B-F6D5-9E4D8C9A65D7}"/>
              </a:ext>
            </a:extLst>
          </p:cNvPr>
          <p:cNvSpPr/>
          <p:nvPr/>
        </p:nvSpPr>
        <p:spPr>
          <a:xfrm>
            <a:off x="4518752" y="2416069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63373-3F79-BBC4-DA2C-CF5D4CCB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86" y="537661"/>
            <a:ext cx="8259501" cy="3749543"/>
          </a:xfrm>
        </p:spPr>
        <p:txBody>
          <a:bodyPr/>
          <a:lstStyle/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dirty="0">
                <a:latin typeface="Calibri"/>
                <a:ea typeface="Open Sans" pitchFamily="34"/>
                <a:cs typeface="Arial" pitchFamily="34"/>
              </a:rPr>
              <a:t> 1. 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Baldwin ES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		Construction Documents to DSA </a:t>
            </a:r>
            <a:r>
              <a:rPr lang="en-US" sz="12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1/23/2024</a:t>
            </a:r>
            <a:r>
              <a:rPr lang="en-US" sz="1200" dirty="0">
                <a:solidFill>
                  <a:srgbClr val="C00000"/>
                </a:solidFill>
              </a:rPr>
              <a:t>   	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 In Back-Check Process </a:t>
            </a:r>
            <a:r>
              <a:rPr lang="en-US" sz="1200" dirty="0">
                <a:solidFill>
                  <a:srgbClr val="C00000"/>
                </a:solidFill>
              </a:rPr>
              <a:t>Out By  4/25/2024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2. California ES 		Construction Documents to DSA </a:t>
            </a:r>
            <a:r>
              <a:rPr lang="en-US" sz="12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1/23/2024</a:t>
            </a:r>
            <a:r>
              <a:rPr lang="en-US" sz="1200" dirty="0">
                <a:solidFill>
                  <a:srgbClr val="C00000"/>
                </a:solidFill>
              </a:rPr>
              <a:t>  	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 In Back-Check Process </a:t>
            </a:r>
            <a:r>
              <a:rPr lang="en-US" sz="1200" dirty="0">
                <a:solidFill>
                  <a:srgbClr val="C00000"/>
                </a:solidFill>
              </a:rPr>
              <a:t>Out By  4/25/2024</a:t>
            </a:r>
            <a:endParaRPr lang="en-US" sz="1200" b="0" i="0" u="none" strike="noStrike" dirty="0"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/>
              <a:t> </a:t>
            </a:r>
            <a:endParaRPr lang="en-US" sz="1200" dirty="0">
              <a:solidFill>
                <a:srgbClr val="C00000"/>
              </a:solidFill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  <a:endParaRPr lang="en-US" sz="1200" i="0" strike="noStrike" kern="1200" cap="none" spc="0" baseline="0" dirty="0">
              <a:solidFill>
                <a:srgbClr val="C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i="0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3.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os Molinos ES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Construction Documents at DSA </a:t>
            </a:r>
            <a:r>
              <a:rPr lang="en-US" sz="1200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3/12/2024</a:t>
            </a:r>
            <a:r>
              <a:rPr lang="en-US" sz="1200" dirty="0"/>
              <a:t> 		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Plan Check Completion  TBD</a:t>
            </a:r>
            <a:endParaRPr lang="en-US" sz="120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4. Grazide ES 			Construction Documents at DSA </a:t>
            </a:r>
            <a:r>
              <a:rPr lang="en-US" sz="1200" kern="0" dirty="0">
                <a:solidFill>
                  <a:srgbClr val="BF9000"/>
                </a:solidFill>
                <a:latin typeface="Calibri"/>
                <a:ea typeface="Open Sans" pitchFamily="34"/>
                <a:cs typeface="Arial" pitchFamily="34"/>
              </a:rPr>
              <a:t>3/12/2024 	</a:t>
            </a: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	</a:t>
            </a: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Plan Check Completion  TBD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Winter of 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kern="0" dirty="0">
              <a:solidFill>
                <a:srgbClr val="C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5. Kwis ES 	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Development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6.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Lassalette ES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Development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New Year of 2025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7. Palm ES 			Construction Documents Design Development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Schematic Design</a:t>
            </a:r>
            <a:endParaRPr lang="en-US" sz="1200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8. Valinda ES 			Construction Documents Design Development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Schematic Design</a:t>
            </a:r>
            <a:endParaRPr lang="en-US" sz="1200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Spring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9. Fairgrove K-8 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Development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10. Orange Grove MS 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Summer of 2025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dirty="0">
              <a:solidFill>
                <a:srgbClr val="C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11. Sierra Vista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	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Contract Award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12. Sparks ES	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Contract Award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Summer -Fall of 2025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dirty="0">
              <a:solidFill>
                <a:srgbClr val="C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13. Wing Lane ES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Contract Award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14. Valley Alternative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Proposal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Fall of 2025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i="0" strike="noStrike" kern="1200" cap="none" spc="0" baseline="0" dirty="0">
              <a:solidFill>
                <a:srgbClr val="C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schemeClr val="accent6">
                  <a:lumMod val="75000"/>
                </a:schemeClr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60BE3-D470-F58C-5A3D-B1A4E4CC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583" y="133109"/>
            <a:ext cx="8259501" cy="504140"/>
          </a:xfrm>
        </p:spPr>
        <p:txBody>
          <a:bodyPr/>
          <a:lstStyle/>
          <a:p>
            <a:r>
              <a:rPr lang="en-US" dirty="0"/>
              <a:t>PHASE B PROGRESS</a:t>
            </a:r>
          </a:p>
        </p:txBody>
      </p:sp>
    </p:spTree>
    <p:extLst>
      <p:ext uri="{BB962C8B-B14F-4D97-AF65-F5344CB8AC3E}">
        <p14:creationId xmlns:p14="http://schemas.microsoft.com/office/powerpoint/2010/main" val="4550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34E7-02FE-B1C9-74BA-683F35D5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</a:t>
            </a:r>
            <a:br>
              <a:rPr lang="en-US" dirty="0"/>
            </a:br>
            <a:r>
              <a:rPr lang="en-US" dirty="0"/>
              <a:t>REFRESH</a:t>
            </a:r>
            <a:br>
              <a:rPr lang="en-US" dirty="0"/>
            </a:br>
            <a:r>
              <a:rPr lang="en-US" dirty="0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8972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0F706-F0D9-FDFB-51D2-DE3A3CA16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 #1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75C61-F0DB-CD33-95D7-103E4CB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764E7-FA21-6806-5869-1E01BAF1EF6A}"/>
              </a:ext>
            </a:extLst>
          </p:cNvPr>
          <p:cNvSpPr txBox="1"/>
          <p:nvPr/>
        </p:nvSpPr>
        <p:spPr>
          <a:xfrm>
            <a:off x="5899972" y="471979"/>
            <a:ext cx="4418404" cy="2902846"/>
          </a:xfrm>
          <a:prstGeom prst="rect">
            <a:avLst/>
          </a:prstGeom>
          <a:solidFill>
            <a:srgbClr val="FFFFFF"/>
          </a:solidFill>
          <a:effectLst>
            <a:glow>
              <a:srgbClr val="482B75">
                <a:alpha val="40000"/>
              </a:srgbClr>
            </a:glow>
          </a:effectLst>
        </p:spPr>
        <p:txBody>
          <a:bodyPr wrap="square" numCol="2">
            <a:spAutoFit/>
          </a:bodyPr>
          <a:lstStyle/>
          <a:p>
            <a:pPr marL="342890" marR="0" lvl="0" indent="-34289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New </a:t>
            </a: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LVT Flooring </a:t>
            </a:r>
          </a:p>
          <a:p>
            <a:pPr marL="342890" marR="0" lvl="0" indent="-34289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New Wall Base</a:t>
            </a:r>
          </a:p>
          <a:p>
            <a:pPr marL="342890" marR="0" lvl="0" indent="-34289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New Paint, Repair, Prep.</a:t>
            </a:r>
          </a:p>
          <a:p>
            <a:pPr marL="800090" lvl="1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Walls </a:t>
            </a:r>
          </a:p>
          <a:p>
            <a:pPr marL="800090" lvl="1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Trim</a:t>
            </a:r>
          </a:p>
          <a:p>
            <a:pPr marL="800090" lvl="1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Ceilings </a:t>
            </a:r>
          </a:p>
          <a:p>
            <a:pPr marL="800090" lvl="1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Doors</a:t>
            </a:r>
          </a:p>
          <a:p>
            <a:pPr marL="800090" lvl="1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W</a:t>
            </a: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indows</a:t>
            </a: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 </a:t>
            </a:r>
            <a:endParaRPr lang="en-US" sz="11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00090" lvl="1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890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New Grilles at Heat Pumps</a:t>
            </a:r>
          </a:p>
          <a:p>
            <a:pPr marL="342890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Repair and </a:t>
            </a: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eplace Damaged </a:t>
            </a: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Ceiling Tile</a:t>
            </a:r>
          </a:p>
          <a:p>
            <a:pPr marL="342890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Repaint Ceiling </a:t>
            </a: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Grid</a:t>
            </a:r>
          </a:p>
          <a:p>
            <a:pPr marL="342890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Interior Brick cleaning</a:t>
            </a: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 </a:t>
            </a:r>
          </a:p>
          <a:p>
            <a:pPr marL="342890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Re-lamp at light (By District)</a:t>
            </a:r>
          </a:p>
          <a:p>
            <a:pPr marL="342890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Deep Cleaning</a:t>
            </a:r>
          </a:p>
          <a:p>
            <a:pPr marL="342890" indent="-342890" defTabSz="457200">
              <a:spcAft>
                <a:spcPts val="1200"/>
              </a:spcAft>
              <a:buClr>
                <a:srgbClr val="482B75"/>
              </a:buClr>
              <a:buSzPct val="10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Hazmat </a:t>
            </a: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batement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036FB-F17E-82C0-7D4D-EAE57618D936}"/>
              </a:ext>
            </a:extLst>
          </p:cNvPr>
          <p:cNvSpPr txBox="1"/>
          <p:nvPr/>
        </p:nvSpPr>
        <p:spPr>
          <a:xfrm>
            <a:off x="365127" y="5762632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  <a:p>
            <a:r>
              <a:rPr lang="en-US" sz="1400" b="1" dirty="0"/>
              <a:t>43 CLASSROOMS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C02F5-11A1-A1FC-1FDA-A27399557BCC}"/>
              </a:ext>
            </a:extLst>
          </p:cNvPr>
          <p:cNvSpPr txBox="1"/>
          <p:nvPr/>
        </p:nvSpPr>
        <p:spPr>
          <a:xfrm>
            <a:off x="6004710" y="5779495"/>
            <a:ext cx="35178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  <a:p>
            <a:r>
              <a:rPr lang="en-US" sz="1400" b="1" dirty="0"/>
              <a:t>55 CLASSROOMS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0AFB59-9F52-71A5-98B9-01198CE80F1A}"/>
              </a:ext>
            </a:extLst>
          </p:cNvPr>
          <p:cNvSpPr txBox="1"/>
          <p:nvPr/>
        </p:nvSpPr>
        <p:spPr>
          <a:xfrm>
            <a:off x="211946" y="1069199"/>
            <a:ext cx="4488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2B75"/>
                </a:solidFill>
              </a:rPr>
              <a:t>Scope Limited to </a:t>
            </a:r>
            <a:r>
              <a:rPr lang="en-US" b="1" i="1" dirty="0">
                <a:solidFill>
                  <a:srgbClr val="482B75"/>
                </a:solidFill>
              </a:rPr>
              <a:t>Replacement of Finishes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482B75"/>
                </a:solidFill>
              </a:rPr>
              <a:t>Benefits: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2B75"/>
                </a:solidFill>
              </a:rPr>
              <a:t>Avoid DSA Review Requirements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2B75"/>
                </a:solidFill>
              </a:rPr>
              <a:t>Saving Time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2B75"/>
                </a:solidFill>
              </a:rPr>
              <a:t>Improvements Starting Sooner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2B75"/>
                </a:solidFill>
              </a:rPr>
              <a:t>Conserving  Bond Funds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8AF61-1A17-9E29-A269-9721D8C3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83" y="2988256"/>
            <a:ext cx="4969822" cy="2846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09E32-DFA7-9DCB-B851-566F884C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35628"/>
            <a:ext cx="4625787" cy="25589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77800">
              <a:srgbClr val="DDB331">
                <a:alpha val="88000"/>
              </a:srgb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989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04B3F6-F099-544B-6631-94856C0FCA9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5651" b="5651"/>
          <a:stretch/>
        </p:blipFill>
        <p:spPr>
          <a:xfrm rot="5400000">
            <a:off x="7285830" y="977903"/>
            <a:ext cx="5154612" cy="3429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C148726-1F21-CB51-DFE3-6E82899820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6999" b="6999"/>
          <a:stretch/>
        </p:blipFill>
        <p:spPr>
          <a:xfrm>
            <a:off x="2448223" y="2851626"/>
            <a:ext cx="5154613" cy="3324822"/>
          </a:xfr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#1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546611" y="1220738"/>
            <a:ext cx="801521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Workman Classroom Phase 1 Complete </a:t>
            </a:r>
            <a:r>
              <a:rPr lang="en-US" sz="3200" b="1" dirty="0"/>
              <a:t>Phase 2: </a:t>
            </a:r>
            <a:r>
              <a:rPr lang="en-US" sz="3200" dirty="0"/>
              <a:t> Demo Has Begun   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8F4F77-599F-CB0C-EB4E-120C0A653A91}"/>
              </a:ext>
            </a:extLst>
          </p:cNvPr>
          <p:cNvGrpSpPr/>
          <p:nvPr/>
        </p:nvGrpSpPr>
        <p:grpSpPr>
          <a:xfrm>
            <a:off x="7387133" y="1260629"/>
            <a:ext cx="834648" cy="1328951"/>
            <a:chOff x="7301202" y="647487"/>
            <a:chExt cx="834648" cy="1328951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5A070BD4-D7FE-F5CF-FF3D-DDB48DD6F7BD}"/>
                </a:ext>
              </a:extLst>
            </p:cNvPr>
            <p:cNvSpPr/>
            <p:nvPr/>
          </p:nvSpPr>
          <p:spPr>
            <a:xfrm>
              <a:off x="7394762" y="647487"/>
              <a:ext cx="668151" cy="132895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7A0C6B-CCED-3A9E-C1AA-4B80BF635FD1}"/>
                </a:ext>
              </a:extLst>
            </p:cNvPr>
            <p:cNvSpPr txBox="1"/>
            <p:nvPr/>
          </p:nvSpPr>
          <p:spPr>
            <a:xfrm>
              <a:off x="7301202" y="1085850"/>
              <a:ext cx="8346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Before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654F14-ADBC-9EF0-6160-7A911FD419BE}"/>
              </a:ext>
            </a:extLst>
          </p:cNvPr>
          <p:cNvGrpSpPr/>
          <p:nvPr/>
        </p:nvGrpSpPr>
        <p:grpSpPr>
          <a:xfrm>
            <a:off x="4406192" y="2233838"/>
            <a:ext cx="1394169" cy="607887"/>
            <a:chOff x="4415245" y="2659350"/>
            <a:chExt cx="1394169" cy="607887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A00EEE0E-087F-7A56-8A5E-2CD8239F4471}"/>
                </a:ext>
              </a:extLst>
            </p:cNvPr>
            <p:cNvSpPr/>
            <p:nvPr/>
          </p:nvSpPr>
          <p:spPr>
            <a:xfrm rot="5400000">
              <a:off x="4811884" y="2269706"/>
              <a:ext cx="600892" cy="139416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1AFA4F-309B-C50A-53EE-C5A20AEC1DF1}"/>
                </a:ext>
              </a:extLst>
            </p:cNvPr>
            <p:cNvSpPr txBox="1"/>
            <p:nvPr/>
          </p:nvSpPr>
          <p:spPr>
            <a:xfrm>
              <a:off x="4715487" y="2659350"/>
              <a:ext cx="10217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During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F6FD544-3884-2087-1D5C-2AECD86D74D4}"/>
              </a:ext>
            </a:extLst>
          </p:cNvPr>
          <p:cNvSpPr txBox="1"/>
          <p:nvPr/>
        </p:nvSpPr>
        <p:spPr>
          <a:xfrm>
            <a:off x="8339328" y="5468112"/>
            <a:ext cx="195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Room A-11 Demo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33133-3A68-F9B2-1B2B-A6603E8DA692}"/>
              </a:ext>
            </a:extLst>
          </p:cNvPr>
          <p:cNvSpPr txBox="1"/>
          <p:nvPr/>
        </p:nvSpPr>
        <p:spPr>
          <a:xfrm>
            <a:off x="2387986" y="6274817"/>
            <a:ext cx="251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Room A-12 Primer coat</a:t>
            </a:r>
          </a:p>
        </p:txBody>
      </p:sp>
    </p:spTree>
    <p:extLst>
      <p:ext uri="{BB962C8B-B14F-4D97-AF65-F5344CB8AC3E}">
        <p14:creationId xmlns:p14="http://schemas.microsoft.com/office/powerpoint/2010/main" val="386759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04B3F6-F099-544B-6631-94856C0FCA9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59" r="159"/>
          <a:stretch/>
        </p:blipFill>
        <p:spPr>
          <a:xfrm>
            <a:off x="7037388" y="42863"/>
            <a:ext cx="5154612" cy="3429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C148726-1F21-CB51-DFE3-6E82899820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5812" b="25812"/>
          <a:stretch/>
        </p:blipFill>
        <p:spPr>
          <a:xfrm>
            <a:off x="2840043" y="2819165"/>
            <a:ext cx="5950131" cy="3837946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659666" y="1295102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#1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549274" y="1265965"/>
            <a:ext cx="6912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 Puente HS - Phase 1 Complete</a:t>
            </a:r>
          </a:p>
          <a:p>
            <a:r>
              <a:rPr lang="en-US" sz="3200" b="1" dirty="0"/>
              <a:t>Phase 2:</a:t>
            </a:r>
            <a:r>
              <a:rPr lang="en-US" sz="3200" dirty="0"/>
              <a:t>  Classroom 2, Before &amp; </a:t>
            </a:r>
          </a:p>
          <a:p>
            <a:r>
              <a:rPr lang="en-US" sz="3200" dirty="0"/>
              <a:t>During Refresh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A070BD4-D7FE-F5CF-FF3D-DDB48DD6F7BD}"/>
              </a:ext>
            </a:extLst>
          </p:cNvPr>
          <p:cNvSpPr/>
          <p:nvPr/>
        </p:nvSpPr>
        <p:spPr>
          <a:xfrm>
            <a:off x="6091076" y="183462"/>
            <a:ext cx="965961" cy="14317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7A0C6B-CCED-3A9E-C1AA-4B80BF635FD1}"/>
              </a:ext>
            </a:extLst>
          </p:cNvPr>
          <p:cNvSpPr txBox="1"/>
          <p:nvPr/>
        </p:nvSpPr>
        <p:spPr>
          <a:xfrm>
            <a:off x="6126410" y="661103"/>
            <a:ext cx="1021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Before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378168-8837-6450-F736-5C4B8AC120BD}"/>
              </a:ext>
            </a:extLst>
          </p:cNvPr>
          <p:cNvGrpSpPr/>
          <p:nvPr/>
        </p:nvGrpSpPr>
        <p:grpSpPr>
          <a:xfrm>
            <a:off x="1983026" y="3844112"/>
            <a:ext cx="1021768" cy="1394169"/>
            <a:chOff x="2252298" y="4255238"/>
            <a:chExt cx="1021768" cy="1394169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A00EEE0E-087F-7A56-8A5E-2CD8239F4471}"/>
                </a:ext>
              </a:extLst>
            </p:cNvPr>
            <p:cNvSpPr/>
            <p:nvPr/>
          </p:nvSpPr>
          <p:spPr>
            <a:xfrm>
              <a:off x="2252298" y="4255238"/>
              <a:ext cx="852254" cy="139416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1AFA4F-309B-C50A-53EE-C5A20AEC1DF1}"/>
                </a:ext>
              </a:extLst>
            </p:cNvPr>
            <p:cNvSpPr txBox="1"/>
            <p:nvPr/>
          </p:nvSpPr>
          <p:spPr>
            <a:xfrm>
              <a:off x="2252298" y="4724361"/>
              <a:ext cx="10217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During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4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</a:t>
            </a:r>
            <a:r>
              <a:rPr lang="en-US" dirty="0"/>
              <a:t>SCHOOL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 REFRESH</a:t>
            </a:r>
            <a:r>
              <a:rPr lang="en-US" dirty="0">
                <a:solidFill>
                  <a:srgbClr val="000000"/>
                </a:solidFill>
              </a:rPr>
              <a:t> #2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3632296" y="5922948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  <a:p>
            <a:r>
              <a:rPr lang="en-US" sz="1400" b="1" dirty="0"/>
              <a:t>69 CLASSROOMS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01553-1059-5A71-4B25-C366C724BDFB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106FF-AD96-8550-EADE-2D1B7E78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25" y="1250395"/>
            <a:ext cx="4590328" cy="2927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310EA-A0F3-5A1C-439B-33BEFA465B42}"/>
              </a:ext>
            </a:extLst>
          </p:cNvPr>
          <p:cNvSpPr txBox="1"/>
          <p:nvPr/>
        </p:nvSpPr>
        <p:spPr>
          <a:xfrm>
            <a:off x="182046" y="4129255"/>
            <a:ext cx="3064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  <a:p>
            <a:r>
              <a:rPr lang="en-US" sz="1400" b="1" dirty="0"/>
              <a:t>59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8925" y="2812256"/>
            <a:ext cx="4396591" cy="2967841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215900">
              <a:srgbClr val="DDB331">
                <a:alpha val="66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0341-16D9-8999-F059-741A78483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06437" y="1044825"/>
            <a:ext cx="3734446" cy="2933146"/>
          </a:xfrm>
          <a:prstGeom prst="rect">
            <a:avLst/>
          </a:prstGeom>
          <a:effectLst>
            <a:glow rad="190500">
              <a:srgbClr val="7030A0">
                <a:alpha val="68000"/>
              </a:srgbClr>
            </a:glow>
            <a:outerShdw blurRad="50800" dist="50800" dir="5400000" algn="ctr" rotWithShape="0">
              <a:srgbClr val="7030A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A0134-A024-32CA-AE87-5BA2F7C26143}"/>
              </a:ext>
            </a:extLst>
          </p:cNvPr>
          <p:cNvSpPr txBox="1"/>
          <p:nvPr/>
        </p:nvSpPr>
        <p:spPr>
          <a:xfrm>
            <a:off x="8083141" y="4083826"/>
            <a:ext cx="41088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STIMSON LEARNING CENTER</a:t>
            </a:r>
          </a:p>
          <a:p>
            <a:r>
              <a:rPr lang="en-US" sz="1400" b="1" dirty="0"/>
              <a:t>10 CLASSROOMS</a:t>
            </a:r>
          </a:p>
        </p:txBody>
      </p:sp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C148726-1F21-CB51-DFE3-6E82899820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6999" b="6999"/>
          <a:stretch/>
        </p:blipFill>
        <p:spPr>
          <a:xfrm rot="5400000">
            <a:off x="2968642" y="3183193"/>
            <a:ext cx="4127344" cy="2662214"/>
          </a:xfrm>
          <a:effectLst>
            <a:glow rad="215900">
              <a:schemeClr val="bg1">
                <a:lumMod val="85000"/>
              </a:schemeClr>
            </a:glow>
          </a:effectLst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#2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507242" y="1416120"/>
            <a:ext cx="5155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Wilson HS Phase 1 </a:t>
            </a:r>
          </a:p>
          <a:p>
            <a:r>
              <a:rPr lang="en-US" sz="3200" dirty="0"/>
              <a:t>Classroom C-12 During New Floor Prep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9E417B-81A3-D65D-4A1A-9235810B0E34}"/>
              </a:ext>
            </a:extLst>
          </p:cNvPr>
          <p:cNvGrpSpPr/>
          <p:nvPr/>
        </p:nvGrpSpPr>
        <p:grpSpPr>
          <a:xfrm>
            <a:off x="2745048" y="3340394"/>
            <a:ext cx="1064300" cy="1394169"/>
            <a:chOff x="788658" y="6247654"/>
            <a:chExt cx="1064300" cy="1394169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A00EEE0E-087F-7A56-8A5E-2CD8239F4471}"/>
                </a:ext>
              </a:extLst>
            </p:cNvPr>
            <p:cNvSpPr/>
            <p:nvPr/>
          </p:nvSpPr>
          <p:spPr>
            <a:xfrm>
              <a:off x="788658" y="6247654"/>
              <a:ext cx="890205" cy="139416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1AFA4F-309B-C50A-53EE-C5A20AEC1DF1}"/>
                </a:ext>
              </a:extLst>
            </p:cNvPr>
            <p:cNvSpPr txBox="1"/>
            <p:nvPr/>
          </p:nvSpPr>
          <p:spPr>
            <a:xfrm>
              <a:off x="831190" y="6693353"/>
              <a:ext cx="10217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During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01D66B6-6451-ADEC-32A1-75533408A751}"/>
              </a:ext>
            </a:extLst>
          </p:cNvPr>
          <p:cNvGrpSpPr/>
          <p:nvPr/>
        </p:nvGrpSpPr>
        <p:grpSpPr>
          <a:xfrm>
            <a:off x="5808930" y="719333"/>
            <a:ext cx="1021768" cy="1394169"/>
            <a:chOff x="4172166" y="3377718"/>
            <a:chExt cx="1021768" cy="1394169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532B7D38-9BB2-4957-C112-B36364B46D91}"/>
                </a:ext>
              </a:extLst>
            </p:cNvPr>
            <p:cNvSpPr/>
            <p:nvPr/>
          </p:nvSpPr>
          <p:spPr>
            <a:xfrm>
              <a:off x="4172166" y="3377718"/>
              <a:ext cx="890205" cy="139416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4B78EC-418F-7424-E7D4-53DAF6950014}"/>
                </a:ext>
              </a:extLst>
            </p:cNvPr>
            <p:cNvSpPr txBox="1"/>
            <p:nvPr/>
          </p:nvSpPr>
          <p:spPr>
            <a:xfrm>
              <a:off x="4172166" y="3890137"/>
              <a:ext cx="10217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During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Placeholder 15" descr="A person in a vest cleaning a floor&#10;&#10;Description automatically generated">
            <a:extLst>
              <a:ext uri="{FF2B5EF4-FFF2-40B4-BE49-F238E27FC236}">
                <a16:creationId xmlns:a16="http://schemas.microsoft.com/office/drawing/2014/main" id="{EFFE715A-2C9B-5615-A08D-AF2D033B4BD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5046" r="25046"/>
          <a:stretch>
            <a:fillRect/>
          </a:stretch>
        </p:blipFill>
        <p:spPr>
          <a:xfrm rot="5400000">
            <a:off x="7583817" y="-422719"/>
            <a:ext cx="3429000" cy="5153026"/>
          </a:xfrm>
          <a:effectLst>
            <a:glow rad="254000">
              <a:schemeClr val="bg1">
                <a:lumMod val="6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MMING GRO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3fe1c67-6478-45b1-aa56-5fc4d7a72521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  <_activity xmlns="c5f0dd29-812e-4e38-9221-6fe88239b54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1075DD14ACE4DBFD85931C4A3D8B2" ma:contentTypeVersion="18" ma:contentTypeDescription="Create a new document." ma:contentTypeScope="" ma:versionID="26b8a9ab70025e673009acc0181de6fe">
  <xsd:schema xmlns:xsd="http://www.w3.org/2001/XMLSchema" xmlns:xs="http://www.w3.org/2001/XMLSchema" xmlns:p="http://schemas.microsoft.com/office/2006/metadata/properties" xmlns:ns3="c5f0dd29-812e-4e38-9221-6fe88239b54b" xmlns:ns4="b3fe1c67-6478-45b1-aa56-5fc4d7a72521" targetNamespace="http://schemas.microsoft.com/office/2006/metadata/properties" ma:root="true" ma:fieldsID="0aa4cb13b28b8028f5557823ba76135c" ns3:_="" ns4:_="">
    <xsd:import namespace="c5f0dd29-812e-4e38-9221-6fe88239b54b"/>
    <xsd:import namespace="b3fe1c67-6478-45b1-aa56-5fc4d7a725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0dd29-812e-4e38-9221-6fe88239b5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1c67-6478-45b1-aa56-5fc4d7a725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A7D6F9-00DE-4A22-8E94-6C120597305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c5f0dd29-812e-4e38-9221-6fe88239b54b"/>
    <ds:schemaRef ds:uri="b3fe1c67-6478-45b1-aa56-5fc4d7a7252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4D85D7-31F3-41E8-97AE-09A81A1223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f0dd29-812e-4e38-9221-6fe88239b54b"/>
    <ds:schemaRef ds:uri="b3fe1c67-6478-45b1-aa56-5fc4d7a725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540</Words>
  <Application>Microsoft Office PowerPoint</Application>
  <PresentationFormat>Widescreen</PresentationFormat>
  <Paragraphs>136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Measure BB Bond</vt:lpstr>
      <vt:lpstr>PowerPoint Presentation</vt:lpstr>
      <vt:lpstr>PHASE B PROGRESS</vt:lpstr>
      <vt:lpstr>HIGH SCHOOL REFRESH PROJECTS</vt:lpstr>
      <vt:lpstr>HIGH SCHOOL REFRESH #1 </vt:lpstr>
      <vt:lpstr>REFRESH GROUP #1</vt:lpstr>
      <vt:lpstr>REFRESH GROUP #1</vt:lpstr>
      <vt:lpstr>HIGH SCHOOL REFRESH #2 </vt:lpstr>
      <vt:lpstr>REFRESH GROUP #2</vt:lpstr>
      <vt:lpstr>REFRESH GROUP #2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Lelia Gonzalez (Davidson)</cp:lastModifiedBy>
  <cp:revision>58</cp:revision>
  <dcterms:created xsi:type="dcterms:W3CDTF">2022-06-29T16:34:34Z</dcterms:created>
  <dcterms:modified xsi:type="dcterms:W3CDTF">2024-04-26T21:36:12Z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0x01010036D1075DD14ACE4DBFD85931C4A3D8B2</vt:lpwstr>
  </property>
</Properties>
</file>