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18"/>
  </p:notesMasterIdLst>
  <p:handoutMasterIdLst>
    <p:handoutMasterId r:id="rId19"/>
  </p:handoutMasterIdLst>
  <p:sldIdLst>
    <p:sldId id="654" r:id="rId6"/>
    <p:sldId id="717" r:id="rId7"/>
    <p:sldId id="724" r:id="rId8"/>
    <p:sldId id="718" r:id="rId9"/>
    <p:sldId id="410" r:id="rId10"/>
    <p:sldId id="688" r:id="rId11"/>
    <p:sldId id="721" r:id="rId12"/>
    <p:sldId id="722" r:id="rId13"/>
    <p:sldId id="708" r:id="rId14"/>
    <p:sldId id="719" r:id="rId15"/>
    <p:sldId id="690" r:id="rId16"/>
    <p:sldId id="685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717"/>
            <p14:sldId id="724"/>
            <p14:sldId id="718"/>
            <p14:sldId id="410"/>
            <p14:sldId id="688"/>
            <p14:sldId id="721"/>
            <p14:sldId id="722"/>
            <p14:sldId id="708"/>
            <p14:sldId id="719"/>
            <p14:sldId id="690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4C22"/>
    <a:srgbClr val="E7E7E7"/>
    <a:srgbClr val="00863D"/>
    <a:srgbClr val="029FEE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B3748-630D-71A8-FDA6-6FEA806D26CB}" v="540" dt="2024-03-21T15:47:19.314"/>
    <p1510:client id="{504DC005-EB2A-A157-6F8D-D6D3C19B6DA5}" v="59" dt="2024-03-20T16:11:57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evening </a:t>
            </a:r>
            <a:r>
              <a:rPr lang="en-US" err="1"/>
              <a:t>Ma’dam</a:t>
            </a:r>
            <a:r>
              <a:rPr lang="en-US"/>
              <a:t> President, Ms. Christine Salazar, Distinguish Board Members; Superintendent, Dr. Jimenez, Executive Cabinet, Colleagues, and community members.  </a:t>
            </a:r>
          </a:p>
          <a:p>
            <a:endParaRPr lang="en-US"/>
          </a:p>
          <a:p>
            <a:r>
              <a:rPr lang="en-US"/>
              <a:t>A special greetings to our Principals, Administrators, staff member who are joining us via the virtual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17EB-6143-31BC-FBBF-87820451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930C3-F235-F77E-BE9B-3152CF059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30CE0-7B46-2C08-6E3C-A5E927EA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/>
              <a:t>Amar- In DSA, waiting for approval</a:t>
            </a:r>
          </a:p>
          <a:p>
            <a:r>
              <a:rPr lang="en-US"/>
              <a:t>LAHS-	HVAC- </a:t>
            </a:r>
          </a:p>
          <a:p>
            <a:r>
              <a:rPr lang="en-US"/>
              <a:t>	Press Box- working on the rehabilitation for DSA Approval</a:t>
            </a:r>
          </a:p>
          <a:p>
            <a:r>
              <a:rPr lang="en-US"/>
              <a:t>LPHS- Addressing DSA comments and awaiting approval</a:t>
            </a:r>
          </a:p>
          <a:p>
            <a:r>
              <a:rPr lang="en-US"/>
              <a:t>WIHS- Addressing DSA comments and awaiting approval</a:t>
            </a:r>
          </a:p>
          <a:p>
            <a:r>
              <a:rPr lang="en-US"/>
              <a:t>Wing Lane- Project Bid,  waiting for Board Approval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F7659-07AB-19C9-6C0E-AEED9EA31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/>
              <a:t>Amar- In DSA waiting for approval</a:t>
            </a:r>
          </a:p>
          <a:p>
            <a:r>
              <a:rPr lang="en-US"/>
              <a:t>LAHS-	HVAC- </a:t>
            </a:r>
          </a:p>
          <a:p>
            <a:r>
              <a:rPr lang="en-US"/>
              <a:t>	Press Box- working on the rehabilitation for DSA Approval</a:t>
            </a:r>
          </a:p>
          <a:p>
            <a:r>
              <a:rPr lang="en-US"/>
              <a:t>LPHS- Addressing DSA comments and awaiting approval</a:t>
            </a:r>
          </a:p>
          <a:p>
            <a:r>
              <a:rPr lang="en-US"/>
              <a:t>WIHS- Addressing DSA comments and awaiting approval</a:t>
            </a:r>
          </a:p>
          <a:p>
            <a:r>
              <a:rPr lang="en-US"/>
              <a:t>Wing Lane- Project Bid,  waiting for Board Approval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8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7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4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 err="1">
                <a:solidFill>
                  <a:srgbClr val="000000"/>
                </a:solidFill>
              </a:rPr>
              <a:t>Kwis</a:t>
            </a:r>
            <a:r>
              <a:rPr lang="en-US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err="1">
                <a:solidFill>
                  <a:srgbClr val="000000"/>
                </a:solidFill>
              </a:rPr>
              <a:t>Cedarlane</a:t>
            </a:r>
            <a:r>
              <a:rPr lang="en-US">
                <a:solidFill>
                  <a:srgbClr val="000000"/>
                </a:solidFill>
              </a:rPr>
              <a:t> Portable – In design phase with PBK architecture. Soils samples being conducted. </a:t>
            </a:r>
          </a:p>
          <a:p>
            <a:r>
              <a:rPr lang="en-US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4/26/2024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4/26/2024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4/26/2024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4/26/2024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4/26/2024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4/26/2024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4/26/2024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4/26/2024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4/26/2024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ft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4/26/2024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Regular Board Meeting March 26, 2024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2EC6-52F3-FC6B-98B4-0DCA56DA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9" y="1771047"/>
            <a:ext cx="8716281" cy="332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B4565-28C4-C09A-61D9-EF8E39544A5E}"/>
              </a:ext>
            </a:extLst>
          </p:cNvPr>
          <p:cNvSpPr txBox="1"/>
          <p:nvPr/>
        </p:nvSpPr>
        <p:spPr>
          <a:xfrm>
            <a:off x="213859" y="4741522"/>
            <a:ext cx="199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A6716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La Puente Quad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82D1F-E9F6-B805-00B0-D3A11A62306B}"/>
              </a:ext>
            </a:extLst>
          </p:cNvPr>
          <p:cNvSpPr txBox="1"/>
          <p:nvPr/>
        </p:nvSpPr>
        <p:spPr>
          <a:xfrm>
            <a:off x="2376693" y="4786199"/>
            <a:ext cx="20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Los Altos 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581-C38C-7AF4-FC86-C8D5F3D54799}"/>
              </a:ext>
            </a:extLst>
          </p:cNvPr>
          <p:cNvSpPr txBox="1"/>
          <p:nvPr/>
        </p:nvSpPr>
        <p:spPr>
          <a:xfrm>
            <a:off x="4622452" y="4765498"/>
            <a:ext cx="20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Wilson Quad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101E3-6E09-2C9E-8B20-C9805AD2DC36}"/>
              </a:ext>
            </a:extLst>
          </p:cNvPr>
          <p:cNvSpPr txBox="1"/>
          <p:nvPr/>
        </p:nvSpPr>
        <p:spPr>
          <a:xfrm>
            <a:off x="6688759" y="4757885"/>
            <a:ext cx="215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rgbClr val="EA6716"/>
                  </a:outerShdw>
                </a:effectLst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D4AC6-E9AE-F38F-A952-0D31C29CF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F1CC1-D6AC-5921-2AF5-45A712B4E0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B38481-E57B-50EC-735C-AD0FF855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91" y="512380"/>
            <a:ext cx="400396" cy="58325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7A04BCF-D7D7-9B53-1774-F89D72A19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540760"/>
              </p:ext>
            </p:extLst>
          </p:nvPr>
        </p:nvGraphicFramePr>
        <p:xfrm>
          <a:off x="122126" y="2204821"/>
          <a:ext cx="8886511" cy="23253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8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5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673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Los Altos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97985727"/>
                  </a:ext>
                </a:extLst>
              </a:tr>
              <a:tr h="34955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La Puente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Custom Shade Structure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50971856"/>
                  </a:ext>
                </a:extLst>
              </a:tr>
              <a:tr h="25836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Stadium Press Box &amp; Bleachers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49650723"/>
                  </a:ext>
                </a:extLst>
              </a:tr>
              <a:tr h="942288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Stadium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 Field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(Phase I Track &amp; Field and Softball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 Complete) OPTION B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dirty="0"/>
                        <a:t>Pending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latin typeface="TW Cen MT"/>
                        </a:rPr>
                        <a:t>TBD (14-18 months after Board approval of the Bid)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658676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147177-5886-272F-4277-889ABC01249B}"/>
              </a:ext>
            </a:extLst>
          </p:cNvPr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D21D0-1A95-6215-B6CF-DB34F5E0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b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with Division of State Architect (DSA) </a:t>
            </a:r>
            <a:b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</a:b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Waiting on Approval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0AC4B-2695-011B-3103-B29492AAC4EF}"/>
              </a:ext>
            </a:extLst>
          </p:cNvPr>
          <p:cNvSpPr txBox="1"/>
          <p:nvPr/>
        </p:nvSpPr>
        <p:spPr>
          <a:xfrm>
            <a:off x="119686" y="1759076"/>
            <a:ext cx="2342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85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636807"/>
              </p:ext>
            </p:extLst>
          </p:nvPr>
        </p:nvGraphicFramePr>
        <p:xfrm>
          <a:off x="122129" y="1792721"/>
          <a:ext cx="8899741" cy="6859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54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Districtwide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HVAC System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Replacements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425995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4A9078-9713-F683-26B2-1BCA9A44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400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Rockwell" panose="02060603020205020403" pitchFamily="18" charset="0"/>
              </a:rPr>
              <a:t>in Design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479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8527055" y="6526634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/>
              <a:t>Next Report – May 26, 2024</a:t>
            </a:r>
            <a:endParaRPr lang="en-US" sz="3800" i="1"/>
          </a:p>
          <a:p>
            <a:pPr marL="0" indent="0" algn="ctr">
              <a:buNone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Baldwin Elementary Restriping Basketball Courts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3D3D5-A15F-E2E5-066F-64E12E7B9C44}"/>
              </a:ext>
            </a:extLst>
          </p:cNvPr>
          <p:cNvSpPr txBox="1"/>
          <p:nvPr/>
        </p:nvSpPr>
        <p:spPr>
          <a:xfrm>
            <a:off x="5921732" y="1940593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pic>
        <p:nvPicPr>
          <p:cNvPr id="3" name="Picture 2" descr="A basketball court with white lines&#10;&#10;Description automatically generated">
            <a:extLst>
              <a:ext uri="{FF2B5EF4-FFF2-40B4-BE49-F238E27FC236}">
                <a16:creationId xmlns:a16="http://schemas.microsoft.com/office/drawing/2014/main" id="{7BD429FC-283D-8D1E-A6C7-81786C928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16" y="2551843"/>
            <a:ext cx="4097945" cy="3498295"/>
          </a:xfrm>
          <a:prstGeom prst="rect">
            <a:avLst/>
          </a:prstGeom>
        </p:spPr>
      </p:pic>
      <p:pic>
        <p:nvPicPr>
          <p:cNvPr id="4" name="Picture 3" descr="A basketball court with white lines&#10;&#10;Description automatically generated">
            <a:extLst>
              <a:ext uri="{FF2B5EF4-FFF2-40B4-BE49-F238E27FC236}">
                <a16:creationId xmlns:a16="http://schemas.microsoft.com/office/drawing/2014/main" id="{C2451C06-15F2-E882-6240-BE95769AB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869" y="2558004"/>
            <a:ext cx="4308636" cy="349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E100C-1681-F3B7-69C6-FEA59BDFA6D2}"/>
              </a:ext>
            </a:extLst>
          </p:cNvPr>
          <p:cNvSpPr txBox="1"/>
          <p:nvPr/>
        </p:nvSpPr>
        <p:spPr>
          <a:xfrm>
            <a:off x="1491636" y="1842027"/>
            <a:ext cx="13737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6284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000" dirty="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250" b="1" dirty="0">
                <a:solidFill>
                  <a:srgbClr val="0070C0"/>
                </a:solidFill>
                <a:latin typeface="Rockwell"/>
              </a:rPr>
              <a:t>Sierra Vista MS Restriping Basketball Courts</a:t>
            </a:r>
            <a:endParaRPr lang="en-US" sz="20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3D3D5-A15F-E2E5-066F-64E12E7B9C44}"/>
              </a:ext>
            </a:extLst>
          </p:cNvPr>
          <p:cNvSpPr txBox="1"/>
          <p:nvPr/>
        </p:nvSpPr>
        <p:spPr>
          <a:xfrm>
            <a:off x="6118298" y="1776820"/>
            <a:ext cx="118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E100C-1681-F3B7-69C6-FEA59BDFA6D2}"/>
              </a:ext>
            </a:extLst>
          </p:cNvPr>
          <p:cNvSpPr txBox="1"/>
          <p:nvPr/>
        </p:nvSpPr>
        <p:spPr>
          <a:xfrm>
            <a:off x="1515709" y="1771892"/>
            <a:ext cx="13737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BEFORE</a:t>
            </a:r>
            <a:endParaRPr lang="en-US" sz="2000"/>
          </a:p>
        </p:txBody>
      </p:sp>
      <p:pic>
        <p:nvPicPr>
          <p:cNvPr id="5" name="Picture 4" descr="A basketball hoops on a parking lot&#10;&#10;Description automatically generated">
            <a:extLst>
              <a:ext uri="{FF2B5EF4-FFF2-40B4-BE49-F238E27FC236}">
                <a16:creationId xmlns:a16="http://schemas.microsoft.com/office/drawing/2014/main" id="{BDA9E8F8-2FAF-3C0F-C0E2-63F6257AA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375" y="2346657"/>
            <a:ext cx="4014716" cy="3315268"/>
          </a:xfrm>
          <a:prstGeom prst="rect">
            <a:avLst/>
          </a:prstGeom>
        </p:spPr>
      </p:pic>
      <p:pic>
        <p:nvPicPr>
          <p:cNvPr id="9" name="Picture 8" descr="A basketball hoops on a playground&#10;&#10;Description automatically generated">
            <a:extLst>
              <a:ext uri="{FF2B5EF4-FFF2-40B4-BE49-F238E27FC236}">
                <a16:creationId xmlns:a16="http://schemas.microsoft.com/office/drawing/2014/main" id="{3B4A3D84-D2A3-E8F3-6540-470862EB8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42" y="2343624"/>
            <a:ext cx="3957851" cy="33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23252"/>
              </p:ext>
            </p:extLst>
          </p:nvPr>
        </p:nvGraphicFramePr>
        <p:xfrm>
          <a:off x="621195" y="1776619"/>
          <a:ext cx="7836385" cy="470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7958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06017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1730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0680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898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Funding Source 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Baldwin Elementary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Basketball Court Restriping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Facilities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03/2024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2747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California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075006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Grazide</a:t>
                      </a: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4176056918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Kwis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574708464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Nelson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750778837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Palm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242945684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Winglane</a:t>
                      </a: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Basketball Court Restriping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Facilities</a:t>
                      </a:r>
                      <a:endParaRPr lang="en-US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608279708"/>
                  </a:ext>
                </a:extLst>
              </a:tr>
              <a:tr h="2576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Sierra Vista 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Basketball Court Restriping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Facilities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03/2024</a:t>
                      </a:r>
                      <a:endParaRPr lang="en-US" sz="10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0068218"/>
                  </a:ext>
                </a:extLst>
              </a:tr>
              <a:tr h="25766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California ES 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909300545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err="1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Cedarlane</a:t>
                      </a: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 Academy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201749761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District Office </a:t>
                      </a:r>
                      <a:r>
                        <a:rPr lang="en-US" sz="1000" b="1" i="0" u="none" strike="noStrike" noProof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Bldg</a:t>
                      </a: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 C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1530922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Lassalette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604173766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SSC (Sierra Vista)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33665639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Sparks ES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445746608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Stimson LC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4278459783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Valley Alt AS – CDS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506911229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Workman ES 26/27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616430384"/>
                  </a:ext>
                </a:extLst>
              </a:tr>
              <a:tr h="22545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Workman HS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Reroof Various Buildings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Deferred Maintenance</a:t>
                      </a:r>
                      <a:endParaRPr lang="en-US" sz="10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1" i="0" u="none" strike="noStrike" kern="1200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03/2024</a:t>
                      </a:r>
                      <a:endParaRPr lang="en-US" sz="100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90304883"/>
                  </a:ext>
                </a:extLst>
              </a:tr>
              <a:tr h="289876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Willow Adult Ed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Fire Alarm</a:t>
                      </a:r>
                      <a:r>
                        <a:rPr lang="en-US" sz="1000" b="1" i="0" u="none" strike="noStrike" baseline="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 Installation</a:t>
                      </a:r>
                      <a:endParaRPr lang="en-US" sz="1000" b="1" i="0" u="none" strike="noStrike">
                        <a:solidFill>
                          <a:srgbClr val="0070C0"/>
                        </a:solidFill>
                        <a:effectLst/>
                        <a:latin typeface="TW Cen MT"/>
                        <a:ea typeface="Calibri"/>
                        <a:cs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0070C0"/>
                          </a:solidFill>
                          <a:latin typeface="TW Cen MT"/>
                          <a:ea typeface="Calibri"/>
                          <a:cs typeface="Calibri"/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Calibri"/>
                          <a:cs typeface="Calibri"/>
                        </a:rPr>
                        <a:t>03/2024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5511651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242747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9827" y="1979803"/>
            <a:ext cx="2671894" cy="6858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2023-2024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433" y="1675003"/>
            <a:ext cx="7620000" cy="990600"/>
          </a:xfrm>
        </p:spPr>
        <p:txBody>
          <a:bodyPr/>
          <a:lstStyle/>
          <a:p>
            <a:r>
              <a:rPr lang="en-US"/>
              <a:t>Projects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99443" y="6482299"/>
            <a:ext cx="744557" cy="375701"/>
          </a:xfrm>
        </p:spPr>
        <p:txBody>
          <a:bodyPr/>
          <a:lstStyle/>
          <a:p>
            <a:pPr>
              <a:defRPr/>
            </a:pPr>
            <a:fld id="{758633C0-3EDB-47ED-B0FC-29511389E863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103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5F8CBE9-5FF5-4B08-FC3B-772E9934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130587"/>
              </p:ext>
            </p:extLst>
          </p:nvPr>
        </p:nvGraphicFramePr>
        <p:xfrm>
          <a:off x="149390" y="1920053"/>
          <a:ext cx="8845219" cy="30000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072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Item Description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Plans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Approval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Procurement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Construct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10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Los Altos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Reroof Various Buildings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Deferred Maintenance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05/2024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331402207"/>
                  </a:ext>
                </a:extLst>
              </a:tr>
              <a:tr h="21055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Wedgeworth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735819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Los Altos High School 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Gym &amp; Locker Room HVAC </a:t>
                      </a:r>
                      <a:endParaRPr lang="en-US" dirty="0"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(65 tons of temporary HVAC units have been installed)</a:t>
                      </a:r>
                      <a:r>
                        <a:rPr lang="en-US" sz="10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 </a:t>
                      </a:r>
                      <a:endParaRPr lang="en-US" sz="105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defTabSz="914400" rtl="0"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Pending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Approx. 3 months after DSA approval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 rtl="0"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500743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Cedarlane</a:t>
                      </a: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 Academy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Portable Installation 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660770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Palm Elementary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Front of School Fencing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NA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NA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546880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Workman Elementary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Carpet Repair/Replacement in Front Office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93215328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53BD-0A7C-FD32-501B-7738FE3A8453}"/>
              </a:ext>
            </a:extLst>
          </p:cNvPr>
          <p:cNvSpPr txBox="1"/>
          <p:nvPr/>
        </p:nvSpPr>
        <p:spPr>
          <a:xfrm>
            <a:off x="149390" y="1505933"/>
            <a:ext cx="18904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02528"/>
              </p:ext>
            </p:extLst>
          </p:nvPr>
        </p:nvGraphicFramePr>
        <p:xfrm>
          <a:off x="149390" y="3917714"/>
          <a:ext cx="8845219" cy="11138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Adult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Two-Story Medical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/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04/2024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Adult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HVAC Replacement - MPR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89555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8AF3E-64F1-840F-FBB1-56599E7D3011}"/>
              </a:ext>
            </a:extLst>
          </p:cNvPr>
          <p:cNvSpPr txBox="1"/>
          <p:nvPr/>
        </p:nvSpPr>
        <p:spPr>
          <a:xfrm>
            <a:off x="70949" y="3425118"/>
            <a:ext cx="12861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Adult 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C2995-9933-7B26-1865-3B3EC18B3442}"/>
              </a:ext>
            </a:extLst>
          </p:cNvPr>
          <p:cNvSpPr txBox="1"/>
          <p:nvPr/>
        </p:nvSpPr>
        <p:spPr>
          <a:xfrm>
            <a:off x="149390" y="1595220"/>
            <a:ext cx="23111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Special Education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A54D6E-FDAE-5904-D693-670D65F0E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451469"/>
              </p:ext>
            </p:extLst>
          </p:nvPr>
        </p:nvGraphicFramePr>
        <p:xfrm>
          <a:off x="149390" y="2071004"/>
          <a:ext cx="8845219" cy="8474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5786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803214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6118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R w="0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>
                    <a:lnL w="0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err="1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Lassalette</a:t>
                      </a: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Special Ed Playground</a:t>
                      </a:r>
                    </a:p>
                  </a:txBody>
                  <a:tcPr marL="9525" marR="9525" marT="9525" marB="0">
                    <a:lnT w="0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Special Ed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4696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49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46273"/>
              </p:ext>
            </p:extLst>
          </p:nvPr>
        </p:nvGraphicFramePr>
        <p:xfrm>
          <a:off x="149390" y="2022406"/>
          <a:ext cx="8845219" cy="3433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410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571105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Item Description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Plans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Approval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Procurement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Construct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100" b="1" dirty="0" err="1">
                          <a:solidFill>
                            <a:srgbClr val="0070C0"/>
                          </a:solidFill>
                          <a:latin typeface="TW Cen MT"/>
                        </a:rPr>
                        <a:t>Winglane</a:t>
                      </a:r>
                      <a:r>
                        <a:rPr lang="fr-FR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 ES </a:t>
                      </a:r>
                      <a:r>
                        <a:rPr lang="fr-FR" sz="1100" b="1" dirty="0" err="1">
                          <a:solidFill>
                            <a:srgbClr val="0070C0"/>
                          </a:solidFill>
                          <a:latin typeface="TW Cen MT"/>
                        </a:rPr>
                        <a:t>Headstart</a:t>
                      </a:r>
                      <a:endParaRPr lang="fr-FR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Portable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>
                          <a:solidFill>
                            <a:srgbClr val="0070C0"/>
                          </a:solidFill>
                          <a:latin typeface="TW Cen MT"/>
                        </a:rPr>
                        <a:t>Child</a:t>
                      </a:r>
                      <a:endParaRPr lang="en-US"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2840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Nelson </a:t>
                      </a: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Elementary School 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Head Start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Playground &amp; Shade Structure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Child 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 Development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1" i="0" u="none" strike="noStrike" noProof="0">
                        <a:solidFill>
                          <a:srgbClr val="0070C0"/>
                        </a:solidFill>
                        <a:effectLst/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Workman Elementary School Head Start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Playground &amp; Accessibility Path of Travel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latin typeface="TW Cen MT"/>
                        </a:rPr>
                        <a:t>Child 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898551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Fairgrove Academy  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TW Cen MT"/>
                        </a:rPr>
                        <a:t>Headstart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Playground &amp; Shade Structure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latin typeface="TW Cen MT"/>
                        </a:rPr>
                        <a:t>Child 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037385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Amar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Entry Security Project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latin typeface="TW Cen MT"/>
                        </a:rPr>
                        <a:t>Child 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2862291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TW Cen MT"/>
                        </a:rPr>
                        <a:t>Sierra Vista - SSC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SSC Office Reception Counter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Pending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latin typeface="TW Cen MT"/>
                        </a:rPr>
                        <a:t>Child 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 dirty="0">
                          <a:solidFill>
                            <a:srgbClr val="0070C0"/>
                          </a:solidFill>
                          <a:latin typeface="TW Cen MT"/>
                        </a:rPr>
                        <a:t> Development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 dirty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7266322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0E87-30C9-F0BD-FDBD-2C115336B3E8}"/>
              </a:ext>
            </a:extLst>
          </p:cNvPr>
          <p:cNvSpPr txBox="1"/>
          <p:nvPr/>
        </p:nvSpPr>
        <p:spPr>
          <a:xfrm>
            <a:off x="0" y="1591515"/>
            <a:ext cx="2342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Child Development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5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439228"/>
              </p:ext>
            </p:extLst>
          </p:nvPr>
        </p:nvGraphicFramePr>
        <p:xfrm>
          <a:off x="149391" y="1974700"/>
          <a:ext cx="8845219" cy="2228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3401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869182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862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889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Warehouse Freezer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Wilson High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Kitchen Modernization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4500300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Mesa Robles Middle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Kitchen Renovation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4657555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Baldwin Elementary School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Kitchen Renovation  - Three Compartment Sink Installation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70C0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1">
                        <a:solidFill>
                          <a:srgbClr val="0070C0"/>
                        </a:solidFill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1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8796387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as of March 26, 2024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12921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72C9-2E1F-33F3-ED3E-06CAFF91E67D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5318-27BD-9B36-5C94-F80B651FE0C5}"/>
              </a:ext>
            </a:extLst>
          </p:cNvPr>
          <p:cNvSpPr txBox="1"/>
          <p:nvPr/>
        </p:nvSpPr>
        <p:spPr>
          <a:xfrm>
            <a:off x="149391" y="1554748"/>
            <a:ext cx="25678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Nutrition Services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4" ma:contentTypeDescription="Create a new document." ma:contentTypeScope="" ma:versionID="92eed37e0c3ca5a6c4c917609fb6e07a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0fde5bd7b731ef473ad5b1f0d1b9c7ca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B9F651-A7C9-4AAC-85A2-D0A49564519A}">
  <ds:schemaRefs>
    <ds:schemaRef ds:uri="b3fe1c67-6478-45b1-aa56-5fc4d7a72521"/>
    <ds:schemaRef ds:uri="c5f0dd29-812e-4e38-9221-6fe88239b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16953D-E82D-45F1-BF81-10AE67C60FB4}">
  <ds:schemaRefs>
    <ds:schemaRef ds:uri="b3fe1c67-6478-45b1-aa56-5fc4d7a72521"/>
    <ds:schemaRef ds:uri="c5f0dd29-812e-4e38-9221-6fe88239b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Application>Microsoft Office PowerPoint</Application>
  <PresentationFormat>On-screen Show (4:3)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Médian</vt:lpstr>
      <vt:lpstr>1_Médian</vt:lpstr>
      <vt:lpstr>HACIENDA LA PUENTE UNIFIED SCHOOL DISTRICT</vt:lpstr>
      <vt:lpstr>Projects Completed as of March 26, 2024 Baldwin Elementary Restriping Basketball Courts</vt:lpstr>
      <vt:lpstr>Projects Completed as of March 26, 2024 Sierra Vista MS Restriping Basketball Courts</vt:lpstr>
      <vt:lpstr>PowerPoint Presentation</vt:lpstr>
      <vt:lpstr>Projects In Progress</vt:lpstr>
      <vt:lpstr>Projects in Progress as of March 26, 2024 </vt:lpstr>
      <vt:lpstr>Projects in Progress as of March 26, 2024 </vt:lpstr>
      <vt:lpstr>Projects in Progress as of March 26, 2024 </vt:lpstr>
      <vt:lpstr>Projects in Progress as of March 26, 2024 </vt:lpstr>
      <vt:lpstr> Projects with Division of State Architect (DSA)  Waiting on Approval</vt:lpstr>
      <vt:lpstr>Projects in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revision>55</cp:revision>
  <cp:lastPrinted>2024-03-13T19:20:02Z</cp:lastPrinted>
  <dcterms:modified xsi:type="dcterms:W3CDTF">2024-04-26T21:36:51Z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</Properties>
</file>