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72" r:id="rId6"/>
    <p:sldId id="257" r:id="rId7"/>
    <p:sldId id="273" r:id="rId8"/>
    <p:sldId id="274" r:id="rId9"/>
    <p:sldId id="275" r:id="rId10"/>
    <p:sldId id="276" r:id="rId11"/>
    <p:sldId id="282" r:id="rId12"/>
    <p:sldId id="281" r:id="rId13"/>
    <p:sldId id="283" r:id="rId14"/>
    <p:sldId id="290" r:id="rId15"/>
    <p:sldId id="291" r:id="rId16"/>
    <p:sldId id="288" r:id="rId17"/>
    <p:sldId id="284" r:id="rId18"/>
    <p:sldId id="285" r:id="rId19"/>
    <p:sldId id="287" r:id="rId20"/>
  </p:sldIdLst>
  <p:sldSz cx="9144000" cy="6858000" type="screen4x3"/>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138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6T20:57:18.368"/>
    </inkml:context>
    <inkml:brush xml:id="br0">
      <inkml:brushProperty name="width" value="0.23333" units="cm"/>
      <inkml:brushProperty name="height" value="0.4666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6T20:57:18.821"/>
    </inkml:context>
    <inkml:brush xml:id="br0">
      <inkml:brushProperty name="width" value="0.23333" units="cm"/>
      <inkml:brushProperty name="height" value="0.4666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6T20:57:19.284"/>
    </inkml:context>
    <inkml:brush xml:id="br0">
      <inkml:brushProperty name="width" value="0.23333" units="cm"/>
      <inkml:brushProperty name="height" value="0.4666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8T17:59:12.506"/>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2174 50 0,'-25'0'63,"1"0"-47,0 0 46,-50-26-31,-72 26-31,-25 0 16,49 0-16,-25 0 16,-24 0-16,-24 0 15,48 0-15,-24 0 16,49 0-1,0 0-15,49 0 16,-25 0-16,49 0 0,-24 0 16,0 0-16,48 0 15,-48 0-15,49 0 32,-1 0-32</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8T17:59:12.751"/>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8T17:59:12.964"/>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216 1 0,'-72'0'0,"23"0"16,1 0-16,24 0 16,0 0-1</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8T17:59:13.162"/>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342 1 0,'-49'0'15,"49"25"-15,-24-25 16,-1 0-1,25 24-15,-24-24 16,-25 25-16,-24-25 16,48 0-1,-48 24-15</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8T17:59:13.365"/>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415 0 0,'-24'0'0,"-25"0"15,25 0-15,-25 0 32,0 0-17,24 0 1,-23 0-16,-26 0 15,1 0-15</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2-08-18T17:59:13.544"/>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52615EC0-466C-49D3-9BF0-896EBC808EAB}" type="datetimeFigureOut">
              <a:rPr lang="en-US" smtClean="0"/>
              <a:t>3/18/2024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3CF2A2EC-941D-49AE-A87D-7D31FE45E7F8}" type="slidenum">
              <a:rPr lang="en-US" smtClean="0"/>
              <a:t>‹#›</a:t>
            </a:fld>
            <a:endParaRPr lang="en-US"/>
          </a:p>
        </p:txBody>
      </p:sp>
    </p:spTree>
    <p:extLst>
      <p:ext uri="{BB962C8B-B14F-4D97-AF65-F5344CB8AC3E}">
        <p14:creationId xmlns:p14="http://schemas.microsoft.com/office/powerpoint/2010/main" val="33030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2A2EC-941D-49AE-A87D-7D31FE45E7F8}" type="slidenum">
              <a:rPr lang="en-US" smtClean="0"/>
              <a:t>8</a:t>
            </a:fld>
            <a:endParaRPr lang="en-US"/>
          </a:p>
        </p:txBody>
      </p:sp>
    </p:spTree>
    <p:extLst>
      <p:ext uri="{BB962C8B-B14F-4D97-AF65-F5344CB8AC3E}">
        <p14:creationId xmlns:p14="http://schemas.microsoft.com/office/powerpoint/2010/main" val="2114645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395476" y="6157442"/>
            <a:ext cx="1384316" cy="356654"/>
          </a:xfrm>
          <a:prstGeom prst="rect">
            <a:avLst/>
          </a:prstGeom>
        </p:spPr>
      </p:pic>
      <p:sp>
        <p:nvSpPr>
          <p:cNvPr id="17" name="bg object 17"/>
          <p:cNvSpPr/>
          <p:nvPr/>
        </p:nvSpPr>
        <p:spPr>
          <a:xfrm>
            <a:off x="320802" y="364998"/>
            <a:ext cx="635635" cy="486409"/>
          </a:xfrm>
          <a:custGeom>
            <a:avLst/>
            <a:gdLst/>
            <a:ahLst/>
            <a:cxnLst/>
            <a:rect l="l" t="t" r="r" b="b"/>
            <a:pathLst>
              <a:path w="635635" h="486409">
                <a:moveTo>
                  <a:pt x="0" y="486155"/>
                </a:moveTo>
                <a:lnTo>
                  <a:pt x="635507" y="486155"/>
                </a:lnTo>
                <a:lnTo>
                  <a:pt x="635507" y="0"/>
                </a:lnTo>
                <a:lnTo>
                  <a:pt x="0" y="0"/>
                </a:lnTo>
                <a:lnTo>
                  <a:pt x="0" y="486155"/>
                </a:lnTo>
                <a:close/>
              </a:path>
            </a:pathLst>
          </a:custGeom>
          <a:solidFill>
            <a:srgbClr val="C51224"/>
          </a:solidFill>
        </p:spPr>
        <p:txBody>
          <a:bodyPr wrap="square" lIns="0" tIns="0" rIns="0" bIns="0" rtlCol="0"/>
          <a:lstStyle/>
          <a:p>
            <a:endParaRPr/>
          </a:p>
        </p:txBody>
      </p:sp>
      <p:sp>
        <p:nvSpPr>
          <p:cNvPr id="18" name="bg object 18"/>
          <p:cNvSpPr/>
          <p:nvPr/>
        </p:nvSpPr>
        <p:spPr>
          <a:xfrm>
            <a:off x="202692" y="364998"/>
            <a:ext cx="118110" cy="486409"/>
          </a:xfrm>
          <a:custGeom>
            <a:avLst/>
            <a:gdLst/>
            <a:ahLst/>
            <a:cxnLst/>
            <a:rect l="l" t="t" r="r" b="b"/>
            <a:pathLst>
              <a:path w="118110" h="486409">
                <a:moveTo>
                  <a:pt x="118110" y="0"/>
                </a:moveTo>
                <a:lnTo>
                  <a:pt x="0" y="0"/>
                </a:lnTo>
                <a:lnTo>
                  <a:pt x="0" y="486155"/>
                </a:lnTo>
                <a:lnTo>
                  <a:pt x="118110" y="486155"/>
                </a:lnTo>
                <a:lnTo>
                  <a:pt x="118110" y="0"/>
                </a:lnTo>
                <a:close/>
              </a:path>
            </a:pathLst>
          </a:custGeom>
          <a:solidFill>
            <a:srgbClr val="2088C4"/>
          </a:solidFill>
        </p:spPr>
        <p:txBody>
          <a:bodyPr wrap="square" lIns="0" tIns="0" rIns="0" bIns="0" rtlCol="0"/>
          <a:lstStyle/>
          <a:p>
            <a:endParaRPr/>
          </a:p>
        </p:txBody>
      </p:sp>
      <p:sp>
        <p:nvSpPr>
          <p:cNvPr id="19" name="bg object 19"/>
          <p:cNvSpPr/>
          <p:nvPr/>
        </p:nvSpPr>
        <p:spPr>
          <a:xfrm>
            <a:off x="0" y="364985"/>
            <a:ext cx="203200" cy="486409"/>
          </a:xfrm>
          <a:custGeom>
            <a:avLst/>
            <a:gdLst/>
            <a:ahLst/>
            <a:cxnLst/>
            <a:rect l="l" t="t" r="r" b="b"/>
            <a:pathLst>
              <a:path w="203200" h="486409">
                <a:moveTo>
                  <a:pt x="202692" y="0"/>
                </a:moveTo>
                <a:lnTo>
                  <a:pt x="0" y="0"/>
                </a:lnTo>
                <a:lnTo>
                  <a:pt x="0" y="486168"/>
                </a:lnTo>
                <a:lnTo>
                  <a:pt x="202692" y="486168"/>
                </a:lnTo>
                <a:lnTo>
                  <a:pt x="202692" y="0"/>
                </a:lnTo>
                <a:close/>
              </a:path>
            </a:pathLst>
          </a:custGeom>
          <a:solidFill>
            <a:srgbClr val="615757"/>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1235202" y="1203197"/>
            <a:ext cx="6673595" cy="4451603"/>
          </a:xfrm>
          <a:prstGeom prst="rect">
            <a:avLst/>
          </a:prstGeom>
        </p:spPr>
      </p:pic>
      <p:sp>
        <p:nvSpPr>
          <p:cNvPr id="2" name="Holder 2"/>
          <p:cNvSpPr>
            <a:spLocks noGrp="1"/>
          </p:cNvSpPr>
          <p:nvPr>
            <p:ph type="ctrTitle"/>
          </p:nvPr>
        </p:nvSpPr>
        <p:spPr>
          <a:xfrm>
            <a:off x="1467071" y="1902976"/>
            <a:ext cx="6209857" cy="756919"/>
          </a:xfrm>
          <a:prstGeom prst="rect">
            <a:avLst/>
          </a:prstGeom>
        </p:spPr>
        <p:txBody>
          <a:bodyPr wrap="square" lIns="0" tIns="0" rIns="0" bIns="0">
            <a:spAutoFit/>
          </a:bodyPr>
          <a:lstStyle>
            <a:lvl1pPr>
              <a:defRPr sz="4800" b="1" i="0">
                <a:solidFill>
                  <a:schemeClr val="tx1"/>
                </a:solidFill>
                <a:latin typeface="Georgia"/>
                <a:cs typeface="Georgia"/>
              </a:defRPr>
            </a:lvl1pPr>
          </a:lstStyle>
          <a:p>
            <a:endParaRPr/>
          </a:p>
        </p:txBody>
      </p:sp>
      <p:sp>
        <p:nvSpPr>
          <p:cNvPr id="3" name="Holder 3"/>
          <p:cNvSpPr>
            <a:spLocks noGrp="1"/>
          </p:cNvSpPr>
          <p:nvPr>
            <p:ph type="subTitle" idx="4"/>
          </p:nvPr>
        </p:nvSpPr>
        <p:spPr>
          <a:xfrm>
            <a:off x="2301461" y="3455170"/>
            <a:ext cx="4541077" cy="848360"/>
          </a:xfrm>
          <a:prstGeom prst="rect">
            <a:avLst/>
          </a:prstGeom>
        </p:spPr>
        <p:txBody>
          <a:bodyPr wrap="square" lIns="0" tIns="0" rIns="0" bIns="0">
            <a:spAutoFit/>
          </a:bodyPr>
          <a:lstStyle>
            <a:lvl1pPr>
              <a:defRPr sz="5400" b="1"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C4940EF-86A6-4059-8241-907F12090000}" type="datetime1">
              <a:rPr lang="en-US" smtClean="0"/>
              <a:t>3/18/2024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F05E3A3-FA43-4E5D-AD9B-21A5769AEEED}" type="datetime1">
              <a:rPr lang="en-US" smtClean="0"/>
              <a:t>3/18/2024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A4EAB4D-C7C9-4682-B94E-540DA764A32F}" type="datetime1">
              <a:rPr lang="en-US" smtClean="0"/>
              <a:t>3/18/2024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3F1484F-44EF-43BB-A307-070FE97A1A38}" type="datetime1">
              <a:rPr lang="en-US" smtClean="0"/>
              <a:t>3/18/2024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4C75802-748D-4844-8FD6-7D0CD71E1C80}" type="datetime1">
              <a:rPr lang="en-US" smtClean="0"/>
              <a:t>3/18/2024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7395476" y="6157442"/>
            <a:ext cx="1384316" cy="356654"/>
          </a:xfrm>
          <a:prstGeom prst="rect">
            <a:avLst/>
          </a:prstGeom>
        </p:spPr>
      </p:pic>
      <p:sp>
        <p:nvSpPr>
          <p:cNvPr id="17" name="bg object 17"/>
          <p:cNvSpPr/>
          <p:nvPr/>
        </p:nvSpPr>
        <p:spPr>
          <a:xfrm>
            <a:off x="320802" y="364998"/>
            <a:ext cx="635635" cy="486409"/>
          </a:xfrm>
          <a:custGeom>
            <a:avLst/>
            <a:gdLst/>
            <a:ahLst/>
            <a:cxnLst/>
            <a:rect l="l" t="t" r="r" b="b"/>
            <a:pathLst>
              <a:path w="635635" h="486409">
                <a:moveTo>
                  <a:pt x="0" y="486155"/>
                </a:moveTo>
                <a:lnTo>
                  <a:pt x="635507" y="486155"/>
                </a:lnTo>
                <a:lnTo>
                  <a:pt x="635507" y="0"/>
                </a:lnTo>
                <a:lnTo>
                  <a:pt x="0" y="0"/>
                </a:lnTo>
                <a:lnTo>
                  <a:pt x="0" y="486155"/>
                </a:lnTo>
                <a:close/>
              </a:path>
            </a:pathLst>
          </a:custGeom>
          <a:solidFill>
            <a:srgbClr val="C51224"/>
          </a:solidFill>
        </p:spPr>
        <p:txBody>
          <a:bodyPr wrap="square" lIns="0" tIns="0" rIns="0" bIns="0" rtlCol="0"/>
          <a:lstStyle/>
          <a:p>
            <a:endParaRPr/>
          </a:p>
        </p:txBody>
      </p:sp>
      <p:sp>
        <p:nvSpPr>
          <p:cNvPr id="18" name="bg object 18"/>
          <p:cNvSpPr/>
          <p:nvPr/>
        </p:nvSpPr>
        <p:spPr>
          <a:xfrm>
            <a:off x="202692" y="364998"/>
            <a:ext cx="118110" cy="486409"/>
          </a:xfrm>
          <a:custGeom>
            <a:avLst/>
            <a:gdLst/>
            <a:ahLst/>
            <a:cxnLst/>
            <a:rect l="l" t="t" r="r" b="b"/>
            <a:pathLst>
              <a:path w="118110" h="486409">
                <a:moveTo>
                  <a:pt x="118110" y="0"/>
                </a:moveTo>
                <a:lnTo>
                  <a:pt x="0" y="0"/>
                </a:lnTo>
                <a:lnTo>
                  <a:pt x="0" y="486155"/>
                </a:lnTo>
                <a:lnTo>
                  <a:pt x="118110" y="486155"/>
                </a:lnTo>
                <a:lnTo>
                  <a:pt x="118110" y="0"/>
                </a:lnTo>
                <a:close/>
              </a:path>
            </a:pathLst>
          </a:custGeom>
          <a:solidFill>
            <a:srgbClr val="2088C4"/>
          </a:solidFill>
        </p:spPr>
        <p:txBody>
          <a:bodyPr wrap="square" lIns="0" tIns="0" rIns="0" bIns="0" rtlCol="0"/>
          <a:lstStyle/>
          <a:p>
            <a:endParaRPr/>
          </a:p>
        </p:txBody>
      </p:sp>
      <p:sp>
        <p:nvSpPr>
          <p:cNvPr id="19" name="bg object 19"/>
          <p:cNvSpPr/>
          <p:nvPr/>
        </p:nvSpPr>
        <p:spPr>
          <a:xfrm>
            <a:off x="0" y="364985"/>
            <a:ext cx="203200" cy="486409"/>
          </a:xfrm>
          <a:custGeom>
            <a:avLst/>
            <a:gdLst/>
            <a:ahLst/>
            <a:cxnLst/>
            <a:rect l="l" t="t" r="r" b="b"/>
            <a:pathLst>
              <a:path w="203200" h="486409">
                <a:moveTo>
                  <a:pt x="202692" y="0"/>
                </a:moveTo>
                <a:lnTo>
                  <a:pt x="0" y="0"/>
                </a:lnTo>
                <a:lnTo>
                  <a:pt x="0" y="486168"/>
                </a:lnTo>
                <a:lnTo>
                  <a:pt x="202692" y="486168"/>
                </a:lnTo>
                <a:lnTo>
                  <a:pt x="202692" y="0"/>
                </a:lnTo>
                <a:close/>
              </a:path>
            </a:pathLst>
          </a:custGeom>
          <a:solidFill>
            <a:srgbClr val="615757"/>
          </a:solidFill>
        </p:spPr>
        <p:txBody>
          <a:bodyPr wrap="square" lIns="0" tIns="0" rIns="0" bIns="0" rtlCol="0"/>
          <a:lstStyle/>
          <a:p>
            <a:endParaRPr/>
          </a:p>
        </p:txBody>
      </p:sp>
      <p:sp>
        <p:nvSpPr>
          <p:cNvPr id="2" name="Holder 2"/>
          <p:cNvSpPr>
            <a:spLocks noGrp="1"/>
          </p:cNvSpPr>
          <p:nvPr>
            <p:ph type="title"/>
          </p:nvPr>
        </p:nvSpPr>
        <p:spPr>
          <a:xfrm>
            <a:off x="1109239" y="310570"/>
            <a:ext cx="7603490" cy="802640"/>
          </a:xfrm>
          <a:prstGeom prst="rect">
            <a:avLst/>
          </a:prstGeom>
        </p:spPr>
        <p:txBody>
          <a:bodyPr wrap="square" lIns="0" tIns="0" rIns="0" bIns="0">
            <a:spAutoFit/>
          </a:bodyPr>
          <a:lstStyle>
            <a:lvl1pPr>
              <a:defRPr sz="2800" b="1" i="0">
                <a:solidFill>
                  <a:schemeClr val="tx1"/>
                </a:solidFill>
                <a:latin typeface="Georgia"/>
                <a:cs typeface="Georgia"/>
              </a:defRPr>
            </a:lvl1pPr>
          </a:lstStyle>
          <a:p>
            <a:endParaRPr/>
          </a:p>
        </p:txBody>
      </p:sp>
      <p:sp>
        <p:nvSpPr>
          <p:cNvPr id="3" name="Holder 3"/>
          <p:cNvSpPr>
            <a:spLocks noGrp="1"/>
          </p:cNvSpPr>
          <p:nvPr>
            <p:ph type="body" idx="1"/>
          </p:nvPr>
        </p:nvSpPr>
        <p:spPr>
          <a:xfrm>
            <a:off x="3125706" y="1267140"/>
            <a:ext cx="5858509" cy="160908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EB7656F3-0CCF-4309-BC5B-9383933A8216}" type="datetime1">
              <a:rPr lang="en-US" smtClean="0"/>
              <a:t>3/18/2024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7.xml"/><Relationship Id="rId1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14.png"/><Relationship Id="rId17" Type="http://schemas.openxmlformats.org/officeDocument/2006/relationships/customXml" Target="../ink/ink9.xml"/><Relationship Id="rId2" Type="http://schemas.openxmlformats.org/officeDocument/2006/relationships/image" Target="../media/image10.jp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customXml" Target="../ink/ink2.xml"/><Relationship Id="rId15" Type="http://schemas.openxmlformats.org/officeDocument/2006/relationships/customXml" Target="../ink/ink8.xml"/><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customXml" Target="../ink/ink5.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lpschools.org/fs/resource-manager/view/9cf761b3-54e2-4195-8748-6e35192c575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lpschools.org/community/citizens-bond-oversight-committee-cboc"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lpschools.org/community/citizens-bond-oversight-committee-cb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9606"/>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698004" y="5000993"/>
              <a:ext cx="8441690" cy="1853564"/>
            </a:xfrm>
            <a:custGeom>
              <a:avLst/>
              <a:gdLst/>
              <a:ahLst/>
              <a:cxnLst/>
              <a:rect l="l" t="t" r="r" b="b"/>
              <a:pathLst>
                <a:path w="8441690" h="1853565">
                  <a:moveTo>
                    <a:pt x="0" y="1853196"/>
                  </a:moveTo>
                  <a:lnTo>
                    <a:pt x="8441423" y="1853196"/>
                  </a:lnTo>
                  <a:lnTo>
                    <a:pt x="8441423" y="0"/>
                  </a:lnTo>
                  <a:lnTo>
                    <a:pt x="0" y="0"/>
                  </a:lnTo>
                  <a:lnTo>
                    <a:pt x="0" y="1853196"/>
                  </a:lnTo>
                  <a:close/>
                </a:path>
              </a:pathLst>
            </a:custGeom>
            <a:solidFill>
              <a:srgbClr val="FFFFFF"/>
            </a:solidFill>
          </p:spPr>
          <p:txBody>
            <a:bodyPr wrap="square" lIns="0" tIns="0" rIns="0" bIns="0" rtlCol="0"/>
            <a:lstStyle/>
            <a:p>
              <a:endParaRPr/>
            </a:p>
          </p:txBody>
        </p:sp>
        <p:sp>
          <p:nvSpPr>
            <p:cNvPr id="5" name="object 5"/>
            <p:cNvSpPr/>
            <p:nvPr/>
          </p:nvSpPr>
          <p:spPr>
            <a:xfrm>
              <a:off x="387095" y="4991100"/>
              <a:ext cx="311150" cy="1863089"/>
            </a:xfrm>
            <a:custGeom>
              <a:avLst/>
              <a:gdLst/>
              <a:ahLst/>
              <a:cxnLst/>
              <a:rect l="l" t="t" r="r" b="b"/>
              <a:pathLst>
                <a:path w="311150" h="1863090">
                  <a:moveTo>
                    <a:pt x="0" y="1863089"/>
                  </a:moveTo>
                  <a:lnTo>
                    <a:pt x="310908" y="1863089"/>
                  </a:lnTo>
                  <a:lnTo>
                    <a:pt x="310908" y="0"/>
                  </a:lnTo>
                  <a:lnTo>
                    <a:pt x="0" y="0"/>
                  </a:lnTo>
                  <a:lnTo>
                    <a:pt x="0" y="1863089"/>
                  </a:lnTo>
                  <a:close/>
                </a:path>
              </a:pathLst>
            </a:custGeom>
            <a:solidFill>
              <a:srgbClr val="2088C4"/>
            </a:solidFill>
          </p:spPr>
          <p:txBody>
            <a:bodyPr wrap="square" lIns="0" tIns="0" rIns="0" bIns="0" rtlCol="0"/>
            <a:lstStyle/>
            <a:p>
              <a:endParaRPr/>
            </a:p>
          </p:txBody>
        </p:sp>
        <p:sp>
          <p:nvSpPr>
            <p:cNvPr id="6" name="object 6"/>
            <p:cNvSpPr/>
            <p:nvPr/>
          </p:nvSpPr>
          <p:spPr>
            <a:xfrm>
              <a:off x="0" y="4991100"/>
              <a:ext cx="387350" cy="1863089"/>
            </a:xfrm>
            <a:custGeom>
              <a:avLst/>
              <a:gdLst/>
              <a:ahLst/>
              <a:cxnLst/>
              <a:rect l="l" t="t" r="r" b="b"/>
              <a:pathLst>
                <a:path w="387350" h="1863090">
                  <a:moveTo>
                    <a:pt x="387096" y="0"/>
                  </a:moveTo>
                  <a:lnTo>
                    <a:pt x="0" y="0"/>
                  </a:lnTo>
                  <a:lnTo>
                    <a:pt x="0" y="1863089"/>
                  </a:lnTo>
                  <a:lnTo>
                    <a:pt x="387096" y="1863089"/>
                  </a:lnTo>
                  <a:lnTo>
                    <a:pt x="387096" y="0"/>
                  </a:lnTo>
                  <a:close/>
                </a:path>
              </a:pathLst>
            </a:custGeom>
            <a:solidFill>
              <a:srgbClr val="C51224"/>
            </a:solidFill>
          </p:spPr>
          <p:txBody>
            <a:bodyPr wrap="square" lIns="0" tIns="0" rIns="0" bIns="0" rtlCol="0"/>
            <a:lstStyle/>
            <a:p>
              <a:endParaRPr/>
            </a:p>
          </p:txBody>
        </p:sp>
      </p:grpSp>
      <p:sp>
        <p:nvSpPr>
          <p:cNvPr id="8" name="object 8"/>
          <p:cNvSpPr txBox="1"/>
          <p:nvPr/>
        </p:nvSpPr>
        <p:spPr>
          <a:xfrm>
            <a:off x="693698" y="5029200"/>
            <a:ext cx="7231102" cy="1943096"/>
          </a:xfrm>
          <a:prstGeom prst="rect">
            <a:avLst/>
          </a:prstGeom>
        </p:spPr>
        <p:txBody>
          <a:bodyPr vert="horz" wrap="square" lIns="0" tIns="12700" rIns="0" bIns="0" rtlCol="0">
            <a:spAutoFit/>
          </a:bodyPr>
          <a:lstStyle/>
          <a:p>
            <a:pPr marL="38100" algn="ctr">
              <a:lnSpc>
                <a:spcPct val="100000"/>
              </a:lnSpc>
              <a:spcBef>
                <a:spcPts val="100"/>
              </a:spcBef>
            </a:pPr>
            <a:r>
              <a:rPr lang="en-US" sz="2500" b="1" dirty="0">
                <a:latin typeface="Times New Roman" panose="02020603050405020304" pitchFamily="18" charset="0"/>
                <a:cs typeface="Times New Roman" panose="02020603050405020304" pitchFamily="18" charset="0"/>
              </a:rPr>
              <a:t>Hacienda La Puente Unified School District</a:t>
            </a:r>
            <a:endParaRPr lang="en-US" b="1" cap="all" spc="75" dirty="0">
              <a:solidFill>
                <a:srgbClr val="FFFFFF"/>
              </a:solidFill>
              <a:latin typeface="Times New Roman" panose="02020603050405020304" pitchFamily="18" charset="0"/>
              <a:cs typeface="Times New Roman" panose="02020603050405020304" pitchFamily="18" charset="0"/>
            </a:endParaRPr>
          </a:p>
          <a:p>
            <a:pPr marL="0" marR="0" algn="ctr">
              <a:lnSpc>
                <a:spcPct val="115000"/>
              </a:lnSpc>
              <a:spcBef>
                <a:spcPts val="500"/>
              </a:spcBef>
              <a:spcAft>
                <a:spcPts val="0"/>
              </a:spcAft>
            </a:pPr>
            <a:r>
              <a:rPr lang="en-US" sz="1800" b="1" kern="0" cap="all" spc="75" dirty="0" err="1">
                <a:solidFill>
                  <a:schemeClr val="tx1"/>
                </a:solidFill>
                <a:effectLst/>
                <a:latin typeface="Times New Roman" panose="02020603050405020304" pitchFamily="18" charset="0"/>
                <a:cs typeface="Times New Roman" panose="02020603050405020304" pitchFamily="18" charset="0"/>
              </a:rPr>
              <a:t>CITIzens</a:t>
            </a:r>
            <a:r>
              <a:rPr lang="en-US" sz="1800" b="1" kern="0" cap="all" spc="75" dirty="0">
                <a:solidFill>
                  <a:schemeClr val="tx1"/>
                </a:solidFill>
                <a:effectLst/>
                <a:latin typeface="Times New Roman" panose="02020603050405020304" pitchFamily="18" charset="0"/>
                <a:cs typeface="Times New Roman" panose="02020603050405020304" pitchFamily="18" charset="0"/>
              </a:rPr>
              <a:t> Bond Oversight Committee</a:t>
            </a:r>
          </a:p>
          <a:p>
            <a:pPr marL="0" marR="0" algn="ctr">
              <a:lnSpc>
                <a:spcPct val="115000"/>
              </a:lnSpc>
              <a:spcBef>
                <a:spcPts val="500"/>
              </a:spcBef>
              <a:spcAft>
                <a:spcPts val="0"/>
              </a:spcAft>
            </a:pPr>
            <a:r>
              <a:rPr lang="en-US" sz="1800" b="1" kern="0" cap="all" spc="75" dirty="0">
                <a:solidFill>
                  <a:schemeClr val="tx1"/>
                </a:solidFill>
                <a:effectLst/>
                <a:latin typeface="Times New Roman" panose="02020603050405020304" pitchFamily="18" charset="0"/>
                <a:cs typeface="Times New Roman" panose="02020603050405020304" pitchFamily="18" charset="0"/>
              </a:rPr>
              <a:t>2022 ANNUAL REPORT</a:t>
            </a:r>
          </a:p>
          <a:p>
            <a:pPr marL="0" marR="0" algn="ctr">
              <a:lnSpc>
                <a:spcPct val="115000"/>
              </a:lnSpc>
              <a:spcBef>
                <a:spcPts val="500"/>
              </a:spcBef>
              <a:spcAft>
                <a:spcPts val="0"/>
              </a:spcAft>
            </a:pPr>
            <a:r>
              <a:rPr lang="en-US" sz="1800" b="1" kern="0" cap="all" spc="75" dirty="0">
                <a:solidFill>
                  <a:schemeClr val="tx1"/>
                </a:solidFill>
                <a:effectLst/>
                <a:latin typeface="Times New Roman" panose="02020603050405020304" pitchFamily="18" charset="0"/>
                <a:cs typeface="Times New Roman" panose="02020603050405020304" pitchFamily="18" charset="0"/>
              </a:rPr>
              <a:t>For   Measure BB</a:t>
            </a:r>
          </a:p>
          <a:p>
            <a:pPr marL="38100">
              <a:lnSpc>
                <a:spcPct val="100000"/>
              </a:lnSpc>
              <a:spcBef>
                <a:spcPts val="100"/>
              </a:spcBef>
            </a:pPr>
            <a:endParaRPr lang="en-US" sz="25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F96E214-74B4-705A-ACA5-F7BF2D1BA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457" y="5305524"/>
            <a:ext cx="1390448" cy="1390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964E-85EE-AE5D-EF9A-2807FC387B76}"/>
              </a:ext>
            </a:extLst>
          </p:cNvPr>
          <p:cNvSpPr>
            <a:spLocks noGrp="1"/>
          </p:cNvSpPr>
          <p:nvPr>
            <p:ph type="title"/>
          </p:nvPr>
        </p:nvSpPr>
        <p:spPr>
          <a:xfrm>
            <a:off x="304800" y="310570"/>
            <a:ext cx="8407929" cy="527630"/>
          </a:xfrm>
        </p:spPr>
        <p:txBody>
          <a:bodyPr wrap="square" lIns="0" tIns="0" rIns="0" bIns="0">
            <a:normAutofit/>
          </a:bodyPr>
          <a:lstStyle/>
          <a:p>
            <a:pPr algn="ctr"/>
            <a:r>
              <a:rPr lang="en-US" b="1" i="0" dirty="0">
                <a:latin typeface="Times New Roman" panose="02020603050405020304" pitchFamily="18" charset="0"/>
                <a:cs typeface="Times New Roman" panose="02020603050405020304" pitchFamily="18" charset="0"/>
              </a:rPr>
              <a:t>Outstanding General Obligation Bonds</a:t>
            </a:r>
          </a:p>
        </p:txBody>
      </p:sp>
      <p:sp>
        <p:nvSpPr>
          <p:cNvPr id="9" name="TextBox 8">
            <a:extLst>
              <a:ext uri="{FF2B5EF4-FFF2-40B4-BE49-F238E27FC236}">
                <a16:creationId xmlns:a16="http://schemas.microsoft.com/office/drawing/2014/main" id="{882D7ACC-338F-815A-591E-9BDF4DE3E4FD}"/>
              </a:ext>
            </a:extLst>
          </p:cNvPr>
          <p:cNvSpPr txBox="1"/>
          <p:nvPr/>
        </p:nvSpPr>
        <p:spPr>
          <a:xfrm>
            <a:off x="508264" y="838200"/>
            <a:ext cx="8000999" cy="685800"/>
          </a:xfrm>
          <a:prstGeom prst="rect">
            <a:avLst/>
          </a:prstGeom>
        </p:spPr>
        <p:txBody>
          <a:bodyPr wrap="square" lIns="0" tIns="0" rIns="0" bIns="0">
            <a:normAutofit/>
          </a:bodyPr>
          <a:lstStyle/>
          <a:p>
            <a:pPr>
              <a:spcAft>
                <a:spcPts val="600"/>
              </a:spcAft>
            </a:pPr>
            <a:r>
              <a:rPr lang="en-US" b="0" i="0" dirty="0">
                <a:solidFill>
                  <a:schemeClr val="tx1"/>
                </a:solidFill>
                <a:latin typeface="Times New Roman" panose="02020603050405020304" pitchFamily="18" charset="0"/>
                <a:ea typeface="+mn-ea"/>
                <a:cs typeface="Times New Roman" panose="02020603050405020304" pitchFamily="18" charset="0"/>
              </a:rPr>
              <a:t>District issued bonds of $70,000,000 </a:t>
            </a:r>
            <a:r>
              <a:rPr lang="en-US" b="0" i="0" dirty="0" smtClean="0">
                <a:solidFill>
                  <a:schemeClr val="tx1"/>
                </a:solidFill>
                <a:latin typeface="Times New Roman" panose="02020603050405020304" pitchFamily="18" charset="0"/>
                <a:ea typeface="+mn-ea"/>
                <a:cs typeface="Times New Roman" panose="02020603050405020304" pitchFamily="18" charset="0"/>
              </a:rPr>
              <a:t>(2017 Series </a:t>
            </a:r>
            <a:r>
              <a:rPr lang="en-US" b="0" i="0" dirty="0">
                <a:solidFill>
                  <a:schemeClr val="tx1"/>
                </a:solidFill>
                <a:latin typeface="Times New Roman" panose="02020603050405020304" pitchFamily="18" charset="0"/>
                <a:ea typeface="+mn-ea"/>
                <a:cs typeface="Times New Roman" panose="02020603050405020304" pitchFamily="18" charset="0"/>
              </a:rPr>
              <a:t>A) on July 11, 2017.  </a:t>
            </a:r>
          </a:p>
          <a:p>
            <a:pPr>
              <a:spcAft>
                <a:spcPts val="600"/>
              </a:spcAft>
            </a:pPr>
            <a:r>
              <a:rPr lang="en-US" b="0" i="0" dirty="0">
                <a:solidFill>
                  <a:schemeClr val="tx1"/>
                </a:solidFill>
                <a:latin typeface="Times New Roman" panose="02020603050405020304" pitchFamily="18" charset="0"/>
                <a:ea typeface="+mn-ea"/>
                <a:cs typeface="Times New Roman" panose="02020603050405020304" pitchFamily="18" charset="0"/>
              </a:rPr>
              <a:t>The outstanding general obligation bonds of the Measure “BB” as of June 30, 2022.</a:t>
            </a:r>
          </a:p>
        </p:txBody>
      </p:sp>
      <p:graphicFrame>
        <p:nvGraphicFramePr>
          <p:cNvPr id="4" name="Table 3">
            <a:extLst>
              <a:ext uri="{FF2B5EF4-FFF2-40B4-BE49-F238E27FC236}">
                <a16:creationId xmlns:a16="http://schemas.microsoft.com/office/drawing/2014/main" id="{A6665687-A340-1624-2952-CE85C3401A1E}"/>
              </a:ext>
            </a:extLst>
          </p:cNvPr>
          <p:cNvGraphicFramePr>
            <a:graphicFrameLocks noGrp="1"/>
          </p:cNvGraphicFramePr>
          <p:nvPr>
            <p:extLst>
              <p:ext uri="{D42A27DB-BD31-4B8C-83A1-F6EECF244321}">
                <p14:modId xmlns:p14="http://schemas.microsoft.com/office/powerpoint/2010/main" val="3100862988"/>
              </p:ext>
            </p:extLst>
          </p:nvPr>
        </p:nvGraphicFramePr>
        <p:xfrm>
          <a:off x="1219199" y="1905000"/>
          <a:ext cx="6705601" cy="3733805"/>
        </p:xfrm>
        <a:graphic>
          <a:graphicData uri="http://schemas.openxmlformats.org/drawingml/2006/table">
            <a:tbl>
              <a:tblPr firstRow="1" firstCol="1" bandRow="1"/>
              <a:tblGrid>
                <a:gridCol w="1415605">
                  <a:extLst>
                    <a:ext uri="{9D8B030D-6E8A-4147-A177-3AD203B41FA5}">
                      <a16:colId xmlns:a16="http://schemas.microsoft.com/office/drawing/2014/main" val="3002473392"/>
                    </a:ext>
                  </a:extLst>
                </a:gridCol>
                <a:gridCol w="1716860">
                  <a:extLst>
                    <a:ext uri="{9D8B030D-6E8A-4147-A177-3AD203B41FA5}">
                      <a16:colId xmlns:a16="http://schemas.microsoft.com/office/drawing/2014/main" val="637959241"/>
                    </a:ext>
                  </a:extLst>
                </a:gridCol>
                <a:gridCol w="1716860">
                  <a:extLst>
                    <a:ext uri="{9D8B030D-6E8A-4147-A177-3AD203B41FA5}">
                      <a16:colId xmlns:a16="http://schemas.microsoft.com/office/drawing/2014/main" val="3546427127"/>
                    </a:ext>
                  </a:extLst>
                </a:gridCol>
                <a:gridCol w="1856276">
                  <a:extLst>
                    <a:ext uri="{9D8B030D-6E8A-4147-A177-3AD203B41FA5}">
                      <a16:colId xmlns:a16="http://schemas.microsoft.com/office/drawing/2014/main" val="899376957"/>
                    </a:ext>
                  </a:extLst>
                </a:gridCol>
              </a:tblGrid>
              <a:tr h="284705">
                <a:tc>
                  <a:txBody>
                    <a:bodyPr/>
                    <a:lstStyle/>
                    <a:p>
                      <a:pPr marL="0" marR="0" algn="ct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Fiscal Year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ct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Principal</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ct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Interest</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ct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3533630694"/>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2022-2023</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235,000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2,553,375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2,788,375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2551778975"/>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2023-2024</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320,000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2,542,275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2,862,275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922103638"/>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2024-2025</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415,000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2,527,575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2,942,575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2518119426"/>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2025-2026</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515,000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2,506,400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3,021,400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1360611943"/>
                  </a:ext>
                </a:extLst>
              </a:tr>
              <a:tr h="284705">
                <a:tc>
                  <a:txBody>
                    <a:bodyPr/>
                    <a:lstStyle/>
                    <a:p>
                      <a:pPr marL="0" marR="0" algn="ct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2026-2027</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625,000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2,477,900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3,102,900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43171946"/>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2027-2032</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5,350,000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$ 11,733,750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17,083,750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3343358634"/>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2032-2037</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9,130,000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$ 10,198,725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19,328,725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3118030524"/>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2037-2042</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$ 13,995,000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7,638,544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21,633,544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3078175197"/>
                  </a:ext>
                </a:extLst>
              </a:tr>
              <a:tr h="28470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2042-2047</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$ 21,895,000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3,432,744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25,327,744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1937847755"/>
                  </a:ext>
                </a:extLst>
              </a:tr>
              <a:tr h="317345">
                <a:tc>
                  <a:txBody>
                    <a:bodyPr/>
                    <a:lstStyle/>
                    <a:p>
                      <a:pPr marL="0" marR="0" algn="ctr">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2047-2048</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5,415,000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108,300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5,523,300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4071098550"/>
                  </a:ext>
                </a:extLst>
              </a:tr>
              <a:tr h="284705">
                <a:tc>
                  <a:txBody>
                    <a:bodyPr/>
                    <a:lstStyle/>
                    <a:p>
                      <a:pPr>
                        <a:lnSpc>
                          <a:spcPct val="107000"/>
                        </a:lnSpc>
                      </a:pPr>
                      <a:endParaRPr lang="en-US" sz="1400" kern="100">
                        <a:effectLst/>
                        <a:latin typeface="Times New Roman" panose="02020603050405020304" pitchFamily="18"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algn="r">
                        <a:lnSpc>
                          <a:spcPct val="107000"/>
                        </a:lnSpc>
                      </a:pPr>
                      <a:endParaRPr lang="en-US" sz="1400" kern="100">
                        <a:effectLst/>
                        <a:latin typeface="Times New Roman" panose="02020603050405020304" pitchFamily="18"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algn="r">
                        <a:lnSpc>
                          <a:spcPct val="107000"/>
                        </a:lnSpc>
                      </a:pPr>
                      <a:endParaRPr lang="en-US" sz="1400" kern="100">
                        <a:effectLst/>
                        <a:latin typeface="Times New Roman" panose="02020603050405020304" pitchFamily="18"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algn="r">
                        <a:lnSpc>
                          <a:spcPct val="107000"/>
                        </a:lnSpc>
                      </a:pPr>
                      <a:endParaRPr lang="en-US" sz="1400" kern="100" dirty="0">
                        <a:effectLst/>
                        <a:latin typeface="Times New Roman" panose="02020603050405020304" pitchFamily="18"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57821608"/>
                  </a:ext>
                </a:extLst>
              </a:tr>
              <a:tr h="284705">
                <a:tc>
                  <a:txBody>
                    <a:bodyPr/>
                    <a:lstStyle/>
                    <a:p>
                      <a:pPr marL="0" marR="0" algn="ctr">
                        <a:lnSpc>
                          <a:spcPct val="107000"/>
                        </a:lnSpc>
                        <a:spcBef>
                          <a:spcPts val="0"/>
                        </a:spcBef>
                        <a:spcAft>
                          <a:spcPts val="0"/>
                        </a:spcAft>
                      </a:pPr>
                      <a:r>
                        <a:rPr lang="en-US" sz="1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$ 57,895,000 </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$ 45,719,588 </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$ 103,614,588 </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17" marR="42217" marT="0" marB="0" anchor="b">
                    <a:lnL>
                      <a:noFill/>
                    </a:lnL>
                    <a:lnR>
                      <a:noFill/>
                    </a:lnR>
                    <a:lnT>
                      <a:noFill/>
                    </a:lnT>
                    <a:lnB>
                      <a:noFill/>
                    </a:lnB>
                    <a:noFill/>
                  </a:tcPr>
                </a:tc>
                <a:extLst>
                  <a:ext uri="{0D108BD9-81ED-4DB2-BD59-A6C34878D82A}">
                    <a16:rowId xmlns:a16="http://schemas.microsoft.com/office/drawing/2014/main" val="60432034"/>
                  </a:ext>
                </a:extLst>
              </a:tr>
            </a:tbl>
          </a:graphicData>
        </a:graphic>
      </p:graphicFrame>
      <p:pic>
        <p:nvPicPr>
          <p:cNvPr id="3" name="Picture 2">
            <a:extLst>
              <a:ext uri="{FF2B5EF4-FFF2-40B4-BE49-F238E27FC236}">
                <a16:creationId xmlns:a16="http://schemas.microsoft.com/office/drawing/2014/main" id="{F2016059-9E8B-829D-435B-9D2FB3FC5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5622763"/>
            <a:ext cx="1257299" cy="1257299"/>
          </a:xfrm>
          <a:prstGeom prst="rect">
            <a:avLst/>
          </a:prstGeom>
        </p:spPr>
      </p:pic>
    </p:spTree>
    <p:extLst>
      <p:ext uri="{BB962C8B-B14F-4D97-AF65-F5344CB8AC3E}">
        <p14:creationId xmlns:p14="http://schemas.microsoft.com/office/powerpoint/2010/main" val="232113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5FDC-C79F-76B5-1B90-EF6C8043BE54}"/>
              </a:ext>
            </a:extLst>
          </p:cNvPr>
          <p:cNvSpPr>
            <a:spLocks noGrp="1"/>
          </p:cNvSpPr>
          <p:nvPr>
            <p:ph type="title" idx="4294967295"/>
          </p:nvPr>
        </p:nvSpPr>
        <p:spPr>
          <a:xfrm>
            <a:off x="0" y="311150"/>
            <a:ext cx="8382000" cy="430213"/>
          </a:xfrm>
        </p:spPr>
        <p:txBody>
          <a:bodyPr/>
          <a:lstStyle/>
          <a:p>
            <a:pPr algn="ctr"/>
            <a:r>
              <a:rPr lang="en-US" dirty="0">
                <a:latin typeface="Times New Roman" panose="02020603050405020304" pitchFamily="18" charset="0"/>
                <a:cs typeface="Times New Roman" panose="02020603050405020304" pitchFamily="18" charset="0"/>
              </a:rPr>
              <a:t>2021-2022 Accomplishments</a:t>
            </a:r>
          </a:p>
        </p:txBody>
      </p:sp>
      <p:sp>
        <p:nvSpPr>
          <p:cNvPr id="3" name="Text Placeholder 2">
            <a:extLst>
              <a:ext uri="{FF2B5EF4-FFF2-40B4-BE49-F238E27FC236}">
                <a16:creationId xmlns:a16="http://schemas.microsoft.com/office/drawing/2014/main" id="{EE236018-4E72-25DC-7285-3D0103D8D9FD}"/>
              </a:ext>
            </a:extLst>
          </p:cNvPr>
          <p:cNvSpPr>
            <a:spLocks noGrp="1"/>
          </p:cNvSpPr>
          <p:nvPr>
            <p:ph type="body" idx="4294967295"/>
          </p:nvPr>
        </p:nvSpPr>
        <p:spPr>
          <a:xfrm>
            <a:off x="341338" y="1073606"/>
            <a:ext cx="4459262" cy="3724096"/>
          </a:xfrm>
        </p:spPr>
        <p:txBody>
          <a:bodyPr/>
          <a:lstStyle/>
          <a:p>
            <a:r>
              <a:rPr lang="en-US" sz="2200" b="1" dirty="0">
                <a:latin typeface="Times New Roman" panose="02020603050405020304" pitchFamily="18" charset="0"/>
                <a:cs typeface="Times New Roman" panose="02020603050405020304" pitchFamily="18" charset="0"/>
              </a:rPr>
              <a:t>Elementary School Sites</a:t>
            </a:r>
          </a:p>
          <a:p>
            <a:endParaRPr lang="en-US" sz="2200" baseline="1157" dirty="0">
              <a:latin typeface="Times New Roman" panose="02020603050405020304" pitchFamily="18" charset="0"/>
              <a:cs typeface="Times New Roman" panose="02020603050405020304" pitchFamily="18" charset="0"/>
            </a:endParaRPr>
          </a:p>
          <a:p>
            <a:r>
              <a:rPr lang="en-US" sz="2200" baseline="1157" dirty="0">
                <a:latin typeface="Times New Roman" panose="02020603050405020304" pitchFamily="18" charset="0"/>
                <a:cs typeface="Times New Roman" panose="02020603050405020304" pitchFamily="18" charset="0"/>
              </a:rPr>
              <a:t>LOS</a:t>
            </a:r>
            <a:r>
              <a:rPr lang="en-US" sz="2200" spc="-104" baseline="1157" dirty="0">
                <a:latin typeface="Times New Roman" panose="02020603050405020304" pitchFamily="18" charset="0"/>
                <a:cs typeface="Times New Roman" panose="02020603050405020304" pitchFamily="18" charset="0"/>
              </a:rPr>
              <a:t> </a:t>
            </a:r>
            <a:r>
              <a:rPr lang="en-US" sz="2200" spc="-15" baseline="1157" dirty="0">
                <a:latin typeface="Times New Roman" panose="02020603050405020304" pitchFamily="18" charset="0"/>
                <a:cs typeface="Times New Roman" panose="02020603050405020304" pitchFamily="18" charset="0"/>
              </a:rPr>
              <a:t>ALTOS ELEMENTARY SCHOOL – </a:t>
            </a:r>
            <a:r>
              <a:rPr lang="en-US" sz="2200" spc="-89" baseline="1157" dirty="0">
                <a:latin typeface="Times New Roman" panose="02020603050405020304" pitchFamily="18" charset="0"/>
                <a:cs typeface="Times New Roman" panose="02020603050405020304" pitchFamily="18" charset="0"/>
              </a:rPr>
              <a:t>19 ROOMS </a:t>
            </a:r>
            <a:r>
              <a:rPr lang="en-US" sz="2200" spc="-89" baseline="1157" dirty="0">
                <a:solidFill>
                  <a:srgbClr val="00B0F0"/>
                </a:solidFill>
                <a:latin typeface="Times New Roman" panose="02020603050405020304" pitchFamily="18" charset="0"/>
                <a:cs typeface="Times New Roman" panose="02020603050405020304" pitchFamily="18" charset="0"/>
              </a:rPr>
              <a:t>CLOSED OUT AND CERTIFIED AT DSA</a:t>
            </a:r>
          </a:p>
          <a:p>
            <a:pPr marL="342900" indent="-342900" algn="l">
              <a:buSzPct val="75000"/>
              <a:buFont typeface="Wingdings" panose="05000000000000000000" pitchFamily="2" charset="2"/>
              <a:buChar char="§"/>
            </a:pPr>
            <a:r>
              <a:rPr lang="en-US" sz="2200" spc="-15" baseline="1157" dirty="0">
                <a:latin typeface="Times New Roman" panose="02020603050405020304" pitchFamily="18" charset="0"/>
                <a:cs typeface="Times New Roman" panose="02020603050405020304" pitchFamily="18" charset="0"/>
              </a:rPr>
              <a:t>Interim Housing Completed</a:t>
            </a:r>
          </a:p>
          <a:p>
            <a:pPr marL="342900" indent="-342900" algn="l">
              <a:buSzPct val="75000"/>
              <a:buFont typeface="Wingdings" panose="05000000000000000000" pitchFamily="2" charset="2"/>
              <a:buChar char="§"/>
            </a:pPr>
            <a:r>
              <a:rPr lang="en-US" sz="2200" spc="-15" baseline="1157" dirty="0">
                <a:latin typeface="Times New Roman" panose="02020603050405020304" pitchFamily="18" charset="0"/>
                <a:cs typeface="Times New Roman" panose="02020603050405020304" pitchFamily="18" charset="0"/>
              </a:rPr>
              <a:t>21</a:t>
            </a:r>
            <a:r>
              <a:rPr lang="en-US" sz="2200" spc="-15" baseline="30000" dirty="0">
                <a:latin typeface="Times New Roman" panose="02020603050405020304" pitchFamily="18" charset="0"/>
                <a:cs typeface="Times New Roman" panose="02020603050405020304" pitchFamily="18" charset="0"/>
              </a:rPr>
              <a:t>st</a:t>
            </a:r>
            <a:r>
              <a:rPr lang="en-US" sz="2200" spc="-15" baseline="1157" dirty="0">
                <a:latin typeface="Times New Roman" panose="02020603050405020304" pitchFamily="18" charset="0"/>
                <a:cs typeface="Times New Roman" panose="02020603050405020304" pitchFamily="18" charset="0"/>
              </a:rPr>
              <a:t> Century Classroom Completed</a:t>
            </a:r>
          </a:p>
          <a:p>
            <a:pPr algn="l"/>
            <a:endParaRPr lang="en-US" sz="2200" spc="-89" baseline="1157" dirty="0">
              <a:latin typeface="Times New Roman" panose="02020603050405020304" pitchFamily="18" charset="0"/>
              <a:cs typeface="Times New Roman" panose="02020603050405020304" pitchFamily="18" charset="0"/>
            </a:endParaRPr>
          </a:p>
          <a:p>
            <a:r>
              <a:rPr lang="en-US" sz="2200" baseline="1157" dirty="0">
                <a:latin typeface="Times New Roman" panose="02020603050405020304" pitchFamily="18" charset="0"/>
                <a:cs typeface="Times New Roman" panose="02020603050405020304" pitchFamily="18" charset="0"/>
              </a:rPr>
              <a:t>NELSON</a:t>
            </a:r>
            <a:r>
              <a:rPr lang="en-US" sz="2200" spc="-75" baseline="1157" dirty="0">
                <a:latin typeface="Times New Roman" panose="02020603050405020304" pitchFamily="18" charset="0"/>
                <a:cs typeface="Times New Roman" panose="02020603050405020304" pitchFamily="18" charset="0"/>
              </a:rPr>
              <a:t> </a:t>
            </a:r>
            <a:r>
              <a:rPr lang="en-US" sz="2200" spc="-15" baseline="1157" dirty="0">
                <a:latin typeface="Times New Roman" panose="02020603050405020304" pitchFamily="18" charset="0"/>
                <a:cs typeface="Times New Roman" panose="02020603050405020304" pitchFamily="18" charset="0"/>
              </a:rPr>
              <a:t>ELEMENTARY SCHOOL</a:t>
            </a:r>
            <a:r>
              <a:rPr lang="en-US" sz="2200" spc="-89" baseline="1157" dirty="0">
                <a:latin typeface="Times New Roman" panose="02020603050405020304" pitchFamily="18" charset="0"/>
                <a:cs typeface="Times New Roman" panose="02020603050405020304" pitchFamily="18" charset="0"/>
              </a:rPr>
              <a:t> – 19 ROOMS</a:t>
            </a:r>
          </a:p>
          <a:p>
            <a:pPr algn="l">
              <a:buSzPct val="75000"/>
            </a:pPr>
            <a:r>
              <a:rPr lang="en-US" sz="2200" spc="-89" baseline="1157" dirty="0">
                <a:solidFill>
                  <a:srgbClr val="00B0F0"/>
                </a:solidFill>
                <a:latin typeface="Times New Roman" panose="02020603050405020304" pitchFamily="18" charset="0"/>
                <a:cs typeface="Times New Roman" panose="02020603050405020304" pitchFamily="18" charset="0"/>
              </a:rPr>
              <a:t>CLOSED OUT AND CERTIFIED AT DSA</a:t>
            </a:r>
          </a:p>
          <a:p>
            <a:pPr marL="342900" indent="-342900" algn="l">
              <a:buSzPct val="75000"/>
              <a:buFont typeface="Wingdings" panose="05000000000000000000" pitchFamily="2" charset="2"/>
              <a:buChar char="§"/>
            </a:pPr>
            <a:r>
              <a:rPr lang="en-US" sz="2200" spc="-15" baseline="1157" dirty="0">
                <a:latin typeface="Times New Roman" panose="02020603050405020304" pitchFamily="18" charset="0"/>
                <a:cs typeface="Times New Roman" panose="02020603050405020304" pitchFamily="18" charset="0"/>
              </a:rPr>
              <a:t>21st Century Classroom Completed</a:t>
            </a:r>
          </a:p>
          <a:p>
            <a:endParaRPr lang="en-US" sz="2200" spc="-75" baseline="1157" dirty="0">
              <a:latin typeface="Times New Roman" panose="02020603050405020304" pitchFamily="18" charset="0"/>
              <a:cs typeface="Times New Roman" panose="02020603050405020304" pitchFamily="18" charset="0"/>
            </a:endParaRPr>
          </a:p>
          <a:p>
            <a:r>
              <a:rPr lang="en-US" sz="2200" spc="-15" baseline="1157" dirty="0">
                <a:latin typeface="Times New Roman" panose="02020603050405020304" pitchFamily="18" charset="0"/>
                <a:cs typeface="Times New Roman" panose="02020603050405020304" pitchFamily="18" charset="0"/>
              </a:rPr>
              <a:t>WORKMAN ELEMENTARY SCHOOL</a:t>
            </a:r>
            <a:r>
              <a:rPr lang="en-US" sz="2200" spc="-89" baseline="1157" dirty="0">
                <a:latin typeface="Times New Roman" panose="02020603050405020304" pitchFamily="18" charset="0"/>
                <a:cs typeface="Times New Roman" panose="02020603050405020304" pitchFamily="18" charset="0"/>
              </a:rPr>
              <a:t> – 19 ROOMS</a:t>
            </a:r>
          </a:p>
          <a:p>
            <a:r>
              <a:rPr lang="en-US" sz="2200" spc="-89" baseline="1157" dirty="0">
                <a:solidFill>
                  <a:srgbClr val="00B0F0"/>
                </a:solidFill>
                <a:latin typeface="Times New Roman" panose="02020603050405020304" pitchFamily="18" charset="0"/>
                <a:cs typeface="Times New Roman" panose="02020603050405020304" pitchFamily="18" charset="0"/>
              </a:rPr>
              <a:t>CLOSED OUT AND CERTIFIED AT DSA</a:t>
            </a:r>
          </a:p>
          <a:p>
            <a:pPr marL="342900" indent="-342900" algn="l">
              <a:buSzPct val="75000"/>
              <a:buFont typeface="Wingdings" panose="05000000000000000000" pitchFamily="2" charset="2"/>
              <a:buChar char="§"/>
            </a:pPr>
            <a:r>
              <a:rPr lang="en-US" sz="2200" spc="-15" baseline="1157" dirty="0">
                <a:latin typeface="Times New Roman" panose="02020603050405020304" pitchFamily="18" charset="0"/>
                <a:cs typeface="Times New Roman" panose="02020603050405020304" pitchFamily="18" charset="0"/>
              </a:rPr>
              <a:t>Interim Housing Completed</a:t>
            </a:r>
          </a:p>
          <a:p>
            <a:pPr marL="342900" indent="-342900" algn="l">
              <a:buSzPct val="75000"/>
              <a:buFont typeface="Wingdings" panose="05000000000000000000" pitchFamily="2" charset="2"/>
              <a:buChar char="§"/>
            </a:pPr>
            <a:r>
              <a:rPr lang="en-US" sz="2200" spc="-15" baseline="1157" dirty="0">
                <a:latin typeface="Times New Roman" panose="02020603050405020304" pitchFamily="18" charset="0"/>
                <a:cs typeface="Times New Roman" panose="02020603050405020304" pitchFamily="18" charset="0"/>
              </a:rPr>
              <a:t>21</a:t>
            </a:r>
            <a:r>
              <a:rPr lang="en-US" sz="2200" spc="-15" baseline="30000" dirty="0">
                <a:latin typeface="Times New Roman" panose="02020603050405020304" pitchFamily="18" charset="0"/>
                <a:cs typeface="Times New Roman" panose="02020603050405020304" pitchFamily="18" charset="0"/>
              </a:rPr>
              <a:t>st</a:t>
            </a:r>
            <a:r>
              <a:rPr lang="en-US" sz="2200" spc="-15" baseline="1157" dirty="0">
                <a:latin typeface="Times New Roman" panose="02020603050405020304" pitchFamily="18" charset="0"/>
                <a:cs typeface="Times New Roman" panose="02020603050405020304" pitchFamily="18" charset="0"/>
              </a:rPr>
              <a:t> Century Classroom Completed</a:t>
            </a:r>
          </a:p>
          <a:p>
            <a:pPr algn="l"/>
            <a:endParaRPr lang="en-US" sz="2200" spc="-15" baseline="1157" dirty="0">
              <a:latin typeface="Times New Roman" panose="02020603050405020304" pitchFamily="18" charset="0"/>
              <a:cs typeface="Times New Roman" panose="02020603050405020304" pitchFamily="18" charset="0"/>
            </a:endParaRPr>
          </a:p>
        </p:txBody>
      </p:sp>
      <p:pic>
        <p:nvPicPr>
          <p:cNvPr id="21" name="object 2">
            <a:extLst>
              <a:ext uri="{FF2B5EF4-FFF2-40B4-BE49-F238E27FC236}">
                <a16:creationId xmlns:a16="http://schemas.microsoft.com/office/drawing/2014/main" id="{9276EAF9-C74D-092D-393E-E45C22A8CEE8}"/>
              </a:ext>
            </a:extLst>
          </p:cNvPr>
          <p:cNvPicPr/>
          <p:nvPr/>
        </p:nvPicPr>
        <p:blipFill>
          <a:blip r:embed="rId2" cstate="print"/>
          <a:stretch>
            <a:fillRect/>
          </a:stretch>
        </p:blipFill>
        <p:spPr>
          <a:xfrm>
            <a:off x="5486400" y="5847437"/>
            <a:ext cx="3657602" cy="674389"/>
          </a:xfrm>
          <a:prstGeom prst="rect">
            <a:avLst/>
          </a:prstGeom>
        </p:spPr>
      </p:pic>
      <p:sp>
        <p:nvSpPr>
          <p:cNvPr id="33" name="TextBox 32">
            <a:extLst>
              <a:ext uri="{FF2B5EF4-FFF2-40B4-BE49-F238E27FC236}">
                <a16:creationId xmlns:a16="http://schemas.microsoft.com/office/drawing/2014/main" id="{335FDBF8-1F2B-6C71-720A-795E59232C79}"/>
              </a:ext>
            </a:extLst>
          </p:cNvPr>
          <p:cNvSpPr txBox="1"/>
          <p:nvPr/>
        </p:nvSpPr>
        <p:spPr>
          <a:xfrm>
            <a:off x="5569282" y="6018653"/>
            <a:ext cx="357472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Measure BB Bond Project Progress</a:t>
            </a:r>
          </a:p>
        </p:txBody>
      </p:sp>
      <p:pic>
        <p:nvPicPr>
          <p:cNvPr id="36" name="Picture 35" descr="A concrete wall with boxes on it&#10;&#10;Description automatically generated">
            <a:extLst>
              <a:ext uri="{FF2B5EF4-FFF2-40B4-BE49-F238E27FC236}">
                <a16:creationId xmlns:a16="http://schemas.microsoft.com/office/drawing/2014/main" id="{419C6E4B-62C9-B04B-1A20-98EC04CD2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49458" y="1224161"/>
            <a:ext cx="3759198" cy="2819399"/>
          </a:xfrm>
          <a:prstGeom prst="rect">
            <a:avLst/>
          </a:prstGeom>
        </p:spPr>
      </p:pic>
      <p:pic>
        <p:nvPicPr>
          <p:cNvPr id="38" name="Picture 37" descr="A person in a vest from a ceiling&#10;&#10;Description automatically generated">
            <a:extLst>
              <a:ext uri="{FF2B5EF4-FFF2-40B4-BE49-F238E27FC236}">
                <a16:creationId xmlns:a16="http://schemas.microsoft.com/office/drawing/2014/main" id="{87464314-DA46-850E-C35A-A1FA3A08D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05237" y="3032990"/>
            <a:ext cx="3809999" cy="2574515"/>
          </a:xfrm>
          <a:prstGeom prst="rect">
            <a:avLst/>
          </a:prstGeom>
        </p:spPr>
      </p:pic>
      <p:sp>
        <p:nvSpPr>
          <p:cNvPr id="40" name="TextBox 39">
            <a:extLst>
              <a:ext uri="{FF2B5EF4-FFF2-40B4-BE49-F238E27FC236}">
                <a16:creationId xmlns:a16="http://schemas.microsoft.com/office/drawing/2014/main" id="{A1FF82CA-021F-7C40-879D-21D3AF3DE14A}"/>
              </a:ext>
            </a:extLst>
          </p:cNvPr>
          <p:cNvSpPr txBox="1"/>
          <p:nvPr/>
        </p:nvSpPr>
        <p:spPr>
          <a:xfrm>
            <a:off x="6781800" y="1796361"/>
            <a:ext cx="1787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Los Altos ES</a:t>
            </a:r>
          </a:p>
        </p:txBody>
      </p:sp>
      <p:sp>
        <p:nvSpPr>
          <p:cNvPr id="41" name="TextBox 40">
            <a:extLst>
              <a:ext uri="{FF2B5EF4-FFF2-40B4-BE49-F238E27FC236}">
                <a16:creationId xmlns:a16="http://schemas.microsoft.com/office/drawing/2014/main" id="{70794D92-250B-5181-BC6E-49B1D21C7E02}"/>
              </a:ext>
            </a:extLst>
          </p:cNvPr>
          <p:cNvSpPr txBox="1"/>
          <p:nvPr/>
        </p:nvSpPr>
        <p:spPr>
          <a:xfrm>
            <a:off x="4580021" y="5037633"/>
            <a:ext cx="1787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Nelson ES</a:t>
            </a:r>
          </a:p>
        </p:txBody>
      </p:sp>
      <p:pic>
        <p:nvPicPr>
          <p:cNvPr id="4" name="Picture 3">
            <a:extLst>
              <a:ext uri="{FF2B5EF4-FFF2-40B4-BE49-F238E27FC236}">
                <a16:creationId xmlns:a16="http://schemas.microsoft.com/office/drawing/2014/main" id="{EA4BEFA5-2081-C7B2-D7CA-0AFE249EA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350" y="5621406"/>
            <a:ext cx="1257299" cy="1257299"/>
          </a:xfrm>
          <a:prstGeom prst="rect">
            <a:avLst/>
          </a:prstGeom>
        </p:spPr>
      </p:pic>
    </p:spTree>
    <p:extLst>
      <p:ext uri="{BB962C8B-B14F-4D97-AF65-F5344CB8AC3E}">
        <p14:creationId xmlns:p14="http://schemas.microsoft.com/office/powerpoint/2010/main" val="131026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5FDC-C79F-76B5-1B90-EF6C8043BE54}"/>
              </a:ext>
            </a:extLst>
          </p:cNvPr>
          <p:cNvSpPr>
            <a:spLocks noGrp="1"/>
          </p:cNvSpPr>
          <p:nvPr>
            <p:ph type="title" idx="4294967295"/>
          </p:nvPr>
        </p:nvSpPr>
        <p:spPr>
          <a:xfrm>
            <a:off x="0" y="311150"/>
            <a:ext cx="8382000" cy="430213"/>
          </a:xfrm>
        </p:spPr>
        <p:txBody>
          <a:bodyPr/>
          <a:lstStyle/>
          <a:p>
            <a:pPr algn="ctr"/>
            <a:r>
              <a:rPr lang="en-US" dirty="0">
                <a:latin typeface="Times New Roman" panose="02020603050405020304" pitchFamily="18" charset="0"/>
                <a:cs typeface="Times New Roman" panose="02020603050405020304" pitchFamily="18" charset="0"/>
              </a:rPr>
              <a:t>2021-2022 Accomplishments</a:t>
            </a:r>
          </a:p>
        </p:txBody>
      </p:sp>
      <p:pic>
        <p:nvPicPr>
          <p:cNvPr id="21" name="object 2">
            <a:extLst>
              <a:ext uri="{FF2B5EF4-FFF2-40B4-BE49-F238E27FC236}">
                <a16:creationId xmlns:a16="http://schemas.microsoft.com/office/drawing/2014/main" id="{9276EAF9-C74D-092D-393E-E45C22A8CEE8}"/>
              </a:ext>
            </a:extLst>
          </p:cNvPr>
          <p:cNvPicPr/>
          <p:nvPr/>
        </p:nvPicPr>
        <p:blipFill>
          <a:blip r:embed="rId2" cstate="print"/>
          <a:stretch>
            <a:fillRect/>
          </a:stretch>
        </p:blipFill>
        <p:spPr>
          <a:xfrm>
            <a:off x="5486400" y="5847437"/>
            <a:ext cx="3657602" cy="674389"/>
          </a:xfrm>
          <a:prstGeom prst="rect">
            <a:avLst/>
          </a:prstGeom>
        </p:spPr>
      </p:pic>
      <p:sp>
        <p:nvSpPr>
          <p:cNvPr id="33" name="TextBox 32">
            <a:extLst>
              <a:ext uri="{FF2B5EF4-FFF2-40B4-BE49-F238E27FC236}">
                <a16:creationId xmlns:a16="http://schemas.microsoft.com/office/drawing/2014/main" id="{335FDBF8-1F2B-6C71-720A-795E59232C79}"/>
              </a:ext>
            </a:extLst>
          </p:cNvPr>
          <p:cNvSpPr txBox="1"/>
          <p:nvPr/>
        </p:nvSpPr>
        <p:spPr>
          <a:xfrm>
            <a:off x="5569282" y="6018653"/>
            <a:ext cx="357472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Measure BB Bond Project Progress</a:t>
            </a:r>
          </a:p>
        </p:txBody>
      </p:sp>
      <p:sp>
        <p:nvSpPr>
          <p:cNvPr id="40" name="TextBox 39">
            <a:extLst>
              <a:ext uri="{FF2B5EF4-FFF2-40B4-BE49-F238E27FC236}">
                <a16:creationId xmlns:a16="http://schemas.microsoft.com/office/drawing/2014/main" id="{A1FF82CA-021F-7C40-879D-21D3AF3DE14A}"/>
              </a:ext>
            </a:extLst>
          </p:cNvPr>
          <p:cNvSpPr txBox="1"/>
          <p:nvPr/>
        </p:nvSpPr>
        <p:spPr>
          <a:xfrm>
            <a:off x="6781800" y="1796361"/>
            <a:ext cx="1787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Los Altos ES</a:t>
            </a:r>
          </a:p>
        </p:txBody>
      </p:sp>
      <p:sp>
        <p:nvSpPr>
          <p:cNvPr id="41" name="TextBox 40">
            <a:extLst>
              <a:ext uri="{FF2B5EF4-FFF2-40B4-BE49-F238E27FC236}">
                <a16:creationId xmlns:a16="http://schemas.microsoft.com/office/drawing/2014/main" id="{70794D92-250B-5181-BC6E-49B1D21C7E02}"/>
              </a:ext>
            </a:extLst>
          </p:cNvPr>
          <p:cNvSpPr txBox="1"/>
          <p:nvPr/>
        </p:nvSpPr>
        <p:spPr>
          <a:xfrm>
            <a:off x="4580021" y="5037633"/>
            <a:ext cx="1787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Nelson ES</a:t>
            </a:r>
          </a:p>
        </p:txBody>
      </p:sp>
      <p:pic>
        <p:nvPicPr>
          <p:cNvPr id="4" name="Picture 3">
            <a:extLst>
              <a:ext uri="{FF2B5EF4-FFF2-40B4-BE49-F238E27FC236}">
                <a16:creationId xmlns:a16="http://schemas.microsoft.com/office/drawing/2014/main" id="{EA4BEFA5-2081-C7B2-D7CA-0AFE249EA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350" y="5600701"/>
            <a:ext cx="1257299" cy="1257299"/>
          </a:xfrm>
          <a:prstGeom prst="rect">
            <a:avLst/>
          </a:prstGeom>
        </p:spPr>
      </p:pic>
      <p:sp>
        <p:nvSpPr>
          <p:cNvPr id="5" name="Text Placeholder 2">
            <a:extLst>
              <a:ext uri="{FF2B5EF4-FFF2-40B4-BE49-F238E27FC236}">
                <a16:creationId xmlns:a16="http://schemas.microsoft.com/office/drawing/2014/main" id="{641B71D9-5D8C-DA84-23BD-FEFDAA781B3C}"/>
              </a:ext>
            </a:extLst>
          </p:cNvPr>
          <p:cNvSpPr txBox="1">
            <a:spLocks/>
          </p:cNvSpPr>
          <p:nvPr/>
        </p:nvSpPr>
        <p:spPr>
          <a:xfrm>
            <a:off x="361734" y="811947"/>
            <a:ext cx="6704699" cy="573490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2200" b="1" dirty="0">
                <a:latin typeface="Times New Roman" panose="02020603050405020304" pitchFamily="18" charset="0"/>
                <a:cs typeface="Times New Roman" panose="02020603050405020304" pitchFamily="18" charset="0"/>
              </a:rPr>
              <a:t>Middle School Sites</a:t>
            </a:r>
          </a:p>
          <a:p>
            <a:pPr algn="l"/>
            <a:r>
              <a:rPr lang="en-US" sz="2000" spc="-15" baseline="1157" dirty="0">
                <a:solidFill>
                  <a:srgbClr val="2689C5"/>
                </a:solidFill>
                <a:latin typeface="Times New Roman" panose="02020603050405020304" pitchFamily="18" charset="0"/>
                <a:cs typeface="Times New Roman" panose="02020603050405020304" pitchFamily="18" charset="0"/>
              </a:rPr>
              <a:t>DSA Approved 6-30-21:</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SPARKS MIDDLE SCHOOL – 13 ROOMS</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NEWTON MIDDLE SCHOOL – 21 ROOMS</a:t>
            </a:r>
          </a:p>
          <a:p>
            <a:pPr algn="l"/>
            <a:endParaRPr lang="en-US" sz="2000" spc="-15" baseline="1157" dirty="0">
              <a:solidFill>
                <a:srgbClr val="2689C5"/>
              </a:solidFill>
              <a:latin typeface="Times New Roman" panose="02020603050405020304" pitchFamily="18" charset="0"/>
              <a:cs typeface="Times New Roman" panose="02020603050405020304" pitchFamily="18" charset="0"/>
            </a:endParaRPr>
          </a:p>
          <a:p>
            <a:pPr algn="l"/>
            <a:r>
              <a:rPr lang="en-US" sz="2000" spc="-15" baseline="1157" dirty="0">
                <a:solidFill>
                  <a:srgbClr val="2689C5"/>
                </a:solidFill>
                <a:latin typeface="Times New Roman" panose="02020603050405020304" pitchFamily="18" charset="0"/>
                <a:cs typeface="Times New Roman" panose="02020603050405020304" pitchFamily="18" charset="0"/>
              </a:rPr>
              <a:t>Completed April 2022:</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NEWTON MIDDLE SCHOOL – 4 INTERIM HOUSING CLASSROOMS</a:t>
            </a:r>
          </a:p>
          <a:p>
            <a:r>
              <a:rPr lang="en-US" sz="2000" spc="-15" baseline="1157" dirty="0">
                <a:solidFill>
                  <a:srgbClr val="2689C5"/>
                </a:solidFill>
                <a:latin typeface="Times New Roman" panose="02020603050405020304" pitchFamily="18" charset="0"/>
                <a:cs typeface="Times New Roman" panose="02020603050405020304" pitchFamily="18" charset="0"/>
              </a:rPr>
              <a:t>	</a:t>
            </a:r>
          </a:p>
          <a:p>
            <a:pPr algn="l"/>
            <a:r>
              <a:rPr lang="en-US" sz="2200" b="1" dirty="0">
                <a:latin typeface="Times New Roman" panose="02020603050405020304" pitchFamily="18" charset="0"/>
                <a:cs typeface="Times New Roman" panose="02020603050405020304" pitchFamily="18" charset="0"/>
              </a:rPr>
              <a:t>K-8 School Sites</a:t>
            </a:r>
          </a:p>
          <a:p>
            <a:r>
              <a:rPr lang="en-US" sz="2000" baseline="1157" dirty="0">
                <a:latin typeface="Times New Roman" panose="02020603050405020304" pitchFamily="18" charset="0"/>
                <a:cs typeface="Times New Roman" panose="02020603050405020304" pitchFamily="18" charset="0"/>
              </a:rPr>
              <a:t>MESA ROBLES K-8 SCHOOL</a:t>
            </a:r>
          </a:p>
          <a:p>
            <a:pPr algn="l"/>
            <a:r>
              <a:rPr lang="en-US" sz="2000" b="1" spc="-15" baseline="1157" dirty="0">
                <a:solidFill>
                  <a:srgbClr val="00B0F0"/>
                </a:solidFill>
                <a:latin typeface="Times New Roman" panose="02020603050405020304" pitchFamily="18" charset="0"/>
                <a:cs typeface="Times New Roman" panose="02020603050405020304" pitchFamily="18" charset="0"/>
              </a:rPr>
              <a:t>CLOSED AND CERTIFIED 10/21/22</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Interim Housing Completed</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a:t>
            </a:r>
            <a:r>
              <a:rPr lang="en-US" sz="2000" b="1" spc="-15" baseline="1157" dirty="0">
                <a:latin typeface="Times New Roman" panose="02020603050405020304" pitchFamily="18" charset="0"/>
                <a:cs typeface="Times New Roman" panose="02020603050405020304" pitchFamily="18" charset="0"/>
              </a:rPr>
              <a:t>39</a:t>
            </a:r>
            <a:r>
              <a:rPr lang="en-US" sz="2000" spc="-15" baseline="1157" dirty="0">
                <a:latin typeface="Times New Roman" panose="02020603050405020304" pitchFamily="18" charset="0"/>
                <a:cs typeface="Times New Roman" panose="02020603050405020304" pitchFamily="18" charset="0"/>
              </a:rPr>
              <a:t>)  21st Century Classroom Completed</a:t>
            </a:r>
          </a:p>
          <a:p>
            <a:pPr algn="l"/>
            <a:endParaRPr lang="en-US" sz="2000" spc="-15" baseline="1157" dirty="0">
              <a:solidFill>
                <a:srgbClr val="FF0000"/>
              </a:solidFill>
              <a:latin typeface="Times New Roman" panose="02020603050405020304" pitchFamily="18" charset="0"/>
              <a:cs typeface="Times New Roman" panose="02020603050405020304" pitchFamily="18" charset="0"/>
            </a:endParaRPr>
          </a:p>
          <a:p>
            <a:pPr algn="l"/>
            <a:r>
              <a:rPr lang="en-US" sz="2000" baseline="1157" dirty="0">
                <a:latin typeface="Times New Roman" panose="02020603050405020304" pitchFamily="18" charset="0"/>
                <a:cs typeface="Times New Roman" panose="02020603050405020304" pitchFamily="18" charset="0"/>
              </a:rPr>
              <a:t>CEDARLANE ACADEMY</a:t>
            </a:r>
          </a:p>
          <a:p>
            <a:pPr algn="l"/>
            <a:r>
              <a:rPr lang="en-US" sz="2000" b="1" spc="-15" baseline="1157" dirty="0">
                <a:solidFill>
                  <a:srgbClr val="00B0F0"/>
                </a:solidFill>
                <a:latin typeface="Times New Roman" panose="02020603050405020304" pitchFamily="18" charset="0"/>
                <a:cs typeface="Times New Roman" panose="02020603050405020304" pitchFamily="18" charset="0"/>
              </a:rPr>
              <a:t>CLOSED AND CERTIFIED 8/1/22</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Interim Housing Completed</a:t>
            </a:r>
          </a:p>
          <a:p>
            <a:pPr marL="342900" indent="-342900" algn="l">
              <a:buSzPct val="75000"/>
              <a:buFont typeface="Wingdings" panose="05000000000000000000" pitchFamily="2" charset="2"/>
              <a:buChar char="§"/>
            </a:pPr>
            <a:r>
              <a:rPr lang="en-US" sz="2000" spc="-15" baseline="1157" dirty="0">
                <a:latin typeface="Times New Roman" panose="02020603050405020304" pitchFamily="18" charset="0"/>
                <a:cs typeface="Times New Roman" panose="02020603050405020304" pitchFamily="18" charset="0"/>
              </a:rPr>
              <a:t>(</a:t>
            </a:r>
            <a:r>
              <a:rPr lang="en-US" sz="2000" b="1" spc="-15" baseline="1157" dirty="0">
                <a:latin typeface="Times New Roman" panose="02020603050405020304" pitchFamily="18" charset="0"/>
                <a:cs typeface="Times New Roman" panose="02020603050405020304" pitchFamily="18" charset="0"/>
              </a:rPr>
              <a:t>25</a:t>
            </a:r>
            <a:r>
              <a:rPr lang="en-US" sz="2000" spc="-15" baseline="1157" dirty="0">
                <a:latin typeface="Times New Roman" panose="02020603050405020304" pitchFamily="18" charset="0"/>
                <a:cs typeface="Times New Roman" panose="02020603050405020304" pitchFamily="18" charset="0"/>
              </a:rPr>
              <a:t>) 21st Century Classroom Completed</a:t>
            </a:r>
          </a:p>
          <a:p>
            <a:pPr algn="l"/>
            <a:endParaRPr lang="en-US" sz="2000" baseline="1157" dirty="0">
              <a:latin typeface="Times New Roman" panose="02020603050405020304" pitchFamily="18" charset="0"/>
              <a:cs typeface="Times New Roman" panose="02020603050405020304" pitchFamily="18" charset="0"/>
            </a:endParaRPr>
          </a:p>
          <a:p>
            <a:pPr algn="l"/>
            <a:r>
              <a:rPr lang="en-US" sz="2000" baseline="1157" dirty="0">
                <a:latin typeface="Times New Roman" panose="02020603050405020304" pitchFamily="18" charset="0"/>
                <a:cs typeface="Times New Roman" panose="02020603050405020304" pitchFamily="18" charset="0"/>
              </a:rPr>
              <a:t>GRANDVIEW ACADEMY</a:t>
            </a:r>
          </a:p>
          <a:p>
            <a:pPr algn="l"/>
            <a:r>
              <a:rPr lang="en-US" sz="2000" spc="-15" baseline="1157" dirty="0">
                <a:solidFill>
                  <a:srgbClr val="2689C5"/>
                </a:solidFill>
                <a:latin typeface="Times New Roman" panose="02020603050405020304" pitchFamily="18" charset="0"/>
                <a:cs typeface="Times New Roman" panose="02020603050405020304" pitchFamily="18" charset="0"/>
              </a:rPr>
              <a:t>DSA Approved 6-25-21</a:t>
            </a:r>
          </a:p>
          <a:p>
            <a:pPr algn="l"/>
            <a:endParaRPr lang="en-US" sz="2000" spc="-15" baseline="1157" dirty="0">
              <a:solidFill>
                <a:srgbClr val="2689C5"/>
              </a:solidFill>
              <a:latin typeface="Times New Roman" panose="02020603050405020304" pitchFamily="18" charset="0"/>
              <a:cs typeface="Times New Roman" panose="02020603050405020304" pitchFamily="18" charset="0"/>
            </a:endParaRPr>
          </a:p>
          <a:p>
            <a:pPr algn="l"/>
            <a:endParaRPr lang="en-US" sz="2000" spc="-15" baseline="1157" dirty="0">
              <a:solidFill>
                <a:srgbClr val="2689C5"/>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D896A7E-A198-1F4A-3EAA-8039BF71002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5567329" y="1246127"/>
            <a:ext cx="3814815" cy="2861112"/>
          </a:xfrm>
          <a:prstGeom prst="rect">
            <a:avLst/>
          </a:prstGeom>
        </p:spPr>
      </p:pic>
      <p:pic>
        <p:nvPicPr>
          <p:cNvPr id="7" name="Picture 6">
            <a:extLst>
              <a:ext uri="{FF2B5EF4-FFF2-40B4-BE49-F238E27FC236}">
                <a16:creationId xmlns:a16="http://schemas.microsoft.com/office/drawing/2014/main" id="{EF2B0EDE-942C-D0FD-10FA-EF20A8910F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73741" y="3354635"/>
            <a:ext cx="3453151" cy="2304112"/>
          </a:xfrm>
          <a:prstGeom prst="rect">
            <a:avLst/>
          </a:prstGeom>
        </p:spPr>
      </p:pic>
      <p:sp>
        <p:nvSpPr>
          <p:cNvPr id="8" name="TextBox 7">
            <a:extLst>
              <a:ext uri="{FF2B5EF4-FFF2-40B4-BE49-F238E27FC236}">
                <a16:creationId xmlns:a16="http://schemas.microsoft.com/office/drawing/2014/main" id="{AABB9519-6E04-73BE-A7CF-B38C2FEA8323}"/>
              </a:ext>
            </a:extLst>
          </p:cNvPr>
          <p:cNvSpPr txBox="1"/>
          <p:nvPr/>
        </p:nvSpPr>
        <p:spPr>
          <a:xfrm>
            <a:off x="4580021" y="5216782"/>
            <a:ext cx="1295400" cy="369332"/>
          </a:xfrm>
          <a:prstGeom prst="rect">
            <a:avLst/>
          </a:prstGeom>
          <a:noFill/>
        </p:spPr>
        <p:txBody>
          <a:bodyPr wrap="square" rtlCol="0">
            <a:spAutoFit/>
          </a:bodyPr>
          <a:lstStyle/>
          <a:p>
            <a:pPr lvl="1"/>
            <a:r>
              <a:rPr lang="en-US" dirty="0">
                <a:solidFill>
                  <a:schemeClr val="bg1"/>
                </a:solidFill>
                <a:latin typeface="Times New Roman" panose="02020603050405020304" pitchFamily="18" charset="0"/>
                <a:cs typeface="Times New Roman" panose="02020603050405020304" pitchFamily="18" charset="0"/>
              </a:rPr>
              <a:t>Cedarlane</a:t>
            </a:r>
          </a:p>
        </p:txBody>
      </p:sp>
      <p:sp>
        <p:nvSpPr>
          <p:cNvPr id="9" name="TextBox 8">
            <a:extLst>
              <a:ext uri="{FF2B5EF4-FFF2-40B4-BE49-F238E27FC236}">
                <a16:creationId xmlns:a16="http://schemas.microsoft.com/office/drawing/2014/main" id="{933059FE-F4D3-B883-C77C-D8AE5ACF1330}"/>
              </a:ext>
            </a:extLst>
          </p:cNvPr>
          <p:cNvSpPr txBox="1"/>
          <p:nvPr/>
        </p:nvSpPr>
        <p:spPr>
          <a:xfrm>
            <a:off x="7609893" y="2518355"/>
            <a:ext cx="1295400" cy="369332"/>
          </a:xfrm>
          <a:prstGeom prst="rect">
            <a:avLst/>
          </a:prstGeom>
          <a:noFill/>
        </p:spPr>
        <p:txBody>
          <a:bodyPr wrap="square" rtlCol="0">
            <a:spAutoFit/>
          </a:bodyPr>
          <a:lstStyle/>
          <a:p>
            <a:pPr lvl="1"/>
            <a:r>
              <a:rPr lang="en-US" dirty="0">
                <a:solidFill>
                  <a:schemeClr val="bg1"/>
                </a:solidFill>
                <a:latin typeface="Times New Roman" panose="02020603050405020304" pitchFamily="18" charset="0"/>
                <a:cs typeface="Times New Roman" panose="02020603050405020304" pitchFamily="18" charset="0"/>
              </a:rPr>
              <a:t>Newton</a:t>
            </a:r>
          </a:p>
        </p:txBody>
      </p:sp>
    </p:spTree>
    <p:extLst>
      <p:ext uri="{BB962C8B-B14F-4D97-AF65-F5344CB8AC3E}">
        <p14:creationId xmlns:p14="http://schemas.microsoft.com/office/powerpoint/2010/main" val="217950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24025"/>
          <a:stretch/>
        </p:blipFill>
        <p:spPr>
          <a:xfrm>
            <a:off x="5503074" y="4572000"/>
            <a:ext cx="3487446" cy="213360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ACD3F348-3831-CB29-88A8-0D49254C9DF6}"/>
              </a:ext>
            </a:extLst>
          </p:cNvPr>
          <p:cNvSpPr>
            <a:spLocks noGrp="1"/>
          </p:cNvSpPr>
          <p:nvPr>
            <p:ph type="title"/>
          </p:nvPr>
        </p:nvSpPr>
        <p:spPr>
          <a:xfrm>
            <a:off x="276718" y="148373"/>
            <a:ext cx="8484129" cy="430887"/>
          </a:xfrm>
        </p:spPr>
        <p:txBody>
          <a:bodyPr/>
          <a:lstStyle/>
          <a:p>
            <a:pPr algn="ctr"/>
            <a:r>
              <a:rPr lang="en-US" dirty="0">
                <a:latin typeface="Times New Roman" panose="02020603050405020304" pitchFamily="18" charset="0"/>
                <a:cs typeface="Times New Roman" panose="02020603050405020304" pitchFamily="18" charset="0"/>
              </a:rPr>
              <a:t>2022 Accomplishments</a:t>
            </a:r>
          </a:p>
        </p:txBody>
      </p:sp>
      <p:sp>
        <p:nvSpPr>
          <p:cNvPr id="3" name="Text Placeholder 2">
            <a:extLst>
              <a:ext uri="{FF2B5EF4-FFF2-40B4-BE49-F238E27FC236}">
                <a16:creationId xmlns:a16="http://schemas.microsoft.com/office/drawing/2014/main" id="{AD64070E-72A2-A25D-C74A-CD299C220B07}"/>
              </a:ext>
            </a:extLst>
          </p:cNvPr>
          <p:cNvSpPr>
            <a:spLocks noGrp="1"/>
          </p:cNvSpPr>
          <p:nvPr>
            <p:ph type="body" idx="1"/>
          </p:nvPr>
        </p:nvSpPr>
        <p:spPr>
          <a:xfrm>
            <a:off x="276718" y="705815"/>
            <a:ext cx="4114800" cy="5570756"/>
          </a:xfrm>
        </p:spPr>
        <p:txBody>
          <a:bodyPr/>
          <a:lstStyle/>
          <a:p>
            <a:r>
              <a:rPr lang="en-US" sz="1400" b="1" dirty="0">
                <a:latin typeface="Times New Roman" panose="02020603050405020304" pitchFamily="18" charset="0"/>
                <a:cs typeface="Times New Roman" panose="02020603050405020304" pitchFamily="18" charset="0"/>
              </a:rPr>
              <a:t>Projects Complete</a:t>
            </a:r>
            <a:br>
              <a:rPr lang="en-US"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21st Century Classrooms Completed: </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Newton MS – 4 Interim housing rooms</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Closed out and Certified at DSA:</a:t>
            </a: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Workman ES – 19 rooms</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Los Altos ES – 19 rooms</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Nelson ES – 19 rooms</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Mesa Robles K8 – 39 rooms</a:t>
            </a:r>
          </a:p>
          <a:p>
            <a:pPr marL="285750" indent="-285750">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Cedarlane</a:t>
            </a:r>
            <a:r>
              <a:rPr lang="en-US" sz="1400" dirty="0">
                <a:latin typeface="Times New Roman" panose="02020603050405020304" pitchFamily="18" charset="0"/>
                <a:cs typeface="Times New Roman" panose="02020603050405020304" pitchFamily="18" charset="0"/>
              </a:rPr>
              <a:t> Academy – 25 rooms</a:t>
            </a:r>
          </a:p>
          <a:p>
            <a:r>
              <a:rPr lang="en-US"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Technology Added to rooms</a:t>
            </a: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Signal Infrastructure Replacement with CAT 6 and CAT 6A Cabling</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All New Power, Wiring and Outlets </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Dual Wireless Access Points (WAPs) in Each Room</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High Powered Compact Computer </a:t>
            </a:r>
            <a:r>
              <a:rPr lang="en-US" sz="1400" dirty="0" smtClean="0">
                <a:latin typeface="Times New Roman" panose="02020603050405020304" pitchFamily="18" charset="0"/>
                <a:cs typeface="Times New Roman" panose="02020603050405020304" pitchFamily="18" charset="0"/>
              </a:rPr>
              <a:t>in </a:t>
            </a:r>
            <a:r>
              <a:rPr lang="en-US" sz="1400" dirty="0">
                <a:latin typeface="Times New Roman" panose="02020603050405020304" pitchFamily="18" charset="0"/>
                <a:cs typeface="Times New Roman" panose="02020603050405020304" pitchFamily="18" charset="0"/>
              </a:rPr>
              <a:t>Each Room</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76” Interactive, Touch Screen, Monitor in Each Room</a:t>
            </a:r>
          </a:p>
          <a:p>
            <a:pPr marL="28575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New Document Cameras in Each Room</a:t>
            </a:r>
          </a:p>
          <a:p>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 </a:t>
            </a:r>
          </a:p>
          <a:p>
            <a:pPr lvl="1"/>
            <a:endParaRPr lang="en-US" dirty="0">
              <a:highlight>
                <a:srgbClr val="FFFF00"/>
              </a:highligh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highlight>
                <a:srgbClr val="FFFF00"/>
              </a:highligh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highlight>
                <a:srgbClr val="FFFF00"/>
              </a:highlight>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138743" y="1907931"/>
              <a:ext cx="360" cy="360"/>
            </p14:xfrm>
          </p:contentPart>
        </mc:Choice>
        <mc:Fallback xmlns="">
          <p:pic>
            <p:nvPicPr>
              <p:cNvPr id="9" name="Ink 8"/>
              <p:cNvPicPr/>
              <p:nvPr/>
            </p:nvPicPr>
            <p:blipFill>
              <a:blip r:embed="rId4"/>
              <a:stretch>
                <a:fillRect/>
              </a:stretch>
            </p:blipFill>
            <p:spPr>
              <a:xfrm>
                <a:off x="3096623" y="1824051"/>
                <a:ext cx="8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2646623" y="1468371"/>
              <a:ext cx="360" cy="360"/>
            </p14:xfrm>
          </p:contentPart>
        </mc:Choice>
        <mc:Fallback xmlns="">
          <p:pic>
            <p:nvPicPr>
              <p:cNvPr id="10" name="Ink 9"/>
              <p:cNvPicPr/>
              <p:nvPr/>
            </p:nvPicPr>
            <p:blipFill>
              <a:blip r:embed="rId4"/>
              <a:stretch>
                <a:fillRect/>
              </a:stretch>
            </p:blipFill>
            <p:spPr>
              <a:xfrm>
                <a:off x="2604503" y="1384491"/>
                <a:ext cx="8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1353863" y="1529931"/>
              <a:ext cx="360" cy="360"/>
            </p14:xfrm>
          </p:contentPart>
        </mc:Choice>
        <mc:Fallback xmlns="">
          <p:pic>
            <p:nvPicPr>
              <p:cNvPr id="11" name="Ink 10"/>
              <p:cNvPicPr/>
              <p:nvPr/>
            </p:nvPicPr>
            <p:blipFill>
              <a:blip r:embed="rId4"/>
              <a:stretch>
                <a:fillRect/>
              </a:stretch>
            </p:blipFill>
            <p:spPr>
              <a:xfrm>
                <a:off x="1311743" y="1446051"/>
                <a:ext cx="8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2699169" y="2198451"/>
              <a:ext cx="783000" cy="18000"/>
            </p14:xfrm>
          </p:contentPart>
        </mc:Choice>
        <mc:Fallback xmlns="">
          <p:pic>
            <p:nvPicPr>
              <p:cNvPr id="8" name="Ink 7"/>
              <p:cNvPicPr/>
              <p:nvPr/>
            </p:nvPicPr>
            <p:blipFill>
              <a:blip r:embed="rId8"/>
              <a:stretch>
                <a:fillRect/>
              </a:stretch>
            </p:blipFill>
            <p:spPr>
              <a:xfrm>
                <a:off x="2651289" y="2102331"/>
                <a:ext cx="878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2699169" y="2206731"/>
              <a:ext cx="360" cy="360"/>
            </p14:xfrm>
          </p:contentPart>
        </mc:Choice>
        <mc:Fallback xmlns="">
          <p:pic>
            <p:nvPicPr>
              <p:cNvPr id="12" name="Ink 11"/>
              <p:cNvPicPr/>
              <p:nvPr/>
            </p:nvPicPr>
            <p:blipFill>
              <a:blip r:embed="rId10"/>
              <a:stretch>
                <a:fillRect/>
              </a:stretch>
            </p:blipFill>
            <p:spPr>
              <a:xfrm>
                <a:off x="2651289" y="2110611"/>
                <a:ext cx="96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p14:cNvContentPartPr/>
              <p14:nvPr/>
            </p14:nvContentPartPr>
            <p14:xfrm>
              <a:off x="2312889" y="2206371"/>
              <a:ext cx="78480" cy="720"/>
            </p14:xfrm>
          </p:contentPart>
        </mc:Choice>
        <mc:Fallback xmlns="">
          <p:pic>
            <p:nvPicPr>
              <p:cNvPr id="13" name="Ink 12"/>
              <p:cNvPicPr/>
              <p:nvPr/>
            </p:nvPicPr>
            <p:blipFill>
              <a:blip r:embed="rId12"/>
              <a:stretch>
                <a:fillRect/>
              </a:stretch>
            </p:blipFill>
            <p:spPr>
              <a:xfrm>
                <a:off x="2265009" y="2014131"/>
                <a:ext cx="1742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p14:cNvContentPartPr/>
              <p14:nvPr/>
            </p14:nvContentPartPr>
            <p14:xfrm>
              <a:off x="2154129" y="2206371"/>
              <a:ext cx="123480" cy="36000"/>
            </p14:xfrm>
          </p:contentPart>
        </mc:Choice>
        <mc:Fallback xmlns="">
          <p:pic>
            <p:nvPicPr>
              <p:cNvPr id="14" name="Ink 13"/>
              <p:cNvPicPr/>
              <p:nvPr/>
            </p:nvPicPr>
            <p:blipFill>
              <a:blip r:embed="rId14"/>
              <a:stretch>
                <a:fillRect/>
              </a:stretch>
            </p:blipFill>
            <p:spPr>
              <a:xfrm>
                <a:off x="2106249" y="2109280"/>
                <a:ext cx="219240" cy="22945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p14:cNvContentPartPr/>
              <p14:nvPr/>
            </p14:nvContentPartPr>
            <p14:xfrm>
              <a:off x="1450689" y="2259651"/>
              <a:ext cx="149400" cy="360"/>
            </p14:xfrm>
          </p:contentPart>
        </mc:Choice>
        <mc:Fallback xmlns="">
          <p:pic>
            <p:nvPicPr>
              <p:cNvPr id="15" name="Ink 14"/>
              <p:cNvPicPr/>
              <p:nvPr/>
            </p:nvPicPr>
            <p:blipFill>
              <a:blip r:embed="rId16"/>
              <a:stretch>
                <a:fillRect/>
              </a:stretch>
            </p:blipFill>
            <p:spPr>
              <a:xfrm>
                <a:off x="1402924" y="2163531"/>
                <a:ext cx="24493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p14:cNvContentPartPr/>
              <p14:nvPr/>
            </p14:nvContentPartPr>
            <p14:xfrm>
              <a:off x="1231089" y="2259651"/>
              <a:ext cx="360" cy="360"/>
            </p14:xfrm>
          </p:contentPart>
        </mc:Choice>
        <mc:Fallback xmlns="">
          <p:pic>
            <p:nvPicPr>
              <p:cNvPr id="16" name="Ink 15"/>
              <p:cNvPicPr/>
              <p:nvPr/>
            </p:nvPicPr>
            <p:blipFill>
              <a:blip r:embed="rId10"/>
              <a:stretch>
                <a:fillRect/>
              </a:stretch>
            </p:blipFill>
            <p:spPr>
              <a:xfrm>
                <a:off x="1183209" y="2163531"/>
                <a:ext cx="96120" cy="191880"/>
              </a:xfrm>
              <a:prstGeom prst="rect">
                <a:avLst/>
              </a:prstGeom>
            </p:spPr>
          </p:pic>
        </mc:Fallback>
      </mc:AlternateContent>
      <p:sp>
        <p:nvSpPr>
          <p:cNvPr id="23" name="TextBox 22"/>
          <p:cNvSpPr txBox="1"/>
          <p:nvPr/>
        </p:nvSpPr>
        <p:spPr>
          <a:xfrm>
            <a:off x="4391518" y="705510"/>
            <a:ext cx="5203980" cy="1169551"/>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Projects Initiated</a:t>
            </a:r>
            <a:endParaRPr lang="en-US" sz="1400" dirty="0">
              <a:latin typeface="Times New Roman" panose="02020603050405020304" pitchFamily="18" charset="0"/>
              <a:cs typeface="Times New Roman" panose="02020603050405020304" pitchFamily="18" charset="0"/>
            </a:endParaRPr>
          </a:p>
          <a:p>
            <a:pPr lvl="1" algn="l"/>
            <a:r>
              <a:rPr lang="en-US" sz="1400" dirty="0">
                <a:latin typeface="Times New Roman" panose="02020603050405020304" pitchFamily="18" charset="0"/>
                <a:cs typeface="Times New Roman" panose="02020603050405020304" pitchFamily="18" charset="0"/>
              </a:rPr>
              <a:t>For Bid in September 2022-2023 School Year</a:t>
            </a:r>
          </a:p>
          <a:p>
            <a:pPr marL="171450" lvl="1" indent="-171450" algn="l">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Grandview College Preparatory Academy </a:t>
            </a:r>
          </a:p>
          <a:p>
            <a:pPr marL="171450" lvl="1" indent="-171450" algn="l">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Newton Middle School</a:t>
            </a:r>
          </a:p>
          <a:p>
            <a:pPr marL="171450" lvl="1" indent="-171450" algn="l">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Sparks Middle School</a:t>
            </a:r>
          </a:p>
        </p:txBody>
      </p:sp>
      <p:pic>
        <p:nvPicPr>
          <p:cNvPr id="5" name="Picture 4">
            <a:extLst>
              <a:ext uri="{FF2B5EF4-FFF2-40B4-BE49-F238E27FC236}">
                <a16:creationId xmlns:a16="http://schemas.microsoft.com/office/drawing/2014/main" id="{5CDB098E-5E2B-C68D-0A7C-5F81E5C1011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99743" y="5584901"/>
            <a:ext cx="1257299" cy="1257299"/>
          </a:xfrm>
          <a:prstGeom prst="rect">
            <a:avLst/>
          </a:prstGeom>
        </p:spPr>
      </p:pic>
      <p:sp>
        <p:nvSpPr>
          <p:cNvPr id="6" name="TextBox 5">
            <a:extLst>
              <a:ext uri="{FF2B5EF4-FFF2-40B4-BE49-F238E27FC236}">
                <a16:creationId xmlns:a16="http://schemas.microsoft.com/office/drawing/2014/main" id="{05DAB120-B8C6-96D1-0EDC-EA3032D70427}"/>
              </a:ext>
            </a:extLst>
          </p:cNvPr>
          <p:cNvSpPr txBox="1"/>
          <p:nvPr/>
        </p:nvSpPr>
        <p:spPr>
          <a:xfrm>
            <a:off x="4391518" y="1875061"/>
            <a:ext cx="4599002"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Phases 3 and 4 Program &amp; Construction Management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Architects Selected and Contracted.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Programming  and Schematic Design Started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Baldwin  Academy</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California 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Fairgrove</a:t>
            </a: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Academy</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Orange Grove MS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Los </a:t>
            </a:r>
            <a:r>
              <a:rPr kumimoji="0" lang="en-US" sz="14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Molinos</a:t>
            </a: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Grazide</a:t>
            </a: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Stimson LC</a:t>
            </a:r>
          </a:p>
        </p:txBody>
      </p:sp>
    </p:spTree>
    <p:extLst>
      <p:ext uri="{BB962C8B-B14F-4D97-AF65-F5344CB8AC3E}">
        <p14:creationId xmlns:p14="http://schemas.microsoft.com/office/powerpoint/2010/main" val="272690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F3EB-F7CA-BD38-5297-996A488FD188}"/>
              </a:ext>
            </a:extLst>
          </p:cNvPr>
          <p:cNvSpPr>
            <a:spLocks noGrp="1"/>
          </p:cNvSpPr>
          <p:nvPr>
            <p:ph type="title"/>
          </p:nvPr>
        </p:nvSpPr>
        <p:spPr>
          <a:xfrm>
            <a:off x="232292" y="310570"/>
            <a:ext cx="8480437" cy="430887"/>
          </a:xfrm>
        </p:spPr>
        <p:txBody>
          <a:bodyPr/>
          <a:lstStyle/>
          <a:p>
            <a:pPr algn="ctr"/>
            <a:r>
              <a:rPr lang="en-US" dirty="0">
                <a:latin typeface="Times New Roman" panose="02020603050405020304" pitchFamily="18" charset="0"/>
                <a:cs typeface="Times New Roman" panose="02020603050405020304" pitchFamily="18" charset="0"/>
              </a:rPr>
              <a:t>Annual Compliance Statement</a:t>
            </a:r>
          </a:p>
        </p:txBody>
      </p:sp>
      <p:sp>
        <p:nvSpPr>
          <p:cNvPr id="3" name="Text Placeholder 2">
            <a:extLst>
              <a:ext uri="{FF2B5EF4-FFF2-40B4-BE49-F238E27FC236}">
                <a16:creationId xmlns:a16="http://schemas.microsoft.com/office/drawing/2014/main" id="{5DABC635-AD81-38BF-C360-D44C059D9033}"/>
              </a:ext>
            </a:extLst>
          </p:cNvPr>
          <p:cNvSpPr>
            <a:spLocks noGrp="1"/>
          </p:cNvSpPr>
          <p:nvPr>
            <p:ph type="body" idx="1"/>
          </p:nvPr>
        </p:nvSpPr>
        <p:spPr>
          <a:xfrm>
            <a:off x="304800" y="838200"/>
            <a:ext cx="8679415" cy="3600986"/>
          </a:xfrm>
        </p:spPr>
        <p:txBody>
          <a:bodyPr/>
          <a:lstStyle/>
          <a:p>
            <a:pPr marR="350520"/>
            <a:r>
              <a:rPr lang="en-US" dirty="0">
                <a:latin typeface="Times New Roman" panose="02020603050405020304" pitchFamily="18" charset="0"/>
                <a:ea typeface="Times New Roman" panose="02020603050405020304" pitchFamily="18" charset="0"/>
                <a:cs typeface="Times New Roman" panose="02020603050405020304" pitchFamily="18" charset="0"/>
              </a:rPr>
              <a:t>The District is subject to one annual audit of the bond program which require oversight from the CBOC. The audit is performed by an independent professional auditing firm according to published standards and guidelines.</a:t>
            </a:r>
          </a:p>
          <a:p>
            <a:pPr marR="350520"/>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R="300990"/>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DISTRICT Fiscal Year 2021-22 Financial audit report is included as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2"/>
              </a:rPr>
              <a:t>a link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this report. The audit report combines both financial and performance audit.</a:t>
            </a:r>
          </a:p>
          <a:p>
            <a:pPr marR="300990"/>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Prop 39 requires a basic performance audit to determine whether:</a:t>
            </a:r>
          </a:p>
          <a:p>
            <a:pPr marR="0"/>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indent="-342900">
              <a:buFont typeface="Symbol" panose="05050102010706020507" pitchFamily="18" charset="2"/>
              <a:buChar char=""/>
              <a:tabLst>
                <a:tab pos="533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of bond funds is restricted to construction, furnishings and</a:t>
            </a:r>
            <a:r>
              <a:rPr lang="en-US" sz="18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equipment.</a:t>
            </a:r>
          </a:p>
          <a:p>
            <a:pPr marR="0" lvl="0" indent="-342900">
              <a:buFont typeface="Symbol" panose="05050102010706020507" pitchFamily="18" charset="2"/>
              <a:buChar char=""/>
              <a:tabLst>
                <a:tab pos="533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Bond funds are spent only on Listed Projects from their ballot</a:t>
            </a:r>
            <a:r>
              <a:rPr lang="en-US" sz="18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measures.</a:t>
            </a:r>
          </a:p>
          <a:p>
            <a:pPr marR="0" lvl="0">
              <a:tabLst>
                <a:tab pos="5334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audit report reflects District compliance.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676" y="5330392"/>
            <a:ext cx="1390448" cy="1390448"/>
          </a:xfrm>
          <a:prstGeom prst="rect">
            <a:avLst/>
          </a:prstGeom>
        </p:spPr>
      </p:pic>
    </p:spTree>
    <p:extLst>
      <p:ext uri="{BB962C8B-B14F-4D97-AF65-F5344CB8AC3E}">
        <p14:creationId xmlns:p14="http://schemas.microsoft.com/office/powerpoint/2010/main" val="84377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122D-0A7A-C18C-D9C7-6B49FE4017DB}"/>
              </a:ext>
            </a:extLst>
          </p:cNvPr>
          <p:cNvSpPr>
            <a:spLocks noGrp="1"/>
          </p:cNvSpPr>
          <p:nvPr>
            <p:ph type="title"/>
          </p:nvPr>
        </p:nvSpPr>
        <p:spPr>
          <a:xfrm>
            <a:off x="228600" y="310570"/>
            <a:ext cx="8484129" cy="430887"/>
          </a:xfrm>
        </p:spPr>
        <p:txBody>
          <a:bodyPr/>
          <a:lstStyle/>
          <a:p>
            <a:pPr algn="ctr"/>
            <a:r>
              <a:rPr lang="en-US" dirty="0">
                <a:latin typeface="Times New Roman" panose="02020603050405020304" pitchFamily="18" charset="0"/>
                <a:cs typeface="Times New Roman" panose="02020603050405020304" pitchFamily="18" charset="0"/>
              </a:rPr>
              <a:t>CBOC</a:t>
            </a:r>
            <a:r>
              <a:rPr lang="en-US" b="1" kern="0" spc="75"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Compliance Statement</a:t>
            </a:r>
          </a:p>
        </p:txBody>
      </p:sp>
      <p:sp>
        <p:nvSpPr>
          <p:cNvPr id="3" name="Text Placeholder 2">
            <a:extLst>
              <a:ext uri="{FF2B5EF4-FFF2-40B4-BE49-F238E27FC236}">
                <a16:creationId xmlns:a16="http://schemas.microsoft.com/office/drawing/2014/main" id="{0CBF7B2F-B60C-3541-8B5A-592A65AA6D58}"/>
              </a:ext>
            </a:extLst>
          </p:cNvPr>
          <p:cNvSpPr>
            <a:spLocks noGrp="1"/>
          </p:cNvSpPr>
          <p:nvPr>
            <p:ph type="body" idx="1"/>
          </p:nvPr>
        </p:nvSpPr>
        <p:spPr>
          <a:xfrm>
            <a:off x="303393" y="838200"/>
            <a:ext cx="8831815" cy="3600986"/>
          </a:xfrm>
        </p:spPr>
        <p:txBody>
          <a:bodyPr/>
          <a:lstStyle/>
          <a:p>
            <a:pPr marL="0" marR="352425">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voters of the community who approved the Bond Construction Program have been provided oversight and transparency through CBOC quarterly meetings including this annual report. </a:t>
            </a:r>
          </a:p>
          <a:p>
            <a:pPr marL="0" marR="352425">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52425">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It is our opinion, based upon the District bond activities and a review of the independent financial and performance audits, that the District is in compliance with the requirements of Article XIIIA, Section 1(b)(3) of the California Constitution. </a:t>
            </a:r>
          </a:p>
          <a:p>
            <a:pPr marL="0" marR="352425">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52425">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the presentation of this Annual Report, the CBOC members are informing the HLPUSD Board of Education and voters that Measure BB bond expenditures have been properly made and have been utilized for projects consistent with those identified in the Bond Measure. </a:t>
            </a:r>
          </a:p>
          <a:p>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676" y="5330392"/>
            <a:ext cx="1390448" cy="1390448"/>
          </a:xfrm>
          <a:prstGeom prst="rect">
            <a:avLst/>
          </a:prstGeom>
        </p:spPr>
      </p:pic>
    </p:spTree>
    <p:extLst>
      <p:ext uri="{BB962C8B-B14F-4D97-AF65-F5344CB8AC3E}">
        <p14:creationId xmlns:p14="http://schemas.microsoft.com/office/powerpoint/2010/main" val="125506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09F5-58B5-DEFD-2F6F-B47D15B1CD29}"/>
              </a:ext>
            </a:extLst>
          </p:cNvPr>
          <p:cNvSpPr>
            <a:spLocks noGrp="1"/>
          </p:cNvSpPr>
          <p:nvPr>
            <p:ph type="title"/>
          </p:nvPr>
        </p:nvSpPr>
        <p:spPr>
          <a:xfrm>
            <a:off x="457200" y="2971800"/>
            <a:ext cx="8255529" cy="430887"/>
          </a:xfrm>
        </p:spPr>
        <p:txBody>
          <a:bodyPr/>
          <a:lstStyle/>
          <a:p>
            <a:pPr algn="ctr"/>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676" y="5330392"/>
            <a:ext cx="1390448" cy="1390448"/>
          </a:xfrm>
          <a:prstGeom prst="rect">
            <a:avLst/>
          </a:prstGeom>
        </p:spPr>
      </p:pic>
    </p:spTree>
    <p:extLst>
      <p:ext uri="{BB962C8B-B14F-4D97-AF65-F5344CB8AC3E}">
        <p14:creationId xmlns:p14="http://schemas.microsoft.com/office/powerpoint/2010/main" val="210622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49A5D-D101-E604-124B-63F18E4A9849}"/>
              </a:ext>
            </a:extLst>
          </p:cNvPr>
          <p:cNvSpPr txBox="1"/>
          <p:nvPr/>
        </p:nvSpPr>
        <p:spPr>
          <a:xfrm>
            <a:off x="685800" y="457200"/>
            <a:ext cx="8229600" cy="5576911"/>
          </a:xfrm>
          <a:prstGeom prst="rect">
            <a:avLst/>
          </a:prstGeom>
          <a:noFill/>
        </p:spPr>
        <p:txBody>
          <a:bodyPr wrap="square" rtlCol="0">
            <a:spAutoFit/>
          </a:bodyPr>
          <a:lstStyle/>
          <a:p>
            <a:pPr algn="ct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Message from the Citizens Bond Oversight Committee (CBOC) Chair</a:t>
            </a:r>
          </a:p>
          <a:p>
            <a:pPr algn="ctr"/>
            <a:endParaRPr lang="en-US"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Dear Community Members,</a:t>
            </a:r>
          </a:p>
          <a:p>
            <a:pPr algn="l"/>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 is my pleasure to submit the </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fifth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annual report for Measure BB passed by the voters in November 2016 for $148 million.  </a:t>
            </a:r>
          </a:p>
          <a:p>
            <a:pPr algn="l"/>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50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report covers bond activities during fiscal year July 2021 through June 2022.  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his report is intended to summarize the bond activities.  For detailed information and full bond transparency, links to relevant information may be found on the District website at </a:t>
            </a:r>
            <a:r>
              <a:rPr lang="en-US" sz="1200" dirty="0">
                <a:latin typeface="Times New Roman" panose="02020603050405020304" pitchFamily="18" charset="0"/>
                <a:ea typeface="Times New Roman" panose="02020603050405020304" pitchFamily="18" charset="0"/>
                <a:cs typeface="Times New Roman" panose="02020603050405020304" pitchFamily="18" charset="0"/>
                <a:hlinkClick r:id="rId2"/>
              </a:rPr>
              <a:t>https://www.hlpschools.org/community/citizens-bond-oversight-committee-cboc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Historic context leading up to fiscal year 2022 activities or subsequent events which took place after </a:t>
            </a:r>
            <a:r>
              <a:rPr lang="en-US" sz="1200" dirty="0" smtClean="0">
                <a:latin typeface="Times New Roman" panose="02020603050405020304" pitchFamily="18" charset="0"/>
                <a:ea typeface="Times New Roman" panose="02020603050405020304" pitchFamily="18" charset="0"/>
                <a:cs typeface="Times New Roman" panose="02020603050405020304" pitchFamily="18" charset="0"/>
              </a:rPr>
              <a:t>2022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may be included only as needed to explain and give context to activities and/or events.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50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continued commitment from the Citizens Bond Oversight Committee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(CBOC)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praiseworthy. These members volunteer their time  reviewing numerous documents and data.  The members who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represent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several different community groups engage in discussions that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support bond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transparency and accountability. </a:t>
            </a:r>
          </a:p>
          <a:p>
            <a:pPr algn="l">
              <a:lnSpc>
                <a:spcPct val="115000"/>
              </a:lnSpc>
              <a:spcBef>
                <a:spcPts val="500"/>
              </a:spcBef>
              <a:spcAft>
                <a:spcPts val="1000"/>
              </a:spcAf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The annual report is organized into several sections for ease: Purpose of Annual Report, Measure BB information, CBOC Roles and Responsibilities, Financial information, 2022 Accomplishments, Annual Compliance Statement and CBOC Compliance Statement. </a:t>
            </a:r>
          </a:p>
          <a:p>
            <a:pPr algn="l">
              <a:lnSpc>
                <a:spcPct val="115000"/>
              </a:lnSpc>
              <a:spcBef>
                <a:spcPts val="500"/>
              </a:spcBef>
              <a:spcAft>
                <a:spcPts val="1000"/>
              </a:spcAf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I am pleased to report that the District Staff along with Program Manager, Cummings, completed modernization projects at various School Sites across the district.   </a:t>
            </a:r>
          </a:p>
          <a:p>
            <a:pPr marL="0" marR="0">
              <a:lnSpc>
                <a:spcPct val="115000"/>
              </a:lnSpc>
              <a:spcBef>
                <a:spcPts val="50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Sincerely,</a:t>
            </a:r>
          </a:p>
          <a:p>
            <a:pPr algn="l"/>
            <a:r>
              <a:rPr lang="en-US" sz="1200" dirty="0">
                <a:latin typeface="Times New Roman" panose="02020603050405020304" pitchFamily="18" charset="0"/>
                <a:cs typeface="Times New Roman" panose="02020603050405020304" pitchFamily="18" charset="0"/>
              </a:rPr>
              <a:t>Reina Schmitz</a:t>
            </a:r>
          </a:p>
          <a:p>
            <a:pPr algn="l"/>
            <a:r>
              <a:rPr lang="en-US" sz="1200" dirty="0">
                <a:latin typeface="Times New Roman" panose="02020603050405020304" pitchFamily="18" charset="0"/>
                <a:cs typeface="Times New Roman" panose="02020603050405020304" pitchFamily="18" charset="0"/>
              </a:rPr>
              <a:t>Chair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330392"/>
            <a:ext cx="1390448" cy="1390448"/>
          </a:xfrm>
          <a:prstGeom prst="rect">
            <a:avLst/>
          </a:prstGeom>
        </p:spPr>
      </p:pic>
    </p:spTree>
    <p:extLst>
      <p:ext uri="{BB962C8B-B14F-4D97-AF65-F5344CB8AC3E}">
        <p14:creationId xmlns:p14="http://schemas.microsoft.com/office/powerpoint/2010/main" val="322108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932079" y="224741"/>
            <a:ext cx="7068921" cy="874598"/>
          </a:xfrm>
          <a:prstGeom prst="rect">
            <a:avLst/>
          </a:prstGeom>
        </p:spPr>
        <p:txBody>
          <a:bodyPr vert="horz" wrap="square" lIns="0" tIns="12700" rIns="0" bIns="0" rtlCol="0">
            <a:spAutoFit/>
          </a:bodyPr>
          <a:lstStyle/>
          <a:p>
            <a:pPr marL="38100" algn="ctr">
              <a:lnSpc>
                <a:spcPct val="100000"/>
              </a:lnSpc>
              <a:spcBef>
                <a:spcPts val="100"/>
              </a:spcBef>
            </a:pPr>
            <a:r>
              <a:rPr lang="en-US" dirty="0"/>
              <a:t>Citizens Bond Oversight Committee </a:t>
            </a:r>
            <a:r>
              <a:rPr lang="en-US" dirty="0" smtClean="0"/>
              <a:t>Members (2021-22)</a:t>
            </a:r>
            <a:endParaRPr spc="-10" dirty="0"/>
          </a:p>
        </p:txBody>
      </p:sp>
      <p:sp>
        <p:nvSpPr>
          <p:cNvPr id="18" name="TextBox 17">
            <a:extLst>
              <a:ext uri="{FF2B5EF4-FFF2-40B4-BE49-F238E27FC236}">
                <a16:creationId xmlns:a16="http://schemas.microsoft.com/office/drawing/2014/main" id="{E280AC41-B52E-DB99-84F8-B259FD560993}"/>
              </a:ext>
            </a:extLst>
          </p:cNvPr>
          <p:cNvSpPr txBox="1"/>
          <p:nvPr/>
        </p:nvSpPr>
        <p:spPr>
          <a:xfrm>
            <a:off x="1219200" y="1676400"/>
            <a:ext cx="184731" cy="369332"/>
          </a:xfrm>
          <a:prstGeom prst="rect">
            <a:avLst/>
          </a:prstGeom>
          <a:noFill/>
        </p:spPr>
        <p:txBody>
          <a:bodyPr wrap="none" rtlCol="0">
            <a:spAutoFit/>
          </a:bodyPr>
          <a:lstStyle/>
          <a:p>
            <a:endParaRPr lang="en-US" dirty="0"/>
          </a:p>
        </p:txBody>
      </p:sp>
      <p:graphicFrame>
        <p:nvGraphicFramePr>
          <p:cNvPr id="23" name="Table 23">
            <a:extLst>
              <a:ext uri="{FF2B5EF4-FFF2-40B4-BE49-F238E27FC236}">
                <a16:creationId xmlns:a16="http://schemas.microsoft.com/office/drawing/2014/main" id="{731EF425-354B-67F2-B264-3B63710B3402}"/>
              </a:ext>
            </a:extLst>
          </p:cNvPr>
          <p:cNvGraphicFramePr>
            <a:graphicFrameLocks noGrp="1"/>
          </p:cNvGraphicFramePr>
          <p:nvPr>
            <p:extLst>
              <p:ext uri="{D42A27DB-BD31-4B8C-83A1-F6EECF244321}">
                <p14:modId xmlns:p14="http://schemas.microsoft.com/office/powerpoint/2010/main" val="1204360439"/>
              </p:ext>
            </p:extLst>
          </p:nvPr>
        </p:nvGraphicFramePr>
        <p:xfrm>
          <a:off x="1524000" y="1184934"/>
          <a:ext cx="5943600" cy="4577080"/>
        </p:xfrm>
        <a:graphic>
          <a:graphicData uri="http://schemas.openxmlformats.org/drawingml/2006/table">
            <a:tbl>
              <a:tblPr firstRow="1" bandRow="1">
                <a:tableStyleId>{7E9639D4-E3E2-4D34-9284-5A2195B3D0D7}</a:tableStyleId>
              </a:tblPr>
              <a:tblGrid>
                <a:gridCol w="1938130">
                  <a:extLst>
                    <a:ext uri="{9D8B030D-6E8A-4147-A177-3AD203B41FA5}">
                      <a16:colId xmlns:a16="http://schemas.microsoft.com/office/drawing/2014/main" val="2672612709"/>
                    </a:ext>
                  </a:extLst>
                </a:gridCol>
                <a:gridCol w="4005470">
                  <a:extLst>
                    <a:ext uri="{9D8B030D-6E8A-4147-A177-3AD203B41FA5}">
                      <a16:colId xmlns:a16="http://schemas.microsoft.com/office/drawing/2014/main" val="3710658112"/>
                    </a:ext>
                  </a:extLst>
                </a:gridCol>
              </a:tblGrid>
              <a:tr h="431927">
                <a:tc>
                  <a:txBody>
                    <a:bodyPr/>
                    <a:lstStyle/>
                    <a:p>
                      <a:pPr algn="ctr"/>
                      <a:r>
                        <a:rPr lang="en-US" sz="1600" dirty="0">
                          <a:latin typeface="Times New Roman" panose="02020603050405020304" pitchFamily="18" charset="0"/>
                          <a:cs typeface="Times New Roman" panose="02020603050405020304" pitchFamily="18" charset="0"/>
                        </a:rPr>
                        <a:t>Name</a:t>
                      </a:r>
                    </a:p>
                  </a:txBody>
                  <a:tcP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Representation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79924"/>
                  </a:ext>
                </a:extLst>
              </a:tr>
              <a:tr h="431927">
                <a:tc>
                  <a:txBody>
                    <a:bodyPr/>
                    <a:lstStyle/>
                    <a:p>
                      <a:pPr marL="31750" marR="0" eaLnBrk="0" hangingPunct="0">
                        <a:lnSpc>
                          <a:spcPct val="115000"/>
                        </a:lnSpc>
                        <a:spcBef>
                          <a:spcPts val="500"/>
                        </a:spcBef>
                        <a:spcAft>
                          <a:spcPts val="1000"/>
                        </a:spcAft>
                      </a:pPr>
                      <a:r>
                        <a:rPr lang="en-US" sz="1600" dirty="0" smtClean="0">
                          <a:effectLst/>
                          <a:latin typeface="Times New Roman" panose="02020603050405020304" pitchFamily="18" charset="0"/>
                          <a:cs typeface="Times New Roman" panose="02020603050405020304" pitchFamily="18" charset="0"/>
                        </a:rPr>
                        <a:t>Leticia Covarrubias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0815" marR="0" eaLnBrk="0" hangingPunct="0">
                        <a:lnSpc>
                          <a:spcPct val="115000"/>
                        </a:lnSpc>
                        <a:spcBef>
                          <a:spcPts val="500"/>
                        </a:spcBef>
                        <a:spcAft>
                          <a:spcPts val="1000"/>
                        </a:spcAft>
                      </a:pPr>
                      <a:r>
                        <a:rPr lang="en-US" sz="1600" spc="-5" dirty="0" smtClean="0">
                          <a:effectLst/>
                          <a:latin typeface="Times New Roman" panose="02020603050405020304" pitchFamily="18" charset="0"/>
                          <a:cs typeface="Times New Roman" panose="02020603050405020304" pitchFamily="18" charset="0"/>
                        </a:rPr>
                        <a:t>Business Organization Member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414581"/>
                  </a:ext>
                </a:extLst>
              </a:tr>
              <a:tr h="431927">
                <a:tc>
                  <a:txBody>
                    <a:bodyPr/>
                    <a:lstStyle/>
                    <a:p>
                      <a:pPr marL="31750" marR="0" eaLnBrk="0" hangingPunct="0">
                        <a:lnSpc>
                          <a:spcPts val="1100"/>
                        </a:lnSpc>
                        <a:spcBef>
                          <a:spcPts val="55"/>
                        </a:spcBef>
                        <a:spcAft>
                          <a:spcPts val="1000"/>
                        </a:spcAft>
                      </a:pPr>
                      <a:r>
                        <a:rPr lang="en-US" sz="1600" dirty="0">
                          <a:solidFill>
                            <a:schemeClr val="dk1"/>
                          </a:solidFill>
                          <a:effectLst/>
                          <a:latin typeface="Times New Roman" panose="02020603050405020304" pitchFamily="18" charset="0"/>
                          <a:cs typeface="Times New Roman" panose="02020603050405020304" pitchFamily="18" charset="0"/>
                        </a:rPr>
                        <a:t>Philip Kraft</a:t>
                      </a:r>
                      <a:endParaRPr lang="en-US" sz="16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eaLnBrk="0" hangingPunct="0">
                        <a:lnSpc>
                          <a:spcPct val="115000"/>
                        </a:lnSpc>
                        <a:spcBef>
                          <a:spcPts val="500"/>
                        </a:spcBef>
                        <a:spcAft>
                          <a:spcPts val="1000"/>
                        </a:spcAft>
                      </a:pPr>
                      <a:r>
                        <a:rPr lang="en-US" sz="1600" dirty="0">
                          <a:solidFill>
                            <a:schemeClr val="dk1"/>
                          </a:solidFill>
                          <a:effectLst/>
                          <a:latin typeface="Times New Roman" panose="02020603050405020304" pitchFamily="18" charset="0"/>
                          <a:cs typeface="Times New Roman" panose="02020603050405020304" pitchFamily="18" charset="0"/>
                        </a:rPr>
                        <a:t>Parent/Guardian of Child in </a:t>
                      </a:r>
                      <a:r>
                        <a:rPr lang="en-US" sz="1600" dirty="0" smtClean="0">
                          <a:solidFill>
                            <a:schemeClr val="dk1"/>
                          </a:solidFill>
                          <a:effectLst/>
                          <a:latin typeface="Times New Roman" panose="02020603050405020304" pitchFamily="18" charset="0"/>
                          <a:cs typeface="Times New Roman" panose="02020603050405020304" pitchFamily="18" charset="0"/>
                        </a:rPr>
                        <a:t>District and Actively Involved</a:t>
                      </a:r>
                      <a:endParaRPr lang="en-US" sz="16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320125"/>
                  </a:ext>
                </a:extLst>
              </a:tr>
              <a:tr h="431927">
                <a:tc>
                  <a:txBody>
                    <a:bodyPr/>
                    <a:lstStyle/>
                    <a:p>
                      <a:pPr marL="31750" marR="0" eaLnBrk="0" hangingPunct="0">
                        <a:lnSpc>
                          <a:spcPct val="115000"/>
                        </a:lnSpc>
                        <a:spcBef>
                          <a:spcPts val="500"/>
                        </a:spcBef>
                        <a:spcAft>
                          <a:spcPts val="1000"/>
                        </a:spcAft>
                      </a:pPr>
                      <a:r>
                        <a:rPr lang="en-US" sz="1600" dirty="0">
                          <a:solidFill>
                            <a:schemeClr val="dk1"/>
                          </a:solidFill>
                          <a:effectLst/>
                          <a:latin typeface="Times New Roman" panose="02020603050405020304" pitchFamily="18" charset="0"/>
                          <a:cs typeface="Times New Roman" panose="02020603050405020304" pitchFamily="18" charset="0"/>
                        </a:rPr>
                        <a:t>Gabriela </a:t>
                      </a:r>
                      <a:r>
                        <a:rPr lang="en-US" sz="1600" dirty="0" err="1">
                          <a:solidFill>
                            <a:schemeClr val="dk1"/>
                          </a:solidFill>
                          <a:effectLst/>
                          <a:latin typeface="Times New Roman" panose="02020603050405020304" pitchFamily="18" charset="0"/>
                          <a:cs typeface="Times New Roman" panose="02020603050405020304" pitchFamily="18" charset="0"/>
                        </a:rPr>
                        <a:t>Navar</a:t>
                      </a:r>
                      <a:endParaRPr lang="en-US" sz="16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eaLnBrk="0" hangingPunct="0">
                        <a:lnSpc>
                          <a:spcPct val="115000"/>
                        </a:lnSpc>
                        <a:spcBef>
                          <a:spcPts val="500"/>
                        </a:spcBef>
                        <a:spcAft>
                          <a:spcPts val="1000"/>
                        </a:spcAft>
                      </a:pPr>
                      <a:r>
                        <a:rPr lang="en-US" sz="1600" dirty="0">
                          <a:solidFill>
                            <a:schemeClr val="dk1"/>
                          </a:solidFill>
                          <a:effectLst/>
                          <a:latin typeface="Times New Roman" panose="02020603050405020304" pitchFamily="18" charset="0"/>
                          <a:cs typeface="Times New Roman" panose="02020603050405020304" pitchFamily="18" charset="0"/>
                        </a:rPr>
                        <a:t>Parent/Guardian of Child in District</a:t>
                      </a:r>
                      <a:endParaRPr lang="en-US" sz="16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2236"/>
                  </a:ext>
                </a:extLst>
              </a:tr>
              <a:tr h="431927">
                <a:tc>
                  <a:txBody>
                    <a:bodyPr/>
                    <a:lstStyle/>
                    <a:p>
                      <a:pPr marL="31750" marR="0" eaLnBrk="0" hangingPunct="0">
                        <a:lnSpc>
                          <a:spcPct val="115000"/>
                        </a:lnSpc>
                        <a:spcBef>
                          <a:spcPts val="500"/>
                        </a:spcBef>
                        <a:spcAft>
                          <a:spcPts val="1000"/>
                        </a:spcAft>
                      </a:pPr>
                      <a:r>
                        <a:rPr lang="en-US" sz="1600" dirty="0">
                          <a:effectLst/>
                          <a:latin typeface="Times New Roman" panose="02020603050405020304" pitchFamily="18" charset="0"/>
                          <a:cs typeface="Times New Roman" panose="02020603050405020304" pitchFamily="18" charset="0"/>
                        </a:rPr>
                        <a:t>Charlie</a:t>
                      </a:r>
                      <a:r>
                        <a:rPr lang="en-US" sz="1600" spc="-3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Klinakis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2085" marR="0" eaLnBrk="0" hangingPunct="0">
                        <a:lnSpc>
                          <a:spcPct val="115000"/>
                        </a:lnSpc>
                        <a:spcBef>
                          <a:spcPts val="500"/>
                        </a:spcBef>
                        <a:spcAft>
                          <a:spcPts val="1000"/>
                        </a:spcAft>
                      </a:pPr>
                      <a:r>
                        <a:rPr lang="en-US" sz="1600" dirty="0">
                          <a:effectLst/>
                          <a:latin typeface="Times New Roman" panose="02020603050405020304" pitchFamily="18" charset="0"/>
                          <a:cs typeface="Times New Roman" panose="02020603050405020304" pitchFamily="18" charset="0"/>
                        </a:rPr>
                        <a:t>Taxpayer</a:t>
                      </a:r>
                      <a:r>
                        <a:rPr lang="en-US" sz="1600" spc="-4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Organization</a:t>
                      </a:r>
                      <a:r>
                        <a:rPr lang="en-US" sz="1600" spc="-5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Member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8802"/>
                  </a:ext>
                </a:extLst>
              </a:tr>
              <a:tr h="431927">
                <a:tc>
                  <a:txBody>
                    <a:bodyPr/>
                    <a:lstStyle/>
                    <a:p>
                      <a:pPr marL="31750" marR="0" eaLnBrk="0" hangingPunct="0">
                        <a:lnSpc>
                          <a:spcPct val="115000"/>
                        </a:lnSpc>
                        <a:spcBef>
                          <a:spcPts val="500"/>
                        </a:spcBef>
                        <a:spcAft>
                          <a:spcPts val="1000"/>
                        </a:spcAft>
                      </a:pPr>
                      <a:r>
                        <a:rPr lang="en-US" sz="1600" dirty="0" smtClean="0">
                          <a:effectLst/>
                          <a:latin typeface="Times New Roman" panose="02020603050405020304" pitchFamily="18" charset="0"/>
                          <a:cs typeface="Times New Roman" panose="02020603050405020304" pitchFamily="18" charset="0"/>
                        </a:rPr>
                        <a:t>Adria</a:t>
                      </a:r>
                      <a:r>
                        <a:rPr lang="en-US" sz="1600" baseline="0" dirty="0" smtClean="0">
                          <a:effectLst/>
                          <a:latin typeface="Times New Roman" panose="02020603050405020304" pitchFamily="18" charset="0"/>
                          <a:cs typeface="Times New Roman" panose="02020603050405020304" pitchFamily="18" charset="0"/>
                        </a:rPr>
                        <a:t> Ybarra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eaLnBrk="0" hangingPunct="0">
                        <a:lnSpc>
                          <a:spcPct val="115000"/>
                        </a:lnSpc>
                        <a:spcBef>
                          <a:spcPts val="500"/>
                        </a:spcBef>
                        <a:spcAft>
                          <a:spcPts val="1000"/>
                        </a:spcAft>
                      </a:pPr>
                      <a:r>
                        <a:rPr lang="en-US" sz="1600" spc="-5" dirty="0">
                          <a:effectLst/>
                          <a:latin typeface="Times New Roman" panose="02020603050405020304" pitchFamily="18" charset="0"/>
                          <a:cs typeface="Times New Roman" panose="02020603050405020304" pitchFamily="18" charset="0"/>
                        </a:rPr>
                        <a:t>At-Large</a:t>
                      </a:r>
                      <a:r>
                        <a:rPr lang="en-US" sz="1600" spc="-4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Community</a:t>
                      </a:r>
                      <a:r>
                        <a:rPr lang="en-US" sz="1600" spc="-6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Member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438277"/>
                  </a:ext>
                </a:extLst>
              </a:tr>
              <a:tr h="431927">
                <a:tc>
                  <a:txBody>
                    <a:bodyPr/>
                    <a:lstStyle/>
                    <a:p>
                      <a:pPr marL="31750" marR="0" eaLnBrk="0" hangingPunct="0">
                        <a:lnSpc>
                          <a:spcPct val="115000"/>
                        </a:lnSpc>
                        <a:spcBef>
                          <a:spcPts val="500"/>
                        </a:spcBef>
                        <a:spcAft>
                          <a:spcPts val="1000"/>
                        </a:spcAft>
                      </a:pPr>
                      <a:r>
                        <a:rPr lang="en-US" sz="1600" dirty="0">
                          <a:effectLst/>
                          <a:latin typeface="Times New Roman" panose="02020603050405020304" pitchFamily="18" charset="0"/>
                          <a:cs typeface="Times New Roman" panose="02020603050405020304" pitchFamily="18" charset="0"/>
                        </a:rPr>
                        <a:t>Reina Schmitz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0815" marR="0" eaLnBrk="0" hangingPunct="0">
                        <a:lnSpc>
                          <a:spcPct val="115000"/>
                        </a:lnSpc>
                        <a:spcBef>
                          <a:spcPts val="500"/>
                        </a:spcBef>
                        <a:spcAft>
                          <a:spcPts val="1000"/>
                        </a:spcAft>
                      </a:pPr>
                      <a:r>
                        <a:rPr lang="en-US" sz="1600" dirty="0">
                          <a:effectLst/>
                          <a:latin typeface="Times New Roman" panose="02020603050405020304" pitchFamily="18" charset="0"/>
                          <a:cs typeface="Times New Roman" panose="02020603050405020304" pitchFamily="18" charset="0"/>
                        </a:rPr>
                        <a:t>Senior</a:t>
                      </a:r>
                      <a:r>
                        <a:rPr lang="en-US" sz="1600" spc="-4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Citizen</a:t>
                      </a:r>
                      <a:r>
                        <a:rPr lang="en-US" sz="1600" spc="-5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Representative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39282"/>
                  </a:ext>
                </a:extLst>
              </a:tr>
              <a:tr h="431927">
                <a:tc>
                  <a:txBody>
                    <a:bodyPr/>
                    <a:lstStyle/>
                    <a:p>
                      <a:pPr marL="31750" marR="0" eaLnBrk="0" hangingPunct="0">
                        <a:lnSpc>
                          <a:spcPts val="1070"/>
                        </a:lnSpc>
                        <a:spcBef>
                          <a:spcPts val="500"/>
                        </a:spcBef>
                        <a:spcAft>
                          <a:spcPts val="1000"/>
                        </a:spcAft>
                      </a:pPr>
                      <a:r>
                        <a:rPr lang="en-US" sz="1600" dirty="0" smtClean="0">
                          <a:effectLst/>
                          <a:latin typeface="Times New Roman" panose="02020603050405020304" pitchFamily="18" charset="0"/>
                          <a:cs typeface="Times New Roman" panose="02020603050405020304" pitchFamily="18" charset="0"/>
                        </a:rPr>
                        <a:t>Louis Perez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0815" marR="0" eaLnBrk="0" hangingPunct="0">
                        <a:lnSpc>
                          <a:spcPct val="115000"/>
                        </a:lnSpc>
                        <a:spcBef>
                          <a:spcPts val="500"/>
                        </a:spcBef>
                        <a:spcAft>
                          <a:spcPts val="1000"/>
                        </a:spcAft>
                      </a:pPr>
                      <a:r>
                        <a:rPr lang="en-US" sz="1600" dirty="0" smtClean="0">
                          <a:effectLst/>
                          <a:latin typeface="Times New Roman" panose="02020603050405020304" pitchFamily="18" charset="0"/>
                          <a:cs typeface="Times New Roman" panose="02020603050405020304" pitchFamily="18" charset="0"/>
                        </a:rPr>
                        <a:t>Senior</a:t>
                      </a:r>
                      <a:r>
                        <a:rPr lang="en-US" sz="1600" spc="-40" dirty="0" smtClean="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Citizen</a:t>
                      </a:r>
                      <a:r>
                        <a:rPr lang="en-US" sz="1600" spc="-50" dirty="0" smtClean="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Representative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551699"/>
                  </a:ext>
                </a:extLst>
              </a:tr>
              <a:tr h="431927">
                <a:tc>
                  <a:txBody>
                    <a:bodyPr/>
                    <a:lstStyle/>
                    <a:p>
                      <a:pPr marL="31750" marR="0" eaLnBrk="0" hangingPunct="0">
                        <a:lnSpc>
                          <a:spcPts val="1070"/>
                        </a:lnSpc>
                        <a:spcBef>
                          <a:spcPts val="500"/>
                        </a:spcBef>
                        <a:spcAft>
                          <a:spcPts val="1000"/>
                        </a:spcAf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Neal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Noborio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0815" marR="0" lvl="0" indent="0" defTabSz="914400" eaLnBrk="0" fontAlgn="auto" latinLnBrk="0" hangingPunct="0">
                        <a:lnSpc>
                          <a:spcPct val="115000"/>
                        </a:lnSpc>
                        <a:spcBef>
                          <a:spcPts val="500"/>
                        </a:spcBef>
                        <a:spcAft>
                          <a:spcPts val="1000"/>
                        </a:spcAft>
                        <a:buClrTx/>
                        <a:buSzTx/>
                        <a:buFontTx/>
                        <a:buNone/>
                        <a:tabLst/>
                        <a:defRPr/>
                      </a:pPr>
                      <a:r>
                        <a:rPr lang="en-US" sz="1600" dirty="0" smtClean="0">
                          <a:solidFill>
                            <a:schemeClr val="dk1"/>
                          </a:solidFill>
                          <a:effectLst/>
                          <a:latin typeface="Times New Roman" panose="02020603050405020304" pitchFamily="18" charset="0"/>
                          <a:cs typeface="Times New Roman" panose="02020603050405020304" pitchFamily="18" charset="0"/>
                        </a:rPr>
                        <a:t>Parent/Guardian of Child in District and Actively Involved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264409"/>
                  </a:ext>
                </a:extLst>
              </a:tr>
              <a:tr h="431927">
                <a:tc>
                  <a:txBody>
                    <a:bodyPr/>
                    <a:lstStyle/>
                    <a:p>
                      <a:pPr marL="31750" marR="0" eaLnBrk="0" hangingPunct="0">
                        <a:lnSpc>
                          <a:spcPts val="1070"/>
                        </a:lnSpc>
                        <a:spcBef>
                          <a:spcPts val="500"/>
                        </a:spcBef>
                        <a:spcAft>
                          <a:spcPts val="1000"/>
                        </a:spcAf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Olivia Roberts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0815" marR="0" lvl="0" indent="0" defTabSz="914400" eaLnBrk="0" fontAlgn="auto" latinLnBrk="0" hangingPunct="0">
                        <a:lnSpc>
                          <a:spcPct val="115000"/>
                        </a:lnSpc>
                        <a:spcBef>
                          <a:spcPts val="500"/>
                        </a:spcBef>
                        <a:spcAft>
                          <a:spcPts val="1000"/>
                        </a:spcAft>
                        <a:buClrTx/>
                        <a:buSzTx/>
                        <a:buFontTx/>
                        <a:buNone/>
                        <a:tabLst/>
                        <a:defRPr/>
                      </a:pPr>
                      <a:r>
                        <a:rPr lang="en-US" sz="1600" spc="-5" dirty="0" smtClean="0">
                          <a:effectLst/>
                          <a:latin typeface="Times New Roman" panose="02020603050405020304" pitchFamily="18" charset="0"/>
                          <a:cs typeface="Times New Roman" panose="02020603050405020304" pitchFamily="18" charset="0"/>
                        </a:rPr>
                        <a:t>At-Large</a:t>
                      </a:r>
                      <a:r>
                        <a:rPr lang="en-US" sz="1600" spc="-45" dirty="0" smtClean="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Community</a:t>
                      </a:r>
                      <a:r>
                        <a:rPr lang="en-US" sz="1600" spc="-60" dirty="0" smtClean="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Member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092080"/>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722834"/>
            <a:ext cx="1076224" cy="1076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3331-BBC5-D8A8-2EF5-E26F5AB07A99}"/>
              </a:ext>
            </a:extLst>
          </p:cNvPr>
          <p:cNvSpPr>
            <a:spLocks noGrp="1"/>
          </p:cNvSpPr>
          <p:nvPr>
            <p:ph type="title"/>
          </p:nvPr>
        </p:nvSpPr>
        <p:spPr>
          <a:xfrm>
            <a:off x="304800" y="153985"/>
            <a:ext cx="8382000" cy="430887"/>
          </a:xfrm>
        </p:spPr>
        <p:txBody>
          <a:bodyPr/>
          <a:lstStyle/>
          <a:p>
            <a:pPr algn="ctr"/>
            <a:r>
              <a:rPr lang="en-US" dirty="0">
                <a:latin typeface="Times New Roman" panose="02020603050405020304" pitchFamily="18" charset="0"/>
                <a:cs typeface="Times New Roman" panose="02020603050405020304" pitchFamily="18" charset="0"/>
              </a:rPr>
              <a:t>Purpose of this Report</a:t>
            </a:r>
          </a:p>
        </p:txBody>
      </p:sp>
      <p:sp>
        <p:nvSpPr>
          <p:cNvPr id="4" name="Text Placeholder 3">
            <a:extLst>
              <a:ext uri="{FF2B5EF4-FFF2-40B4-BE49-F238E27FC236}">
                <a16:creationId xmlns:a16="http://schemas.microsoft.com/office/drawing/2014/main" id="{CD08BF51-5B00-32BF-4719-321EF4B12296}"/>
              </a:ext>
            </a:extLst>
          </p:cNvPr>
          <p:cNvSpPr txBox="1">
            <a:spLocks noGrp="1"/>
          </p:cNvSpPr>
          <p:nvPr>
            <p:ph type="body" idx="1"/>
          </p:nvPr>
        </p:nvSpPr>
        <p:spPr>
          <a:xfrm>
            <a:off x="228600" y="1767286"/>
            <a:ext cx="8686800" cy="3323987"/>
          </a:xfrm>
          <a:prstGeom prst="rect">
            <a:avLst/>
          </a:prstGeom>
          <a:noFill/>
        </p:spPr>
        <p:txBody>
          <a:bodyPr wrap="square">
            <a:spAutoFit/>
          </a:bodyPr>
          <a:lstStyle/>
          <a:p>
            <a:r>
              <a:rPr lang="en-US" b="1" spc="75" dirty="0">
                <a:solidFill>
                  <a:srgbClr val="000000"/>
                </a:solidFill>
                <a:latin typeface="Times New Roman" panose="02020603050405020304" pitchFamily="18" charset="0"/>
                <a:cs typeface="Times New Roman" panose="02020603050405020304" pitchFamily="18" charset="0"/>
              </a:rPr>
              <a:t>ANNUAL STATEMENT COMPLIANCE REQUIREMENT</a:t>
            </a:r>
            <a:endParaRPr lang="en-US" b="1" spc="75"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The 2022 CBOC Annual Report for the fiscal year ending June 30, 2022, is submitted to the Board of Trustees by the Committee in accordance with Education Code Section 15278 (b). </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The Committee advises that, to the best of its knowledge based on available information provided by the District, HLPUSD is in full compliance with the requirements of Article XIIIA, Section 1 (b) (3) of the California Constitution. </a:t>
            </a:r>
          </a:p>
          <a:p>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INDEPENDENT AUDIT REVIEW</a:t>
            </a:r>
          </a:p>
          <a:p>
            <a:pPr marL="0" marR="0"/>
            <a:r>
              <a:rPr lang="en-US" dirty="0">
                <a:latin typeface="Times New Roman" panose="02020603050405020304" pitchFamily="18" charset="0"/>
                <a:ea typeface="Times New Roman" panose="02020603050405020304" pitchFamily="18" charset="0"/>
                <a:cs typeface="Times New Roman" panose="02020603050405020304" pitchFamily="18" charset="0"/>
              </a:rPr>
              <a:t>The auditor issued an unqualified opinion that no deficiencies or unallowable expenses were discovered that should not be charged to the Bond Program. The auditor also conducted a performance audit that concluded the District is in compliance with Measure BB.  The audit was received and accepted by the Board of Trustees on  January 12, 2023.</a:t>
            </a:r>
          </a:p>
        </p:txBody>
      </p:sp>
      <p:sp>
        <p:nvSpPr>
          <p:cNvPr id="5" name="TextBox 4"/>
          <p:cNvSpPr txBox="1"/>
          <p:nvPr/>
        </p:nvSpPr>
        <p:spPr>
          <a:xfrm>
            <a:off x="29843" y="671210"/>
            <a:ext cx="8809357" cy="923330"/>
          </a:xfrm>
          <a:prstGeom prst="rect">
            <a:avLst/>
          </a:prstGeom>
          <a:noFill/>
        </p:spPr>
        <p:txBody>
          <a:bodyPr wrap="square" rtlCol="0">
            <a:spAutoFit/>
          </a:bodyPr>
          <a:lstStyle/>
          <a:p>
            <a:pPr marL="133350" marR="361950" algn="l"/>
            <a:r>
              <a:rPr lang="en-US" dirty="0">
                <a:latin typeface="Times New Roman" panose="02020603050405020304" pitchFamily="18" charset="0"/>
                <a:ea typeface="Times New Roman" panose="02020603050405020304" pitchFamily="18" charset="0"/>
                <a:cs typeface="Times New Roman" panose="02020603050405020304" pitchFamily="18" charset="0"/>
              </a:rPr>
              <a:t>The State of California requires Citizens’ Bond Oversight Committees to inform the public</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and taxpayers concerning the Proposition 39 (55% local school bond measures) expenditures and use of bond funds at least once a</a:t>
            </a:r>
            <a:r>
              <a:rPr lang="en-US"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year.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576" y="5330392"/>
            <a:ext cx="1390448" cy="1390448"/>
          </a:xfrm>
          <a:prstGeom prst="rect">
            <a:avLst/>
          </a:prstGeom>
        </p:spPr>
      </p:pic>
    </p:spTree>
    <p:extLst>
      <p:ext uri="{BB962C8B-B14F-4D97-AF65-F5344CB8AC3E}">
        <p14:creationId xmlns:p14="http://schemas.microsoft.com/office/powerpoint/2010/main" val="280633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3C27-5FDF-3B86-1DBE-CBB92822F92D}"/>
              </a:ext>
            </a:extLst>
          </p:cNvPr>
          <p:cNvSpPr>
            <a:spLocks noGrp="1"/>
          </p:cNvSpPr>
          <p:nvPr>
            <p:ph type="title"/>
          </p:nvPr>
        </p:nvSpPr>
        <p:spPr>
          <a:xfrm>
            <a:off x="381000" y="228600"/>
            <a:ext cx="8305800" cy="430887"/>
          </a:xfrm>
        </p:spPr>
        <p:txBody>
          <a:bodyPr/>
          <a:lstStyle/>
          <a:p>
            <a:pPr algn="ctr"/>
            <a:r>
              <a:rPr lang="en-US" dirty="0">
                <a:latin typeface="Times New Roman" panose="02020603050405020304" pitchFamily="18" charset="0"/>
                <a:cs typeface="Times New Roman" panose="02020603050405020304" pitchFamily="18" charset="0"/>
              </a:rPr>
              <a:t>Measure BB Information </a:t>
            </a:r>
          </a:p>
        </p:txBody>
      </p:sp>
      <p:sp>
        <p:nvSpPr>
          <p:cNvPr id="3" name="Text Placeholder 2">
            <a:extLst>
              <a:ext uri="{FF2B5EF4-FFF2-40B4-BE49-F238E27FC236}">
                <a16:creationId xmlns:a16="http://schemas.microsoft.com/office/drawing/2014/main" id="{045361EF-CCCF-51AA-FF6C-A81027E5DA3A}"/>
              </a:ext>
            </a:extLst>
          </p:cNvPr>
          <p:cNvSpPr>
            <a:spLocks noGrp="1"/>
          </p:cNvSpPr>
          <p:nvPr>
            <p:ph type="body" idx="1"/>
          </p:nvPr>
        </p:nvSpPr>
        <p:spPr>
          <a:xfrm>
            <a:off x="304801" y="762000"/>
            <a:ext cx="8534400" cy="5034583"/>
          </a:xfrm>
        </p:spPr>
        <p:txBody>
          <a:bodyPr/>
          <a:lstStyle/>
          <a:p>
            <a:pPr marL="76200" marR="368935" algn="just">
              <a:lnSpc>
                <a:spcPct val="107000"/>
              </a:lnSpc>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The Hacienda La Puente Unified School District bond program, funded by Measure BB is a $148 million general bond obligation passed by the board on August 11, 2016. The voters approved the measure at the November 2016 elections.</a:t>
            </a:r>
          </a:p>
          <a:p>
            <a:pPr marL="76200" marR="368935" algn="just">
              <a:lnSpc>
                <a:spcPct val="107000"/>
              </a:lnSpc>
            </a:pP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pPr>
            <a:r>
              <a:rPr lang="en-US" sz="1300" b="1" cap="all" spc="75" dirty="0">
                <a:solidFill>
                  <a:srgbClr val="000000"/>
                </a:solidFill>
                <a:effectLst/>
                <a:latin typeface="Times New Roman" panose="02020603050405020304" pitchFamily="18" charset="0"/>
                <a:cs typeface="Times New Roman" panose="02020603050405020304" pitchFamily="18" charset="0"/>
              </a:rPr>
              <a:t> Measure BB voter approved expenditures</a:t>
            </a:r>
          </a:p>
          <a:p>
            <a:pPr lvl="1" algn="just">
              <a:lnSpc>
                <a:spcPct val="115000"/>
              </a:lnSpc>
              <a:spcBef>
                <a:spcPts val="800"/>
              </a:spcBef>
            </a:pP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“To upgrade/repair all neighborhood school classrooms and retain/attract quality teachers by renovating</a:t>
            </a:r>
            <a:r>
              <a:rPr lang="en-US" sz="1300" i="1"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all</a:t>
            </a:r>
            <a:r>
              <a:rPr lang="en-US" sz="1300" i="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science,</a:t>
            </a:r>
            <a:r>
              <a:rPr lang="en-US" sz="1300" i="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technology,</a:t>
            </a:r>
            <a:r>
              <a:rPr lang="en-US" sz="13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engineering,</a:t>
            </a:r>
            <a:r>
              <a:rPr lang="en-US" sz="13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art/math</a:t>
            </a:r>
            <a:r>
              <a:rPr lang="en-US" sz="13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labs/classrooms,</a:t>
            </a:r>
            <a:r>
              <a:rPr lang="en-US" sz="13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3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athletic</a:t>
            </a:r>
            <a:r>
              <a:rPr lang="en-US" sz="13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facilities; ensuring</a:t>
            </a:r>
            <a:r>
              <a:rPr lang="en-US" sz="1300" i="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drinking</a:t>
            </a:r>
            <a:r>
              <a:rPr lang="en-US" sz="1300" i="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water</a:t>
            </a:r>
            <a:r>
              <a:rPr lang="en-US" sz="1300" i="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safety;</a:t>
            </a:r>
            <a:r>
              <a:rPr lang="en-US" sz="1300" i="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repairing,</a:t>
            </a:r>
            <a:r>
              <a:rPr lang="en-US" sz="1300" i="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constructing,</a:t>
            </a:r>
            <a:r>
              <a:rPr lang="en-US" sz="1300" i="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equipping/acquiring</a:t>
            </a:r>
            <a:r>
              <a:rPr lang="en-US" sz="1300" i="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educational</a:t>
            </a:r>
            <a:r>
              <a:rPr lang="en-US" sz="1300" i="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facilities to</a:t>
            </a:r>
            <a:r>
              <a:rPr lang="en-US" sz="1300" i="1"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prepare</a:t>
            </a:r>
            <a:r>
              <a:rPr lang="en-US" sz="1300" i="1"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students</a:t>
            </a:r>
            <a:r>
              <a:rPr lang="en-US" sz="1300" i="1" spc="-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300" i="1" spc="-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college</a:t>
            </a:r>
            <a:r>
              <a:rPr lang="en-US" sz="1300" i="1"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300" i="1"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21st</a:t>
            </a:r>
            <a:r>
              <a:rPr lang="en-US" sz="1300" i="1" spc="-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century</a:t>
            </a:r>
            <a:r>
              <a:rPr lang="en-US" sz="1300" i="1"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vocational</a:t>
            </a:r>
            <a:r>
              <a:rPr lang="en-US" sz="1300" i="1"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jobs/careers,</a:t>
            </a:r>
            <a:r>
              <a:rPr lang="en-US" sz="1300" i="1"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shall</a:t>
            </a:r>
            <a:r>
              <a:rPr lang="en-US" sz="1300" i="1"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Hacienda</a:t>
            </a:r>
            <a:r>
              <a:rPr lang="en-US" sz="1300" i="1"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La</a:t>
            </a:r>
            <a:r>
              <a:rPr lang="en-US" sz="1300" i="1"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Puente Unified School District issue up to $148,000,000 in bonds at legal rates, requiring audits, citizens' oversight, no money for administrators' salaries, and all funds”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0" marR="301625" algn="just">
              <a:lnSpc>
                <a:spcPct val="115000"/>
              </a:lnSpc>
              <a:spcBef>
                <a:spcPts val="500"/>
              </a:spcBef>
              <a:spcAft>
                <a:spcPts val="10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Proceeds from sale of bonds authorized by the Measure shall be used </a:t>
            </a: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only </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for the purposes specified in the Measure, including but not limited to:</a:t>
            </a:r>
          </a:p>
          <a:p>
            <a:pPr marL="533400" marR="301625" lvl="1" algn="l">
              <a:spcBef>
                <a:spcPts val="500"/>
              </a:spcBef>
              <a:spcAft>
                <a:spcPts val="1000"/>
              </a:spcAft>
            </a:pP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Repairing or replacing roofs, floors, plumbing, and electrical</a:t>
            </a:r>
            <a:r>
              <a:rPr lang="en-US" sz="13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systems;  Upgrading classroom</a:t>
            </a:r>
            <a:r>
              <a:rPr lang="en-US" sz="1300" i="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technology; Repairing classrooms and school</a:t>
            </a:r>
            <a:r>
              <a:rPr lang="en-US" sz="1300" i="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buildings; Providing and maintaining up-to-date technology</a:t>
            </a:r>
            <a:r>
              <a:rPr lang="en-US" sz="13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infrastructure; Repairing athletic facilities and</a:t>
            </a:r>
            <a:r>
              <a:rPr lang="en-US" sz="13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infrastructure; Automating fire alarm</a:t>
            </a:r>
            <a:r>
              <a:rPr lang="en-US" sz="1300" i="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systems; Repairing fire safety equipment, and adding sprinklers and fire safety</a:t>
            </a:r>
            <a:r>
              <a:rPr lang="en-US" sz="1300" i="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doors; Upgrading and installing security systems, such as security lighting, fencing, smoke detectors, and fire</a:t>
            </a:r>
            <a:r>
              <a:rPr lang="en-US" sz="13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alarms; Upgrading emergency communication</a:t>
            </a:r>
            <a:r>
              <a:rPr lang="en-US" sz="13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systems; Installing energy-efficient</a:t>
            </a:r>
            <a:r>
              <a:rPr lang="en-US" sz="1300" i="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systems; Improving heating, ventilation, air-conditioning, and lighting systems, doors, and windows to increase energy</a:t>
            </a:r>
            <a:r>
              <a:rPr lang="en-US" sz="13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efficiency; Upgrading and expanding wireless systems, telecommunications, and Internet and network</a:t>
            </a:r>
            <a:r>
              <a:rPr lang="en-US" sz="1300" i="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connections; Upgrading electrical wiring, data networks, and</a:t>
            </a:r>
            <a:r>
              <a:rPr lang="en-US" sz="13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broadband; Upgrading and replacing computers, hardware, and infrastructure systems, classroom and library technology, and teaching</a:t>
            </a:r>
            <a:r>
              <a:rPr lang="en-US" sz="13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dirty="0">
                <a:effectLst/>
                <a:latin typeface="Times New Roman" panose="02020603050405020304" pitchFamily="18" charset="0"/>
                <a:ea typeface="Times New Roman" panose="02020603050405020304" pitchFamily="18" charset="0"/>
                <a:cs typeface="Times New Roman" panose="02020603050405020304" pitchFamily="18" charset="0"/>
              </a:rPr>
              <a:t>equipment.</a:t>
            </a:r>
          </a:p>
          <a:p>
            <a:pPr marL="75565" marR="300990" algn="l">
              <a:spcBef>
                <a:spcPts val="500"/>
              </a:spcBef>
              <a:spcAft>
                <a:spcPts val="1000"/>
              </a:spcAft>
            </a:pPr>
            <a:r>
              <a:rPr lang="en-US" sz="1300" dirty="0">
                <a:latin typeface="Times New Roman" panose="02020603050405020304" pitchFamily="18" charset="0"/>
                <a:ea typeface="Times New Roman" panose="02020603050405020304" pitchFamily="18" charset="0"/>
                <a:cs typeface="Times New Roman" panose="02020603050405020304" pitchFamily="18" charset="0"/>
              </a:rPr>
              <a:t>Bond proceeds may not be expended on teacher and administrator salaries and non-bond operating expenses.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776" y="5562600"/>
            <a:ext cx="1390448" cy="1390448"/>
          </a:xfrm>
          <a:prstGeom prst="rect">
            <a:avLst/>
          </a:prstGeom>
        </p:spPr>
      </p:pic>
    </p:spTree>
    <p:extLst>
      <p:ext uri="{BB962C8B-B14F-4D97-AF65-F5344CB8AC3E}">
        <p14:creationId xmlns:p14="http://schemas.microsoft.com/office/powerpoint/2010/main" val="135774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C8B4-FD7E-C2F1-5982-315B99F5572F}"/>
              </a:ext>
            </a:extLst>
          </p:cNvPr>
          <p:cNvSpPr>
            <a:spLocks noGrp="1"/>
          </p:cNvSpPr>
          <p:nvPr>
            <p:ph type="title"/>
          </p:nvPr>
        </p:nvSpPr>
        <p:spPr>
          <a:xfrm>
            <a:off x="228600" y="310570"/>
            <a:ext cx="8484129" cy="430887"/>
          </a:xfrm>
        </p:spPr>
        <p:txBody>
          <a:bodyPr/>
          <a:lstStyle/>
          <a:p>
            <a:pPr algn="ctr"/>
            <a:r>
              <a:rPr lang="en-US" dirty="0">
                <a:latin typeface="Times New Roman" panose="02020603050405020304" pitchFamily="18" charset="0"/>
                <a:cs typeface="Times New Roman" panose="02020603050405020304" pitchFamily="18" charset="0"/>
              </a:rPr>
              <a:t>CBOC Roles, Responsibilities, Duties</a:t>
            </a:r>
          </a:p>
        </p:txBody>
      </p:sp>
      <p:sp>
        <p:nvSpPr>
          <p:cNvPr id="3" name="Text Placeholder 2">
            <a:extLst>
              <a:ext uri="{FF2B5EF4-FFF2-40B4-BE49-F238E27FC236}">
                <a16:creationId xmlns:a16="http://schemas.microsoft.com/office/drawing/2014/main" id="{151CFBCB-8246-0CAC-BFCC-51096C23EE5E}"/>
              </a:ext>
            </a:extLst>
          </p:cNvPr>
          <p:cNvSpPr>
            <a:spLocks noGrp="1"/>
          </p:cNvSpPr>
          <p:nvPr>
            <p:ph type="body" idx="1"/>
          </p:nvPr>
        </p:nvSpPr>
        <p:spPr>
          <a:xfrm>
            <a:off x="228600" y="940634"/>
            <a:ext cx="8755615" cy="5084982"/>
          </a:xfrm>
        </p:spPr>
        <p:txBody>
          <a:bodyPr/>
          <a:lstStyle/>
          <a:p>
            <a:pPr marL="0" marR="0" algn="just">
              <a:lnSpc>
                <a:spcPct val="115000"/>
              </a:lnSpc>
              <a:spcBef>
                <a:spcPts val="1715"/>
              </a:spcBef>
              <a:spcAft>
                <a:spcPts val="0"/>
              </a:spcAft>
            </a:pPr>
            <a:r>
              <a:rPr lang="en-US" sz="1800" b="1" cap="all" spc="75" dirty="0">
                <a:solidFill>
                  <a:srgbClr val="000000"/>
                </a:solidFill>
                <a:effectLst/>
                <a:latin typeface="Times New Roman" panose="02020603050405020304" pitchFamily="18" charset="0"/>
                <a:cs typeface="Times New Roman" panose="02020603050405020304" pitchFamily="18" charset="0"/>
              </a:rPr>
              <a:t>Roles &amp; Responsibilities of CBOC</a:t>
            </a:r>
            <a:endParaRPr lang="en-US" sz="1800" b="1" cap="all" spc="75" dirty="0">
              <a:effectLst/>
              <a:latin typeface="Times New Roman" panose="02020603050405020304" pitchFamily="18" charset="0"/>
              <a:cs typeface="Times New Roman" panose="02020603050405020304" pitchFamily="18" charset="0"/>
            </a:endParaRPr>
          </a:p>
          <a:p>
            <a:pPr marL="75565" marR="300355" algn="just">
              <a:lnSpc>
                <a:spcPct val="115000"/>
              </a:lnSpc>
              <a:spcBef>
                <a:spcPts val="50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committee’s role is to review and report on District spending of taxpayers’ money for authorized expenditures per Bond Measure. The oversight committee’s purpose is to provide a public accounting of the District’s bond expenditures and report to the community whether the District complies with bond expenditure requirements. Committee members represent the community and appointed by the Governing Board.</a:t>
            </a:r>
          </a:p>
          <a:p>
            <a:pPr marL="0" marR="0">
              <a:lnSpc>
                <a:spcPts val="1705"/>
              </a:lnSpc>
              <a:spcBef>
                <a:spcPts val="500"/>
              </a:spcBef>
              <a:spcAft>
                <a:spcPts val="0"/>
              </a:spcAft>
            </a:pPr>
            <a:r>
              <a:rPr lang="en-US" sz="1800" b="1" cap="all" spc="75" dirty="0">
                <a:solidFill>
                  <a:srgbClr val="000000"/>
                </a:solidFill>
                <a:effectLst/>
                <a:latin typeface="Times New Roman" panose="02020603050405020304" pitchFamily="18" charset="0"/>
                <a:cs typeface="Times New Roman" panose="02020603050405020304" pitchFamily="18" charset="0"/>
              </a:rPr>
              <a:t>Primary duties</a:t>
            </a:r>
            <a:endParaRPr lang="en-US" sz="1800" b="1" cap="all" spc="75" dirty="0">
              <a:effectLst/>
              <a:latin typeface="Times New Roman" panose="02020603050405020304" pitchFamily="18" charset="0"/>
              <a:cs typeface="Times New Roman" panose="02020603050405020304" pitchFamily="18" charset="0"/>
            </a:endParaRPr>
          </a:p>
          <a:p>
            <a:pPr marL="800100" marR="302895" lvl="1" indent="-342900">
              <a:lnSpc>
                <a:spcPct val="115000"/>
              </a:lnSpc>
              <a:spcBef>
                <a:spcPts val="500"/>
              </a:spcBef>
              <a:buFont typeface="Wingdings" panose="05000000000000000000" pitchFamily="2" charset="2"/>
              <a:buChar char="§"/>
              <a:tabLst>
                <a:tab pos="533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Review bond expenditures to ensure that proceeds have been expended for the</a:t>
            </a:r>
            <a:r>
              <a:rPr lang="en-US" spc="-1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purpose set forth in Measure</a:t>
            </a:r>
            <a:r>
              <a:rPr lang="en-US"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BB.</a:t>
            </a:r>
          </a:p>
          <a:p>
            <a:pPr marL="800100" lvl="1" indent="-342900">
              <a:lnSpc>
                <a:spcPct val="115000"/>
              </a:lnSpc>
              <a:spcBef>
                <a:spcPts val="10"/>
              </a:spcBef>
              <a:buFont typeface="Wingdings" panose="05000000000000000000" pitchFamily="2" charset="2"/>
              <a:buChar char="§"/>
              <a:tabLst>
                <a:tab pos="533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Inform the Public concerning the Districts expenditures of bond</a:t>
            </a:r>
            <a:r>
              <a:rPr lang="en-US"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proceeds.</a:t>
            </a:r>
          </a:p>
          <a:p>
            <a:pPr marL="800100" marR="302895" lvl="1" indent="-342900">
              <a:lnSpc>
                <a:spcPct val="115000"/>
              </a:lnSpc>
              <a:buFont typeface="Wingdings" panose="05000000000000000000" pitchFamily="2" charset="2"/>
              <a:buChar char="§"/>
              <a:tabLst>
                <a:tab pos="533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Present</a:t>
            </a:r>
            <a:r>
              <a:rPr lang="en-US"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Districts</a:t>
            </a:r>
            <a:r>
              <a:rPr lang="en-US" spc="-45" dirty="0">
                <a:effectLst/>
                <a:latin typeface="Times New Roman" panose="02020603050405020304" pitchFamily="18" charset="0"/>
                <a:ea typeface="Times New Roman" panose="02020603050405020304" pitchFamily="18" charset="0"/>
                <a:cs typeface="Times New Roman" panose="02020603050405020304" pitchFamily="18" charset="0"/>
              </a:rPr>
              <a:t> 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overning</a:t>
            </a:r>
            <a:r>
              <a:rPr lang="en-US" spc="-55"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oard</a:t>
            </a:r>
            <a:r>
              <a:rPr lang="en-US"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annual</a:t>
            </a:r>
            <a:r>
              <a:rPr lang="en-US"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report</a:t>
            </a:r>
            <a:r>
              <a:rPr lang="en-US"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committee’s</a:t>
            </a:r>
            <a:r>
              <a:rPr lang="en-US"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proceedings and activities of the previous</a:t>
            </a:r>
            <a:r>
              <a:rPr lang="en-US"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year.</a:t>
            </a:r>
          </a:p>
          <a:p>
            <a:pPr marL="800100" marR="302895" lvl="1" indent="-342900">
              <a:lnSpc>
                <a:spcPct val="115000"/>
              </a:lnSpc>
              <a:spcAft>
                <a:spcPts val="1000"/>
              </a:spcAft>
              <a:buFont typeface="Wingdings" panose="05000000000000000000" pitchFamily="2" charset="2"/>
              <a:buChar char="§"/>
              <a:tabLst>
                <a:tab pos="533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Provide a statement indicating whether the District is in compliance with bond requirements.</a:t>
            </a: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676" y="5330392"/>
            <a:ext cx="1390448" cy="1390448"/>
          </a:xfrm>
          <a:prstGeom prst="rect">
            <a:avLst/>
          </a:prstGeom>
        </p:spPr>
      </p:pic>
    </p:spTree>
    <p:extLst>
      <p:ext uri="{BB962C8B-B14F-4D97-AF65-F5344CB8AC3E}">
        <p14:creationId xmlns:p14="http://schemas.microsoft.com/office/powerpoint/2010/main" val="189541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16AA-2F61-C90A-F709-5CF78D0526EC}"/>
              </a:ext>
            </a:extLst>
          </p:cNvPr>
          <p:cNvSpPr>
            <a:spLocks noGrp="1"/>
          </p:cNvSpPr>
          <p:nvPr>
            <p:ph type="title"/>
          </p:nvPr>
        </p:nvSpPr>
        <p:spPr>
          <a:xfrm>
            <a:off x="533400" y="310570"/>
            <a:ext cx="8179329" cy="430887"/>
          </a:xfrm>
        </p:spPr>
        <p:txBody>
          <a:bodyPr/>
          <a:lstStyle/>
          <a:p>
            <a:pPr algn="ctr"/>
            <a:r>
              <a:rPr lang="en-US" dirty="0">
                <a:latin typeface="Times New Roman" panose="02020603050405020304" pitchFamily="18" charset="0"/>
                <a:cs typeface="Times New Roman" panose="02020603050405020304" pitchFamily="18" charset="0"/>
              </a:rPr>
              <a:t>CBOC Membership, Bylaws</a:t>
            </a:r>
          </a:p>
        </p:txBody>
      </p:sp>
      <p:sp>
        <p:nvSpPr>
          <p:cNvPr id="3" name="Text Placeholder 2">
            <a:extLst>
              <a:ext uri="{FF2B5EF4-FFF2-40B4-BE49-F238E27FC236}">
                <a16:creationId xmlns:a16="http://schemas.microsoft.com/office/drawing/2014/main" id="{08E219A1-0E69-12BF-AD46-FB8983005674}"/>
              </a:ext>
            </a:extLst>
          </p:cNvPr>
          <p:cNvSpPr>
            <a:spLocks noGrp="1"/>
          </p:cNvSpPr>
          <p:nvPr>
            <p:ph type="body" idx="1"/>
          </p:nvPr>
        </p:nvSpPr>
        <p:spPr>
          <a:xfrm>
            <a:off x="397656" y="838200"/>
            <a:ext cx="8517744" cy="4174989"/>
          </a:xfrm>
        </p:spPr>
        <p:txBody>
          <a:bodyPr/>
          <a:lstStyle/>
          <a:p>
            <a:pPr marL="0" marR="0" algn="just">
              <a:lnSpc>
                <a:spcPct val="115000"/>
              </a:lnSpc>
              <a:spcBef>
                <a:spcPts val="500"/>
              </a:spcBef>
              <a:spcAft>
                <a:spcPts val="0"/>
              </a:spcAft>
            </a:pPr>
            <a:r>
              <a:rPr lang="en-US" sz="1600" b="1" cap="all" spc="75" dirty="0">
                <a:solidFill>
                  <a:srgbClr val="000000"/>
                </a:solidFill>
                <a:effectLst/>
                <a:latin typeface="Times New Roman" panose="02020603050405020304" pitchFamily="18" charset="0"/>
                <a:cs typeface="Times New Roman" panose="02020603050405020304" pitchFamily="18" charset="0"/>
              </a:rPr>
              <a:t>HLPUSD Bond Committee Membership </a:t>
            </a:r>
            <a:endParaRPr lang="en-US" sz="1600" b="1" cap="all" spc="75" dirty="0">
              <a:effectLst/>
              <a:latin typeface="Times New Roman" panose="02020603050405020304" pitchFamily="18" charset="0"/>
              <a:cs typeface="Times New Roman" panose="02020603050405020304" pitchFamily="18" charset="0"/>
            </a:endParaRPr>
          </a:p>
          <a:p>
            <a:pPr marL="742950" marR="300990" lvl="1" indent="-285750">
              <a:spcBef>
                <a:spcPts val="500"/>
              </a:spcBef>
              <a:spcAft>
                <a:spcPts val="1000"/>
              </a:spcAft>
              <a:buFont typeface="Wingdings" panose="05000000000000000000" pitchFamily="2" charset="2"/>
              <a:buChar char="§"/>
              <a:tabLst>
                <a:tab pos="532765" algn="l"/>
                <a:tab pos="533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two-year</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term:</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Members</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good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standing</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eligible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up</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three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consecutive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two- year terms.</a:t>
            </a:r>
          </a:p>
          <a:p>
            <a:pPr marL="742950" marR="301625" lvl="1" indent="-285750">
              <a:spcBef>
                <a:spcPts val="500"/>
              </a:spcBef>
              <a:spcAft>
                <a:spcPts val="1000"/>
              </a:spcAft>
              <a:buFont typeface="Wingdings" panose="05000000000000000000" pitchFamily="2" charset="2"/>
              <a:buChar char="§"/>
              <a:tabLst>
                <a:tab pos="532765" algn="l"/>
                <a:tab pos="533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Attendance at four quarterly meetings per year. Meeting dates are identified at the start of each year, and generally run between 60-90</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minutes.</a:t>
            </a:r>
          </a:p>
          <a:p>
            <a:pPr marL="742950" lvl="1" indent="-285750">
              <a:buFont typeface="Wingdings" panose="05000000000000000000" pitchFamily="2" charset="2"/>
              <a:buChar char="§"/>
              <a:tabLst>
                <a:tab pos="532765" algn="l"/>
                <a:tab pos="533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Participation in periodic campus facilities tours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modernized under Measure BB to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view construction projects in</a:t>
            </a:r>
            <a:r>
              <a:rPr lang="en-US" sz="16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progress.</a:t>
            </a:r>
          </a:p>
          <a:p>
            <a:pPr marL="742950" marR="304165" lvl="1" indent="-285750">
              <a:spcBef>
                <a:spcPts val="500"/>
              </a:spcBef>
              <a:spcAft>
                <a:spcPts val="1000"/>
              </a:spcAft>
              <a:buFont typeface="Wingdings" panose="05000000000000000000" pitchFamily="2" charset="2"/>
              <a:buChar char="§"/>
              <a:tabLst>
                <a:tab pos="532765" algn="l"/>
                <a:tab pos="533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HLPUSD committee is comprised of at least 7 members and is appointed by</a:t>
            </a:r>
            <a:r>
              <a:rPr lang="en-US" sz="1600" spc="-1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Governing</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Board.</a:t>
            </a:r>
          </a:p>
          <a:p>
            <a:pPr marL="0" marR="0">
              <a:lnSpc>
                <a:spcPct val="115000"/>
              </a:lnSpc>
              <a:spcBef>
                <a:spcPts val="500"/>
              </a:spcBef>
              <a:spcAft>
                <a:spcPts val="0"/>
              </a:spcAft>
            </a:pPr>
            <a:r>
              <a:rPr lang="en-US" sz="1600" b="1" cap="all" spc="75" dirty="0">
                <a:solidFill>
                  <a:srgbClr val="000000"/>
                </a:solidFill>
                <a:effectLst/>
                <a:latin typeface="Times New Roman" panose="02020603050405020304" pitchFamily="18" charset="0"/>
                <a:cs typeface="Times New Roman" panose="02020603050405020304" pitchFamily="18" charset="0"/>
              </a:rPr>
              <a:t>CBOC bylaws</a:t>
            </a:r>
            <a:endParaRPr lang="en-US" sz="1600" b="1" cap="all" spc="75" dirty="0">
              <a:effectLst/>
              <a:latin typeface="Times New Roman" panose="02020603050405020304" pitchFamily="18" charset="0"/>
              <a:cs typeface="Times New Roman" panose="02020603050405020304" pitchFamily="18" charset="0"/>
            </a:endParaRPr>
          </a:p>
          <a:p>
            <a:pPr>
              <a:spcBef>
                <a:spcPts val="55"/>
              </a:spcBef>
              <a:spcAft>
                <a:spcPts val="10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DISTRICT adopted CBOC bylaws to clearly identify the oversight committee purpose, duties, activities, membership and other conditions. All CBOC meetings and the oversight members comply with the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Ralph M. Brown Public Meetings Act.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Above mentioned bylaws can be</a:t>
            </a:r>
            <a:r>
              <a:rPr lang="en-US" sz="1600" spc="-1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accessed via the following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https://www.hlpschools.org/community/citizens-bond-oversight-committee-cboc</a:t>
            </a:r>
            <a:endParaRPr lang="en-US" sz="1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676" y="5330392"/>
            <a:ext cx="1390448" cy="1390448"/>
          </a:xfrm>
          <a:prstGeom prst="rect">
            <a:avLst/>
          </a:prstGeom>
        </p:spPr>
      </p:pic>
    </p:spTree>
    <p:extLst>
      <p:ext uri="{BB962C8B-B14F-4D97-AF65-F5344CB8AC3E}">
        <p14:creationId xmlns:p14="http://schemas.microsoft.com/office/powerpoint/2010/main" val="340414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4EC4D2-9ED0-220F-F2AC-FC03590C36A2}"/>
              </a:ext>
            </a:extLst>
          </p:cNvPr>
          <p:cNvSpPr txBox="1">
            <a:spLocks/>
          </p:cNvSpPr>
          <p:nvPr/>
        </p:nvSpPr>
        <p:spPr>
          <a:xfrm>
            <a:off x="457200" y="331113"/>
            <a:ext cx="8289290" cy="430887"/>
          </a:xfrm>
          <a:prstGeom prst="rect">
            <a:avLst/>
          </a:prstGeom>
        </p:spPr>
        <p:txBody>
          <a:bodyPr wrap="square" lIns="0" tIns="0" rIns="0" bIns="0">
            <a:spAutoFit/>
          </a:bodyPr>
          <a:lstStyle>
            <a:lvl1pPr>
              <a:defRPr sz="2800" b="1" i="0">
                <a:solidFill>
                  <a:schemeClr val="tx1"/>
                </a:solidFill>
                <a:latin typeface="Georgia"/>
                <a:ea typeface="+mj-ea"/>
                <a:cs typeface="Georgia"/>
              </a:defRPr>
            </a:lvl1pPr>
          </a:lstStyle>
          <a:p>
            <a:pPr algn="ctr"/>
            <a:r>
              <a:rPr lang="en-US" dirty="0">
                <a:latin typeface="Times New Roman" panose="02020603050405020304" pitchFamily="18" charset="0"/>
                <a:cs typeface="Times New Roman" panose="02020603050405020304" pitchFamily="18" charset="0"/>
              </a:rPr>
              <a:t>Financial Information </a:t>
            </a:r>
          </a:p>
        </p:txBody>
      </p:sp>
      <p:sp>
        <p:nvSpPr>
          <p:cNvPr id="7" name="TextBox 6">
            <a:extLst>
              <a:ext uri="{FF2B5EF4-FFF2-40B4-BE49-F238E27FC236}">
                <a16:creationId xmlns:a16="http://schemas.microsoft.com/office/drawing/2014/main" id="{8615A575-3BD6-0CF5-D7B5-E398418CBD09}"/>
              </a:ext>
            </a:extLst>
          </p:cNvPr>
          <p:cNvSpPr txBox="1"/>
          <p:nvPr/>
        </p:nvSpPr>
        <p:spPr>
          <a:xfrm>
            <a:off x="381000" y="889844"/>
            <a:ext cx="7848600"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MEASURE “BB” GENERAL OBLIGATION BOND BUILDING FUND OF HACIENDA LA PUENTE UNIFIED SCHOOL DISTRICT</a:t>
            </a: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Balance Sheet </a:t>
            </a:r>
          </a:p>
          <a:p>
            <a:r>
              <a:rPr lang="en-US" i="1" dirty="0">
                <a:latin typeface="Times New Roman" panose="02020603050405020304" pitchFamily="18" charset="0"/>
                <a:cs typeface="Times New Roman" panose="02020603050405020304" pitchFamily="18" charset="0"/>
              </a:rPr>
              <a:t>June 30, 2022</a:t>
            </a:r>
          </a:p>
          <a:p>
            <a:endParaRPr lang="en-US"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3058533-AD97-8C6A-9FD2-CEDAF5A0769D}"/>
              </a:ext>
            </a:extLst>
          </p:cNvPr>
          <p:cNvGraphicFramePr>
            <a:graphicFrameLocks noGrp="1"/>
          </p:cNvGraphicFramePr>
          <p:nvPr>
            <p:extLst>
              <p:ext uri="{D42A27DB-BD31-4B8C-83A1-F6EECF244321}">
                <p14:modId xmlns:p14="http://schemas.microsoft.com/office/powerpoint/2010/main" val="2137722680"/>
              </p:ext>
            </p:extLst>
          </p:nvPr>
        </p:nvGraphicFramePr>
        <p:xfrm>
          <a:off x="1752600" y="2413201"/>
          <a:ext cx="5105400" cy="3652528"/>
        </p:xfrm>
        <a:graphic>
          <a:graphicData uri="http://schemas.openxmlformats.org/drawingml/2006/table">
            <a:tbl>
              <a:tblPr/>
              <a:tblGrid>
                <a:gridCol w="3551584">
                  <a:extLst>
                    <a:ext uri="{9D8B030D-6E8A-4147-A177-3AD203B41FA5}">
                      <a16:colId xmlns:a16="http://schemas.microsoft.com/office/drawing/2014/main" val="500167852"/>
                    </a:ext>
                  </a:extLst>
                </a:gridCol>
                <a:gridCol w="1553816">
                  <a:extLst>
                    <a:ext uri="{9D8B030D-6E8A-4147-A177-3AD203B41FA5}">
                      <a16:colId xmlns:a16="http://schemas.microsoft.com/office/drawing/2014/main" val="1937523835"/>
                    </a:ext>
                  </a:extLst>
                </a:gridCol>
              </a:tblGrid>
              <a:tr h="207749">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b="1"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Measure "BB"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1567657500"/>
                  </a:ext>
                </a:extLst>
              </a:tr>
              <a:tr h="207749">
                <a:tc>
                  <a:txBody>
                    <a:bodyPr/>
                    <a:lstStyle/>
                    <a:p>
                      <a:pPr marL="0" marR="0" algn="l">
                        <a:lnSpc>
                          <a:spcPct val="107000"/>
                        </a:lnSpc>
                        <a:spcBef>
                          <a:spcPts val="0"/>
                        </a:spcBef>
                        <a:spcAft>
                          <a:spcPts val="0"/>
                        </a:spcAft>
                      </a:pPr>
                      <a:r>
                        <a:rPr lang="en-US" sz="1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ASSETS</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2944424663"/>
                  </a:ext>
                </a:extLst>
              </a:tr>
              <a:tr h="207749">
                <a:tc>
                  <a:txBody>
                    <a:bodyPr/>
                    <a:lstStyle/>
                    <a:p>
                      <a:pPr marL="0" marR="0" indent="152400" algn="l">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Deposits and investments</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32,501,174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541076945"/>
                  </a:ext>
                </a:extLst>
              </a:tr>
              <a:tr h="207749">
                <a:tc>
                  <a:txBody>
                    <a:bodyPr/>
                    <a:lstStyle/>
                    <a:p>
                      <a:pPr marL="0" marR="0" indent="152400" algn="l">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Accounts receivable</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90,615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227158666"/>
                  </a:ext>
                </a:extLst>
              </a:tr>
              <a:tr h="207749">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152437060"/>
                  </a:ext>
                </a:extLst>
              </a:tr>
              <a:tr h="207749">
                <a:tc>
                  <a:txBody>
                    <a:bodyPr/>
                    <a:lstStyle/>
                    <a:p>
                      <a:pPr marL="0" marR="0" algn="l">
                        <a:lnSpc>
                          <a:spcPct val="107000"/>
                        </a:lnSpc>
                        <a:spcBef>
                          <a:spcPts val="0"/>
                        </a:spcBef>
                        <a:spcAft>
                          <a:spcPts val="0"/>
                        </a:spcAft>
                      </a:pPr>
                      <a:r>
                        <a:rPr lang="en-US" sz="1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Assets</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b="1"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32,591,789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3057039910"/>
                  </a:ext>
                </a:extLst>
              </a:tr>
              <a:tr h="207749">
                <a:tc>
                  <a:txBody>
                    <a:bodyPr/>
                    <a:lstStyle/>
                    <a:p>
                      <a:pPr algn="l">
                        <a:lnSpc>
                          <a:spcPct val="107000"/>
                        </a:lnSpc>
                      </a:pPr>
                      <a:endParaRPr lang="en-US" sz="1400" kern="100" dirty="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2043588253"/>
                  </a:ext>
                </a:extLst>
              </a:tr>
              <a:tr h="207749">
                <a:tc>
                  <a:txBody>
                    <a:bodyPr/>
                    <a:lstStyle/>
                    <a:p>
                      <a:pPr marL="0" marR="0" algn="l">
                        <a:lnSpc>
                          <a:spcPct val="107000"/>
                        </a:lnSpc>
                        <a:spcBef>
                          <a:spcPts val="0"/>
                        </a:spcBef>
                        <a:spcAft>
                          <a:spcPts val="0"/>
                        </a:spcAft>
                      </a:pPr>
                      <a:r>
                        <a:rPr lang="en-US" sz="1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LIABILITIES AND FUND BALANCE</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3769151607"/>
                  </a:ext>
                </a:extLst>
              </a:tr>
              <a:tr h="207749">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283123322"/>
                  </a:ext>
                </a:extLst>
              </a:tr>
              <a:tr h="207749">
                <a:tc>
                  <a:txBody>
                    <a:bodyPr/>
                    <a:lstStyle/>
                    <a:p>
                      <a:pPr marL="0" marR="0" algn="l">
                        <a:lnSpc>
                          <a:spcPct val="107000"/>
                        </a:lnSpc>
                        <a:spcBef>
                          <a:spcPts val="0"/>
                        </a:spcBef>
                        <a:spcAft>
                          <a:spcPts val="0"/>
                        </a:spcAft>
                      </a:pPr>
                      <a:r>
                        <a:rPr lang="en-US" sz="1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Liabilities</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350086224"/>
                  </a:ext>
                </a:extLst>
              </a:tr>
              <a:tr h="207749">
                <a:tc>
                  <a:txBody>
                    <a:bodyPr/>
                    <a:lstStyle/>
                    <a:p>
                      <a:pPr marL="0" marR="0" indent="152400" algn="l">
                        <a:lnSpc>
                          <a:spcPct val="107000"/>
                        </a:lnSpc>
                        <a:spcBef>
                          <a:spcPts val="0"/>
                        </a:spcBef>
                        <a:spcAft>
                          <a:spcPts val="0"/>
                        </a:spcAft>
                      </a:pP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Accounts payable</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512,529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3470613903"/>
                  </a:ext>
                </a:extLst>
              </a:tr>
              <a:tr h="207749">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1226305321"/>
                  </a:ext>
                </a:extLst>
              </a:tr>
              <a:tr h="207749">
                <a:tc>
                  <a:txBody>
                    <a:bodyPr/>
                    <a:lstStyle/>
                    <a:p>
                      <a:pPr marL="0" marR="0" algn="l">
                        <a:lnSpc>
                          <a:spcPct val="107000"/>
                        </a:lnSpc>
                        <a:spcBef>
                          <a:spcPts val="0"/>
                        </a:spcBef>
                        <a:spcAft>
                          <a:spcPts val="0"/>
                        </a:spcAft>
                      </a:pPr>
                      <a:r>
                        <a:rPr lang="en-US" sz="1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Fund Balance</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dirty="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2153160901"/>
                  </a:ext>
                </a:extLst>
              </a:tr>
              <a:tr h="207749">
                <a:tc>
                  <a:txBody>
                    <a:bodyPr/>
                    <a:lstStyle/>
                    <a:p>
                      <a:pPr marL="0" marR="0" indent="152400" algn="l">
                        <a:lnSpc>
                          <a:spcPct val="107000"/>
                        </a:lnSpc>
                        <a:spcBef>
                          <a:spcPts val="0"/>
                        </a:spcBef>
                        <a:spcAft>
                          <a:spcPts val="0"/>
                        </a:spcAft>
                      </a:pPr>
                      <a:r>
                        <a:rPr lang="en-US" sz="1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Restricted for capital projects</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32,079,260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3847845011"/>
                  </a:ext>
                </a:extLst>
              </a:tr>
              <a:tr h="207749">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algn="l">
                        <a:lnSpc>
                          <a:spcPct val="107000"/>
                        </a:lnSpc>
                      </a:pPr>
                      <a:endParaRPr lang="en-US" sz="1400" kern="100">
                        <a:effectLst/>
                        <a:latin typeface="Times New Roman" panose="02020603050405020304" pitchFamily="18"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1389041607"/>
                  </a:ext>
                </a:extLst>
              </a:tr>
              <a:tr h="207749">
                <a:tc>
                  <a:txBody>
                    <a:bodyPr/>
                    <a:lstStyle/>
                    <a:p>
                      <a:pPr marL="0" marR="0" algn="l">
                        <a:lnSpc>
                          <a:spcPct val="107000"/>
                        </a:lnSpc>
                        <a:spcBef>
                          <a:spcPts val="0"/>
                        </a:spcBef>
                        <a:spcAft>
                          <a:spcPts val="0"/>
                        </a:spcAft>
                      </a:pPr>
                      <a:r>
                        <a:rPr lang="en-US" sz="1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Liabilities and Fund Balance</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tc>
                  <a:txBody>
                    <a:bodyPr/>
                    <a:lstStyle/>
                    <a:p>
                      <a:pPr marL="0" marR="0" algn="l">
                        <a:lnSpc>
                          <a:spcPct val="107000"/>
                        </a:lnSpc>
                        <a:spcBef>
                          <a:spcPts val="0"/>
                        </a:spcBef>
                        <a:spcAft>
                          <a:spcPts val="0"/>
                        </a:spcAft>
                      </a:pPr>
                      <a:r>
                        <a:rPr lang="en-US" sz="1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32,591,789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26" marR="32926" marT="0" marB="0" anchor="b">
                    <a:lnL>
                      <a:noFill/>
                    </a:lnL>
                    <a:lnR>
                      <a:noFill/>
                    </a:lnR>
                    <a:lnT>
                      <a:noFill/>
                    </a:lnT>
                    <a:lnB>
                      <a:noFill/>
                    </a:lnB>
                    <a:noFill/>
                  </a:tcPr>
                </a:tc>
                <a:extLst>
                  <a:ext uri="{0D108BD9-81ED-4DB2-BD59-A6C34878D82A}">
                    <a16:rowId xmlns:a16="http://schemas.microsoft.com/office/drawing/2014/main" val="2002334459"/>
                  </a:ext>
                </a:extLst>
              </a:tr>
            </a:tbl>
          </a:graphicData>
        </a:graphic>
      </p:graphicFrame>
      <p:pic>
        <p:nvPicPr>
          <p:cNvPr id="5" name="Picture 4">
            <a:extLst>
              <a:ext uri="{FF2B5EF4-FFF2-40B4-BE49-F238E27FC236}">
                <a16:creationId xmlns:a16="http://schemas.microsoft.com/office/drawing/2014/main" id="{87F658FF-4DBC-8ABB-710B-E85CEA686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410200"/>
            <a:ext cx="1390448" cy="1390448"/>
          </a:xfrm>
          <a:prstGeom prst="rect">
            <a:avLst/>
          </a:prstGeom>
        </p:spPr>
      </p:pic>
    </p:spTree>
    <p:extLst>
      <p:ext uri="{BB962C8B-B14F-4D97-AF65-F5344CB8AC3E}">
        <p14:creationId xmlns:p14="http://schemas.microsoft.com/office/powerpoint/2010/main" val="232375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5BE2-9099-367E-139F-B442FB0A3C69}"/>
              </a:ext>
            </a:extLst>
          </p:cNvPr>
          <p:cNvSpPr>
            <a:spLocks noGrp="1"/>
          </p:cNvSpPr>
          <p:nvPr>
            <p:ph type="title"/>
          </p:nvPr>
        </p:nvSpPr>
        <p:spPr>
          <a:xfrm>
            <a:off x="457200" y="310570"/>
            <a:ext cx="8255529" cy="430887"/>
          </a:xfrm>
        </p:spPr>
        <p:txBody>
          <a:bodyPr/>
          <a:lstStyle/>
          <a:p>
            <a:pPr algn="ctr"/>
            <a:r>
              <a:rPr lang="en-US" dirty="0">
                <a:latin typeface="Times New Roman" panose="02020603050405020304" pitchFamily="18" charset="0"/>
                <a:cs typeface="Times New Roman" panose="02020603050405020304" pitchFamily="18" charset="0"/>
              </a:rPr>
              <a:t>Financial Information </a:t>
            </a:r>
          </a:p>
        </p:txBody>
      </p:sp>
      <p:sp>
        <p:nvSpPr>
          <p:cNvPr id="9" name="TextBox 8">
            <a:extLst>
              <a:ext uri="{FF2B5EF4-FFF2-40B4-BE49-F238E27FC236}">
                <a16:creationId xmlns:a16="http://schemas.microsoft.com/office/drawing/2014/main" id="{0639BCB3-2641-BE72-1EEF-C647B1CEAB70}"/>
              </a:ext>
            </a:extLst>
          </p:cNvPr>
          <p:cNvSpPr txBox="1"/>
          <p:nvPr/>
        </p:nvSpPr>
        <p:spPr>
          <a:xfrm>
            <a:off x="381000" y="889844"/>
            <a:ext cx="7848600" cy="1384995"/>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MEASURE “BB” GENERAL OBLIGATION BOND BUILDING FUND OF HACIENDA LA PUENTE UNIFIED SCHOOL DISTRICT</a:t>
            </a:r>
          </a:p>
          <a:p>
            <a:endParaRPr lang="en-US" sz="1400" i="1" dirty="0">
              <a:latin typeface="Times New Roman" panose="02020603050405020304" pitchFamily="18" charset="0"/>
              <a:cs typeface="Times New Roman" panose="02020603050405020304" pitchFamily="18" charset="0"/>
            </a:endParaRPr>
          </a:p>
          <a:p>
            <a:r>
              <a:rPr lang="en-US" sz="1400" i="1" dirty="0">
                <a:latin typeface="Times New Roman" panose="02020603050405020304" pitchFamily="18" charset="0"/>
                <a:cs typeface="Times New Roman" panose="02020603050405020304" pitchFamily="18" charset="0"/>
              </a:rPr>
              <a:t>Statement of Revenues, Expenditures, and Changes in Fund Balance    </a:t>
            </a:r>
          </a:p>
          <a:p>
            <a:r>
              <a:rPr lang="en-US" sz="1400" i="1" dirty="0">
                <a:latin typeface="Times New Roman" panose="02020603050405020304" pitchFamily="18" charset="0"/>
                <a:cs typeface="Times New Roman" panose="02020603050405020304" pitchFamily="18" charset="0"/>
              </a:rPr>
              <a:t>For the Fiscal Year Ended June 30, 2022</a:t>
            </a:r>
          </a:p>
          <a:p>
            <a:endParaRPr lang="en-US" sz="1400"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A5FFFD5-0131-E45B-41E6-7CD2017F7E5C}"/>
              </a:ext>
            </a:extLst>
          </p:cNvPr>
          <p:cNvGraphicFramePr>
            <a:graphicFrameLocks noGrp="1"/>
          </p:cNvGraphicFramePr>
          <p:nvPr>
            <p:extLst>
              <p:ext uri="{D42A27DB-BD31-4B8C-83A1-F6EECF244321}">
                <p14:modId xmlns:p14="http://schemas.microsoft.com/office/powerpoint/2010/main" val="859132236"/>
              </p:ext>
            </p:extLst>
          </p:nvPr>
        </p:nvGraphicFramePr>
        <p:xfrm>
          <a:off x="2341366" y="2133600"/>
          <a:ext cx="3927867" cy="4495376"/>
        </p:xfrm>
        <a:graphic>
          <a:graphicData uri="http://schemas.openxmlformats.org/drawingml/2006/table">
            <a:tbl>
              <a:tblPr firstRow="1" bandRow="1"/>
              <a:tblGrid>
                <a:gridCol w="2209800">
                  <a:extLst>
                    <a:ext uri="{9D8B030D-6E8A-4147-A177-3AD203B41FA5}">
                      <a16:colId xmlns:a16="http://schemas.microsoft.com/office/drawing/2014/main" val="688557538"/>
                    </a:ext>
                  </a:extLst>
                </a:gridCol>
                <a:gridCol w="1718067">
                  <a:extLst>
                    <a:ext uri="{9D8B030D-6E8A-4147-A177-3AD203B41FA5}">
                      <a16:colId xmlns:a16="http://schemas.microsoft.com/office/drawing/2014/main" val="3034713937"/>
                    </a:ext>
                  </a:extLst>
                </a:gridCol>
              </a:tblGrid>
              <a:tr h="325694">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Measure "BB"</a:t>
                      </a: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663978843"/>
                  </a:ext>
                </a:extLst>
              </a:tr>
              <a:tr h="158752">
                <a:tc>
                  <a:txBody>
                    <a:bodyPr/>
                    <a:lstStyle/>
                    <a:p>
                      <a:pPr marL="0" marR="0">
                        <a:lnSpc>
                          <a:spcPct val="107000"/>
                        </a:lnSpc>
                        <a:spcBef>
                          <a:spcPts val="0"/>
                        </a:spcBef>
                        <a:spcAft>
                          <a:spcPts val="0"/>
                        </a:spcAft>
                      </a:pP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REVENUES</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2268583056"/>
                  </a:ext>
                </a:extLst>
              </a:tr>
              <a:tr h="240617">
                <a:tc>
                  <a:txBody>
                    <a:bodyPr/>
                    <a:lstStyle/>
                    <a:p>
                      <a:pPr marL="0" marR="0" algn="ctr">
                        <a:lnSpc>
                          <a:spcPct val="107000"/>
                        </a:lnSpc>
                        <a:spcBef>
                          <a:spcPts val="0"/>
                        </a:spcBef>
                        <a:spcAft>
                          <a:spcPts val="0"/>
                        </a:spcAft>
                      </a:pPr>
                      <a:r>
                        <a:rPr lang="en-US" sz="1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state revenues  </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(1,297)</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2945628502"/>
                  </a:ext>
                </a:extLst>
              </a:tr>
              <a:tr h="176350">
                <a:tc>
                  <a:txBody>
                    <a:bodyPr/>
                    <a:lstStyle/>
                    <a:p>
                      <a:pPr marL="0" marR="0" lvl="0" algn="ctr">
                        <a:lnSpc>
                          <a:spcPct val="107000"/>
                        </a:lnSpc>
                        <a:spcBef>
                          <a:spcPts val="0"/>
                        </a:spcBef>
                        <a:spcAft>
                          <a:spcPts val="0"/>
                        </a:spcAft>
                      </a:pPr>
                      <a:r>
                        <a:rPr lang="en-US" sz="1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Interest earnings  </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209,168 </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2037834504"/>
                  </a:ext>
                </a:extLst>
              </a:tr>
              <a:tr h="158107">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3997352391"/>
                  </a:ext>
                </a:extLst>
              </a:tr>
              <a:tr h="194593">
                <a:tc>
                  <a:txBody>
                    <a:bodyPr/>
                    <a:lstStyle/>
                    <a:p>
                      <a:pPr marL="0" marR="0">
                        <a:lnSpc>
                          <a:spcPct val="107000"/>
                        </a:lnSpc>
                        <a:spcBef>
                          <a:spcPts val="0"/>
                        </a:spcBef>
                        <a:spcAft>
                          <a:spcPts val="0"/>
                        </a:spcAft>
                      </a:pPr>
                      <a:r>
                        <a:rPr lang="en-US" sz="13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Revenues</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b="1"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207,871 </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3071475049"/>
                  </a:ext>
                </a:extLst>
              </a:tr>
              <a:tr h="158107">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175370710"/>
                  </a:ext>
                </a:extLst>
              </a:tr>
              <a:tr h="158752">
                <a:tc>
                  <a:txBody>
                    <a:bodyPr/>
                    <a:lstStyle/>
                    <a:p>
                      <a:pPr marL="0" marR="0">
                        <a:lnSpc>
                          <a:spcPct val="107000"/>
                        </a:lnSpc>
                        <a:spcBef>
                          <a:spcPts val="0"/>
                        </a:spcBef>
                        <a:spcAft>
                          <a:spcPts val="0"/>
                        </a:spcAft>
                      </a:pP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EXPENDITURES</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2067273861"/>
                  </a:ext>
                </a:extLst>
              </a:tr>
              <a:tr h="158752">
                <a:tc>
                  <a:txBody>
                    <a:bodyPr/>
                    <a:lstStyle/>
                    <a:p>
                      <a:pPr marL="0" marR="0">
                        <a:lnSpc>
                          <a:spcPct val="107000"/>
                        </a:lnSpc>
                        <a:spcBef>
                          <a:spcPts val="0"/>
                        </a:spcBef>
                        <a:spcAft>
                          <a:spcPts val="0"/>
                        </a:spcAft>
                      </a:pPr>
                      <a:r>
                        <a:rPr lang="en-US" sz="1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2231075774"/>
                  </a:ext>
                </a:extLst>
              </a:tr>
              <a:tr h="158752">
                <a:tc>
                  <a:txBody>
                    <a:bodyPr/>
                    <a:lstStyle/>
                    <a:p>
                      <a:pPr marL="0" marR="0" algn="ctr">
                        <a:lnSpc>
                          <a:spcPct val="107000"/>
                        </a:lnSpc>
                        <a:spcBef>
                          <a:spcPts val="0"/>
                        </a:spcBef>
                        <a:spcAft>
                          <a:spcPts val="0"/>
                        </a:spcAft>
                      </a:pPr>
                      <a:r>
                        <a:rPr lang="en-US" sz="1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Salaries &amp; benefits  </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(15,820)</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1977294530"/>
                  </a:ext>
                </a:extLst>
              </a:tr>
              <a:tr h="158752">
                <a:tc>
                  <a:txBody>
                    <a:bodyPr/>
                    <a:lstStyle/>
                    <a:p>
                      <a:pPr marL="0" marR="0" algn="ctr">
                        <a:lnSpc>
                          <a:spcPct val="107000"/>
                        </a:lnSpc>
                        <a:spcBef>
                          <a:spcPts val="0"/>
                        </a:spcBef>
                        <a:spcAft>
                          <a:spcPts val="0"/>
                        </a:spcAft>
                      </a:pPr>
                      <a:r>
                        <a:rPr lang="en-US" sz="1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Plant services  </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1,733,978 </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3808134948"/>
                  </a:ext>
                </a:extLst>
              </a:tr>
              <a:tr h="176350">
                <a:tc>
                  <a:txBody>
                    <a:bodyPr/>
                    <a:lstStyle/>
                    <a:p>
                      <a:pPr marL="0" marR="0">
                        <a:lnSpc>
                          <a:spcPct val="107000"/>
                        </a:lnSpc>
                        <a:spcBef>
                          <a:spcPts val="0"/>
                        </a:spcBef>
                        <a:spcAft>
                          <a:spcPts val="0"/>
                        </a:spcAft>
                      </a:pPr>
                      <a:r>
                        <a:rPr lang="en-US" sz="13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Capital outlay</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3,079,997 </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991353277"/>
                  </a:ext>
                </a:extLst>
              </a:tr>
              <a:tr h="158107">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3424024770"/>
                  </a:ext>
                </a:extLst>
              </a:tr>
              <a:tr h="194593">
                <a:tc>
                  <a:txBody>
                    <a:bodyPr/>
                    <a:lstStyle/>
                    <a:p>
                      <a:pPr marL="0" marR="0">
                        <a:lnSpc>
                          <a:spcPct val="107000"/>
                        </a:lnSpc>
                        <a:spcBef>
                          <a:spcPts val="0"/>
                        </a:spcBef>
                        <a:spcAft>
                          <a:spcPts val="0"/>
                        </a:spcAft>
                      </a:pPr>
                      <a:r>
                        <a:rPr lang="en-US" sz="13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Expenditures</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b="1"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4,798,155 </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1948489872"/>
                  </a:ext>
                </a:extLst>
              </a:tr>
              <a:tr h="158107">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555848980"/>
                  </a:ext>
                </a:extLst>
              </a:tr>
              <a:tr h="158752">
                <a:tc>
                  <a:txBody>
                    <a:bodyPr/>
                    <a:lstStyle/>
                    <a:p>
                      <a:pPr marL="0" marR="0">
                        <a:lnSpc>
                          <a:spcPct val="107000"/>
                        </a:lnSpc>
                        <a:spcBef>
                          <a:spcPts val="0"/>
                        </a:spcBef>
                        <a:spcAft>
                          <a:spcPts val="0"/>
                        </a:spcAft>
                      </a:pPr>
                      <a:r>
                        <a:rPr lang="en-US" sz="13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Net Change in Fund Balance</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(4,590,284)</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1208857172"/>
                  </a:ext>
                </a:extLst>
              </a:tr>
              <a:tr h="158107">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885117122"/>
                  </a:ext>
                </a:extLst>
              </a:tr>
              <a:tr h="176350">
                <a:tc>
                  <a:txBody>
                    <a:bodyPr/>
                    <a:lstStyle/>
                    <a:p>
                      <a:pPr marL="0" marR="0">
                        <a:lnSpc>
                          <a:spcPct val="107000"/>
                        </a:lnSpc>
                        <a:spcBef>
                          <a:spcPts val="0"/>
                        </a:spcBef>
                        <a:spcAft>
                          <a:spcPts val="0"/>
                        </a:spcAft>
                      </a:pPr>
                      <a:r>
                        <a:rPr lang="en-US" sz="13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Fund Balance, July 1, 2020</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36,669,544 </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1447488102"/>
                  </a:ext>
                </a:extLst>
              </a:tr>
              <a:tr h="158107">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a:lnSpc>
                          <a:spcPct val="107000"/>
                        </a:lnSpc>
                      </a:pPr>
                      <a:endParaRPr lang="en-US" sz="1300" kern="100">
                        <a:effectLst/>
                        <a:latin typeface="Times New Roman" panose="02020603050405020304" pitchFamily="18" charset="0"/>
                        <a:cs typeface="Times New Roman" panose="02020603050405020304" pitchFamily="18" charset="0"/>
                      </a:endParaRPr>
                    </a:p>
                  </a:txBody>
                  <a:tcPr marL="26730" marR="26730" marT="0" marB="0" anchor="b">
                    <a:lnL>
                      <a:noFill/>
                    </a:lnL>
                    <a:lnR>
                      <a:noFill/>
                    </a:lnR>
                    <a:lnT>
                      <a:noFill/>
                    </a:lnT>
                    <a:lnB>
                      <a:noFill/>
                    </a:lnB>
                    <a:noFill/>
                  </a:tcPr>
                </a:tc>
                <a:extLst>
                  <a:ext uri="{0D108BD9-81ED-4DB2-BD59-A6C34878D82A}">
                    <a16:rowId xmlns:a16="http://schemas.microsoft.com/office/drawing/2014/main" val="2446643332"/>
                  </a:ext>
                </a:extLst>
              </a:tr>
              <a:tr h="325694">
                <a:tc>
                  <a:txBody>
                    <a:bodyPr/>
                    <a:lstStyle/>
                    <a:p>
                      <a:pPr marL="0" marR="0">
                        <a:lnSpc>
                          <a:spcPct val="107000"/>
                        </a:lnSpc>
                        <a:spcBef>
                          <a:spcPts val="0"/>
                        </a:spcBef>
                        <a:spcAft>
                          <a:spcPts val="0"/>
                        </a:spcAft>
                      </a:pP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Fund Balance, June 30, 2021</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a:noFill/>
                    </a:lnB>
                    <a:noFill/>
                  </a:tcPr>
                </a:tc>
                <a:tc>
                  <a:txBody>
                    <a:bodyPr/>
                    <a:lstStyle/>
                    <a:p>
                      <a:pPr marL="0" marR="0">
                        <a:lnSpc>
                          <a:spcPct val="107000"/>
                        </a:lnSpc>
                        <a:spcBef>
                          <a:spcPts val="0"/>
                        </a:spcBef>
                        <a:spcAft>
                          <a:spcPts val="0"/>
                        </a:spcAft>
                      </a:pP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32,079,260</a:t>
                      </a:r>
                      <a:r>
                        <a:rPr lang="en-US" sz="13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730" marR="26730" marT="0" marB="0" anchor="b">
                    <a:lnL>
                      <a:noFill/>
                    </a:lnL>
                    <a:lnR>
                      <a:noFill/>
                    </a:lnR>
                    <a:lnT>
                      <a:noFill/>
                    </a:lnT>
                    <a:lnB w="28575" cap="flat" cmpd="dbl"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307231"/>
                  </a:ext>
                </a:extLst>
              </a:tr>
            </a:tbl>
          </a:graphicData>
        </a:graphic>
      </p:graphicFrame>
      <p:pic>
        <p:nvPicPr>
          <p:cNvPr id="10" name="Picture 9">
            <a:extLst>
              <a:ext uri="{FF2B5EF4-FFF2-40B4-BE49-F238E27FC236}">
                <a16:creationId xmlns:a16="http://schemas.microsoft.com/office/drawing/2014/main" id="{B105D1F3-9F44-9E52-A57C-1C30465E1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475573"/>
            <a:ext cx="1390448" cy="1390448"/>
          </a:xfrm>
          <a:prstGeom prst="rect">
            <a:avLst/>
          </a:prstGeom>
        </p:spPr>
      </p:pic>
    </p:spTree>
    <p:extLst>
      <p:ext uri="{BB962C8B-B14F-4D97-AF65-F5344CB8AC3E}">
        <p14:creationId xmlns:p14="http://schemas.microsoft.com/office/powerpoint/2010/main" val="1284085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5f0dd29-812e-4e38-9221-6fe88239b5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D1075DD14ACE4DBFD85931C4A3D8B2" ma:contentTypeVersion="18" ma:contentTypeDescription="Create a new document." ma:contentTypeScope="" ma:versionID="26b8a9ab70025e673009acc0181de6fe">
  <xsd:schema xmlns:xsd="http://www.w3.org/2001/XMLSchema" xmlns:xs="http://www.w3.org/2001/XMLSchema" xmlns:p="http://schemas.microsoft.com/office/2006/metadata/properties" xmlns:ns3="c5f0dd29-812e-4e38-9221-6fe88239b54b" xmlns:ns4="b3fe1c67-6478-45b1-aa56-5fc4d7a72521" targetNamespace="http://schemas.microsoft.com/office/2006/metadata/properties" ma:root="true" ma:fieldsID="0aa4cb13b28b8028f5557823ba76135c" ns3:_="" ns4:_="">
    <xsd:import namespace="c5f0dd29-812e-4e38-9221-6fe88239b54b"/>
    <xsd:import namespace="b3fe1c67-6478-45b1-aa56-5fc4d7a725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0dd29-812e-4e38-9221-6fe88239b5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fe1c67-6478-45b1-aa56-5fc4d7a725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38DDC-F9D1-4317-BB39-70C20B856E17}">
  <ds:schemaRefs>
    <ds:schemaRef ds:uri="http://schemas.microsoft.com/sharepoint/v3/contenttype/forms"/>
  </ds:schemaRefs>
</ds:datastoreItem>
</file>

<file path=customXml/itemProps2.xml><?xml version="1.0" encoding="utf-8"?>
<ds:datastoreItem xmlns:ds="http://schemas.openxmlformats.org/officeDocument/2006/customXml" ds:itemID="{F42FA941-BD21-4213-87C1-71D78788E170}">
  <ds:schemaRefs>
    <ds:schemaRef ds:uri="http://schemas.microsoft.com/office/2006/documentManagement/types"/>
    <ds:schemaRef ds:uri="http://purl.org/dc/elements/1.1/"/>
    <ds:schemaRef ds:uri="http://schemas.microsoft.com/office/2006/metadata/properties"/>
    <ds:schemaRef ds:uri="c5f0dd29-812e-4e38-9221-6fe88239b54b"/>
    <ds:schemaRef ds:uri="b3fe1c67-6478-45b1-aa56-5fc4d7a72521"/>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C22C303-1D27-4ABC-83D4-E8200F5A3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f0dd29-812e-4e38-9221-6fe88239b54b"/>
    <ds:schemaRef ds:uri="b3fe1c67-6478-45b1-aa56-5fc4d7a72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8556</TotalTime>
  <Words>2012</Words>
  <Application>Microsoft Office PowerPoint</Application>
  <PresentationFormat>On-screen Show (4:3)</PresentationFormat>
  <Paragraphs>272</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vt:lpstr>
      <vt:lpstr>Symbol</vt:lpstr>
      <vt:lpstr>Times New Roman</vt:lpstr>
      <vt:lpstr>Wingdings</vt:lpstr>
      <vt:lpstr>Office Theme</vt:lpstr>
      <vt:lpstr>PowerPoint Presentation</vt:lpstr>
      <vt:lpstr>PowerPoint Presentation</vt:lpstr>
      <vt:lpstr>Citizens Bond Oversight Committee Members (2021-22)</vt:lpstr>
      <vt:lpstr>Purpose of this Report</vt:lpstr>
      <vt:lpstr>Measure BB Information </vt:lpstr>
      <vt:lpstr>CBOC Roles, Responsibilities, Duties</vt:lpstr>
      <vt:lpstr>CBOC Membership, Bylaws</vt:lpstr>
      <vt:lpstr>PowerPoint Presentation</vt:lpstr>
      <vt:lpstr>Financial Information </vt:lpstr>
      <vt:lpstr>Outstanding General Obligation Bonds</vt:lpstr>
      <vt:lpstr>2021-2022 Accomplishments</vt:lpstr>
      <vt:lpstr>2021-2022 Accomplishments</vt:lpstr>
      <vt:lpstr>2022 Accomplishments</vt:lpstr>
      <vt:lpstr>Annual Compliance Statement</vt:lpstr>
      <vt:lpstr>CBOC Compliance Statement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Classroom Improvements</dc:title>
  <dc:creator>Carly Lawrence</dc:creator>
  <cp:lastModifiedBy>Lelia Gonzalez</cp:lastModifiedBy>
  <cp:revision>58</cp:revision>
  <cp:lastPrinted>2022-08-24T20:41:56Z</cp:lastPrinted>
  <dcterms:created xsi:type="dcterms:W3CDTF">2022-08-12T22:13:36Z</dcterms:created>
  <dcterms:modified xsi:type="dcterms:W3CDTF">2024-03-18T22:33:34Z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0x01010036D1075DD14ACE4DBFD85931C4A3D8B2</vt:lpwstr>
  </property>
  <property fmtid="{D5CDD505-2E9C-101B-9397-08002B2CF9AE}" pid="3" name="Created">
    <vt:filetime>2021-10-02T00:00:00Z</vt:filetime>
  </property>
  <property fmtid="{D5CDD505-2E9C-101B-9397-08002B2CF9AE}" pid="4" name="Creator">
    <vt:lpwstr>Acrobat PDFMaker 21 for PowerPoint</vt:lpwstr>
  </property>
  <property fmtid="{D5CDD505-2E9C-101B-9397-08002B2CF9AE}" pid="5" name="LastSaved">
    <vt:filetime>2022-08-12T00:00:00Z</vt:filetime>
  </property>
  <property fmtid="{D5CDD505-2E9C-101B-9397-08002B2CF9AE}" pid="6" name="Producer">
    <vt:lpwstr>Adobe PDF Library 21.7.123</vt:lpwstr>
  </property>
</Properties>
</file>