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6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  <p:sldId id="284" r:id="rId28"/>
    <p:sldId id="285" r:id="rId29"/>
    <p:sldId id="286" r:id="rId30"/>
    <p:sldId id="289" r:id="rId3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44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9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28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79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7686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04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83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1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5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7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5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2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7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3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4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18F18-FAF7-4D73-8342-B0EC5C34DA4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9DCBDD7-AE9E-4804-9849-76A025966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6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B011-0447-B57A-7252-4B21CD86A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0613" y="3295333"/>
            <a:ext cx="8915399" cy="234016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Putnam is Open for Business!</a:t>
            </a:r>
            <a:br>
              <a:rPr lang="en-US" dirty="0"/>
            </a:br>
            <a:r>
              <a:rPr lang="en-US" dirty="0"/>
              <a:t>Some Available Commercial Properties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AD4E4-DF4F-E14B-9AD2-351E325A9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1781" y="5206021"/>
            <a:ext cx="8915399" cy="1126283"/>
          </a:xfrm>
        </p:spPr>
        <p:txBody>
          <a:bodyPr/>
          <a:lstStyle/>
          <a:p>
            <a:r>
              <a:rPr lang="en-US" dirty="0"/>
              <a:t>April 2024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B4E46-ABED-D3B3-1791-4C2AECA02F76}"/>
              </a:ext>
            </a:extLst>
          </p:cNvPr>
          <p:cNvSpPr txBox="1"/>
          <p:nvPr/>
        </p:nvSpPr>
        <p:spPr>
          <a:xfrm>
            <a:off x="8174736" y="5309135"/>
            <a:ext cx="3721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Town of Putnam</a:t>
            </a:r>
          </a:p>
          <a:p>
            <a:r>
              <a:rPr lang="en-US" sz="1200" dirty="0"/>
              <a:t>Economic &amp; Community Development Department</a:t>
            </a:r>
          </a:p>
          <a:p>
            <a:r>
              <a:rPr lang="en-US" sz="1200" dirty="0"/>
              <a:t>Mary Ann Chinatti, Director  860-963-6800 x200</a:t>
            </a:r>
          </a:p>
          <a:p>
            <a:r>
              <a:rPr lang="en-US" sz="1200" dirty="0"/>
              <a:t>Maryann.chinatti@putnamct.us</a:t>
            </a:r>
          </a:p>
        </p:txBody>
      </p:sp>
      <p:pic>
        <p:nvPicPr>
          <p:cNvPr id="8" name="Picture 7" descr="A logo with a blue circle and black text&#10;&#10;Description automatically generated">
            <a:extLst>
              <a:ext uri="{FF2B5EF4-FFF2-40B4-BE49-F238E27FC236}">
                <a16:creationId xmlns:a16="http://schemas.microsoft.com/office/drawing/2014/main" id="{9082E5DF-7331-DD5A-2B40-DDF34582E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73" y="525696"/>
            <a:ext cx="1724685" cy="17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"/>
    </mc:Choice>
    <mc:Fallback xmlns="">
      <p:transition spd="slow" advTm="183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8196-6A7B-3E0E-F122-8CA12095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floor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0074D1-EFD4-FED9-1D9F-42DDA9089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133600"/>
            <a:ext cx="8575817" cy="377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20BC9-9D73-7EC5-074F-F1ED1112481E}"/>
              </a:ext>
            </a:extLst>
          </p:cNvPr>
          <p:cNvSpPr txBox="1"/>
          <p:nvPr/>
        </p:nvSpPr>
        <p:spPr>
          <a:xfrm>
            <a:off x="10360152" y="630936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13822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"/>
    </mc:Choice>
    <mc:Fallback xmlns="">
      <p:transition spd="slow" advTm="15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74FD9-FEC0-C7AF-BFAA-D878B84F6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559425" y="227572"/>
            <a:ext cx="10309485" cy="61275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3A6D5-37B7-E475-E2F2-3D0032ED5E07}"/>
              </a:ext>
            </a:extLst>
          </p:cNvPr>
          <p:cNvSpPr txBox="1"/>
          <p:nvPr/>
        </p:nvSpPr>
        <p:spPr>
          <a:xfrm>
            <a:off x="10268712" y="635508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#2</a:t>
            </a:r>
          </a:p>
        </p:txBody>
      </p:sp>
      <p:pic>
        <p:nvPicPr>
          <p:cNvPr id="1026" name="Picture 2" descr="26 Union St, Putnam, CT for sale 28-Union-Street-Kitchen- Image 16 of 26">
            <a:extLst>
              <a:ext uri="{FF2B5EF4-FFF2-40B4-BE49-F238E27FC236}">
                <a16:creationId xmlns:a16="http://schemas.microsoft.com/office/drawing/2014/main" id="{B2990844-E145-582C-91A8-5315450E41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46" y="3365664"/>
            <a:ext cx="5050178" cy="28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6 Union St, Putnam, CT for sale 28-Union-Street-Dining-Room(1)- Image 22 of 26">
            <a:extLst>
              <a:ext uri="{FF2B5EF4-FFF2-40B4-BE49-F238E27FC236}">
                <a16:creationId xmlns:a16="http://schemas.microsoft.com/office/drawing/2014/main" id="{22D9110B-411A-6337-F488-3940DEEA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91" y="342569"/>
            <a:ext cx="5050177" cy="28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6 Union St, Putnam, CT for sale 28-Union-Street-Dining-Room- Image 23 of 26">
            <a:extLst>
              <a:ext uri="{FF2B5EF4-FFF2-40B4-BE49-F238E27FC236}">
                <a16:creationId xmlns:a16="http://schemas.microsoft.com/office/drawing/2014/main" id="{696D42FC-4E9C-181E-D927-31238B64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24" y="2235487"/>
            <a:ext cx="4534294" cy="255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"/>
    </mc:Choice>
    <mc:Fallback xmlns="">
      <p:transition spd="slow" advTm="169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94AB-C1FF-C4A1-1A79-17D6060F0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015" y="182879"/>
            <a:ext cx="9516597" cy="1280890"/>
          </a:xfrm>
        </p:spPr>
        <p:txBody>
          <a:bodyPr>
            <a:normAutofit/>
          </a:bodyPr>
          <a:lstStyle/>
          <a:p>
            <a:pPr algn="ctr"/>
            <a:b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8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Multi-Family 40 Units Proposed </a:t>
            </a:r>
            <a:br>
              <a:rPr lang="en-US" sz="2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sz="28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465 School St.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A1E339-28DA-7C34-65B4-C42F64A60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8CBC1-3AA4-0528-0E23-B572DF5F1976}"/>
              </a:ext>
            </a:extLst>
          </p:cNvPr>
          <p:cNvSpPr txBox="1"/>
          <p:nvPr/>
        </p:nvSpPr>
        <p:spPr>
          <a:xfrm>
            <a:off x="1299141" y="1209821"/>
            <a:ext cx="24899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FOR SALE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$250,000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 Acres: 9.8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 Opportunity Zone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 Public Water &amp; Sewer Available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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Prior Wetlands Approval, (has since expired)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 Frontage: 50 Ft.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 Zone: R-10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23396C-9642-D6D3-9048-91C27BF2B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122" y="1641231"/>
            <a:ext cx="8105511" cy="4551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99FAD-F7C8-3E13-84B9-34683ED1F146}"/>
              </a:ext>
            </a:extLst>
          </p:cNvPr>
          <p:cNvSpPr txBox="1"/>
          <p:nvPr/>
        </p:nvSpPr>
        <p:spPr>
          <a:xfrm>
            <a:off x="10250424" y="6400800"/>
            <a:ext cx="170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1181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"/>
    </mc:Choice>
    <mc:Fallback xmlns="">
      <p:transition spd="slow" advTm="140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F79260-B724-A2AE-7EE9-BC2138845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442" y="205336"/>
            <a:ext cx="7670721" cy="5040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B4B389-984C-A53F-0372-B77E5273B348}"/>
              </a:ext>
            </a:extLst>
          </p:cNvPr>
          <p:cNvSpPr txBox="1"/>
          <p:nvPr/>
        </p:nvSpPr>
        <p:spPr>
          <a:xfrm>
            <a:off x="1735876" y="205336"/>
            <a:ext cx="2512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solidFill>
                  <a:srgbClr val="0000CC"/>
                </a:solidFill>
                <a:latin typeface="Calibri" panose="020F0502020204030204" pitchFamily="34" charset="0"/>
              </a:rPr>
              <a:t>RON LYMAN </a:t>
            </a:r>
            <a:endParaRPr lang="en-US" sz="1800" b="0" i="0" u="none" strike="noStrike" baseline="0" dirty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Main Office: 1160 Boston Post Rd. Westbrook, CT 06498 Mailing Address: 73 Second Ave. Westbrook, CT 06498 860-887-5000 Office ronl@lymanre.com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4DC3F-6180-D4F4-AE99-A785506E98F3}"/>
              </a:ext>
            </a:extLst>
          </p:cNvPr>
          <p:cNvSpPr txBox="1"/>
          <p:nvPr/>
        </p:nvSpPr>
        <p:spPr>
          <a:xfrm>
            <a:off x="4248441" y="5486400"/>
            <a:ext cx="7670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LYMAN REAL ESTATE BROKERAGE &amp; DEVELOPMENT </a:t>
            </a:r>
            <a:endParaRPr lang="en-US" sz="1800" b="0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www.LymanRE.com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68847-199F-E731-0B71-88634149F72E}"/>
              </a:ext>
            </a:extLst>
          </p:cNvPr>
          <p:cNvSpPr txBox="1"/>
          <p:nvPr/>
        </p:nvSpPr>
        <p:spPr>
          <a:xfrm>
            <a:off x="10305288" y="6309360"/>
            <a:ext cx="161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21646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"/>
    </mc:Choice>
    <mc:Fallback xmlns="">
      <p:transition spd="slow" advTm="202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entury 21 Commercial property image 1 of 28">
            <a:extLst>
              <a:ext uri="{FF2B5EF4-FFF2-40B4-BE49-F238E27FC236}">
                <a16:creationId xmlns:a16="http://schemas.microsoft.com/office/drawing/2014/main" id="{AE0BBC0C-2DEF-A9B1-00A9-B5AEA638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466" y="205232"/>
            <a:ext cx="4123004" cy="309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DF0F8A-B2D5-FEB5-28F8-55ACC9BAF31A}"/>
              </a:ext>
            </a:extLst>
          </p:cNvPr>
          <p:cNvSpPr txBox="1"/>
          <p:nvPr/>
        </p:nvSpPr>
        <p:spPr>
          <a:xfrm>
            <a:off x="1687420" y="284167"/>
            <a:ext cx="39108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Location:  82-84 Providence St.</a:t>
            </a:r>
          </a:p>
          <a:p>
            <a:r>
              <a:rPr lang="en-US" sz="1400" dirty="0"/>
              <a:t>Zone:        GC</a:t>
            </a:r>
          </a:p>
          <a:p>
            <a:r>
              <a:rPr lang="en-US" sz="1400" dirty="0"/>
              <a:t>Listed by:  CR Premier Properties</a:t>
            </a:r>
          </a:p>
          <a:p>
            <a:r>
              <a:rPr lang="en-US" sz="1400" dirty="0"/>
              <a:t>Contact:  Kerri Mullen</a:t>
            </a:r>
          </a:p>
          <a:p>
            <a:r>
              <a:rPr lang="en-US" sz="1400" dirty="0"/>
              <a:t>	         860-481-5605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E1A0788-4BD9-AF58-1CBC-05198621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07" y="3429000"/>
            <a:ext cx="4016326" cy="30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EAAD9B-9B20-877B-E73C-3AE8CEA4B621}"/>
              </a:ext>
            </a:extLst>
          </p:cNvPr>
          <p:cNvSpPr txBox="1"/>
          <p:nvPr/>
        </p:nvSpPr>
        <p:spPr>
          <a:xfrm>
            <a:off x="2907792" y="2395728"/>
            <a:ext cx="31882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BUILDINGS ON 1 LOT</a:t>
            </a:r>
          </a:p>
          <a:p>
            <a:endParaRPr lang="en-US" dirty="0"/>
          </a:p>
          <a:p>
            <a:r>
              <a:rPr lang="en-US" dirty="0"/>
              <a:t>UNIT 1:  1140 SQ FT</a:t>
            </a:r>
          </a:p>
          <a:p>
            <a:endParaRPr lang="en-US" dirty="0"/>
          </a:p>
          <a:p>
            <a:r>
              <a:rPr lang="en-US" dirty="0"/>
              <a:t>UNIT 2:  1440 SQ FT</a:t>
            </a:r>
          </a:p>
          <a:p>
            <a:endParaRPr lang="en-US" dirty="0"/>
          </a:p>
          <a:p>
            <a:r>
              <a:rPr lang="en-US" dirty="0"/>
              <a:t>LOT SIZE:  .27 AC</a:t>
            </a:r>
          </a:p>
          <a:p>
            <a:endParaRPr lang="en-US" dirty="0"/>
          </a:p>
          <a:p>
            <a:r>
              <a:rPr lang="en-US" dirty="0"/>
              <a:t>YEAR BUILT:  1950</a:t>
            </a:r>
          </a:p>
          <a:p>
            <a:endParaRPr lang="en-US" dirty="0"/>
          </a:p>
          <a:p>
            <a:r>
              <a:rPr lang="en-US" dirty="0"/>
              <a:t>12 PARKING SPACES</a:t>
            </a:r>
          </a:p>
          <a:p>
            <a:endParaRPr lang="en-US" dirty="0"/>
          </a:p>
          <a:p>
            <a:r>
              <a:rPr lang="en-US" dirty="0"/>
              <a:t>$399,000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BFDCC-3D43-6977-92BB-7A6271C547E8}"/>
              </a:ext>
            </a:extLst>
          </p:cNvPr>
          <p:cNvSpPr txBox="1"/>
          <p:nvPr/>
        </p:nvSpPr>
        <p:spPr>
          <a:xfrm>
            <a:off x="9948672" y="6519672"/>
            <a:ext cx="195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40602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"/>
    </mc:Choice>
    <mc:Fallback xmlns="">
      <p:transition spd="slow" advTm="162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925E467-DFA2-3784-D69C-E7F76F9E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12" y="450166"/>
            <a:ext cx="4690859" cy="351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5468815-0EE2-8858-FBC0-839D34671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92" y="2757267"/>
            <a:ext cx="4690859" cy="351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578551-3B09-05CA-0099-33C8C4EEE3BD}"/>
              </a:ext>
            </a:extLst>
          </p:cNvPr>
          <p:cNvSpPr txBox="1"/>
          <p:nvPr/>
        </p:nvSpPr>
        <p:spPr>
          <a:xfrm>
            <a:off x="10021824" y="6373368"/>
            <a:ext cx="198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38455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"/>
    </mc:Choice>
    <mc:Fallback xmlns="">
      <p:transition spd="slow" advTm="173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o Street view available for this location">
            <a:extLst>
              <a:ext uri="{FF2B5EF4-FFF2-40B4-BE49-F238E27FC236}">
                <a16:creationId xmlns:a16="http://schemas.microsoft.com/office/drawing/2014/main" id="{DF22044F-4E00-8747-BC01-72C69AEF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64" y="559191"/>
            <a:ext cx="6176689" cy="412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7B6EA16-CABF-664B-546F-89B7169BF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26" y="2198103"/>
            <a:ext cx="3095192" cy="412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D0C87C-83CF-79C6-0B6D-2E00C5ECAA71}"/>
              </a:ext>
            </a:extLst>
          </p:cNvPr>
          <p:cNvSpPr txBox="1"/>
          <p:nvPr/>
        </p:nvSpPr>
        <p:spPr>
          <a:xfrm>
            <a:off x="9592056" y="6409944"/>
            <a:ext cx="226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42086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"/>
    </mc:Choice>
    <mc:Fallback xmlns="">
      <p:transition spd="slow" advTm="165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F5C4037-C9EF-B80F-D513-B964CD3D6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45" y="323557"/>
            <a:ext cx="3129768" cy="417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0AB492B-DD3F-70F0-4CFF-645256AFC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92" y="1558700"/>
            <a:ext cx="5835428" cy="43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F8A1C9-3CBA-0BB5-0572-42F1E5E7C07F}"/>
              </a:ext>
            </a:extLst>
          </p:cNvPr>
          <p:cNvSpPr txBox="1"/>
          <p:nvPr/>
        </p:nvSpPr>
        <p:spPr>
          <a:xfrm>
            <a:off x="9619488" y="6345936"/>
            <a:ext cx="212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23098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"/>
    </mc:Choice>
    <mc:Fallback xmlns="">
      <p:transition spd="slow" advTm="176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59807E-3C28-4618-6598-BE32BA703B22}"/>
              </a:ext>
            </a:extLst>
          </p:cNvPr>
          <p:cNvSpPr txBox="1"/>
          <p:nvPr/>
        </p:nvSpPr>
        <p:spPr>
          <a:xfrm>
            <a:off x="1928682" y="359464"/>
            <a:ext cx="2538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Location:  333 Pomfret St.</a:t>
            </a:r>
          </a:p>
          <a:p>
            <a:r>
              <a:rPr lang="en-US" sz="1400" dirty="0"/>
              <a:t>Zone:         M/OD</a:t>
            </a:r>
          </a:p>
          <a:p>
            <a:r>
              <a:rPr lang="en-US" sz="1400" dirty="0"/>
              <a:t>Listed by:  Chabot &amp; Assoc.</a:t>
            </a:r>
          </a:p>
          <a:p>
            <a:r>
              <a:rPr lang="en-US" sz="1400" dirty="0"/>
              <a:t>                   Real Estate</a:t>
            </a:r>
          </a:p>
          <a:p>
            <a:r>
              <a:rPr lang="en-US" sz="1400" dirty="0"/>
              <a:t>Contact:  Tony Chabot</a:t>
            </a:r>
          </a:p>
          <a:p>
            <a:r>
              <a:rPr lang="en-US" sz="1400" dirty="0"/>
              <a:t>                  508-847-0902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95C18A-2B67-5A95-5F0B-808ABCA476D5}"/>
              </a:ext>
            </a:extLst>
          </p:cNvPr>
          <p:cNvSpPr txBox="1">
            <a:spLocks/>
          </p:cNvSpPr>
          <p:nvPr/>
        </p:nvSpPr>
        <p:spPr>
          <a:xfrm>
            <a:off x="1097280" y="2002070"/>
            <a:ext cx="4499824" cy="3764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n-US" sz="2000" dirty="0"/>
            </a:br>
            <a:r>
              <a:rPr lang="en-US" sz="2000" dirty="0"/>
              <a:t>	</a:t>
            </a:r>
            <a:r>
              <a:rPr lang="en-US" sz="1800" dirty="0"/>
              <a:t>BUILDING SIZE:  8,062 SQ FT</a:t>
            </a:r>
          </a:p>
          <a:p>
            <a:br>
              <a:rPr lang="en-US" sz="1800" dirty="0"/>
            </a:br>
            <a:r>
              <a:rPr lang="en-US" sz="1800" dirty="0"/>
              <a:t>	LOT SIZE:  1.5 AC</a:t>
            </a:r>
          </a:p>
          <a:p>
            <a:br>
              <a:rPr lang="en-US" sz="1800" dirty="0"/>
            </a:br>
            <a:r>
              <a:rPr lang="en-US" sz="1800" dirty="0"/>
              <a:t>	YEAR BUILT:  1983  </a:t>
            </a:r>
          </a:p>
          <a:p>
            <a:endParaRPr lang="en-US" sz="1800" dirty="0"/>
          </a:p>
          <a:p>
            <a:r>
              <a:rPr lang="en-US" sz="1800" dirty="0"/>
              <a:t>	LOCATED ACROSS THE STREET 	FROM DAY KIMBALL HOSPITAL</a:t>
            </a:r>
          </a:p>
          <a:p>
            <a:endParaRPr lang="en-US" sz="1800" dirty="0"/>
          </a:p>
          <a:p>
            <a:r>
              <a:rPr lang="en-US" sz="1800" dirty="0"/>
              <a:t>	WALK-OUT GROUND LEVEL UN-</a:t>
            </a:r>
          </a:p>
          <a:p>
            <a:r>
              <a:rPr lang="en-US" sz="1800" dirty="0"/>
              <a:t>	FINISHED SPACE</a:t>
            </a:r>
          </a:p>
          <a:p>
            <a:endParaRPr lang="en-US" sz="1800" dirty="0"/>
          </a:p>
          <a:p>
            <a:r>
              <a:rPr lang="en-US" sz="1800" dirty="0"/>
              <a:t>	PLENTY OF PARKING</a:t>
            </a:r>
          </a:p>
          <a:p>
            <a:endParaRPr lang="en-US" sz="1800" dirty="0"/>
          </a:p>
          <a:p>
            <a:r>
              <a:rPr lang="en-US" sz="1800" dirty="0"/>
              <a:t>	$695,000</a:t>
            </a:r>
            <a:br>
              <a:rPr lang="en-US" sz="1800" dirty="0"/>
            </a:br>
            <a:r>
              <a:rPr lang="en-US" sz="1800" dirty="0"/>
              <a:t>	</a:t>
            </a:r>
            <a:br>
              <a:rPr lang="en-US" sz="1800" dirty="0"/>
            </a:br>
            <a:br>
              <a:rPr lang="en-US" sz="18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40073B7-33DD-F71D-5089-9F68A5C5F290}"/>
              </a:ext>
            </a:extLst>
          </p:cNvPr>
          <p:cNvSpPr/>
          <p:nvPr/>
        </p:nvSpPr>
        <p:spPr>
          <a:xfrm>
            <a:off x="1097279" y="4040843"/>
            <a:ext cx="461378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FBD0343-17DE-FFB8-79FC-6A41C95AC9C6}"/>
              </a:ext>
            </a:extLst>
          </p:cNvPr>
          <p:cNvSpPr/>
          <p:nvPr/>
        </p:nvSpPr>
        <p:spPr>
          <a:xfrm>
            <a:off x="1097280" y="2957629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333 Pomfret St, Putnam, CT for sale photo2- Image 3 of 43">
            <a:extLst>
              <a:ext uri="{FF2B5EF4-FFF2-40B4-BE49-F238E27FC236}">
                <a16:creationId xmlns:a16="http://schemas.microsoft.com/office/drawing/2014/main" id="{30D7AB3B-7A5A-E5D5-6CE5-DFF19B43A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88" y="1597964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430E86-13E5-F1FB-16AA-091A48DDAEB7}"/>
              </a:ext>
            </a:extLst>
          </p:cNvPr>
          <p:cNvSpPr/>
          <p:nvPr/>
        </p:nvSpPr>
        <p:spPr>
          <a:xfrm>
            <a:off x="1097278" y="3537210"/>
            <a:ext cx="461377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5F86CD0-CF29-73EB-3B0F-5A707D7AD962}"/>
              </a:ext>
            </a:extLst>
          </p:cNvPr>
          <p:cNvSpPr/>
          <p:nvPr/>
        </p:nvSpPr>
        <p:spPr>
          <a:xfrm>
            <a:off x="1097277" y="4852991"/>
            <a:ext cx="461378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F4FE697-93E3-408A-090A-4A52C51929E8}"/>
              </a:ext>
            </a:extLst>
          </p:cNvPr>
          <p:cNvSpPr/>
          <p:nvPr/>
        </p:nvSpPr>
        <p:spPr>
          <a:xfrm>
            <a:off x="1097276" y="5665139"/>
            <a:ext cx="461377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6D126A0-1AAD-E633-DFEB-670D71BFD250}"/>
              </a:ext>
            </a:extLst>
          </p:cNvPr>
          <p:cNvSpPr/>
          <p:nvPr/>
        </p:nvSpPr>
        <p:spPr>
          <a:xfrm>
            <a:off x="1097276" y="6220293"/>
            <a:ext cx="461377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1F0F48C-B81E-F97D-C4E9-1CA76395BD23}"/>
              </a:ext>
            </a:extLst>
          </p:cNvPr>
          <p:cNvSpPr/>
          <p:nvPr/>
        </p:nvSpPr>
        <p:spPr>
          <a:xfrm>
            <a:off x="1097279" y="2372468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B8C25-16B7-4770-15A2-80AB8D8CA812}"/>
              </a:ext>
            </a:extLst>
          </p:cNvPr>
          <p:cNvSpPr txBox="1"/>
          <p:nvPr/>
        </p:nvSpPr>
        <p:spPr>
          <a:xfrm>
            <a:off x="9774936" y="6220293"/>
            <a:ext cx="206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#5</a:t>
            </a:r>
          </a:p>
        </p:txBody>
      </p:sp>
    </p:spTree>
    <p:extLst>
      <p:ext uri="{BB962C8B-B14F-4D97-AF65-F5344CB8AC3E}">
        <p14:creationId xmlns:p14="http://schemas.microsoft.com/office/powerpoint/2010/main" val="13108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"/>
    </mc:Choice>
    <mc:Fallback xmlns="">
      <p:transition spd="slow" advTm="163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33 Pomfret St, Putnam, CT for sale 333 Pomfret St, Putnam, CT-6- Image 9 of 43">
            <a:extLst>
              <a:ext uri="{FF2B5EF4-FFF2-40B4-BE49-F238E27FC236}">
                <a16:creationId xmlns:a16="http://schemas.microsoft.com/office/drawing/2014/main" id="{B97C5E5D-C8C8-4D87-1118-FD32D0D3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42" y="2715064"/>
            <a:ext cx="4902346" cy="32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333 Pomfret St, Putnam, CT for sale photo4- Image 5 of 43">
            <a:extLst>
              <a:ext uri="{FF2B5EF4-FFF2-40B4-BE49-F238E27FC236}">
                <a16:creationId xmlns:a16="http://schemas.microsoft.com/office/drawing/2014/main" id="{FB44E3A1-102D-746D-8903-F00904D5F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40" y="397457"/>
            <a:ext cx="4902346" cy="32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76BEB-A312-47AF-AA59-89058C32E8ED}"/>
              </a:ext>
            </a:extLst>
          </p:cNvPr>
          <p:cNvSpPr txBox="1"/>
          <p:nvPr/>
        </p:nvSpPr>
        <p:spPr>
          <a:xfrm>
            <a:off x="10314432" y="6409944"/>
            <a:ext cx="172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#5</a:t>
            </a:r>
          </a:p>
        </p:txBody>
      </p:sp>
    </p:spTree>
    <p:extLst>
      <p:ext uri="{BB962C8B-B14F-4D97-AF65-F5344CB8AC3E}">
        <p14:creationId xmlns:p14="http://schemas.microsoft.com/office/powerpoint/2010/main" val="3047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"/>
    </mc:Choice>
    <mc:Fallback xmlns="">
      <p:transition spd="slow" advTm="17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7AE0-732E-3A52-09C3-07B82BEE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461" y="596678"/>
            <a:ext cx="8911687" cy="5804122"/>
          </a:xfrm>
        </p:spPr>
        <p:txBody>
          <a:bodyPr/>
          <a:lstStyle/>
          <a:p>
            <a:r>
              <a:rPr lang="en-US" dirty="0"/>
              <a:t>Featuring:</a:t>
            </a:r>
            <a:br>
              <a:rPr lang="en-US" dirty="0"/>
            </a:br>
            <a:r>
              <a:rPr lang="en-US" dirty="0"/>
              <a:t>	#1 – 364 School St.</a:t>
            </a:r>
            <a:br>
              <a:rPr lang="en-US" dirty="0"/>
            </a:br>
            <a:r>
              <a:rPr lang="en-US" dirty="0"/>
              <a:t>	#2 – 26-28 Union St.</a:t>
            </a:r>
            <a:br>
              <a:rPr lang="en-US" dirty="0"/>
            </a:br>
            <a:r>
              <a:rPr lang="en-US" dirty="0"/>
              <a:t>	#3 – 465 School St.</a:t>
            </a:r>
            <a:br>
              <a:rPr lang="en-US" dirty="0"/>
            </a:br>
            <a:r>
              <a:rPr lang="en-US" dirty="0"/>
              <a:t>	#4 – 82-84 Providence St.</a:t>
            </a:r>
            <a:br>
              <a:rPr lang="en-US" dirty="0"/>
            </a:br>
            <a:r>
              <a:rPr lang="en-US" dirty="0"/>
              <a:t>	#5 – 333 Pomfret St.</a:t>
            </a:r>
            <a:br>
              <a:rPr lang="en-US" dirty="0"/>
            </a:br>
            <a:r>
              <a:rPr lang="en-US" dirty="0"/>
              <a:t>	#6 – 83 Canal St.</a:t>
            </a:r>
            <a:br>
              <a:rPr lang="en-US" dirty="0"/>
            </a:br>
            <a:r>
              <a:rPr lang="en-US" dirty="0"/>
              <a:t>	#7 – 181 Killingly Ave.</a:t>
            </a:r>
            <a:br>
              <a:rPr lang="en-US" dirty="0"/>
            </a:br>
            <a:r>
              <a:rPr lang="en-US" dirty="0"/>
              <a:t>	</a:t>
            </a:r>
            <a:r>
              <a:rPr lang="en-US"/>
              <a:t>#</a:t>
            </a:r>
            <a:r>
              <a:rPr lang="en-US" dirty="0"/>
              <a:t>8 – 20 Bates Ave.</a:t>
            </a:r>
            <a:br>
              <a:rPr lang="en-US"/>
            </a:br>
            <a:r>
              <a:rPr lang="en-US"/>
              <a:t>	#</a:t>
            </a:r>
            <a:r>
              <a:rPr lang="en-US" dirty="0"/>
              <a:t>9 – 124 Pomfret St.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C19C8-DE89-4A5C-B0AF-D703B599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6756" y="5385816"/>
            <a:ext cx="45719" cy="14135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3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"/>
    </mc:Choice>
    <mc:Fallback xmlns="">
      <p:transition spd="slow" advTm="17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333 Pomfret St, Putnam, CT for sale 333 Pomfret St, Putnam, CT-22- Image 25 of 43">
            <a:extLst>
              <a:ext uri="{FF2B5EF4-FFF2-40B4-BE49-F238E27FC236}">
                <a16:creationId xmlns:a16="http://schemas.microsoft.com/office/drawing/2014/main" id="{80CA4127-2E93-0972-E55E-C39BC3B7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35" y="2440746"/>
            <a:ext cx="51450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333 Pomfret St, Putnam, CT for sale 333 Pomfret St, Putnam, CT-10- Image 13 of 43">
            <a:extLst>
              <a:ext uri="{FF2B5EF4-FFF2-40B4-BE49-F238E27FC236}">
                <a16:creationId xmlns:a16="http://schemas.microsoft.com/office/drawing/2014/main" id="{15918749-237B-3B30-A57B-42AF55532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13" y="464234"/>
            <a:ext cx="4939284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E0995-78E3-7E33-B941-768104A3FC88}"/>
              </a:ext>
            </a:extLst>
          </p:cNvPr>
          <p:cNvSpPr txBox="1"/>
          <p:nvPr/>
        </p:nvSpPr>
        <p:spPr>
          <a:xfrm>
            <a:off x="9765792" y="6245352"/>
            <a:ext cx="202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#5</a:t>
            </a:r>
          </a:p>
        </p:txBody>
      </p:sp>
    </p:spTree>
    <p:extLst>
      <p:ext uri="{BB962C8B-B14F-4D97-AF65-F5344CB8AC3E}">
        <p14:creationId xmlns:p14="http://schemas.microsoft.com/office/powerpoint/2010/main" val="19637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"/>
    </mc:Choice>
    <mc:Fallback xmlns="">
      <p:transition spd="slow" advTm="171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3C20D4-9A1C-BA25-9D44-AC14C77FCDE5}"/>
              </a:ext>
            </a:extLst>
          </p:cNvPr>
          <p:cNvSpPr txBox="1"/>
          <p:nvPr/>
        </p:nvSpPr>
        <p:spPr>
          <a:xfrm>
            <a:off x="1626523" y="322844"/>
            <a:ext cx="2702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Location:  83 Canal St.</a:t>
            </a:r>
          </a:p>
          <a:p>
            <a:r>
              <a:rPr lang="en-US" sz="1400" dirty="0"/>
              <a:t>Zone:         IHOD</a:t>
            </a:r>
          </a:p>
          <a:p>
            <a:r>
              <a:rPr lang="en-US" sz="1400" dirty="0"/>
              <a:t>Listed by:  Chabot &amp; Assoc. 	         Real Estate</a:t>
            </a:r>
          </a:p>
          <a:p>
            <a:r>
              <a:rPr lang="en-US" sz="1400" dirty="0"/>
              <a:t>Contact:  Tony Chabot </a:t>
            </a:r>
          </a:p>
          <a:p>
            <a:r>
              <a:rPr lang="en-US" sz="1400" dirty="0"/>
              <a:t>                  508-847-0902</a:t>
            </a:r>
          </a:p>
          <a:p>
            <a:endParaRPr lang="en-US" sz="1200" dirty="0"/>
          </a:p>
        </p:txBody>
      </p:sp>
      <p:pic>
        <p:nvPicPr>
          <p:cNvPr id="1026" name="Picture 2" descr="Pictures of Industrial property located at 83 Canal St, Putnam, CT 06260 for sales - image #5">
            <a:extLst>
              <a:ext uri="{FF2B5EF4-FFF2-40B4-BE49-F238E27FC236}">
                <a16:creationId xmlns:a16="http://schemas.microsoft.com/office/drawing/2014/main" id="{6C7EF0A2-820C-A51D-97E3-F865F0C9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03" y="156630"/>
            <a:ext cx="5523191" cy="310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s of Industrial property located at 83 Canal St, Putnam, CT 06260 for sales - image #12">
            <a:extLst>
              <a:ext uri="{FF2B5EF4-FFF2-40B4-BE49-F238E27FC236}">
                <a16:creationId xmlns:a16="http://schemas.microsoft.com/office/drawing/2014/main" id="{C1A79EDC-DE5A-A086-E8A7-9F4A00F1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99" y="3318142"/>
            <a:ext cx="5263190" cy="295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D8DDD-B54E-A96B-861D-2BEFD69D0AA1}"/>
              </a:ext>
            </a:extLst>
          </p:cNvPr>
          <p:cNvSpPr txBox="1"/>
          <p:nvPr/>
        </p:nvSpPr>
        <p:spPr>
          <a:xfrm>
            <a:off x="1878000" y="3604410"/>
            <a:ext cx="42180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	</a:t>
            </a:r>
            <a:r>
              <a:rPr lang="en-US" dirty="0"/>
              <a:t>BUILDING SIZE:  45,140 SQ FT</a:t>
            </a:r>
          </a:p>
          <a:p>
            <a:pPr>
              <a:lnSpc>
                <a:spcPct val="150000"/>
              </a:lnSpc>
            </a:pPr>
            <a:r>
              <a:rPr lang="en-US" dirty="0"/>
              <a:t>	LOT SIZE:  2.01 AC</a:t>
            </a:r>
          </a:p>
          <a:p>
            <a:pPr>
              <a:lnSpc>
                <a:spcPct val="150000"/>
              </a:lnSpc>
            </a:pPr>
            <a:r>
              <a:rPr lang="en-US" dirty="0"/>
              <a:t>	YEAR BUILT:  1847, 1900</a:t>
            </a:r>
          </a:p>
          <a:p>
            <a:pPr>
              <a:lnSpc>
                <a:spcPct val="150000"/>
              </a:lnSpc>
            </a:pPr>
            <a:r>
              <a:rPr lang="en-US" dirty="0"/>
              <a:t>	LOCATED IN OPPORTUNITY ZONE</a:t>
            </a:r>
          </a:p>
          <a:p>
            <a:pPr>
              <a:lnSpc>
                <a:spcPct val="150000"/>
              </a:lnSpc>
            </a:pPr>
            <a:r>
              <a:rPr lang="en-US" dirty="0"/>
              <a:t>	$1,600,000</a:t>
            </a:r>
          </a:p>
          <a:p>
            <a:endParaRPr lang="en-US" sz="1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0E6AC7B-9EBD-7965-C052-281CA349511C}"/>
              </a:ext>
            </a:extLst>
          </p:cNvPr>
          <p:cNvSpPr/>
          <p:nvPr/>
        </p:nvSpPr>
        <p:spPr>
          <a:xfrm>
            <a:off x="1832386" y="5378878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F25AFDB-DB1C-A693-857B-52A1744D2DC5}"/>
              </a:ext>
            </a:extLst>
          </p:cNvPr>
          <p:cNvSpPr/>
          <p:nvPr/>
        </p:nvSpPr>
        <p:spPr>
          <a:xfrm>
            <a:off x="1832385" y="4577889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A11C21F-89CB-AF07-D1B4-FA2F69C63FDB}"/>
              </a:ext>
            </a:extLst>
          </p:cNvPr>
          <p:cNvSpPr/>
          <p:nvPr/>
        </p:nvSpPr>
        <p:spPr>
          <a:xfrm>
            <a:off x="1832385" y="4946948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6A7F0D8-85EB-5F55-0CDB-C2E5B52A4463}"/>
              </a:ext>
            </a:extLst>
          </p:cNvPr>
          <p:cNvSpPr/>
          <p:nvPr/>
        </p:nvSpPr>
        <p:spPr>
          <a:xfrm>
            <a:off x="1832385" y="4177395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39983AE-F29B-2EEB-C066-F2D8F7336648}"/>
              </a:ext>
            </a:extLst>
          </p:cNvPr>
          <p:cNvSpPr/>
          <p:nvPr/>
        </p:nvSpPr>
        <p:spPr>
          <a:xfrm>
            <a:off x="1832385" y="3722330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D19B4-1BC7-BF86-7FF6-245DFFFE3FA2}"/>
              </a:ext>
            </a:extLst>
          </p:cNvPr>
          <p:cNvSpPr txBox="1"/>
          <p:nvPr/>
        </p:nvSpPr>
        <p:spPr>
          <a:xfrm>
            <a:off x="10012680" y="6437376"/>
            <a:ext cx="18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#6</a:t>
            </a:r>
          </a:p>
        </p:txBody>
      </p:sp>
    </p:spTree>
    <p:extLst>
      <p:ext uri="{BB962C8B-B14F-4D97-AF65-F5344CB8AC3E}">
        <p14:creationId xmlns:p14="http://schemas.microsoft.com/office/powerpoint/2010/main" val="32177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"/>
    </mc:Choice>
    <mc:Fallback xmlns="">
      <p:transition spd="slow" advTm="186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s of Industrial property located at 83 Canal St, Putnam, CT 06260 for sales - image #13">
            <a:extLst>
              <a:ext uri="{FF2B5EF4-FFF2-40B4-BE49-F238E27FC236}">
                <a16:creationId xmlns:a16="http://schemas.microsoft.com/office/drawing/2014/main" id="{9EBF6A3C-3ED5-A086-2543-E4577C6C3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63" y="171360"/>
            <a:ext cx="4875254" cy="30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s of Industrial property located at 83 Canal St, Putnam, CT 06260 for sales - image #14">
            <a:extLst>
              <a:ext uri="{FF2B5EF4-FFF2-40B4-BE49-F238E27FC236}">
                <a16:creationId xmlns:a16="http://schemas.microsoft.com/office/drawing/2014/main" id="{D9297CD5-7BE8-42A8-8030-1D1051AD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52" y="342363"/>
            <a:ext cx="4908321" cy="31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s of Industrial property located at 83 Canal St, Putnam, CT 06260 for sales - image #15">
            <a:extLst>
              <a:ext uri="{FF2B5EF4-FFF2-40B4-BE49-F238E27FC236}">
                <a16:creationId xmlns:a16="http://schemas.microsoft.com/office/drawing/2014/main" id="{11E7712D-0C65-66AF-F522-52C4C1CC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63" y="3219295"/>
            <a:ext cx="4908321" cy="28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s of Industrial property located at 83 Canal St, Putnam, CT 06260 for sales - image #16">
            <a:extLst>
              <a:ext uri="{FF2B5EF4-FFF2-40B4-BE49-F238E27FC236}">
                <a16:creationId xmlns:a16="http://schemas.microsoft.com/office/drawing/2014/main" id="{387DF97E-75CA-5A8C-579F-56722772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81" y="3514502"/>
            <a:ext cx="4671992" cy="26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101349-12D2-F421-20BD-D157316FA271}"/>
              </a:ext>
            </a:extLst>
          </p:cNvPr>
          <p:cNvSpPr txBox="1"/>
          <p:nvPr/>
        </p:nvSpPr>
        <p:spPr>
          <a:xfrm>
            <a:off x="9857232" y="6327648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#6</a:t>
            </a:r>
          </a:p>
        </p:txBody>
      </p:sp>
    </p:spTree>
    <p:extLst>
      <p:ext uri="{BB962C8B-B14F-4D97-AF65-F5344CB8AC3E}">
        <p14:creationId xmlns:p14="http://schemas.microsoft.com/office/powerpoint/2010/main" val="28833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"/>
    </mc:Choice>
    <mc:Fallback xmlns="">
      <p:transition spd="slow" advTm="185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s of Industrial property located at 83 Canal St, Putnam, CT 06260 for sales - image #8">
            <a:extLst>
              <a:ext uri="{FF2B5EF4-FFF2-40B4-BE49-F238E27FC236}">
                <a16:creationId xmlns:a16="http://schemas.microsoft.com/office/drawing/2014/main" id="{EC647097-976D-516B-7CB7-8386C3B9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2" y="553681"/>
            <a:ext cx="4925480" cy="276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s of Industrial property located at 83 Canal St, Putnam, CT 06260 for sales - image #12">
            <a:extLst>
              <a:ext uri="{FF2B5EF4-FFF2-40B4-BE49-F238E27FC236}">
                <a16:creationId xmlns:a16="http://schemas.microsoft.com/office/drawing/2014/main" id="{1B6AAA24-A860-2CBC-B69C-69B439FC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42" y="3536303"/>
            <a:ext cx="4765096" cy="267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80C400-D3E4-E15C-77C0-615ACA4E96DE}"/>
              </a:ext>
            </a:extLst>
          </p:cNvPr>
          <p:cNvSpPr txBox="1"/>
          <p:nvPr/>
        </p:nvSpPr>
        <p:spPr>
          <a:xfrm>
            <a:off x="9976104" y="6382512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#6</a:t>
            </a:r>
          </a:p>
        </p:txBody>
      </p:sp>
    </p:spTree>
    <p:extLst>
      <p:ext uri="{BB962C8B-B14F-4D97-AF65-F5344CB8AC3E}">
        <p14:creationId xmlns:p14="http://schemas.microsoft.com/office/powerpoint/2010/main" val="7664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"/>
    </mc:Choice>
    <mc:Fallback xmlns="">
      <p:transition spd="slow" advTm="201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imary Photo Of 181 Killingly Ave, Putnam Industrial For Sale">
            <a:extLst>
              <a:ext uri="{FF2B5EF4-FFF2-40B4-BE49-F238E27FC236}">
                <a16:creationId xmlns:a16="http://schemas.microsoft.com/office/drawing/2014/main" id="{0B2565C4-8AFB-5D88-8F58-335B2638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29" y="284362"/>
            <a:ext cx="4704472" cy="27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BB023-764A-4A37-BB98-C7EF3792DA63}"/>
              </a:ext>
            </a:extLst>
          </p:cNvPr>
          <p:cNvSpPr txBox="1"/>
          <p:nvPr/>
        </p:nvSpPr>
        <p:spPr>
          <a:xfrm>
            <a:off x="1791478" y="382555"/>
            <a:ext cx="29484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Location:  181 Killingly Ave.</a:t>
            </a:r>
          </a:p>
          <a:p>
            <a:r>
              <a:rPr lang="en-US" sz="1400" dirty="0"/>
              <a:t>Zone:         R-40, APA</a:t>
            </a:r>
          </a:p>
          <a:p>
            <a:r>
              <a:rPr lang="en-US" sz="1400" dirty="0"/>
              <a:t>Listed by:  CR Premier Properties</a:t>
            </a:r>
          </a:p>
          <a:p>
            <a:r>
              <a:rPr lang="en-US" sz="1400" dirty="0"/>
              <a:t>Contact:  Carol </a:t>
            </a:r>
            <a:r>
              <a:rPr lang="en-US" sz="1400" dirty="0" err="1"/>
              <a:t>Ryniewicz</a:t>
            </a:r>
            <a:r>
              <a:rPr lang="en-US" sz="1400" dirty="0"/>
              <a:t> </a:t>
            </a:r>
          </a:p>
          <a:p>
            <a:r>
              <a:rPr lang="en-US" sz="1400" dirty="0"/>
              <a:t>                  860-942-9293</a:t>
            </a:r>
          </a:p>
        </p:txBody>
      </p:sp>
      <p:pic>
        <p:nvPicPr>
          <p:cNvPr id="4100" name="Picture 4" descr="More Photos Of 181 Killingly Ave, Putnam Industrial For Sale">
            <a:extLst>
              <a:ext uri="{FF2B5EF4-FFF2-40B4-BE49-F238E27FC236}">
                <a16:creationId xmlns:a16="http://schemas.microsoft.com/office/drawing/2014/main" id="{7F4AD4B8-5764-CD59-8B50-287FE820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141" y="3272886"/>
            <a:ext cx="4068051" cy="30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55A17D-D490-6C3C-2521-AFCC23C1CA4B}"/>
              </a:ext>
            </a:extLst>
          </p:cNvPr>
          <p:cNvSpPr txBox="1"/>
          <p:nvPr/>
        </p:nvSpPr>
        <p:spPr>
          <a:xfrm>
            <a:off x="1902393" y="3272886"/>
            <a:ext cx="3876615" cy="294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	</a:t>
            </a:r>
            <a:r>
              <a:rPr lang="en-US" dirty="0"/>
              <a:t>BUILDING SIZE:  3,856 SQ FT</a:t>
            </a:r>
          </a:p>
          <a:p>
            <a:pPr>
              <a:lnSpc>
                <a:spcPct val="150000"/>
              </a:lnSpc>
            </a:pPr>
            <a:r>
              <a:rPr lang="en-US" dirty="0"/>
              <a:t>	LOT SIZE:  .7 AC</a:t>
            </a:r>
          </a:p>
          <a:p>
            <a:pPr>
              <a:lnSpc>
                <a:spcPct val="150000"/>
              </a:lnSpc>
            </a:pPr>
            <a:r>
              <a:rPr lang="en-US" dirty="0"/>
              <a:t>	YEAR BUILT:  1937</a:t>
            </a:r>
          </a:p>
          <a:p>
            <a:pPr>
              <a:lnSpc>
                <a:spcPct val="150000"/>
              </a:lnSpc>
            </a:pPr>
            <a:r>
              <a:rPr lang="en-US" dirty="0"/>
              <a:t>        12’ CEILINGS</a:t>
            </a:r>
          </a:p>
          <a:p>
            <a:pPr>
              <a:lnSpc>
                <a:spcPct val="150000"/>
              </a:lnSpc>
            </a:pPr>
            <a:r>
              <a:rPr lang="en-US" dirty="0"/>
              <a:t>       5 BAYS</a:t>
            </a:r>
          </a:p>
          <a:p>
            <a:pPr>
              <a:lnSpc>
                <a:spcPct val="150000"/>
              </a:lnSpc>
            </a:pPr>
            <a:r>
              <a:rPr lang="en-US" dirty="0"/>
              <a:t>       6 LIFTS</a:t>
            </a:r>
          </a:p>
          <a:p>
            <a:pPr>
              <a:lnSpc>
                <a:spcPct val="150000"/>
              </a:lnSpc>
            </a:pPr>
            <a:r>
              <a:rPr lang="en-US" dirty="0"/>
              <a:t>	$525,000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9939D50-93B4-C765-6E32-FB696D7AA25D}"/>
              </a:ext>
            </a:extLst>
          </p:cNvPr>
          <p:cNvSpPr/>
          <p:nvPr/>
        </p:nvSpPr>
        <p:spPr>
          <a:xfrm>
            <a:off x="1902391" y="5007541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E0DBC5F-3E34-DE9A-3753-E86930830BEA}"/>
              </a:ext>
            </a:extLst>
          </p:cNvPr>
          <p:cNvSpPr/>
          <p:nvPr/>
        </p:nvSpPr>
        <p:spPr>
          <a:xfrm>
            <a:off x="1902389" y="5882307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006DF80-42AD-8643-4F3B-F27C2CF286B8}"/>
              </a:ext>
            </a:extLst>
          </p:cNvPr>
          <p:cNvSpPr/>
          <p:nvPr/>
        </p:nvSpPr>
        <p:spPr>
          <a:xfrm>
            <a:off x="1902390" y="5473626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9A3989B-B727-97D2-EC83-821199F2FBD4}"/>
              </a:ext>
            </a:extLst>
          </p:cNvPr>
          <p:cNvSpPr/>
          <p:nvPr/>
        </p:nvSpPr>
        <p:spPr>
          <a:xfrm>
            <a:off x="1902391" y="4590188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309D69C-C64F-B98F-499E-0B11B676439C}"/>
              </a:ext>
            </a:extLst>
          </p:cNvPr>
          <p:cNvSpPr/>
          <p:nvPr/>
        </p:nvSpPr>
        <p:spPr>
          <a:xfrm>
            <a:off x="1902392" y="3410296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D71000A-52AB-B68A-35C4-7D4CE74AFD47}"/>
              </a:ext>
            </a:extLst>
          </p:cNvPr>
          <p:cNvSpPr/>
          <p:nvPr/>
        </p:nvSpPr>
        <p:spPr>
          <a:xfrm>
            <a:off x="1902393" y="3816462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CD03076-091F-B315-5DAC-05C529265A3C}"/>
              </a:ext>
            </a:extLst>
          </p:cNvPr>
          <p:cNvSpPr/>
          <p:nvPr/>
        </p:nvSpPr>
        <p:spPr>
          <a:xfrm>
            <a:off x="1902393" y="4207487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B275F9-1783-DC47-85AE-2E9BC5E78AC0}"/>
              </a:ext>
            </a:extLst>
          </p:cNvPr>
          <p:cNvSpPr txBox="1"/>
          <p:nvPr/>
        </p:nvSpPr>
        <p:spPr>
          <a:xfrm>
            <a:off x="9622301" y="6428232"/>
            <a:ext cx="214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#7</a:t>
            </a:r>
          </a:p>
        </p:txBody>
      </p:sp>
    </p:spTree>
    <p:extLst>
      <p:ext uri="{BB962C8B-B14F-4D97-AF65-F5344CB8AC3E}">
        <p14:creationId xmlns:p14="http://schemas.microsoft.com/office/powerpoint/2010/main" val="25844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"/>
    </mc:Choice>
    <mc:Fallback xmlns="">
      <p:transition spd="slow" advTm="181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re Photos Of 181 Killingly Ave, Putnam Industrial For Sale">
            <a:extLst>
              <a:ext uri="{FF2B5EF4-FFF2-40B4-BE49-F238E27FC236}">
                <a16:creationId xmlns:a16="http://schemas.microsoft.com/office/drawing/2014/main" id="{99CBAC30-0A1C-E173-11A9-2D634CFF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996" y="526013"/>
            <a:ext cx="4293574" cy="267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ore Photos Of 181 Killingly Ave, Putnam Industrial For Sale">
            <a:extLst>
              <a:ext uri="{FF2B5EF4-FFF2-40B4-BE49-F238E27FC236}">
                <a16:creationId xmlns:a16="http://schemas.microsoft.com/office/drawing/2014/main" id="{3352BB19-D4B8-55E2-A75B-17578832A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88" y="2154788"/>
            <a:ext cx="46863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ore Photos Of 181 Killingly Ave, Putnam Industrial For Sale">
            <a:extLst>
              <a:ext uri="{FF2B5EF4-FFF2-40B4-BE49-F238E27FC236}">
                <a16:creationId xmlns:a16="http://schemas.microsoft.com/office/drawing/2014/main" id="{FA65DB94-F574-C18A-D90E-C2BA18AF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26" y="3554963"/>
            <a:ext cx="4293574" cy="267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DA330-49A9-56FA-5F8B-3702830477EC}"/>
              </a:ext>
            </a:extLst>
          </p:cNvPr>
          <p:cNvSpPr txBox="1"/>
          <p:nvPr/>
        </p:nvSpPr>
        <p:spPr>
          <a:xfrm>
            <a:off x="9893808" y="6035040"/>
            <a:ext cx="19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#7</a:t>
            </a:r>
          </a:p>
        </p:txBody>
      </p:sp>
    </p:spTree>
    <p:extLst>
      <p:ext uri="{BB962C8B-B14F-4D97-AF65-F5344CB8AC3E}">
        <p14:creationId xmlns:p14="http://schemas.microsoft.com/office/powerpoint/2010/main" val="13238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"/>
    </mc:Choice>
    <mc:Fallback xmlns="">
      <p:transition spd="slow" advTm="199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entury 21 Commercial property image 1 of 5">
            <a:extLst>
              <a:ext uri="{FF2B5EF4-FFF2-40B4-BE49-F238E27FC236}">
                <a16:creationId xmlns:a16="http://schemas.microsoft.com/office/drawing/2014/main" id="{0857A4F1-A140-8BBA-9C97-59064F0E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46" y="93152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42C25B-DC6B-070C-7803-951C77201354}"/>
              </a:ext>
            </a:extLst>
          </p:cNvPr>
          <p:cNvSpPr txBox="1"/>
          <p:nvPr/>
        </p:nvSpPr>
        <p:spPr>
          <a:xfrm>
            <a:off x="2368102" y="329184"/>
            <a:ext cx="328437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Location:  20 Bates Ave.</a:t>
            </a:r>
          </a:p>
          <a:p>
            <a:r>
              <a:rPr lang="en-US" sz="1400" dirty="0"/>
              <a:t>Zone:         HC</a:t>
            </a:r>
          </a:p>
          <a:p>
            <a:r>
              <a:rPr lang="en-US" sz="1400" dirty="0"/>
              <a:t>Contact:   </a:t>
            </a:r>
            <a:r>
              <a:rPr lang="en-US" sz="1400" dirty="0" err="1"/>
              <a:t>Re/Max</a:t>
            </a:r>
            <a:r>
              <a:rPr lang="en-US" sz="1400" dirty="0"/>
              <a:t> Bell Park Realty</a:t>
            </a:r>
          </a:p>
          <a:p>
            <a:r>
              <a:rPr lang="en-US" sz="1400" dirty="0"/>
              <a:t>                   860-928-7991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dirty="0"/>
              <a:t>VACANT PARCEL</a:t>
            </a:r>
          </a:p>
          <a:p>
            <a:endParaRPr lang="en-US" dirty="0"/>
          </a:p>
          <a:p>
            <a:r>
              <a:rPr lang="en-US" dirty="0"/>
              <a:t>LOT SIZE:  .4 AC</a:t>
            </a:r>
          </a:p>
          <a:p>
            <a:endParaRPr lang="en-US" dirty="0"/>
          </a:p>
          <a:p>
            <a:r>
              <a:rPr lang="en-US" dirty="0"/>
              <a:t>LOCATED JUST OFF OF RT. 44 PROVIDENCE PIKE, WEST OF I-395</a:t>
            </a:r>
          </a:p>
          <a:p>
            <a:endParaRPr lang="en-US" dirty="0"/>
          </a:p>
          <a:p>
            <a:r>
              <a:rPr lang="en-US" dirty="0"/>
              <a:t>PERFECT FOR SMALL COMMERCIAL BUILDING</a:t>
            </a:r>
          </a:p>
          <a:p>
            <a:endParaRPr lang="en-US" dirty="0"/>
          </a:p>
          <a:p>
            <a:r>
              <a:rPr lang="en-US" dirty="0"/>
              <a:t>$52,500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12A7A99-F7B9-E93D-A86A-0CD8F700E3FA}"/>
              </a:ext>
            </a:extLst>
          </p:cNvPr>
          <p:cNvSpPr/>
          <p:nvPr/>
        </p:nvSpPr>
        <p:spPr>
          <a:xfrm>
            <a:off x="1908968" y="2083993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2B877A4-0C0C-CA1C-9109-491511AAED61}"/>
              </a:ext>
            </a:extLst>
          </p:cNvPr>
          <p:cNvSpPr/>
          <p:nvPr/>
        </p:nvSpPr>
        <p:spPr>
          <a:xfrm>
            <a:off x="1908969" y="2622119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598DA66-C473-1ED0-B343-E0B60964DBF1}"/>
              </a:ext>
            </a:extLst>
          </p:cNvPr>
          <p:cNvSpPr/>
          <p:nvPr/>
        </p:nvSpPr>
        <p:spPr>
          <a:xfrm>
            <a:off x="1908970" y="3735212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3F19E4F-40CA-79EF-F285-528B97D7D22A}"/>
              </a:ext>
            </a:extLst>
          </p:cNvPr>
          <p:cNvSpPr/>
          <p:nvPr/>
        </p:nvSpPr>
        <p:spPr>
          <a:xfrm>
            <a:off x="1908966" y="4250403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B0D92-BBAC-9851-9B2A-1973B9D77A61}"/>
              </a:ext>
            </a:extLst>
          </p:cNvPr>
          <p:cNvSpPr txBox="1"/>
          <p:nvPr/>
        </p:nvSpPr>
        <p:spPr>
          <a:xfrm>
            <a:off x="10076688" y="6245352"/>
            <a:ext cx="170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#8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64B4C77-625E-2934-A920-AB72DEB840BA}"/>
              </a:ext>
            </a:extLst>
          </p:cNvPr>
          <p:cNvSpPr/>
          <p:nvPr/>
        </p:nvSpPr>
        <p:spPr>
          <a:xfrm>
            <a:off x="1908967" y="5105077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"/>
    </mc:Choice>
    <mc:Fallback xmlns="">
      <p:transition spd="slow" advTm="184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ntury 21 Commercial property image 4 of 5">
            <a:extLst>
              <a:ext uri="{FF2B5EF4-FFF2-40B4-BE49-F238E27FC236}">
                <a16:creationId xmlns:a16="http://schemas.microsoft.com/office/drawing/2014/main" id="{7748CF22-E1B7-26C2-F2C9-1A5A2691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6" y="405882"/>
            <a:ext cx="3921967" cy="29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ntury 21 Commercial property image 5 of 5">
            <a:extLst>
              <a:ext uri="{FF2B5EF4-FFF2-40B4-BE49-F238E27FC236}">
                <a16:creationId xmlns:a16="http://schemas.microsoft.com/office/drawing/2014/main" id="{1E957C00-510F-3CE3-10D2-AB21E5FC7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503" y="2698133"/>
            <a:ext cx="4180114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F4DE3E-E9FF-8432-152A-EFAE817EC4A4}"/>
              </a:ext>
            </a:extLst>
          </p:cNvPr>
          <p:cNvSpPr txBox="1"/>
          <p:nvPr/>
        </p:nvSpPr>
        <p:spPr>
          <a:xfrm>
            <a:off x="10058400" y="6199632"/>
            <a:ext cx="171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#8</a:t>
            </a:r>
          </a:p>
        </p:txBody>
      </p:sp>
    </p:spTree>
    <p:extLst>
      <p:ext uri="{BB962C8B-B14F-4D97-AF65-F5344CB8AC3E}">
        <p14:creationId xmlns:p14="http://schemas.microsoft.com/office/powerpoint/2010/main" val="4075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"/>
    </mc:Choice>
    <mc:Fallback xmlns="">
      <p:transition spd="slow" advTm="183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Street view available for this location">
            <a:extLst>
              <a:ext uri="{FF2B5EF4-FFF2-40B4-BE49-F238E27FC236}">
                <a16:creationId xmlns:a16="http://schemas.microsoft.com/office/drawing/2014/main" id="{C4BCE89F-6D73-E7B0-7849-D5F75A1D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36" y="1484734"/>
            <a:ext cx="6558079" cy="30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32D390-0C12-79C3-5F8D-E3CA8DC38D28}"/>
              </a:ext>
            </a:extLst>
          </p:cNvPr>
          <p:cNvSpPr txBox="1"/>
          <p:nvPr/>
        </p:nvSpPr>
        <p:spPr>
          <a:xfrm>
            <a:off x="1560087" y="335902"/>
            <a:ext cx="323136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Location:  124 Pomfret St.</a:t>
            </a:r>
          </a:p>
          <a:p>
            <a:r>
              <a:rPr lang="en-US" sz="1400" dirty="0"/>
              <a:t>Zone:         I</a:t>
            </a:r>
          </a:p>
          <a:p>
            <a:r>
              <a:rPr lang="en-US" sz="1400" dirty="0"/>
              <a:t>Listed by:  NAI Glickman </a:t>
            </a:r>
            <a:r>
              <a:rPr lang="en-US" sz="1400" dirty="0" err="1"/>
              <a:t>Kovago</a:t>
            </a:r>
            <a:r>
              <a:rPr lang="en-US" sz="1400" dirty="0"/>
              <a:t>             	        &amp; Jacobs</a:t>
            </a:r>
          </a:p>
          <a:p>
            <a:r>
              <a:rPr lang="en-US" sz="1400" dirty="0"/>
              <a:t>Contact:  Jeff </a:t>
            </a:r>
            <a:r>
              <a:rPr lang="en-US" sz="1400" dirty="0" err="1"/>
              <a:t>Borus</a:t>
            </a:r>
            <a:r>
              <a:rPr lang="en-US" sz="1400" dirty="0"/>
              <a:t> 508-753-9100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dirty="0"/>
              <a:t>BUILDING SIZE:  16,050 SQ FT</a:t>
            </a:r>
          </a:p>
          <a:p>
            <a:endParaRPr lang="en-US" dirty="0"/>
          </a:p>
          <a:p>
            <a:r>
              <a:rPr lang="en-US" dirty="0"/>
              <a:t>LOT SIZE:  2.29 AC</a:t>
            </a:r>
          </a:p>
          <a:p>
            <a:endParaRPr lang="en-US" dirty="0"/>
          </a:p>
          <a:p>
            <a:r>
              <a:rPr lang="en-US" dirty="0"/>
              <a:t>YEAR BUILT:  1959</a:t>
            </a:r>
          </a:p>
          <a:p>
            <a:endParaRPr lang="en-US" dirty="0"/>
          </a:p>
          <a:p>
            <a:r>
              <a:rPr lang="en-US" dirty="0"/>
              <a:t>CEILING HEIGHT:  10’ – 16’</a:t>
            </a:r>
          </a:p>
          <a:p>
            <a:endParaRPr lang="en-US" dirty="0"/>
          </a:p>
          <a:p>
            <a:r>
              <a:rPr lang="en-US" dirty="0"/>
              <a:t>LOADING DOCK</a:t>
            </a:r>
          </a:p>
          <a:p>
            <a:endParaRPr lang="en-US" dirty="0"/>
          </a:p>
          <a:p>
            <a:r>
              <a:rPr lang="en-US" dirty="0"/>
              <a:t>LESS THAN 1 MILE FROM </a:t>
            </a:r>
          </a:p>
          <a:p>
            <a:r>
              <a:rPr lang="en-US" dirty="0"/>
              <a:t>I-395</a:t>
            </a:r>
          </a:p>
          <a:p>
            <a:endParaRPr lang="en-US" dirty="0"/>
          </a:p>
          <a:p>
            <a:r>
              <a:rPr lang="en-US" dirty="0"/>
              <a:t>$850,000</a:t>
            </a:r>
          </a:p>
          <a:p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B5BCD5B-C85C-6DB4-28EA-C04BC3AB0402}"/>
              </a:ext>
            </a:extLst>
          </p:cNvPr>
          <p:cNvSpPr/>
          <p:nvPr/>
        </p:nvSpPr>
        <p:spPr>
          <a:xfrm>
            <a:off x="1152124" y="1903529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D43CBF5-C83F-3B97-0ECC-5701F7BAAAF5}"/>
              </a:ext>
            </a:extLst>
          </p:cNvPr>
          <p:cNvSpPr/>
          <p:nvPr/>
        </p:nvSpPr>
        <p:spPr>
          <a:xfrm>
            <a:off x="1152125" y="2420414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042C40D-7750-5ABD-35BA-322474C97D86}"/>
              </a:ext>
            </a:extLst>
          </p:cNvPr>
          <p:cNvSpPr/>
          <p:nvPr/>
        </p:nvSpPr>
        <p:spPr>
          <a:xfrm>
            <a:off x="1160145" y="3009706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29FDEFA-7428-8E46-CA67-B635535A6BCB}"/>
              </a:ext>
            </a:extLst>
          </p:cNvPr>
          <p:cNvSpPr/>
          <p:nvPr/>
        </p:nvSpPr>
        <p:spPr>
          <a:xfrm>
            <a:off x="1152126" y="3480769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DF2AE70-C2AA-BBB8-1A7B-80E366811FB1}"/>
              </a:ext>
            </a:extLst>
          </p:cNvPr>
          <p:cNvSpPr/>
          <p:nvPr/>
        </p:nvSpPr>
        <p:spPr>
          <a:xfrm>
            <a:off x="1160145" y="4056874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6AD41B0-F25E-09A4-2797-6C807D9D215E}"/>
              </a:ext>
            </a:extLst>
          </p:cNvPr>
          <p:cNvSpPr/>
          <p:nvPr/>
        </p:nvSpPr>
        <p:spPr>
          <a:xfrm>
            <a:off x="1160146" y="4657143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E446CD1-1275-3F97-4212-CE5740771DBB}"/>
              </a:ext>
            </a:extLst>
          </p:cNvPr>
          <p:cNvSpPr/>
          <p:nvPr/>
        </p:nvSpPr>
        <p:spPr>
          <a:xfrm>
            <a:off x="1152123" y="5493966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E3E1F-9528-0013-5433-9B066D60AF78}"/>
              </a:ext>
            </a:extLst>
          </p:cNvPr>
          <p:cNvSpPr txBox="1"/>
          <p:nvPr/>
        </p:nvSpPr>
        <p:spPr>
          <a:xfrm>
            <a:off x="9427464" y="6091324"/>
            <a:ext cx="210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#9</a:t>
            </a:r>
          </a:p>
        </p:txBody>
      </p:sp>
    </p:spTree>
    <p:extLst>
      <p:ext uri="{BB962C8B-B14F-4D97-AF65-F5344CB8AC3E}">
        <p14:creationId xmlns:p14="http://schemas.microsoft.com/office/powerpoint/2010/main" val="17835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"/>
    </mc:Choice>
    <mc:Fallback xmlns="">
      <p:transition spd="slow" advTm="181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s of Industrial property located at 124 Pomfret St, Putnam, CT 06260 for sales - image #2">
            <a:extLst>
              <a:ext uri="{FF2B5EF4-FFF2-40B4-BE49-F238E27FC236}">
                <a16:creationId xmlns:a16="http://schemas.microsoft.com/office/drawing/2014/main" id="{92621DFB-CB80-0BAB-0401-DB515DD9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80" y="273764"/>
            <a:ext cx="4643225" cy="26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s of Industrial property located at 124 Pomfret St, Putnam, CT 06260 for sales - image #6">
            <a:extLst>
              <a:ext uri="{FF2B5EF4-FFF2-40B4-BE49-F238E27FC236}">
                <a16:creationId xmlns:a16="http://schemas.microsoft.com/office/drawing/2014/main" id="{EBA95660-BE69-AA68-CC22-1F2DC46F3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68" y="2429134"/>
            <a:ext cx="4493798" cy="252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s of Industrial property located at 124 Pomfret St, Putnam, CT 06260 for sales - image #3">
            <a:extLst>
              <a:ext uri="{FF2B5EF4-FFF2-40B4-BE49-F238E27FC236}">
                <a16:creationId xmlns:a16="http://schemas.microsoft.com/office/drawing/2014/main" id="{EA5068E7-27FE-2FE4-59E5-127A73B9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80" y="3607870"/>
            <a:ext cx="4643225" cy="26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0D018B-44FF-B0BF-BDC8-421202D3298C}"/>
              </a:ext>
            </a:extLst>
          </p:cNvPr>
          <p:cNvSpPr txBox="1"/>
          <p:nvPr/>
        </p:nvSpPr>
        <p:spPr>
          <a:xfrm>
            <a:off x="9994392" y="6117336"/>
            <a:ext cx="183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#9</a:t>
            </a:r>
          </a:p>
        </p:txBody>
      </p:sp>
    </p:spTree>
    <p:extLst>
      <p:ext uri="{BB962C8B-B14F-4D97-AF65-F5344CB8AC3E}">
        <p14:creationId xmlns:p14="http://schemas.microsoft.com/office/powerpoint/2010/main" val="325347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"/>
    </mc:Choice>
    <mc:Fallback xmlns="">
      <p:transition spd="slow" advTm="192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56386-2371-A795-64A0-060E2A06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364 School Street</a:t>
            </a:r>
            <a:br>
              <a:rPr lang="en-US" sz="1400" dirty="0"/>
            </a:br>
            <a:r>
              <a:rPr lang="en-US" sz="1400" dirty="0"/>
              <a:t>Zone: HC</a:t>
            </a:r>
            <a:br>
              <a:rPr lang="en-US" sz="1400" dirty="0"/>
            </a:br>
            <a:r>
              <a:rPr lang="en-US" sz="1400" dirty="0"/>
              <a:t>Listed by:  SR Commercial Realty</a:t>
            </a:r>
            <a:br>
              <a:rPr lang="en-US" sz="1400" dirty="0"/>
            </a:br>
            <a:r>
              <a:rPr lang="en-US" sz="1400" dirty="0"/>
              <a:t>Contact:   Paul </a:t>
            </a:r>
            <a:r>
              <a:rPr lang="en-US" sz="1400" dirty="0" err="1"/>
              <a:t>Bonglornie</a:t>
            </a:r>
            <a:br>
              <a:rPr lang="en-US" sz="1400" dirty="0"/>
            </a:br>
            <a:r>
              <a:rPr lang="en-US" sz="1400" dirty="0"/>
              <a:t>                  413-459-0579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b="0" i="0" dirty="0">
                <a:effectLst/>
                <a:latin typeface="Montserrat" panose="00000500000000000000" pitchFamily="2" charset="0"/>
              </a:rPr>
            </a:br>
            <a:endParaRPr lang="en-US" sz="1400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87AEF09F-5AA9-D151-5072-8721F0C26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023" y="2297222"/>
            <a:ext cx="3650278" cy="3759253"/>
          </a:xfrm>
        </p:spPr>
        <p:txBody>
          <a:bodyPr>
            <a:normAutofit/>
          </a:bodyPr>
          <a:lstStyle/>
          <a:p>
            <a:r>
              <a:rPr lang="en-US" b="0" i="0" cap="all" dirty="0">
                <a:effectLst/>
                <a:latin typeface="Montserrat" panose="00000500000000000000" pitchFamily="2" charset="0"/>
              </a:rPr>
              <a:t>BUILDING SIZE:  2,064 SF</a:t>
            </a:r>
          </a:p>
          <a:p>
            <a:r>
              <a:rPr lang="en-US" b="0" i="0" cap="all" dirty="0">
                <a:effectLst/>
                <a:latin typeface="Montserrat" panose="00000500000000000000" pitchFamily="2" charset="0"/>
              </a:rPr>
              <a:t>Lot Size:  0.17</a:t>
            </a:r>
          </a:p>
          <a:p>
            <a:r>
              <a:rPr lang="en-US" b="0" i="0" cap="all" dirty="0">
                <a:effectLst/>
                <a:latin typeface="Montserrat" panose="00000500000000000000" pitchFamily="2" charset="0"/>
              </a:rPr>
              <a:t>Year built: 1960</a:t>
            </a:r>
          </a:p>
          <a:p>
            <a:r>
              <a:rPr lang="en-US" cap="all" dirty="0">
                <a:latin typeface="Montserrat" panose="00000500000000000000" pitchFamily="2" charset="0"/>
              </a:rPr>
              <a:t>Living space upstairs</a:t>
            </a:r>
            <a:endParaRPr lang="en-US" b="0" i="0" cap="all" dirty="0">
              <a:effectLst/>
              <a:latin typeface="Montserrat" panose="00000500000000000000" pitchFamily="2" charset="0"/>
            </a:endParaRPr>
          </a:p>
          <a:p>
            <a:r>
              <a:rPr lang="en-US" cap="all" dirty="0">
                <a:latin typeface="Montserrat" panose="00000500000000000000" pitchFamily="2" charset="0"/>
              </a:rPr>
              <a:t>Parking in rear</a:t>
            </a:r>
            <a:r>
              <a:rPr lang="en-US" b="0" i="0" cap="all" dirty="0">
                <a:effectLst/>
                <a:latin typeface="Montserrat" panose="00000500000000000000" pitchFamily="2" charset="0"/>
              </a:rPr>
              <a:t>	</a:t>
            </a:r>
          </a:p>
          <a:p>
            <a:r>
              <a:rPr lang="en-US" b="0" i="0" cap="all" dirty="0">
                <a:effectLst/>
                <a:latin typeface="Montserrat" panose="00000500000000000000" pitchFamily="2" charset="0"/>
              </a:rPr>
              <a:t>Located in Opportu</a:t>
            </a:r>
            <a:r>
              <a:rPr lang="en-US" cap="all" dirty="0">
                <a:latin typeface="Montserrat" panose="00000500000000000000" pitchFamily="2" charset="0"/>
              </a:rPr>
              <a:t>nity Zone</a:t>
            </a:r>
          </a:p>
          <a:p>
            <a:r>
              <a:rPr lang="en-US" cap="all" dirty="0">
                <a:latin typeface="Montserrat" panose="00000500000000000000" pitchFamily="2" charset="0"/>
              </a:rPr>
              <a:t>$350,000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364 School St, Putnam, CT for sale 364 School St Putnam CT 06260_017- Image 2 of 16">
            <a:extLst>
              <a:ext uri="{FF2B5EF4-FFF2-40B4-BE49-F238E27FC236}">
                <a16:creationId xmlns:a16="http://schemas.microsoft.com/office/drawing/2014/main" id="{23351F7A-08A8-35EF-F680-8922285B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543" y="945710"/>
            <a:ext cx="6953577" cy="46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A7C13-F404-9509-89AC-19FEDE8BE077}"/>
              </a:ext>
            </a:extLst>
          </p:cNvPr>
          <p:cNvSpPr txBox="1"/>
          <p:nvPr/>
        </p:nvSpPr>
        <p:spPr>
          <a:xfrm>
            <a:off x="9729216" y="6056475"/>
            <a:ext cx="184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3401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"/>
    </mc:Choice>
    <mc:Fallback xmlns="">
      <p:transition spd="slow" advTm="170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CE88AD-7776-65EC-9CC2-BF87107EB80B}"/>
              </a:ext>
            </a:extLst>
          </p:cNvPr>
          <p:cNvSpPr txBox="1"/>
          <p:nvPr/>
        </p:nvSpPr>
        <p:spPr>
          <a:xfrm>
            <a:off x="2816352" y="758952"/>
            <a:ext cx="870508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you’re interested in any of these properties, contact the agents listed, or the Putnam Economic &amp; Community Office (contact info on the cover page of this presentation), and we’re happy to help you bring your business to town or expand your existing Putnam business.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More featured properties coming soon!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2"/>
    </mc:Choice>
    <mc:Fallback xmlns="">
      <p:transition spd="slow" advTm="188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64 SCHOOL ST, Putnam, CT 06260, photo 9 of 26">
            <a:extLst>
              <a:ext uri="{FF2B5EF4-FFF2-40B4-BE49-F238E27FC236}">
                <a16:creationId xmlns:a16="http://schemas.microsoft.com/office/drawing/2014/main" id="{50F38EA3-463A-3EE9-93C0-63AA65AE5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2" b="54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57" name="Freeform 5">
            <a:extLst>
              <a:ext uri="{FF2B5EF4-FFF2-40B4-BE49-F238E27FC236}">
                <a16:creationId xmlns:a16="http://schemas.microsoft.com/office/drawing/2014/main" id="{201543D1-8AF1-41DA-AB4A-ECE74D355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0391775" cy="6858000"/>
          </a:xfrm>
          <a:custGeom>
            <a:avLst/>
            <a:gdLst>
              <a:gd name="T0" fmla="*/ 0 w 2184"/>
              <a:gd name="T1" fmla="*/ 1441 h 1441"/>
              <a:gd name="T2" fmla="*/ 1482 w 2184"/>
              <a:gd name="T3" fmla="*/ 1441 h 1441"/>
              <a:gd name="T4" fmla="*/ 2161 w 2184"/>
              <a:gd name="T5" fmla="*/ 762 h 1441"/>
              <a:gd name="T6" fmla="*/ 2161 w 2184"/>
              <a:gd name="T7" fmla="*/ 678 h 1441"/>
              <a:gd name="T8" fmla="*/ 1483 w 2184"/>
              <a:gd name="T9" fmla="*/ 0 h 1441"/>
              <a:gd name="T10" fmla="*/ 0 w 2184"/>
              <a:gd name="T11" fmla="*/ 0 h 1441"/>
              <a:gd name="T12" fmla="*/ 0 w 2184"/>
              <a:gd name="T13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4" h="1441">
                <a:moveTo>
                  <a:pt x="0" y="1441"/>
                </a:moveTo>
                <a:cubicBezTo>
                  <a:pt x="1482" y="1441"/>
                  <a:pt x="1482" y="1441"/>
                  <a:pt x="1482" y="1441"/>
                </a:cubicBezTo>
                <a:cubicBezTo>
                  <a:pt x="2161" y="762"/>
                  <a:pt x="2161" y="762"/>
                  <a:pt x="2161" y="762"/>
                </a:cubicBezTo>
                <a:cubicBezTo>
                  <a:pt x="2184" y="739"/>
                  <a:pt x="2184" y="701"/>
                  <a:pt x="2161" y="678"/>
                </a:cubicBezTo>
                <a:cubicBezTo>
                  <a:pt x="1483" y="0"/>
                  <a:pt x="1483" y="0"/>
                  <a:pt x="1483" y="0"/>
                </a:cubicBezTo>
                <a:cubicBezTo>
                  <a:pt x="0" y="0"/>
                  <a:pt x="0" y="0"/>
                  <a:pt x="0" y="0"/>
                </a:cubicBezTo>
                <a:lnTo>
                  <a:pt x="0" y="1441"/>
                </a:lnTo>
                <a:close/>
              </a:path>
            </a:pathLst>
          </a:cu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A9B41-D417-9FDC-85F6-A082EB1D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626533"/>
            <a:ext cx="7128933" cy="1278467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EFFFF"/>
                </a:solidFill>
              </a:rPr>
              <a:t>Dining Room / Counter Area</a:t>
            </a:r>
          </a:p>
        </p:txBody>
      </p:sp>
      <p:pic>
        <p:nvPicPr>
          <p:cNvPr id="4" name="Picture 6" descr="364 SCHOOL ST, Putnam, CT 06260, photo 9 of 26">
            <a:extLst>
              <a:ext uri="{FF2B5EF4-FFF2-40B4-BE49-F238E27FC236}">
                <a16:creationId xmlns:a16="http://schemas.microsoft.com/office/drawing/2014/main" id="{E7907577-430D-9EF2-3D1A-9C715D79CA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2133600"/>
            <a:ext cx="57245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824FA-A6F6-5D7A-C389-9F7F3607CD36}"/>
              </a:ext>
            </a:extLst>
          </p:cNvPr>
          <p:cNvSpPr txBox="1"/>
          <p:nvPr/>
        </p:nvSpPr>
        <p:spPr>
          <a:xfrm>
            <a:off x="10293668" y="6511867"/>
            <a:ext cx="156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521887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24"/>
    </mc:Choice>
    <mc:Fallback xmlns="">
      <p:transition spd="slow" advTm="162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002EA-C477-D812-7748-40D29390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633466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800" dirty="0"/>
            </a:br>
            <a:r>
              <a:rPr lang="en-US" sz="2800" dirty="0"/>
              <a:t>Dining room and Kitchen	</a:t>
            </a:r>
          </a:p>
        </p:txBody>
      </p:sp>
      <p:pic>
        <p:nvPicPr>
          <p:cNvPr id="3076" name="Picture 4" descr="364 SCHOOL ST, Putnam, CT 06260, photo 11 of 26">
            <a:extLst>
              <a:ext uri="{FF2B5EF4-FFF2-40B4-BE49-F238E27FC236}">
                <a16:creationId xmlns:a16="http://schemas.microsoft.com/office/drawing/2014/main" id="{DBB96CE8-A17F-E945-B0D6-40E28A74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868" y="645106"/>
            <a:ext cx="4245429" cy="37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364 SCHOOL ST, Putnam, CT 06260, photo 10 of 26">
            <a:extLst>
              <a:ext uri="{FF2B5EF4-FFF2-40B4-BE49-F238E27FC236}">
                <a16:creationId xmlns:a16="http://schemas.microsoft.com/office/drawing/2014/main" id="{51124AC2-31A0-9FA9-53FA-957C5C75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1" y="2239347"/>
            <a:ext cx="4778890" cy="31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23ABC8-EDCB-0384-841D-5A9A7E8D6F5F}"/>
              </a:ext>
            </a:extLst>
          </p:cNvPr>
          <p:cNvSpPr txBox="1"/>
          <p:nvPr/>
        </p:nvSpPr>
        <p:spPr>
          <a:xfrm>
            <a:off x="10158984" y="6212894"/>
            <a:ext cx="162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7621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"/>
    </mc:Choice>
    <mc:Fallback xmlns="">
      <p:transition spd="slow" advTm="16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8BB7-A343-6871-52DB-404B3182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dining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594472-4C7E-90BD-555E-C10BFC928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2534" y="2133600"/>
            <a:ext cx="5668758" cy="377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EF362-25A4-3D8D-D81E-E892D390C3BB}"/>
              </a:ext>
            </a:extLst>
          </p:cNvPr>
          <p:cNvSpPr txBox="1"/>
          <p:nvPr/>
        </p:nvSpPr>
        <p:spPr>
          <a:xfrm>
            <a:off x="10543032" y="6233890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0264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"/>
    </mc:Choice>
    <mc:Fallback xmlns="">
      <p:transition spd="slow" advTm="163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DCDD-B898-B555-0D72-460478C9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550" y="3586766"/>
            <a:ext cx="1131874" cy="12808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29F738-BC43-A6DC-E601-DEF700A52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2534" y="2133600"/>
            <a:ext cx="5668758" cy="377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B7EAC4-56BF-CC1D-8156-595FE088CE61}"/>
              </a:ext>
            </a:extLst>
          </p:cNvPr>
          <p:cNvSpPr txBox="1"/>
          <p:nvPr/>
        </p:nvSpPr>
        <p:spPr>
          <a:xfrm>
            <a:off x="10433304" y="630936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00185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"/>
    </mc:Choice>
    <mc:Fallback xmlns="">
      <p:transition spd="slow" advTm="166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709BE-E24C-88EC-9781-9751DE41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180" y="1445661"/>
            <a:ext cx="4633466" cy="4795073"/>
          </a:xfrm>
        </p:spPr>
        <p:txBody>
          <a:bodyPr>
            <a:noAutofit/>
          </a:bodyPr>
          <a:lstStyle/>
          <a:p>
            <a:br>
              <a:rPr lang="en-US" sz="2000" dirty="0"/>
            </a:br>
            <a:r>
              <a:rPr lang="en-US" sz="2000" dirty="0"/>
              <a:t>	</a:t>
            </a:r>
            <a:r>
              <a:rPr lang="en-US" sz="1800" dirty="0"/>
              <a:t>BUILDING SIZE:  5,194 sq. ft. 2-floors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	LOT SIZE:  .06 ac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	LOCATED IN OPPORTUNITY ZONE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	YEAR BUILT/RENOVATED:  1875/2019</a:t>
            </a:r>
            <a:br>
              <a:rPr lang="en-US" sz="1800" dirty="0"/>
            </a:br>
            <a:r>
              <a:rPr lang="en-US" sz="1800" dirty="0"/>
              <a:t>                    </a:t>
            </a:r>
            <a:br>
              <a:rPr lang="en-US" sz="1800" dirty="0"/>
            </a:br>
            <a:r>
              <a:rPr lang="en-US" sz="1800" dirty="0"/>
              <a:t>	SOME KITCHEN EQUIPMENT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	3 WALK-IN FREEZERS/2 NEW</a:t>
            </a:r>
            <a:br>
              <a:rPr lang="en-US" sz="1800" dirty="0"/>
            </a:br>
            <a:r>
              <a:rPr lang="en-US" sz="1800" dirty="0"/>
              <a:t>	SECURITY SYSTEM, ACCENT 	LIGHTING, STORAGE SPACE, AIR 	CONDITIONING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	$750,000</a:t>
            </a:r>
            <a:br>
              <a:rPr lang="en-US" sz="1800" dirty="0"/>
            </a:br>
            <a:br>
              <a:rPr lang="en-US" sz="18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56EE4-F3C5-866A-CA12-0F8CE558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013" y="645106"/>
            <a:ext cx="3807605" cy="254157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F03766-AD84-B81D-C91E-AE4485FCB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014" y="3428999"/>
            <a:ext cx="4031540" cy="269105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4C8C433-B227-5513-06FF-20FB7DA29078}"/>
              </a:ext>
            </a:extLst>
          </p:cNvPr>
          <p:cNvSpPr/>
          <p:nvPr/>
        </p:nvSpPr>
        <p:spPr>
          <a:xfrm>
            <a:off x="2733600" y="1795375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E5EED95-9684-0D68-31A3-F1F43CF30C16}"/>
              </a:ext>
            </a:extLst>
          </p:cNvPr>
          <p:cNvSpPr/>
          <p:nvPr/>
        </p:nvSpPr>
        <p:spPr>
          <a:xfrm>
            <a:off x="2733598" y="2397591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E9C6A65E-DAA9-0DDA-6E78-947B6121E5E4}"/>
              </a:ext>
            </a:extLst>
          </p:cNvPr>
          <p:cNvSpPr/>
          <p:nvPr/>
        </p:nvSpPr>
        <p:spPr>
          <a:xfrm>
            <a:off x="2733599" y="4571324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E55A674D-253B-37DC-E809-ED67B2E4D07D}"/>
              </a:ext>
            </a:extLst>
          </p:cNvPr>
          <p:cNvSpPr/>
          <p:nvPr/>
        </p:nvSpPr>
        <p:spPr>
          <a:xfrm>
            <a:off x="2733598" y="3464466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6CAC69EB-57B9-967A-B410-A9E1F71ACD53}"/>
              </a:ext>
            </a:extLst>
          </p:cNvPr>
          <p:cNvSpPr/>
          <p:nvPr/>
        </p:nvSpPr>
        <p:spPr>
          <a:xfrm>
            <a:off x="2733599" y="4006847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5179038-F9FC-C897-C26B-45BA37246285}"/>
              </a:ext>
            </a:extLst>
          </p:cNvPr>
          <p:cNvSpPr txBox="1"/>
          <p:nvPr/>
        </p:nvSpPr>
        <p:spPr>
          <a:xfrm>
            <a:off x="2325638" y="450166"/>
            <a:ext cx="46097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Location:  26-28 Union St.</a:t>
            </a:r>
            <a:br>
              <a:rPr lang="en-US" sz="1300" dirty="0"/>
            </a:br>
            <a:r>
              <a:rPr lang="en-US" sz="1300" dirty="0"/>
              <a:t>Zone:         PD</a:t>
            </a:r>
            <a:br>
              <a:rPr lang="en-US" sz="1300" dirty="0"/>
            </a:br>
            <a:r>
              <a:rPr lang="en-US" sz="1300" dirty="0"/>
              <a:t>Listed by:  </a:t>
            </a:r>
            <a:r>
              <a:rPr lang="en-US" sz="1300" dirty="0" err="1"/>
              <a:t>Kazantis</a:t>
            </a:r>
            <a:r>
              <a:rPr lang="en-US" sz="1300" dirty="0"/>
              <a:t> Real Estate</a:t>
            </a:r>
            <a:br>
              <a:rPr lang="en-US" sz="1300" dirty="0"/>
            </a:br>
            <a:r>
              <a:rPr lang="en-US" sz="1300" dirty="0"/>
              <a:t>Contact:  Andrea </a:t>
            </a:r>
            <a:r>
              <a:rPr lang="en-US" sz="1300" dirty="0" err="1"/>
              <a:t>Kazantis</a:t>
            </a:r>
            <a:br>
              <a:rPr lang="en-US" sz="1300" dirty="0"/>
            </a:br>
            <a:r>
              <a:rPr lang="en-US" sz="1300" dirty="0"/>
              <a:t>	        860-208-8331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B5893B3-59C2-D8A8-F2DD-D4F35DFD857F}"/>
              </a:ext>
            </a:extLst>
          </p:cNvPr>
          <p:cNvSpPr/>
          <p:nvPr/>
        </p:nvSpPr>
        <p:spPr>
          <a:xfrm>
            <a:off x="2733599" y="5920565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F2D3871-C840-0FF4-1003-2232597BB677}"/>
              </a:ext>
            </a:extLst>
          </p:cNvPr>
          <p:cNvSpPr/>
          <p:nvPr/>
        </p:nvSpPr>
        <p:spPr>
          <a:xfrm>
            <a:off x="2733598" y="2908268"/>
            <a:ext cx="407963" cy="281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50FA3-FAAC-F6FB-AA37-A2C0B9AF71FB}"/>
              </a:ext>
            </a:extLst>
          </p:cNvPr>
          <p:cNvSpPr txBox="1"/>
          <p:nvPr/>
        </p:nvSpPr>
        <p:spPr>
          <a:xfrm>
            <a:off x="10488168" y="6353294"/>
            <a:ext cx="149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24561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"/>
    </mc:Choice>
    <mc:Fallback xmlns="">
      <p:transition spd="slow" advTm="169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D5FA-50BB-B23F-ED50-91261529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floor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FAE5BB-AFD3-D80C-BE31-5C24CB720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1516" y="3052220"/>
            <a:ext cx="5452822" cy="306721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9E2D65-1533-0AC0-8FF9-D6CB29AFC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3040" y="1264555"/>
            <a:ext cx="4848860" cy="3067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FDE4BD-BFF0-A3FA-101D-29ADCB72119F}"/>
              </a:ext>
            </a:extLst>
          </p:cNvPr>
          <p:cNvSpPr txBox="1"/>
          <p:nvPr/>
        </p:nvSpPr>
        <p:spPr>
          <a:xfrm>
            <a:off x="10222992" y="6327648"/>
            <a:ext cx="168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41861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"/>
    </mc:Choice>
    <mc:Fallback xmlns="">
      <p:transition spd="slow" advTm="1590"/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808</TotalTime>
  <Words>839</Words>
  <Application>Microsoft Office PowerPoint</Application>
  <PresentationFormat>Widescreen</PresentationFormat>
  <Paragraphs>167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Montserrat</vt:lpstr>
      <vt:lpstr>Wingdings 3</vt:lpstr>
      <vt:lpstr>Wisp</vt:lpstr>
      <vt:lpstr>   Putnam is Open for Business! Some Available Commercial Properties  </vt:lpstr>
      <vt:lpstr>Featuring:  #1 – 364 School St.  #2 – 26-28 Union St.  #3 – 465 School St.  #4 – 82-84 Providence St.  #5 – 333 Pomfret St.  #6 – 83 Canal St.  #7 – 181 Killingly Ave.  #8 – 20 Bates Ave.  #9 – 124 Pomfret St.</vt:lpstr>
      <vt:lpstr>364 School Street Zone: HC Listed by:  SR Commercial Realty Contact:   Paul Bonglornie                   413-459-0579    </vt:lpstr>
      <vt:lpstr>Dining Room / Counter Area</vt:lpstr>
      <vt:lpstr> Dining room and Kitchen </vt:lpstr>
      <vt:lpstr>Outdoor dining</vt:lpstr>
      <vt:lpstr>PowerPoint Presentation</vt:lpstr>
      <vt:lpstr>  BUILDING SIZE:  5,194 sq. ft. 2-floors   LOT SIZE:  .06 ac   LOCATED IN OPPORTUNITY ZONE   YEAR BUILT/RENOVATED:  1875/2019                       SOME KITCHEN EQUIPMENT   3 WALK-IN FREEZERS/2 NEW  SECURITY SYSTEM, ACCENT  LIGHTING, STORAGE SPACE, AIR  CONDITIONING   $750,000   </vt:lpstr>
      <vt:lpstr>Main floor</vt:lpstr>
      <vt:lpstr>Upper floor</vt:lpstr>
      <vt:lpstr>PowerPoint Presentation</vt:lpstr>
      <vt:lpstr> Multi-Family 40 Units Proposed  465 School St.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Putnam Commercial Properties  Available</dc:title>
  <dc:creator>Jackie</dc:creator>
  <cp:lastModifiedBy>Deana Pajak</cp:lastModifiedBy>
  <cp:revision>32</cp:revision>
  <cp:lastPrinted>2024-04-26T15:59:39Z</cp:lastPrinted>
  <dcterms:created xsi:type="dcterms:W3CDTF">2024-04-10T19:49:20Z</dcterms:created>
  <dcterms:modified xsi:type="dcterms:W3CDTF">2024-04-26T16:17:35Z</dcterms:modified>
</cp:coreProperties>
</file>