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embeddedFontLst>
    <p:embeddedFont>
      <p:font typeface="Roboto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Roboto-regular.fntdata"/><Relationship Id="rId11" Type="http://schemas.openxmlformats.org/officeDocument/2006/relationships/slide" Target="slides/slide6.xml"/><Relationship Id="rId22" Type="http://schemas.openxmlformats.org/officeDocument/2006/relationships/font" Target="fonts/Roboto-italic.fntdata"/><Relationship Id="rId10" Type="http://schemas.openxmlformats.org/officeDocument/2006/relationships/slide" Target="slides/slide5.xml"/><Relationship Id="rId21" Type="http://schemas.openxmlformats.org/officeDocument/2006/relationships/font" Target="fonts/Roboto-bold.fnt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font" Target="fonts/Roboto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a40953e20a_0_76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a40953e20a_0_7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a40953e20a_0_7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a40953e20a_0_7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a40953e20a_0_7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a40953e20a_0_7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a40953e20a_0_7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a40953e20a_0_7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a40953e20a_0_7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a40953e20a_0_7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a40953e20a_0_19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a40953e20a_0_1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a40953e20a_0_2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a40953e20a_0_2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a40953e20a_0_7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a40953e20a_0_7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a40953e20a_0_7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a40953e20a_0_7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a40953e20a_0_7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a40953e20a_0_7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a40953e20a_0_7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a40953e20a_0_7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a40953e20a_0_7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a40953e20a_0_7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a40953e20a_0_7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a40953e20a_0_7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hyperlink" Target="mailto:carri.baker@jonesboroschools.net" TargetMode="External"/><Relationship Id="rId4" Type="http://schemas.openxmlformats.org/officeDocument/2006/relationships/hyperlink" Target="mailto:dale.case@jonesboroschools.net" TargetMode="External"/><Relationship Id="rId5" Type="http://schemas.openxmlformats.org/officeDocument/2006/relationships/hyperlink" Target="mailto:wes.swift@jonesboroschools.net" TargetMode="External"/><Relationship Id="rId6" Type="http://schemas.openxmlformats.org/officeDocument/2006/relationships/hyperlink" Target="mailto:kylene.lichucki@jonesboroschools.net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www.corestandards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rgbClr val="202124"/>
                </a:solidFill>
              </a:rPr>
              <a:t>Bienvenidos a la Anual</a:t>
            </a:r>
            <a:endParaRPr b="1" sz="4800">
              <a:solidFill>
                <a:srgbClr val="202124"/>
              </a:solidFill>
            </a:endParaRPr>
          </a:p>
          <a:p>
            <a:pPr indent="0" lvl="0" marL="0" marR="38100" rtl="0" algn="ctr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solidFill>
                  <a:srgbClr val="202124"/>
                </a:solidFill>
              </a:rPr>
              <a:t>Reunión Título 1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Visual and Performing Arts Magnet School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2023-2024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marR="38100" rtl="0" algn="ctr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en" sz="2400">
                <a:solidFill>
                  <a:srgbClr val="202124"/>
                </a:solidFill>
              </a:rPr>
              <a:t>El Papel del Facilitador de Instrucción</a:t>
            </a:r>
            <a:endParaRPr sz="2400">
              <a:solidFill>
                <a:srgbClr val="202124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/>
          </a:p>
        </p:txBody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311700" y="11347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202124"/>
                </a:solidFill>
              </a:rPr>
              <a:t>Apoyar a los maestros por:</a:t>
            </a:r>
            <a:endParaRPr sz="2100">
              <a:solidFill>
                <a:srgbClr val="202124"/>
              </a:solidFill>
            </a:endParaRPr>
          </a:p>
          <a:p>
            <a:pPr indent="-321945" lvl="0" marL="457200" rtl="0" algn="l">
              <a:spcBef>
                <a:spcPts val="1200"/>
              </a:spcBef>
              <a:spcAft>
                <a:spcPts val="0"/>
              </a:spcAft>
              <a:buClr>
                <a:srgbClr val="202124"/>
              </a:buClr>
              <a:buSzPct val="100000"/>
              <a:buChar char="●"/>
            </a:pPr>
            <a:r>
              <a:rPr lang="en" sz="2100">
                <a:solidFill>
                  <a:srgbClr val="202124"/>
                </a:solidFill>
              </a:rPr>
              <a:t>Trabajando con ellos para mejorar la instrucción BÁSICA</a:t>
            </a:r>
            <a:endParaRPr sz="2100">
              <a:solidFill>
                <a:srgbClr val="202124"/>
              </a:solidFill>
            </a:endParaRPr>
          </a:p>
          <a:p>
            <a:pPr indent="-321945" lvl="0" marL="457200" rtl="0" algn="l"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ct val="100000"/>
              <a:buChar char="●"/>
            </a:pPr>
            <a:r>
              <a:rPr lang="en" sz="2100">
                <a:solidFill>
                  <a:srgbClr val="202124"/>
                </a:solidFill>
              </a:rPr>
              <a:t>Visitar las aulas y proporcionar retroalimentación relevante</a:t>
            </a:r>
            <a:endParaRPr sz="2100">
              <a:solidFill>
                <a:srgbClr val="202124"/>
              </a:solidFill>
            </a:endParaRPr>
          </a:p>
          <a:p>
            <a:pPr indent="-321945" lvl="0" marL="457200" rtl="0" algn="l"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ct val="100000"/>
              <a:buChar char="●"/>
            </a:pPr>
            <a:r>
              <a:rPr lang="en" sz="2100">
                <a:solidFill>
                  <a:srgbClr val="202124"/>
                </a:solidFill>
              </a:rPr>
              <a:t>Identificar y compartir las mejores prácticas basadas en la investigación</a:t>
            </a:r>
            <a:endParaRPr sz="2100">
              <a:solidFill>
                <a:srgbClr val="202124"/>
              </a:solidFill>
            </a:endParaRPr>
          </a:p>
          <a:p>
            <a:pPr indent="-321945" lvl="0" marL="457200" rtl="0" algn="l"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ct val="100000"/>
              <a:buChar char="●"/>
            </a:pPr>
            <a:r>
              <a:rPr lang="en" sz="2100">
                <a:solidFill>
                  <a:srgbClr val="202124"/>
                </a:solidFill>
              </a:rPr>
              <a:t>Proporcionar recursos</a:t>
            </a:r>
            <a:endParaRPr sz="2100">
              <a:solidFill>
                <a:srgbClr val="202124"/>
              </a:solidFill>
            </a:endParaRPr>
          </a:p>
          <a:p>
            <a:pPr indent="-321945" lvl="0" marL="457200" rtl="0" algn="l"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ct val="100000"/>
              <a:buChar char="●"/>
            </a:pPr>
            <a:r>
              <a:rPr lang="en" sz="2100">
                <a:solidFill>
                  <a:srgbClr val="202124"/>
                </a:solidFill>
              </a:rPr>
              <a:t>Colaborar en el diseño de lecciones y evaluaciones.</a:t>
            </a:r>
            <a:endParaRPr sz="2100">
              <a:solidFill>
                <a:srgbClr val="202124"/>
              </a:solidFill>
            </a:endParaRPr>
          </a:p>
          <a:p>
            <a:pPr indent="-321945" lvl="0" marL="457200" rtl="0" algn="l"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ct val="100000"/>
              <a:buChar char="●"/>
            </a:pPr>
            <a:r>
              <a:rPr lang="en" sz="2100">
                <a:solidFill>
                  <a:srgbClr val="202124"/>
                </a:solidFill>
              </a:rPr>
              <a:t>Facilitar el desarrollo profesional</a:t>
            </a:r>
            <a:endParaRPr sz="2100">
              <a:solidFill>
                <a:srgbClr val="202124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202124"/>
                </a:solidFill>
              </a:rPr>
              <a:t>Roles de liderazgo:</a:t>
            </a:r>
            <a:endParaRPr sz="2100">
              <a:solidFill>
                <a:srgbClr val="202124"/>
              </a:solidFill>
            </a:endParaRPr>
          </a:p>
          <a:p>
            <a:pPr indent="-321945" lvl="0" marL="457200" rtl="0" algn="l">
              <a:spcBef>
                <a:spcPts val="1200"/>
              </a:spcBef>
              <a:spcAft>
                <a:spcPts val="0"/>
              </a:spcAft>
              <a:buClr>
                <a:srgbClr val="202124"/>
              </a:buClr>
              <a:buSzPct val="100000"/>
              <a:buChar char="●"/>
            </a:pPr>
            <a:r>
              <a:rPr lang="en" sz="2100">
                <a:solidFill>
                  <a:srgbClr val="202124"/>
                </a:solidFill>
              </a:rPr>
              <a:t>Dirige el I-Team de la escuela</a:t>
            </a:r>
            <a:endParaRPr sz="2100">
              <a:solidFill>
                <a:srgbClr val="202124"/>
              </a:solidFill>
            </a:endParaRPr>
          </a:p>
          <a:p>
            <a:pPr indent="-321945" lvl="0" marL="457200" rtl="0" algn="l"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ct val="100000"/>
              <a:buChar char="●"/>
            </a:pPr>
            <a:r>
              <a:rPr lang="en" sz="2100">
                <a:solidFill>
                  <a:srgbClr val="202124"/>
                </a:solidFill>
              </a:rPr>
              <a:t>Participar en el Equipo de Liderazgo</a:t>
            </a:r>
            <a:endParaRPr sz="2100">
              <a:solidFill>
                <a:srgbClr val="202124"/>
              </a:solidFill>
            </a:endParaRPr>
          </a:p>
          <a:p>
            <a:pPr indent="-321945" lvl="0" marL="45720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ct val="100000"/>
              <a:buChar char="●"/>
            </a:pPr>
            <a:r>
              <a:rPr lang="en" sz="2100">
                <a:solidFill>
                  <a:srgbClr val="202124"/>
                </a:solidFill>
              </a:rPr>
              <a:t>Trabajar en la implantación y seguimiento de los planes de mejora.</a:t>
            </a:r>
            <a:endParaRPr sz="2100">
              <a:solidFill>
                <a:srgbClr val="20212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marR="38100" rtl="0" algn="ctr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en" sz="2400">
                <a:solidFill>
                  <a:srgbClr val="202124"/>
                </a:solidFill>
              </a:rPr>
              <a:t>¿Cómo puedo ayudar a un niño?</a:t>
            </a:r>
            <a:endParaRPr sz="2400">
              <a:solidFill>
                <a:srgbClr val="202124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700"/>
          </a:p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>
            <a:off x="426900" y="1017725"/>
            <a:ext cx="8290200" cy="447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202124"/>
                </a:solidFill>
              </a:rPr>
              <a:t>Asistir a todas las reuniones informativas:</a:t>
            </a:r>
            <a:endParaRPr sz="2100">
              <a:solidFill>
                <a:srgbClr val="202124"/>
              </a:solidFill>
            </a:endParaRPr>
          </a:p>
          <a:p>
            <a:pPr indent="-321945" lvl="0" marL="457200" rtl="0" algn="l">
              <a:spcBef>
                <a:spcPts val="1200"/>
              </a:spcBef>
              <a:spcAft>
                <a:spcPts val="0"/>
              </a:spcAft>
              <a:buClr>
                <a:srgbClr val="202124"/>
              </a:buClr>
              <a:buSzPct val="100000"/>
              <a:buAutoNum type="arabicPeriod"/>
            </a:pPr>
            <a:r>
              <a:rPr lang="en" sz="2100">
                <a:solidFill>
                  <a:srgbClr val="202124"/>
                </a:solidFill>
              </a:rPr>
              <a:t>Casa abierta</a:t>
            </a:r>
            <a:endParaRPr sz="2100">
              <a:solidFill>
                <a:srgbClr val="202124"/>
              </a:solidFill>
            </a:endParaRPr>
          </a:p>
          <a:p>
            <a:pPr indent="-321945" lvl="0" marL="457200" rtl="0" algn="l"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ct val="100000"/>
              <a:buAutoNum type="arabicPeriod"/>
            </a:pPr>
            <a:r>
              <a:rPr lang="en" sz="2100">
                <a:solidFill>
                  <a:srgbClr val="202124"/>
                </a:solidFill>
              </a:rPr>
              <a:t>Reunión Anual del Título 1</a:t>
            </a:r>
            <a:endParaRPr sz="2100">
              <a:solidFill>
                <a:srgbClr val="202124"/>
              </a:solidFill>
            </a:endParaRPr>
          </a:p>
          <a:p>
            <a:pPr indent="-321945" lvl="0" marL="457200" rtl="0" algn="l"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ct val="100000"/>
              <a:buAutoNum type="arabicPeriod"/>
            </a:pPr>
            <a:r>
              <a:rPr lang="en" sz="2100">
                <a:solidFill>
                  <a:srgbClr val="202124"/>
                </a:solidFill>
              </a:rPr>
              <a:t>Conferencias de padres y profesores</a:t>
            </a:r>
            <a:endParaRPr sz="2100">
              <a:solidFill>
                <a:srgbClr val="202124"/>
              </a:solidFill>
            </a:endParaRPr>
          </a:p>
          <a:p>
            <a:pPr indent="-321944" lvl="0" marL="914400" rtl="0" algn="l"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ct val="100000"/>
              <a:buChar char="●"/>
            </a:pPr>
            <a:r>
              <a:rPr lang="en" sz="2100">
                <a:solidFill>
                  <a:srgbClr val="202124"/>
                </a:solidFill>
              </a:rPr>
              <a:t>Alrededor del 85% de participación cada año en VPA</a:t>
            </a:r>
            <a:endParaRPr sz="2100">
              <a:solidFill>
                <a:srgbClr val="202124"/>
              </a:solidFill>
            </a:endParaRPr>
          </a:p>
          <a:p>
            <a:pPr indent="-321945" lvl="0" marL="457200" rtl="0" algn="l"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ct val="100000"/>
              <a:buAutoNum type="arabicPeriod"/>
            </a:pPr>
            <a:r>
              <a:rPr lang="en" sz="2100">
                <a:solidFill>
                  <a:srgbClr val="202124"/>
                </a:solidFill>
              </a:rPr>
              <a:t>Actividades de participación de los padres de VPA</a:t>
            </a:r>
            <a:endParaRPr sz="2100">
              <a:solidFill>
                <a:srgbClr val="202124"/>
              </a:solidFill>
            </a:endParaRPr>
          </a:p>
          <a:p>
            <a:pPr indent="-321944" lvl="0" marL="914400" rtl="0" algn="l"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ct val="100000"/>
              <a:buChar char="●"/>
            </a:pPr>
            <a:r>
              <a:rPr lang="en" sz="2100">
                <a:solidFill>
                  <a:srgbClr val="202124"/>
                </a:solidFill>
              </a:rPr>
              <a:t>Demostraciones</a:t>
            </a:r>
            <a:endParaRPr sz="2100">
              <a:solidFill>
                <a:srgbClr val="202124"/>
              </a:solidFill>
            </a:endParaRPr>
          </a:p>
          <a:p>
            <a:pPr indent="-321944" lvl="0" marL="914400" rtl="0" algn="l"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ct val="100000"/>
              <a:buChar char="●"/>
            </a:pPr>
            <a:r>
              <a:rPr lang="en" sz="2100">
                <a:solidFill>
                  <a:srgbClr val="202124"/>
                </a:solidFill>
              </a:rPr>
              <a:t>Puntas</a:t>
            </a:r>
            <a:endParaRPr sz="2100">
              <a:solidFill>
                <a:srgbClr val="202124"/>
              </a:solidFill>
            </a:endParaRPr>
          </a:p>
          <a:p>
            <a:pPr indent="-321944" lvl="0" marL="914400" rtl="0" algn="l"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ct val="100000"/>
              <a:buChar char="●"/>
            </a:pPr>
            <a:r>
              <a:rPr lang="en" sz="2100">
                <a:solidFill>
                  <a:srgbClr val="202124"/>
                </a:solidFill>
              </a:rPr>
              <a:t>Juegos para ayudar a tu hijo en casa</a:t>
            </a:r>
            <a:endParaRPr sz="2100">
              <a:solidFill>
                <a:srgbClr val="202124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202124"/>
                </a:solidFill>
              </a:rPr>
              <a:t>¡Revisa las mochilas todos los días! Lea toda la información que llega a casa desde la escuela.</a:t>
            </a:r>
            <a:endParaRPr sz="2100">
              <a:solidFill>
                <a:srgbClr val="202124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202124"/>
                </a:solidFill>
              </a:rPr>
              <a:t>Utilice los sitios de redes sociales del distrito y VPA para obtener información actualizada.</a:t>
            </a:r>
            <a:endParaRPr sz="2100">
              <a:solidFill>
                <a:srgbClr val="202124"/>
              </a:solidFill>
            </a:endParaRPr>
          </a:p>
          <a:p>
            <a:pPr indent="0" lvl="0" marL="0" marR="38100" rtl="0" algn="l">
              <a:lnSpc>
                <a:spcPct val="128571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2380"/>
              <a:buFont typeface="Arial"/>
              <a:buNone/>
            </a:pPr>
            <a:r>
              <a:rPr lang="en" sz="2100">
                <a:solidFill>
                  <a:srgbClr val="202124"/>
                </a:solidFill>
              </a:rPr>
              <a:t>Proporcione una dirección actual, número de teléfono y dirección de correo electrónico a la escuela. ¡Esto se puede hacer en línea!</a:t>
            </a:r>
            <a:endParaRPr sz="2100">
              <a:solidFill>
                <a:srgbClr val="20212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marR="38100" rtl="0" algn="ctr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en" sz="2400">
                <a:solidFill>
                  <a:srgbClr val="202124"/>
                </a:solidFill>
              </a:rPr>
              <a:t>¿Cómo puedo ayudar a mi hijo?</a:t>
            </a:r>
            <a:endParaRPr sz="2400">
              <a:solidFill>
                <a:srgbClr val="202124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700"/>
          </a:p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>
            <a:off x="311700" y="11258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202124"/>
                </a:solidFill>
              </a:rPr>
              <a:t>Utilice la información del Título 1:</a:t>
            </a:r>
            <a:endParaRPr sz="2100">
              <a:solidFill>
                <a:srgbClr val="202124"/>
              </a:solidFill>
            </a:endParaRPr>
          </a:p>
          <a:p>
            <a:pPr indent="-331946" lvl="0" marL="457200" rtl="0" algn="l">
              <a:spcBef>
                <a:spcPts val="1200"/>
              </a:spcBef>
              <a:spcAft>
                <a:spcPts val="0"/>
              </a:spcAft>
              <a:buClr>
                <a:srgbClr val="202124"/>
              </a:buClr>
              <a:buSzPct val="100000"/>
              <a:buChar char="●"/>
            </a:pPr>
            <a:r>
              <a:rPr lang="en" sz="2100">
                <a:solidFill>
                  <a:srgbClr val="202124"/>
                </a:solidFill>
              </a:rPr>
              <a:t>Lea el Folleto de información para padres y el Plan de participación de padres y familias (PFE)</a:t>
            </a:r>
            <a:endParaRPr sz="2100">
              <a:solidFill>
                <a:srgbClr val="202124"/>
              </a:solidFill>
            </a:endParaRPr>
          </a:p>
          <a:p>
            <a:pPr indent="-331946" lvl="0" marL="457200" rtl="0" algn="l"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ct val="100000"/>
              <a:buChar char="●"/>
            </a:pPr>
            <a:r>
              <a:rPr lang="en" sz="2100">
                <a:solidFill>
                  <a:srgbClr val="202124"/>
                </a:solidFill>
              </a:rPr>
              <a:t>Apoye la promesa del Pacto Escolar (enviado a casa en octubre)</a:t>
            </a:r>
            <a:endParaRPr sz="2100">
              <a:solidFill>
                <a:srgbClr val="202124"/>
              </a:solidFill>
            </a:endParaRPr>
          </a:p>
          <a:p>
            <a:pPr indent="-331946" lvl="0" marL="457200" rtl="0" algn="l"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ct val="100000"/>
              <a:buChar char="●"/>
            </a:pPr>
            <a:r>
              <a:rPr lang="en" sz="2100">
                <a:solidFill>
                  <a:srgbClr val="202124"/>
                </a:solidFill>
              </a:rPr>
              <a:t>Visite el Centro de Padres/Familias de VPA para obtener materiales</a:t>
            </a:r>
            <a:endParaRPr sz="2100">
              <a:solidFill>
                <a:srgbClr val="202124"/>
              </a:solidFill>
            </a:endParaRPr>
          </a:p>
          <a:p>
            <a:pPr indent="-331946" lvl="0" marL="457200" rtl="0" algn="l"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ct val="100000"/>
              <a:buChar char="●"/>
            </a:pPr>
            <a:r>
              <a:rPr lang="en" sz="2100">
                <a:solidFill>
                  <a:srgbClr val="202124"/>
                </a:solidFill>
              </a:rPr>
              <a:t>Utilice el HAC-Home Access Center, que es un informe actualizado de las calificaciones y la asistencia de su hijo que se encuentra en el sitio web del distrito.</a:t>
            </a:r>
            <a:endParaRPr sz="2100">
              <a:solidFill>
                <a:srgbClr val="202124"/>
              </a:solidFill>
            </a:endParaRPr>
          </a:p>
          <a:p>
            <a:pPr indent="-331946" lvl="0" marL="457200" rtl="0" algn="l"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ct val="100000"/>
              <a:buChar char="●"/>
            </a:pPr>
            <a:r>
              <a:rPr lang="en" sz="2100">
                <a:solidFill>
                  <a:srgbClr val="202124"/>
                </a:solidFill>
              </a:rPr>
              <a:t>Complete las evaluaciones y encuestas de participación de los padres de VPA.</a:t>
            </a:r>
            <a:endParaRPr sz="2100">
              <a:solidFill>
                <a:srgbClr val="202124"/>
              </a:solidFill>
            </a:endParaRPr>
          </a:p>
          <a:p>
            <a:pPr indent="0" lvl="0" marL="0" marR="38100" rtl="0" algn="l">
              <a:lnSpc>
                <a:spcPct val="128571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2380"/>
              <a:buFont typeface="Arial"/>
              <a:buNone/>
            </a:pPr>
            <a:r>
              <a:rPr lang="en" sz="2100">
                <a:solidFill>
                  <a:srgbClr val="202124"/>
                </a:solidFill>
              </a:rPr>
              <a:t>Comuníquese con la Sra. Carri Baker, facilitadora de padres y familias para obtener más información al 933-5030 o envíe un correo electrónico a </a:t>
            </a:r>
            <a:r>
              <a:rPr lang="en" sz="2100" u="sng">
                <a:solidFill>
                  <a:srgbClr val="202124"/>
                </a:solidFill>
              </a:rPr>
              <a:t>carri.baker@jonesboroschools.net</a:t>
            </a:r>
            <a:endParaRPr sz="2100" u="sng">
              <a:solidFill>
                <a:srgbClr val="20212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marR="38100" rtl="0" algn="ctr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en" sz="2400">
                <a:solidFill>
                  <a:srgbClr val="202124"/>
                </a:solidFill>
              </a:rPr>
              <a:t>Sitios de Información para Padres</a:t>
            </a:r>
            <a:endParaRPr sz="2400">
              <a:solidFill>
                <a:srgbClr val="202124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/>
          </a:p>
        </p:txBody>
      </p:sp>
      <p:sp>
        <p:nvSpPr>
          <p:cNvPr id="129" name="Google Shape;129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Facebook: 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Visual and Performing Arts School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/>
              <a:t>Visual and Performing Arts Magnet PATHS Group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Twitter: @jps.hurricane (#VPArocks) (#caneclassroom) (#canesread)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Instagram: @jpshurricane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PATHS Newsletter 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Class Dojo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School and Teacher Websites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6"/>
          <p:cNvSpPr txBox="1"/>
          <p:nvPr>
            <p:ph type="title"/>
          </p:nvPr>
        </p:nvSpPr>
        <p:spPr>
          <a:xfrm>
            <a:off x="205100" y="41837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marR="38100" rtl="0" algn="ctr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en" sz="2400">
                <a:solidFill>
                  <a:srgbClr val="202124"/>
                </a:solidFill>
              </a:rPr>
              <a:t>¡gracias por venir!</a:t>
            </a:r>
            <a:endParaRPr sz="2400">
              <a:solidFill>
                <a:srgbClr val="202124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  <p:sp>
        <p:nvSpPr>
          <p:cNvPr id="135" name="Google Shape;135;p26"/>
          <p:cNvSpPr txBox="1"/>
          <p:nvPr/>
        </p:nvSpPr>
        <p:spPr>
          <a:xfrm>
            <a:off x="2594425" y="1181825"/>
            <a:ext cx="4120500" cy="116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202124"/>
                </a:solidFill>
              </a:rPr>
              <a:t>Alguna pregunta: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3"/>
              </a:rPr>
              <a:t>carri.baker@jonesboroschools.net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4"/>
              </a:rPr>
              <a:t>lee.caldwell@jonesboroschools.net</a:t>
            </a:r>
            <a:r>
              <a:rPr lang="en">
                <a:latin typeface="Roboto"/>
                <a:ea typeface="Roboto"/>
                <a:cs typeface="Roboto"/>
                <a:sym typeface="Roboto"/>
              </a:rPr>
              <a:t> 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5"/>
              </a:rPr>
              <a:t>wes.swift@jonesboroschools.net</a:t>
            </a:r>
            <a:r>
              <a:rPr lang="en">
                <a:latin typeface="Roboto"/>
                <a:ea typeface="Roboto"/>
                <a:cs typeface="Roboto"/>
                <a:sym typeface="Roboto"/>
              </a:rPr>
              <a:t> 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6"/>
              </a:rPr>
              <a:t>abbie.hayley@jonesboroschools.net</a:t>
            </a:r>
            <a:r>
              <a:rPr lang="en">
                <a:latin typeface="Roboto"/>
                <a:ea typeface="Roboto"/>
                <a:cs typeface="Roboto"/>
                <a:sym typeface="Roboto"/>
              </a:rPr>
              <a:t> 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marR="38100" rtl="0" algn="ctr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3333"/>
              <a:buFont typeface="Arial"/>
              <a:buNone/>
            </a:pPr>
            <a:r>
              <a:rPr b="1" lang="en" sz="3300">
                <a:solidFill>
                  <a:srgbClr val="202124"/>
                </a:solidFill>
              </a:rPr>
              <a:t>¿Qué es el Título 1?</a:t>
            </a:r>
            <a:endParaRPr b="1" sz="3300">
              <a:solidFill>
                <a:srgbClr val="202124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700"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202124"/>
                </a:solidFill>
              </a:rPr>
              <a:t>El Título 1 es un programa federal diseñado para ayudar a las escuelas con fondos y brinda apoyo para cerrar las brechas de rendimiento de los estudiantes de bajo rendimiento.</a:t>
            </a:r>
            <a:endParaRPr sz="2000">
              <a:solidFill>
                <a:srgbClr val="202124"/>
              </a:solidFill>
            </a:endParaRPr>
          </a:p>
          <a:p>
            <a:pPr indent="0" lvl="0" marL="0" marR="38100" rtl="0" algn="l">
              <a:lnSpc>
                <a:spcPct val="128571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000">
                <a:solidFill>
                  <a:srgbClr val="202124"/>
                </a:solidFill>
              </a:rPr>
              <a:t>Las escuelas de Título 1 deben informar a los padres sobre sus derechos y oportunidades de participación en la escuela de sus hijos. Además, el director informará a los padres sobre el estado de la escuela, según las pautas estatales y federales.</a:t>
            </a:r>
            <a:endParaRPr sz="2000">
              <a:solidFill>
                <a:srgbClr val="20212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9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b="1" lang="en" sz="2400">
                <a:solidFill>
                  <a:srgbClr val="202124"/>
                </a:solidFill>
              </a:rPr>
              <a:t>¿Cómo se determina la financiación del Título 1 por escuela?</a:t>
            </a:r>
            <a:endParaRPr b="1" sz="2400">
              <a:solidFill>
                <a:srgbClr val="202124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100">
                <a:solidFill>
                  <a:srgbClr val="202124"/>
                </a:solidFill>
              </a:rPr>
              <a:t>El financiamiento por escuela se basa en el porcentaje de estudiantes en el Programa de Almuerzo Gratis oa Precio Reducido.</a:t>
            </a:r>
            <a:endParaRPr sz="2100">
              <a:solidFill>
                <a:srgbClr val="20212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23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marR="38100" rtl="0" algn="ctr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en" sz="2400">
                <a:solidFill>
                  <a:srgbClr val="202124"/>
                </a:solidFill>
              </a:rPr>
              <a:t>¿Qué financia el Título 1 en nuestro distrito?</a:t>
            </a:r>
            <a:endParaRPr sz="2400">
              <a:solidFill>
                <a:srgbClr val="202124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202124"/>
                </a:solidFill>
              </a:rPr>
              <a:t>Ejemplos de usos de fondos del distrito:</a:t>
            </a:r>
            <a:endParaRPr sz="2100">
              <a:solidFill>
                <a:srgbClr val="202124"/>
              </a:solidFill>
            </a:endParaRPr>
          </a:p>
          <a:p>
            <a:pPr indent="-336550" lvl="0" marL="457200" rtl="0" algn="l">
              <a:spcBef>
                <a:spcPts val="1200"/>
              </a:spcBef>
              <a:spcAft>
                <a:spcPts val="0"/>
              </a:spcAft>
              <a:buSzPts val="1700"/>
              <a:buChar char="●"/>
            </a:pPr>
            <a:r>
              <a:rPr lang="en" sz="2100">
                <a:solidFill>
                  <a:srgbClr val="202124"/>
                </a:solidFill>
              </a:rPr>
              <a:t>Facilitador de Instrucción</a:t>
            </a:r>
            <a:endParaRPr sz="2100">
              <a:solidFill>
                <a:srgbClr val="202124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2100">
                <a:solidFill>
                  <a:srgbClr val="202124"/>
                </a:solidFill>
              </a:rPr>
              <a:t>Tecnología (agregar dispositivos inalámbricos)</a:t>
            </a:r>
            <a:endParaRPr sz="2100">
              <a:solidFill>
                <a:srgbClr val="202124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2100">
                <a:solidFill>
                  <a:srgbClr val="202124"/>
                </a:solidFill>
              </a:rPr>
              <a:t>Intervencionistas (para ayudar a todos los niveles de grado)</a:t>
            </a:r>
            <a:endParaRPr sz="2100">
              <a:solidFill>
                <a:srgbClr val="202124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2100">
                <a:solidFill>
                  <a:srgbClr val="202124"/>
                </a:solidFill>
              </a:rPr>
              <a:t>Recursos del centro de padres</a:t>
            </a:r>
            <a:endParaRPr sz="2100">
              <a:solidFill>
                <a:srgbClr val="202124"/>
              </a:solidFill>
            </a:endParaRPr>
          </a:p>
          <a:p>
            <a:pPr indent="-336550" lvl="0" marL="457200" rtl="0" algn="l"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2100">
                <a:solidFill>
                  <a:srgbClr val="202124"/>
                </a:solidFill>
              </a:rPr>
              <a:t>Actividades de participación de padres y familias</a:t>
            </a:r>
            <a:endParaRPr sz="2100">
              <a:solidFill>
                <a:srgbClr val="202124"/>
              </a:solidFill>
            </a:endParaRPr>
          </a:p>
          <a:p>
            <a:pPr indent="-336550" lvl="0" marL="45720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</a:pPr>
            <a:r>
              <a:rPr lang="en" sz="2100">
                <a:solidFill>
                  <a:srgbClr val="202124"/>
                </a:solidFill>
              </a:rPr>
              <a:t>Materiales de </a:t>
            </a:r>
            <a:r>
              <a:rPr lang="en" sz="2100">
                <a:solidFill>
                  <a:srgbClr val="202124"/>
                </a:solidFill>
              </a:rPr>
              <a:t>instrucción</a:t>
            </a:r>
            <a:endParaRPr sz="2100">
              <a:solidFill>
                <a:srgbClr val="20212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7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marR="38100" rtl="0" algn="ctr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en" sz="2400">
                <a:solidFill>
                  <a:srgbClr val="202124"/>
                </a:solidFill>
              </a:rPr>
              <a:t>Información sobre el estado de la escuela</a:t>
            </a:r>
            <a:endParaRPr sz="2400">
              <a:solidFill>
                <a:srgbClr val="202124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rgbClr val="202124"/>
                </a:solidFill>
              </a:rPr>
              <a:t>Matrícula: 733 Estudiantes</a:t>
            </a:r>
            <a:endParaRPr sz="2100">
              <a:solidFill>
                <a:srgbClr val="202124"/>
              </a:solidFill>
            </a:endParaRPr>
          </a:p>
          <a:p>
            <a:pPr indent="-304165" lvl="0" marL="457200" rtl="0" algn="l">
              <a:spcBef>
                <a:spcPts val="1200"/>
              </a:spcBef>
              <a:spcAft>
                <a:spcPts val="0"/>
              </a:spcAft>
              <a:buSzPct val="66666"/>
              <a:buChar char="●"/>
            </a:pPr>
            <a:r>
              <a:rPr lang="en" sz="2100">
                <a:solidFill>
                  <a:srgbClr val="202124"/>
                </a:solidFill>
              </a:rPr>
              <a:t>Género:</a:t>
            </a:r>
            <a:endParaRPr sz="2100">
              <a:solidFill>
                <a:srgbClr val="202124"/>
              </a:solidFill>
            </a:endParaRPr>
          </a:p>
          <a:p>
            <a:pPr indent="-304165" lvl="1" marL="914400" rtl="0" algn="l">
              <a:spcBef>
                <a:spcPts val="0"/>
              </a:spcBef>
              <a:spcAft>
                <a:spcPts val="0"/>
              </a:spcAft>
              <a:buSzPct val="66666"/>
              <a:buChar char="○"/>
            </a:pPr>
            <a:r>
              <a:rPr lang="en" sz="2100">
                <a:solidFill>
                  <a:srgbClr val="202124"/>
                </a:solidFill>
              </a:rPr>
              <a:t>Mujer- 54%</a:t>
            </a:r>
            <a:endParaRPr sz="2100">
              <a:solidFill>
                <a:srgbClr val="202124"/>
              </a:solidFill>
            </a:endParaRPr>
          </a:p>
          <a:p>
            <a:pPr indent="-304165" lvl="1" marL="914400" rtl="0" algn="l">
              <a:spcBef>
                <a:spcPts val="0"/>
              </a:spcBef>
              <a:spcAft>
                <a:spcPts val="0"/>
              </a:spcAft>
              <a:buSzPct val="66666"/>
              <a:buChar char="○"/>
            </a:pPr>
            <a:r>
              <a:rPr lang="en" sz="2100">
                <a:solidFill>
                  <a:srgbClr val="202124"/>
                </a:solidFill>
              </a:rPr>
              <a:t>Hombre- 46%</a:t>
            </a:r>
            <a:endParaRPr sz="2100">
              <a:solidFill>
                <a:srgbClr val="202124"/>
              </a:solidFill>
            </a:endParaRPr>
          </a:p>
          <a:p>
            <a:pPr indent="-304165" lvl="0" marL="457200" rtl="0" algn="l">
              <a:spcBef>
                <a:spcPts val="0"/>
              </a:spcBef>
              <a:spcAft>
                <a:spcPts val="0"/>
              </a:spcAft>
              <a:buSzPct val="66666"/>
              <a:buChar char="●"/>
            </a:pPr>
            <a:r>
              <a:rPr lang="en" sz="2100">
                <a:solidFill>
                  <a:srgbClr val="202124"/>
                </a:solidFill>
              </a:rPr>
              <a:t>Etnicidad:</a:t>
            </a:r>
            <a:endParaRPr sz="2100">
              <a:solidFill>
                <a:srgbClr val="202124"/>
              </a:solidFill>
            </a:endParaRPr>
          </a:p>
          <a:p>
            <a:pPr indent="-304165" lvl="1" marL="914400" rtl="0" algn="l">
              <a:spcBef>
                <a:spcPts val="0"/>
              </a:spcBef>
              <a:spcAft>
                <a:spcPts val="0"/>
              </a:spcAft>
              <a:buSzPct val="66666"/>
              <a:buChar char="○"/>
            </a:pPr>
            <a:r>
              <a:rPr lang="en" sz="2100">
                <a:solidFill>
                  <a:srgbClr val="202124"/>
                </a:solidFill>
              </a:rPr>
              <a:t>Afroamericano- 37.52%</a:t>
            </a:r>
            <a:endParaRPr sz="2100">
              <a:solidFill>
                <a:srgbClr val="202124"/>
              </a:solidFill>
            </a:endParaRPr>
          </a:p>
          <a:p>
            <a:pPr indent="-304165" lvl="1" marL="914400" rtl="0" algn="l">
              <a:spcBef>
                <a:spcPts val="0"/>
              </a:spcBef>
              <a:spcAft>
                <a:spcPts val="0"/>
              </a:spcAft>
              <a:buSzPct val="66666"/>
              <a:buChar char="○"/>
            </a:pPr>
            <a:r>
              <a:rPr lang="en" sz="2100">
                <a:solidFill>
                  <a:srgbClr val="202124"/>
                </a:solidFill>
              </a:rPr>
              <a:t>Asiático- &lt;1%</a:t>
            </a:r>
            <a:endParaRPr sz="2100">
              <a:solidFill>
                <a:srgbClr val="202124"/>
              </a:solidFill>
            </a:endParaRPr>
          </a:p>
          <a:p>
            <a:pPr indent="-304165" lvl="1" marL="914400" rtl="0" algn="l">
              <a:spcBef>
                <a:spcPts val="0"/>
              </a:spcBef>
              <a:spcAft>
                <a:spcPts val="0"/>
              </a:spcAft>
              <a:buSzPct val="66666"/>
              <a:buChar char="○"/>
            </a:pPr>
            <a:r>
              <a:rPr lang="en" sz="2100">
                <a:solidFill>
                  <a:srgbClr val="202124"/>
                </a:solidFill>
              </a:rPr>
              <a:t>Caucásico- 43,6%</a:t>
            </a:r>
            <a:endParaRPr sz="2100">
              <a:solidFill>
                <a:srgbClr val="202124"/>
              </a:solidFill>
            </a:endParaRPr>
          </a:p>
          <a:p>
            <a:pPr indent="-304165" lvl="1" marL="914400" rtl="0" algn="l">
              <a:spcBef>
                <a:spcPts val="0"/>
              </a:spcBef>
              <a:spcAft>
                <a:spcPts val="0"/>
              </a:spcAft>
              <a:buSzPct val="66666"/>
              <a:buChar char="○"/>
            </a:pPr>
            <a:r>
              <a:rPr lang="en" sz="2100">
                <a:solidFill>
                  <a:srgbClr val="202124"/>
                </a:solidFill>
              </a:rPr>
              <a:t>Hispano o Latino- 13.37%</a:t>
            </a:r>
            <a:endParaRPr sz="2100">
              <a:solidFill>
                <a:srgbClr val="202124"/>
              </a:solidFill>
            </a:endParaRPr>
          </a:p>
          <a:p>
            <a:pPr indent="-304165" lvl="1" marL="914400" rtl="0" algn="l">
              <a:spcBef>
                <a:spcPts val="0"/>
              </a:spcBef>
              <a:spcAft>
                <a:spcPts val="0"/>
              </a:spcAft>
              <a:buSzPct val="66666"/>
              <a:buChar char="○"/>
            </a:pPr>
            <a:r>
              <a:rPr lang="en" sz="2100">
                <a:solidFill>
                  <a:srgbClr val="202124"/>
                </a:solidFill>
              </a:rPr>
              <a:t>Nativos americanos/nativos de Alaska- &lt;1 %</a:t>
            </a:r>
            <a:endParaRPr sz="2100">
              <a:solidFill>
                <a:srgbClr val="202124"/>
              </a:solidFill>
            </a:endParaRPr>
          </a:p>
          <a:p>
            <a:pPr indent="-304165" lvl="1" marL="91440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SzPct val="66666"/>
              <a:buChar char="○"/>
            </a:pPr>
            <a:r>
              <a:rPr lang="en" sz="2100">
                <a:solidFill>
                  <a:srgbClr val="202124"/>
                </a:solidFill>
              </a:rPr>
              <a:t>Dos o más- 4.23%</a:t>
            </a:r>
            <a:endParaRPr sz="2100">
              <a:solidFill>
                <a:srgbClr val="20212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0"/>
              <a:t>Personal </a:t>
            </a:r>
            <a:r>
              <a:rPr lang="en" sz="5000"/>
              <a:t>VPA</a:t>
            </a:r>
            <a:endParaRPr sz="5000"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202124"/>
                </a:solidFill>
              </a:rPr>
              <a:t>Número de personal certificado: 50</a:t>
            </a:r>
            <a:endParaRPr sz="1900">
              <a:solidFill>
                <a:srgbClr val="202124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202124"/>
                </a:solidFill>
              </a:rPr>
              <a:t>Número de Personal No Certificado: 19</a:t>
            </a:r>
            <a:endParaRPr sz="1900">
              <a:solidFill>
                <a:srgbClr val="202124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900">
                <a:solidFill>
                  <a:srgbClr val="202124"/>
                </a:solidFill>
              </a:rPr>
              <a:t>¡El 100% de los maestros de VPA alcanzan el estatus de altamente calificado!</a:t>
            </a:r>
            <a:endParaRPr sz="1900">
              <a:solidFill>
                <a:srgbClr val="202124"/>
              </a:solidFill>
            </a:endParaRPr>
          </a:p>
          <a:p>
            <a:pPr indent="0" lvl="0" marL="0" marR="38100" rtl="0" algn="l">
              <a:lnSpc>
                <a:spcPct val="118571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900">
                <a:solidFill>
                  <a:srgbClr val="202124"/>
                </a:solidFill>
              </a:rPr>
              <a:t>*Nota: si un maestro se ausenta por más de 30 días consecutivos y no se certifica un sustituto para esa materia principal, la escuela debe notificar a los padres por carta.</a:t>
            </a:r>
            <a:endParaRPr sz="1900">
              <a:solidFill>
                <a:srgbClr val="202124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marR="38100" rtl="0" algn="ctr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en" sz="2400">
                <a:solidFill>
                  <a:srgbClr val="202124"/>
                </a:solidFill>
                <a:latin typeface="Roboto"/>
                <a:ea typeface="Roboto"/>
                <a:cs typeface="Roboto"/>
                <a:sym typeface="Roboto"/>
              </a:rPr>
              <a:t>¿Qué pruebas tomará mi hijo este año?</a:t>
            </a:r>
            <a:endParaRPr i="1" sz="2400">
              <a:solidFill>
                <a:srgbClr val="70757A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482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4761"/>
              <a:buFont typeface="Arial"/>
              <a:buNone/>
            </a:pPr>
            <a:r>
              <a:rPr lang="en" sz="1050">
                <a:solidFill>
                  <a:srgbClr val="FFFFFF"/>
                </a:solidFill>
                <a:highlight>
                  <a:srgbClr val="1A73E8"/>
                </a:highlight>
                <a:latin typeface="Roboto"/>
                <a:ea typeface="Roboto"/>
                <a:cs typeface="Roboto"/>
                <a:sym typeface="Roboto"/>
              </a:rPr>
              <a:t>Se</a:t>
            </a:r>
            <a:endParaRPr sz="1050">
              <a:solidFill>
                <a:srgbClr val="FFFFFF"/>
              </a:solidFill>
              <a:highlight>
                <a:srgbClr val="1A73E8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459450" y="937975"/>
            <a:ext cx="8373000" cy="442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iReady (1-2)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ELPA 21 (English as a Second Language students)</a:t>
            </a:r>
            <a:endParaRPr/>
          </a:p>
          <a:p>
            <a:pPr indent="-287981" lvl="0" marL="457200" marR="38100" rtl="0" algn="l">
              <a:lnSpc>
                <a:spcPct val="128571"/>
              </a:lnSpc>
              <a:spcBef>
                <a:spcPts val="1200"/>
              </a:spcBef>
              <a:spcAft>
                <a:spcPts val="0"/>
              </a:spcAft>
              <a:buSzPts val="935"/>
              <a:buChar char="●"/>
            </a:pPr>
            <a:r>
              <a:rPr lang="en" sz="1235">
                <a:solidFill>
                  <a:srgbClr val="202124"/>
                </a:solidFill>
              </a:rPr>
              <a:t>30 y 31 de Marzo</a:t>
            </a:r>
            <a:endParaRPr sz="1235">
              <a:solidFill>
                <a:srgbClr val="202124"/>
              </a:solidFill>
            </a:endParaRPr>
          </a:p>
          <a:p>
            <a:pPr indent="0" lvl="0" marL="45720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35">
              <a:solidFill>
                <a:srgbClr val="202124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ACT Aspire</a:t>
            </a:r>
            <a:endParaRPr/>
          </a:p>
          <a:p>
            <a:pPr indent="-304800" lvl="0" marL="457200" rtl="0" algn="l">
              <a:spcBef>
                <a:spcPts val="1200"/>
              </a:spcBef>
              <a:spcAft>
                <a:spcPts val="0"/>
              </a:spcAft>
              <a:buSzPts val="1200"/>
              <a:buChar char="●"/>
            </a:pPr>
            <a:r>
              <a:rPr lang="en" sz="1200">
                <a:solidFill>
                  <a:srgbClr val="202124"/>
                </a:solidFill>
              </a:rPr>
              <a:t>Los estudiantes en los grados 3-6 tomarán la evaluación ACT Aspire estandarizada en la primavera de 2023. Esta es una prueba computarizada.</a:t>
            </a:r>
            <a:endParaRPr sz="1200">
              <a:solidFill>
                <a:srgbClr val="202124"/>
              </a:solidFill>
            </a:endParaRPr>
          </a:p>
          <a:p>
            <a:pPr indent="-304800" lvl="0" marL="45720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>
                <a:solidFill>
                  <a:srgbClr val="202124"/>
                </a:solidFill>
              </a:rPr>
              <a:t>Semana de exámenes: 1 de Mayo - 5 de Mayo</a:t>
            </a:r>
            <a:endParaRPr sz="1200">
              <a:solidFill>
                <a:srgbClr val="20212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descr="Community Verified icon" id="92" name="Google Shape;9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9675" y="1017725"/>
            <a:ext cx="337293" cy="64711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19"/>
          <p:cNvSpPr txBox="1"/>
          <p:nvPr/>
        </p:nvSpPr>
        <p:spPr>
          <a:xfrm>
            <a:off x="533000" y="1082425"/>
            <a:ext cx="7721100" cy="1384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Los estudiantes tomarán la prueba iReady tres veces este año (otoño, invierno y primavera)</a:t>
            </a:r>
            <a:endParaRPr sz="12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Otoño - 7 y 8 de septiembre</a:t>
            </a:r>
            <a:endParaRPr sz="12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Invierno - La semana del 9 de enero</a:t>
            </a:r>
            <a:endParaRPr sz="1200"/>
          </a:p>
          <a:p>
            <a:pPr indent="-304800" lvl="0" marL="45720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Primavera - La semana del 17 de abril</a:t>
            </a:r>
            <a:endParaRPr sz="1200"/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marR="38100" rtl="0" algn="ctr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en" sz="2400">
                <a:solidFill>
                  <a:srgbClr val="202124"/>
                </a:solidFill>
              </a:rPr>
              <a:t>Propósito de la Evaluación</a:t>
            </a:r>
            <a:endParaRPr sz="2400">
              <a:solidFill>
                <a:srgbClr val="202124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800"/>
          </a:p>
        </p:txBody>
      </p:sp>
      <p:sp>
        <p:nvSpPr>
          <p:cNvPr id="99" name="Google Shape;99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28453" lvl="0" marL="457200" rtl="0" algn="l">
              <a:spcBef>
                <a:spcPts val="0"/>
              </a:spcBef>
              <a:spcAft>
                <a:spcPts val="0"/>
              </a:spcAft>
              <a:buSzPct val="80952"/>
              <a:buChar char="●"/>
            </a:pPr>
            <a:r>
              <a:rPr lang="en" sz="2100">
                <a:solidFill>
                  <a:srgbClr val="202124"/>
                </a:solidFill>
              </a:rPr>
              <a:t>Identificar brechas en el aprendizaje de los estudiantes.</a:t>
            </a:r>
            <a:endParaRPr sz="2100">
              <a:solidFill>
                <a:srgbClr val="202124"/>
              </a:solidFill>
            </a:endParaRPr>
          </a:p>
          <a:p>
            <a:pPr indent="-328453" lvl="0" marL="457200" rtl="0" algn="l">
              <a:spcBef>
                <a:spcPts val="0"/>
              </a:spcBef>
              <a:spcAft>
                <a:spcPts val="0"/>
              </a:spcAft>
              <a:buSzPct val="80952"/>
              <a:buChar char="●"/>
            </a:pPr>
            <a:r>
              <a:rPr lang="en" sz="2100">
                <a:solidFill>
                  <a:srgbClr val="202124"/>
                </a:solidFill>
              </a:rPr>
              <a:t>Para predecir el desempeño de los estudiantes en las pruebas estatales y/o nacionales.</a:t>
            </a:r>
            <a:endParaRPr sz="2100">
              <a:solidFill>
                <a:srgbClr val="202124"/>
              </a:solidFill>
            </a:endParaRPr>
          </a:p>
          <a:p>
            <a:pPr indent="-328453" lvl="0" marL="457200" rtl="0" algn="l">
              <a:spcBef>
                <a:spcPts val="0"/>
              </a:spcBef>
              <a:spcAft>
                <a:spcPts val="0"/>
              </a:spcAft>
              <a:buSzPct val="80952"/>
              <a:buChar char="●"/>
            </a:pPr>
            <a:r>
              <a:rPr lang="en" sz="2100">
                <a:solidFill>
                  <a:srgbClr val="202124"/>
                </a:solidFill>
              </a:rPr>
              <a:t>Los datos de las pruebas se utilizan en los niveles del salón de clases para determinar los grupos, las necesidades de intervención y/u otros servicios para ayudar a los estudiantes en el crecimiento académico.</a:t>
            </a:r>
            <a:endParaRPr sz="2100">
              <a:solidFill>
                <a:srgbClr val="202124"/>
              </a:solidFill>
            </a:endParaRPr>
          </a:p>
          <a:p>
            <a:pPr indent="-328453" lvl="0" marL="457200" rtl="0" algn="l">
              <a:spcBef>
                <a:spcPts val="0"/>
              </a:spcBef>
              <a:spcAft>
                <a:spcPts val="0"/>
              </a:spcAft>
              <a:buSzPct val="80952"/>
              <a:buChar char="●"/>
            </a:pPr>
            <a:r>
              <a:rPr lang="en" sz="2100">
                <a:solidFill>
                  <a:srgbClr val="202124"/>
                </a:solidFill>
              </a:rPr>
              <a:t>Asistir al administrador con una mejor toma de decisiones para la escuela y a nivel del distrito.</a:t>
            </a:r>
            <a:endParaRPr sz="2100">
              <a:solidFill>
                <a:srgbClr val="202124"/>
              </a:solidFill>
            </a:endParaRPr>
          </a:p>
          <a:p>
            <a:pPr indent="-328453" lvl="0" marL="45720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SzPct val="80952"/>
              <a:buChar char="●"/>
            </a:pPr>
            <a:r>
              <a:rPr lang="en" sz="2100">
                <a:solidFill>
                  <a:srgbClr val="202124"/>
                </a:solidFill>
              </a:rPr>
              <a:t>Estas pruebas se consideran "de alto riesgo" y se requieren a nivel estatal.</a:t>
            </a:r>
            <a:endParaRPr sz="2100">
              <a:solidFill>
                <a:srgbClr val="202124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7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marR="38100" rtl="0" algn="ctr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5833"/>
              <a:buFont typeface="Arial"/>
              <a:buNone/>
            </a:pPr>
            <a:r>
              <a:rPr lang="en" sz="2400">
                <a:solidFill>
                  <a:srgbClr val="202124"/>
                </a:solidFill>
              </a:rPr>
              <a:t>Nuestro Plan de Estudios</a:t>
            </a:r>
            <a:endParaRPr sz="2400">
              <a:solidFill>
                <a:srgbClr val="202124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100"/>
          </a:p>
        </p:txBody>
      </p:sp>
      <p:sp>
        <p:nvSpPr>
          <p:cNvPr id="105" name="Google Shape;105;p21"/>
          <p:cNvSpPr txBox="1"/>
          <p:nvPr>
            <p:ph idx="1" type="body"/>
          </p:nvPr>
        </p:nvSpPr>
        <p:spPr>
          <a:xfrm>
            <a:off x="381000" y="1017725"/>
            <a:ext cx="8357400" cy="40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AR Common Core State Standards </a:t>
            </a:r>
            <a:r>
              <a:rPr lang="en" sz="1200">
                <a:solidFill>
                  <a:srgbClr val="202124"/>
                </a:solidFill>
              </a:rPr>
              <a:t>para alfabetización y matemáticas </a:t>
            </a:r>
            <a:r>
              <a:rPr lang="en" sz="1200"/>
              <a:t>(</a:t>
            </a:r>
            <a:r>
              <a:rPr lang="en" sz="1200" u="sng">
                <a:solidFill>
                  <a:schemeClr val="hlink"/>
                </a:solidFill>
                <a:hlinkClick r:id="rId3"/>
              </a:rPr>
              <a:t>www.corestandards.org</a:t>
            </a:r>
            <a:r>
              <a:rPr lang="en" sz="1200"/>
              <a:t>)</a:t>
            </a:r>
            <a:endParaRPr sz="1200"/>
          </a:p>
          <a:p>
            <a:pPr indent="0" lvl="0" marL="0" marR="38100" rtl="0" algn="l">
              <a:lnSpc>
                <a:spcPct val="128571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202124"/>
                </a:solidFill>
              </a:rPr>
              <a:t>Ciencias Sociales </a:t>
            </a:r>
            <a:r>
              <a:rPr lang="en" sz="1200"/>
              <a:t>- AR Frameworks</a:t>
            </a:r>
            <a:endParaRPr sz="1200"/>
          </a:p>
          <a:p>
            <a:pPr indent="0" lvl="0" marL="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Ciencias- Next Gen Science Standards</a:t>
            </a:r>
            <a:endParaRPr sz="1200"/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Char char="●"/>
            </a:pPr>
            <a:r>
              <a:rPr lang="en" sz="1200"/>
              <a:t>5th and 6th = Kesler Science</a:t>
            </a:r>
            <a:endParaRPr sz="1200"/>
          </a:p>
          <a:p>
            <a:pPr indent="0" lvl="0" marL="0" marR="38100" rtl="0" algn="l">
              <a:lnSpc>
                <a:spcPct val="128571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202124"/>
                </a:solidFill>
              </a:rPr>
              <a:t>Matemáticas</a:t>
            </a:r>
            <a:r>
              <a:rPr lang="en" sz="1200"/>
              <a:t> - </a:t>
            </a:r>
            <a:r>
              <a:rPr lang="en" sz="1200"/>
              <a:t>iReady Math (todos los grados)</a:t>
            </a:r>
            <a:endParaRPr sz="1200"/>
          </a:p>
          <a:p>
            <a:pPr indent="0" lvl="0" marL="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solidFill>
                  <a:srgbClr val="202124"/>
                </a:solidFill>
              </a:rPr>
              <a:t>Currículo de Alfabetización</a:t>
            </a:r>
            <a:endParaRPr sz="1200">
              <a:solidFill>
                <a:srgbClr val="202124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" sz="1200"/>
            </a:br>
            <a:r>
              <a:rPr lang="en" sz="1200"/>
              <a:t>Grados 1 &amp; 2: Core Knowledge Language Arts (CKLA)</a:t>
            </a:r>
            <a:br>
              <a:rPr lang="en" sz="1200"/>
            </a:br>
            <a:r>
              <a:rPr lang="en" sz="1200"/>
              <a:t>Grados 1 &amp; 2: </a:t>
            </a:r>
            <a:r>
              <a:rPr lang="en" sz="1200"/>
              <a:t>Heggerty</a:t>
            </a:r>
            <a:endParaRPr sz="12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Grados 1, 2, and 3 : 95% Core Phonics</a:t>
            </a:r>
            <a:br>
              <a:rPr lang="en" sz="1200"/>
            </a:br>
            <a:r>
              <a:rPr lang="en" sz="1200"/>
              <a:t>Grados 3-6: Wit &amp; Wisdom</a:t>
            </a:r>
            <a:endParaRPr sz="1200"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marR="38100" rtl="0" algn="l">
              <a:lnSpc>
                <a:spcPct val="12857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202124"/>
                </a:solidFill>
              </a:rPr>
              <a:t>programa de intervención fonética</a:t>
            </a:r>
            <a:r>
              <a:rPr lang="en" sz="1200"/>
              <a:t>: 95% Phonics Lesson Library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/>
              <a:t>Programa de Dslexia: SPIRE</a:t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