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Roboto"/>
      <p:regular r:id="rId20"/>
      <p:bold r:id="rId21"/>
      <p:italic r:id="rId22"/>
      <p:boldItalic r:id="rId23"/>
    </p:embeddedFont>
    <p:embeddedFont>
      <p:font typeface="Merriweath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regular.fntdata"/><Relationship Id="rId22" Type="http://schemas.openxmlformats.org/officeDocument/2006/relationships/font" Target="fonts/Roboto-italic.fntdata"/><Relationship Id="rId21" Type="http://schemas.openxmlformats.org/officeDocument/2006/relationships/font" Target="fonts/Roboto-bold.fntdata"/><Relationship Id="rId24" Type="http://schemas.openxmlformats.org/officeDocument/2006/relationships/font" Target="fonts/Merriweather-regular.fntdata"/><Relationship Id="rId23" Type="http://schemas.openxmlformats.org/officeDocument/2006/relationships/font" Target="fonts/Roboto-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Merriweather-italic.fntdata"/><Relationship Id="rId25" Type="http://schemas.openxmlformats.org/officeDocument/2006/relationships/font" Target="fonts/Merriweather-bold.fntdata"/><Relationship Id="rId27" Type="http://schemas.openxmlformats.org/officeDocument/2006/relationships/font" Target="fonts/Merriweath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a40953e20a_0_7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a40953e20a_0_7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a40953e20a_0_7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a40953e20a_0_7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a40953e20a_0_7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a40953e20a_0_7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a40953e20a_0_7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a40953e20a_0_7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a40953e20a_0_7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a40953e20a_0_7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a40953e20a_0_1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a40953e20a_0_1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a40953e20a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a40953e20a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a40953e20a_0_7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a40953e20a_0_7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a40953e20a_0_7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a40953e20a_0_7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a40953e20a_0_7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a40953e20a_0_7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a40953e20a_0_7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a40953e20a_0_7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a40953e20a_0_7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a40953e20a_0_7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a40953e20a_0_7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a40953e20a_0_7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sp>
        <p:nvSpPr>
          <p:cNvPr id="10" name="Google Shape;10;p2"/>
          <p:cNvSpPr/>
          <p:nvPr/>
        </p:nvSpPr>
        <p:spPr>
          <a:xfrm>
            <a:off x="-125" y="0"/>
            <a:ext cx="9144250" cy="4398100"/>
          </a:xfrm>
          <a:custGeom>
            <a:rect b="b" l="l" r="r" t="t"/>
            <a:pathLst>
              <a:path extrusionOk="0" h="175924" w="365770">
                <a:moveTo>
                  <a:pt x="0" y="0"/>
                </a:moveTo>
                <a:lnTo>
                  <a:pt x="365770" y="0"/>
                </a:lnTo>
                <a:lnTo>
                  <a:pt x="365760" y="70914"/>
                </a:lnTo>
                <a:lnTo>
                  <a:pt x="0" y="175924"/>
                </a:lnTo>
                <a:close/>
              </a:path>
            </a:pathLst>
          </a:custGeom>
          <a:solidFill>
            <a:schemeClr val="lt1"/>
          </a:solidFill>
          <a:ln>
            <a:noFill/>
          </a:ln>
        </p:spPr>
      </p:sp>
      <p:sp>
        <p:nvSpPr>
          <p:cNvPr id="11" name="Google Shape;11;p2"/>
          <p:cNvSpPr txBox="1"/>
          <p:nvPr>
            <p:ph type="ctrTitle"/>
          </p:nvPr>
        </p:nvSpPr>
        <p:spPr>
          <a:xfrm>
            <a:off x="311700" y="539725"/>
            <a:ext cx="8520600" cy="1282500"/>
          </a:xfrm>
          <a:prstGeom prst="rect">
            <a:avLst/>
          </a:prstGeom>
        </p:spPr>
        <p:txBody>
          <a:bodyPr anchorCtr="0" anchor="t" bIns="91425" lIns="91425" spcFirstLastPara="1" rIns="91425" wrap="square" tIns="91425">
            <a:no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2" name="Google Shape;12;p2"/>
          <p:cNvSpPr txBox="1"/>
          <p:nvPr>
            <p:ph idx="1" type="subTitle"/>
          </p:nvPr>
        </p:nvSpPr>
        <p:spPr>
          <a:xfrm>
            <a:off x="311700" y="1878560"/>
            <a:ext cx="4242600" cy="7383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2"/>
              </a:buClr>
              <a:buSzPts val="1600"/>
              <a:buNone/>
              <a:defRPr sz="1600">
                <a:solidFill>
                  <a:schemeClr val="lt2"/>
                </a:solidFill>
              </a:defRPr>
            </a:lvl1pPr>
            <a:lvl2pPr lvl="1">
              <a:lnSpc>
                <a:spcPct val="100000"/>
              </a:lnSpc>
              <a:spcBef>
                <a:spcPts val="0"/>
              </a:spcBef>
              <a:spcAft>
                <a:spcPts val="0"/>
              </a:spcAft>
              <a:buClr>
                <a:schemeClr val="lt2"/>
              </a:buClr>
              <a:buSzPts val="1600"/>
              <a:buNone/>
              <a:defRPr sz="1600">
                <a:solidFill>
                  <a:schemeClr val="lt2"/>
                </a:solidFill>
              </a:defRPr>
            </a:lvl2pPr>
            <a:lvl3pPr lvl="2">
              <a:lnSpc>
                <a:spcPct val="100000"/>
              </a:lnSpc>
              <a:spcBef>
                <a:spcPts val="0"/>
              </a:spcBef>
              <a:spcAft>
                <a:spcPts val="0"/>
              </a:spcAft>
              <a:buClr>
                <a:schemeClr val="lt2"/>
              </a:buClr>
              <a:buSzPts val="1600"/>
              <a:buNone/>
              <a:defRPr sz="1600">
                <a:solidFill>
                  <a:schemeClr val="lt2"/>
                </a:solidFill>
              </a:defRPr>
            </a:lvl3pPr>
            <a:lvl4pPr lvl="3">
              <a:lnSpc>
                <a:spcPct val="100000"/>
              </a:lnSpc>
              <a:spcBef>
                <a:spcPts val="0"/>
              </a:spcBef>
              <a:spcAft>
                <a:spcPts val="0"/>
              </a:spcAft>
              <a:buClr>
                <a:schemeClr val="lt2"/>
              </a:buClr>
              <a:buSzPts val="1600"/>
              <a:buNone/>
              <a:defRPr sz="1600">
                <a:solidFill>
                  <a:schemeClr val="lt2"/>
                </a:solidFill>
              </a:defRPr>
            </a:lvl4pPr>
            <a:lvl5pPr lvl="4">
              <a:lnSpc>
                <a:spcPct val="100000"/>
              </a:lnSpc>
              <a:spcBef>
                <a:spcPts val="0"/>
              </a:spcBef>
              <a:spcAft>
                <a:spcPts val="0"/>
              </a:spcAft>
              <a:buClr>
                <a:schemeClr val="lt2"/>
              </a:buClr>
              <a:buSzPts val="1600"/>
              <a:buNone/>
              <a:defRPr sz="1600">
                <a:solidFill>
                  <a:schemeClr val="lt2"/>
                </a:solidFill>
              </a:defRPr>
            </a:lvl5pPr>
            <a:lvl6pPr lvl="5">
              <a:lnSpc>
                <a:spcPct val="100000"/>
              </a:lnSpc>
              <a:spcBef>
                <a:spcPts val="0"/>
              </a:spcBef>
              <a:spcAft>
                <a:spcPts val="0"/>
              </a:spcAft>
              <a:buClr>
                <a:schemeClr val="lt2"/>
              </a:buClr>
              <a:buSzPts val="1600"/>
              <a:buNone/>
              <a:defRPr sz="1600">
                <a:solidFill>
                  <a:schemeClr val="lt2"/>
                </a:solidFill>
              </a:defRPr>
            </a:lvl6pPr>
            <a:lvl7pPr lvl="6">
              <a:lnSpc>
                <a:spcPct val="100000"/>
              </a:lnSpc>
              <a:spcBef>
                <a:spcPts val="0"/>
              </a:spcBef>
              <a:spcAft>
                <a:spcPts val="0"/>
              </a:spcAft>
              <a:buClr>
                <a:schemeClr val="lt2"/>
              </a:buClr>
              <a:buSzPts val="1600"/>
              <a:buNone/>
              <a:defRPr sz="1600">
                <a:solidFill>
                  <a:schemeClr val="lt2"/>
                </a:solidFill>
              </a:defRPr>
            </a:lvl7pPr>
            <a:lvl8pPr lvl="7">
              <a:lnSpc>
                <a:spcPct val="100000"/>
              </a:lnSpc>
              <a:spcBef>
                <a:spcPts val="0"/>
              </a:spcBef>
              <a:spcAft>
                <a:spcPts val="0"/>
              </a:spcAft>
              <a:buClr>
                <a:schemeClr val="lt2"/>
              </a:buClr>
              <a:buSzPts val="1600"/>
              <a:buNone/>
              <a:defRPr sz="1600">
                <a:solidFill>
                  <a:schemeClr val="lt2"/>
                </a:solidFill>
              </a:defRPr>
            </a:lvl8pPr>
            <a:lvl9pPr lvl="8">
              <a:lnSpc>
                <a:spcPct val="100000"/>
              </a:lnSpc>
              <a:spcBef>
                <a:spcPts val="0"/>
              </a:spcBef>
              <a:spcAft>
                <a:spcPts val="0"/>
              </a:spcAft>
              <a:buClr>
                <a:schemeClr val="lt2"/>
              </a:buClr>
              <a:buSzPts val="1600"/>
              <a:buNone/>
              <a:defRPr sz="1600">
                <a:solidFill>
                  <a:schemeClr val="lt2"/>
                </a:solidFill>
              </a:defRPr>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54" name="Shape 54"/>
        <p:cNvGrpSpPr/>
        <p:nvPr/>
      </p:nvGrpSpPr>
      <p:grpSpPr>
        <a:xfrm>
          <a:off x="0" y="0"/>
          <a:ext cx="0" cy="0"/>
          <a:chOff x="0" y="0"/>
          <a:chExt cx="0" cy="0"/>
        </a:xfrm>
      </p:grpSpPr>
      <p:sp>
        <p:nvSpPr>
          <p:cNvPr id="55" name="Google Shape;55;p11"/>
          <p:cNvSpPr txBox="1"/>
          <p:nvPr>
            <p:ph hasCustomPrompt="1" type="title"/>
          </p:nvPr>
        </p:nvSpPr>
        <p:spPr>
          <a:xfrm>
            <a:off x="311750" y="831175"/>
            <a:ext cx="5334900" cy="1244700"/>
          </a:xfrm>
          <a:prstGeom prst="rect">
            <a:avLst/>
          </a:prstGeom>
        </p:spPr>
        <p:txBody>
          <a:bodyPr anchorCtr="0" anchor="b" bIns="91425" lIns="91425" spcFirstLastPara="1" rIns="91425" wrap="square" tIns="91425">
            <a:noAutofit/>
          </a:bodyPr>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56" name="Google Shape;56;p11"/>
          <p:cNvSpPr txBox="1"/>
          <p:nvPr>
            <p:ph idx="1" type="body"/>
          </p:nvPr>
        </p:nvSpPr>
        <p:spPr>
          <a:xfrm>
            <a:off x="311700" y="2121425"/>
            <a:ext cx="5334900" cy="9426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1600"/>
              </a:spcBef>
              <a:spcAft>
                <a:spcPts val="0"/>
              </a:spcAft>
              <a:buClr>
                <a:schemeClr val="accent2"/>
              </a:buClr>
              <a:buSzPts val="1100"/>
              <a:buChar char="○"/>
              <a:defRPr>
                <a:solidFill>
                  <a:schemeClr val="accent2"/>
                </a:solidFill>
              </a:defRPr>
            </a:lvl2pPr>
            <a:lvl3pPr indent="-298450" lvl="2" marL="1371600">
              <a:spcBef>
                <a:spcPts val="1600"/>
              </a:spcBef>
              <a:spcAft>
                <a:spcPts val="0"/>
              </a:spcAft>
              <a:buClr>
                <a:schemeClr val="accent2"/>
              </a:buClr>
              <a:buSzPts val="1100"/>
              <a:buChar char="■"/>
              <a:defRPr>
                <a:solidFill>
                  <a:schemeClr val="accent2"/>
                </a:solidFill>
              </a:defRPr>
            </a:lvl3pPr>
            <a:lvl4pPr indent="-298450" lvl="3" marL="1828800">
              <a:spcBef>
                <a:spcPts val="1600"/>
              </a:spcBef>
              <a:spcAft>
                <a:spcPts val="0"/>
              </a:spcAft>
              <a:buClr>
                <a:schemeClr val="accent2"/>
              </a:buClr>
              <a:buSzPts val="1100"/>
              <a:buChar char="●"/>
              <a:defRPr>
                <a:solidFill>
                  <a:schemeClr val="accent2"/>
                </a:solidFill>
              </a:defRPr>
            </a:lvl4pPr>
            <a:lvl5pPr indent="-298450" lvl="4" marL="2286000">
              <a:spcBef>
                <a:spcPts val="1600"/>
              </a:spcBef>
              <a:spcAft>
                <a:spcPts val="0"/>
              </a:spcAft>
              <a:buClr>
                <a:schemeClr val="accent2"/>
              </a:buClr>
              <a:buSzPts val="1100"/>
              <a:buChar char="○"/>
              <a:defRPr>
                <a:solidFill>
                  <a:schemeClr val="accent2"/>
                </a:solidFill>
              </a:defRPr>
            </a:lvl5pPr>
            <a:lvl6pPr indent="-298450" lvl="5" marL="2743200">
              <a:spcBef>
                <a:spcPts val="1600"/>
              </a:spcBef>
              <a:spcAft>
                <a:spcPts val="0"/>
              </a:spcAft>
              <a:buClr>
                <a:schemeClr val="accent2"/>
              </a:buClr>
              <a:buSzPts val="1100"/>
              <a:buChar char="■"/>
              <a:defRPr>
                <a:solidFill>
                  <a:schemeClr val="accent2"/>
                </a:solidFill>
              </a:defRPr>
            </a:lvl6pPr>
            <a:lvl7pPr indent="-298450" lvl="6" marL="3200400">
              <a:spcBef>
                <a:spcPts val="1600"/>
              </a:spcBef>
              <a:spcAft>
                <a:spcPts val="0"/>
              </a:spcAft>
              <a:buClr>
                <a:schemeClr val="accent2"/>
              </a:buClr>
              <a:buSzPts val="1100"/>
              <a:buChar char="●"/>
              <a:defRPr>
                <a:solidFill>
                  <a:schemeClr val="accent2"/>
                </a:solidFill>
              </a:defRPr>
            </a:lvl7pPr>
            <a:lvl8pPr indent="-298450" lvl="7" marL="3657600">
              <a:spcBef>
                <a:spcPts val="1600"/>
              </a:spcBef>
              <a:spcAft>
                <a:spcPts val="0"/>
              </a:spcAft>
              <a:buClr>
                <a:schemeClr val="accent2"/>
              </a:buClr>
              <a:buSzPts val="1100"/>
              <a:buChar char="○"/>
              <a:defRPr>
                <a:solidFill>
                  <a:schemeClr val="accent2"/>
                </a:solidFill>
              </a:defRPr>
            </a:lvl8pPr>
            <a:lvl9pPr indent="-298450" lvl="8" marL="4114800">
              <a:spcBef>
                <a:spcPts val="1600"/>
              </a:spcBef>
              <a:spcAft>
                <a:spcPts val="1600"/>
              </a:spcAft>
              <a:buClr>
                <a:schemeClr val="accent2"/>
              </a:buClr>
              <a:buSzPts val="1100"/>
              <a:buChar char="■"/>
              <a:defRPr>
                <a:solidFill>
                  <a:schemeClr val="accent2"/>
                </a:solidFill>
              </a:defRPr>
            </a:lvl9pPr>
          </a:lstStyle>
          <a:p/>
        </p:txBody>
      </p:sp>
      <p:sp>
        <p:nvSpPr>
          <p:cNvPr id="57" name="Google Shape;5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8" name="Shape 58"/>
        <p:cNvGrpSpPr/>
        <p:nvPr/>
      </p:nvGrpSpPr>
      <p:grpSpPr>
        <a:xfrm>
          <a:off x="0" y="0"/>
          <a:ext cx="0" cy="0"/>
          <a:chOff x="0" y="0"/>
          <a:chExt cx="0" cy="0"/>
        </a:xfrm>
      </p:grpSpPr>
      <p:sp>
        <p:nvSpPr>
          <p:cNvPr id="59" name="Google Shape;5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14" name="Shape 14"/>
        <p:cNvGrpSpPr/>
        <p:nvPr/>
      </p:nvGrpSpPr>
      <p:grpSpPr>
        <a:xfrm>
          <a:off x="0" y="0"/>
          <a:ext cx="0" cy="0"/>
          <a:chOff x="0" y="0"/>
          <a:chExt cx="0" cy="0"/>
        </a:xfrm>
      </p:grpSpPr>
      <p:sp>
        <p:nvSpPr>
          <p:cNvPr id="15" name="Google Shape;15;p3"/>
          <p:cNvSpPr/>
          <p:nvPr/>
        </p:nvSpPr>
        <p:spPr>
          <a:xfrm>
            <a:off x="0" y="48099"/>
            <a:ext cx="9144250" cy="4398100"/>
          </a:xfrm>
          <a:custGeom>
            <a:rect b="b" l="l" r="r" t="t"/>
            <a:pathLst>
              <a:path extrusionOk="0" h="175924" w="365770">
                <a:moveTo>
                  <a:pt x="0" y="0"/>
                </a:moveTo>
                <a:lnTo>
                  <a:pt x="365770" y="0"/>
                </a:lnTo>
                <a:lnTo>
                  <a:pt x="365760" y="70914"/>
                </a:lnTo>
                <a:lnTo>
                  <a:pt x="0" y="175924"/>
                </a:lnTo>
                <a:close/>
              </a:path>
            </a:pathLst>
          </a:custGeom>
          <a:solidFill>
            <a:schemeClr val="lt1"/>
          </a:solidFill>
          <a:ln>
            <a:noFill/>
          </a:ln>
        </p:spPr>
      </p:sp>
      <p:sp>
        <p:nvSpPr>
          <p:cNvPr id="16" name="Google Shape;16;p3"/>
          <p:cNvSpPr/>
          <p:nvPr/>
        </p:nvSpPr>
        <p:spPr>
          <a:xfrm>
            <a:off x="0" y="0"/>
            <a:ext cx="9144250" cy="4398100"/>
          </a:xfrm>
          <a:custGeom>
            <a:rect b="b" l="l" r="r" t="t"/>
            <a:pathLst>
              <a:path extrusionOk="0" h="175924" w="365770">
                <a:moveTo>
                  <a:pt x="0" y="0"/>
                </a:moveTo>
                <a:lnTo>
                  <a:pt x="365770" y="0"/>
                </a:lnTo>
                <a:lnTo>
                  <a:pt x="365760" y="70914"/>
                </a:lnTo>
                <a:lnTo>
                  <a:pt x="0" y="175924"/>
                </a:lnTo>
                <a:close/>
              </a:path>
            </a:pathLst>
          </a:custGeom>
          <a:solidFill>
            <a:schemeClr val="accent3"/>
          </a:solidFill>
          <a:ln>
            <a:noFill/>
          </a:ln>
        </p:spPr>
      </p:sp>
      <p:sp>
        <p:nvSpPr>
          <p:cNvPr id="17" name="Google Shape;17;p3"/>
          <p:cNvSpPr txBox="1"/>
          <p:nvPr>
            <p:ph type="title"/>
          </p:nvPr>
        </p:nvSpPr>
        <p:spPr>
          <a:xfrm>
            <a:off x="311700" y="539725"/>
            <a:ext cx="8520600" cy="1282500"/>
          </a:xfrm>
          <a:prstGeom prst="rect">
            <a:avLst/>
          </a:prstGeom>
        </p:spPr>
        <p:txBody>
          <a:bodyPr anchorCtr="0" anchor="t" bIns="91425" lIns="91425" spcFirstLastPara="1" rIns="91425" wrap="square" tIns="91425">
            <a:no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4"/>
          <p:cNvSpPr/>
          <p:nvPr/>
        </p:nvSpPr>
        <p:spPr>
          <a:xfrm>
            <a:off x="0" y="0"/>
            <a:ext cx="4314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0" y="44125"/>
            <a:ext cx="4313625" cy="4399375"/>
          </a:xfrm>
          <a:custGeom>
            <a:rect b="b" l="l" r="r" t="t"/>
            <a:pathLst>
              <a:path extrusionOk="0" h="175975" w="172545">
                <a:moveTo>
                  <a:pt x="0" y="157"/>
                </a:moveTo>
                <a:lnTo>
                  <a:pt x="172419" y="0"/>
                </a:lnTo>
                <a:lnTo>
                  <a:pt x="172545" y="126541"/>
                </a:lnTo>
                <a:lnTo>
                  <a:pt x="0" y="175975"/>
                </a:lnTo>
                <a:close/>
              </a:path>
            </a:pathLst>
          </a:custGeom>
          <a:solidFill>
            <a:schemeClr val="accent2"/>
          </a:solidFill>
          <a:ln>
            <a:noFill/>
          </a:ln>
        </p:spPr>
      </p:sp>
      <p:sp>
        <p:nvSpPr>
          <p:cNvPr id="22" name="Google Shape;22;p4"/>
          <p:cNvSpPr/>
          <p:nvPr/>
        </p:nvSpPr>
        <p:spPr>
          <a:xfrm>
            <a:off x="-125" y="0"/>
            <a:ext cx="4316900" cy="4395600"/>
          </a:xfrm>
          <a:custGeom>
            <a:rect b="b" l="l" r="r" t="t"/>
            <a:pathLst>
              <a:path extrusionOk="0" h="175824" w="172676">
                <a:moveTo>
                  <a:pt x="0" y="6"/>
                </a:moveTo>
                <a:lnTo>
                  <a:pt x="172676" y="0"/>
                </a:lnTo>
                <a:lnTo>
                  <a:pt x="172562" y="126442"/>
                </a:lnTo>
                <a:lnTo>
                  <a:pt x="0" y="175824"/>
                </a:lnTo>
                <a:close/>
              </a:path>
            </a:pathLst>
          </a:custGeom>
          <a:solidFill>
            <a:schemeClr val="dk1"/>
          </a:solidFill>
          <a:ln>
            <a:noFill/>
          </a:ln>
        </p:spPr>
      </p:sp>
      <p:sp>
        <p:nvSpPr>
          <p:cNvPr id="23" name="Google Shape;23;p4"/>
          <p:cNvSpPr txBox="1"/>
          <p:nvPr>
            <p:ph type="title"/>
          </p:nvPr>
        </p:nvSpPr>
        <p:spPr>
          <a:xfrm>
            <a:off x="311725" y="500925"/>
            <a:ext cx="3706500" cy="25089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24" name="Google Shape;24;p4"/>
          <p:cNvSpPr txBox="1"/>
          <p:nvPr>
            <p:ph idx="1" type="body"/>
          </p:nvPr>
        </p:nvSpPr>
        <p:spPr>
          <a:xfrm>
            <a:off x="4644675" y="500925"/>
            <a:ext cx="4166400" cy="40986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25" name="Google Shape;25;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6" name="Shape 26"/>
        <p:cNvGrpSpPr/>
        <p:nvPr/>
      </p:nvGrpSpPr>
      <p:grpSpPr>
        <a:xfrm>
          <a:off x="0" y="0"/>
          <a:ext cx="0" cy="0"/>
          <a:chOff x="0" y="0"/>
          <a:chExt cx="0" cy="0"/>
        </a:xfrm>
      </p:grpSpPr>
      <p:sp>
        <p:nvSpPr>
          <p:cNvPr id="27" name="Google Shape;27;p5"/>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5"/>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29" name="Google Shape;29;p5"/>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0" name="Google Shape;30;p5"/>
          <p:cNvSpPr txBox="1"/>
          <p:nvPr>
            <p:ph idx="2" type="body"/>
          </p:nvPr>
        </p:nvSpPr>
        <p:spPr>
          <a:xfrm>
            <a:off x="4832400" y="1505700"/>
            <a:ext cx="3999900" cy="3076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1" name="Google Shape;31;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2" name="Shape 32"/>
        <p:cNvGrpSpPr/>
        <p:nvPr/>
      </p:nvGrpSpPr>
      <p:grpSpPr>
        <a:xfrm>
          <a:off x="0" y="0"/>
          <a:ext cx="0" cy="0"/>
          <a:chOff x="0" y="0"/>
          <a:chExt cx="0" cy="0"/>
        </a:xfrm>
      </p:grpSpPr>
      <p:sp>
        <p:nvSpPr>
          <p:cNvPr id="33" name="Google Shape;33;p6"/>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6"/>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35" name="Google Shape;35;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6" name="Shape 36"/>
        <p:cNvGrpSpPr/>
        <p:nvPr/>
      </p:nvGrpSpPr>
      <p:grpSpPr>
        <a:xfrm>
          <a:off x="0" y="0"/>
          <a:ext cx="0" cy="0"/>
          <a:chOff x="0" y="0"/>
          <a:chExt cx="0" cy="0"/>
        </a:xfrm>
      </p:grpSpPr>
      <p:sp>
        <p:nvSpPr>
          <p:cNvPr id="37" name="Google Shape;37;p7"/>
          <p:cNvSpPr/>
          <p:nvPr/>
        </p:nvSpPr>
        <p:spPr>
          <a:xfrm>
            <a:off x="0" y="0"/>
            <a:ext cx="37644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7"/>
          <p:cNvSpPr txBox="1"/>
          <p:nvPr>
            <p:ph type="title"/>
          </p:nvPr>
        </p:nvSpPr>
        <p:spPr>
          <a:xfrm>
            <a:off x="311725" y="500925"/>
            <a:ext cx="3127500" cy="18291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39" name="Google Shape;39;p7"/>
          <p:cNvSpPr txBox="1"/>
          <p:nvPr>
            <p:ph idx="1" type="body"/>
          </p:nvPr>
        </p:nvSpPr>
        <p:spPr>
          <a:xfrm>
            <a:off x="311700" y="2390650"/>
            <a:ext cx="3127500" cy="22980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1600"/>
              </a:spcBef>
              <a:spcAft>
                <a:spcPts val="0"/>
              </a:spcAft>
              <a:buClr>
                <a:schemeClr val="accent2"/>
              </a:buClr>
              <a:buSzPts val="1100"/>
              <a:buChar char="○"/>
              <a:defRPr>
                <a:solidFill>
                  <a:schemeClr val="accent2"/>
                </a:solidFill>
              </a:defRPr>
            </a:lvl2pPr>
            <a:lvl3pPr indent="-298450" lvl="2" marL="1371600">
              <a:spcBef>
                <a:spcPts val="1600"/>
              </a:spcBef>
              <a:spcAft>
                <a:spcPts val="0"/>
              </a:spcAft>
              <a:buClr>
                <a:schemeClr val="accent2"/>
              </a:buClr>
              <a:buSzPts val="1100"/>
              <a:buChar char="■"/>
              <a:defRPr>
                <a:solidFill>
                  <a:schemeClr val="accent2"/>
                </a:solidFill>
              </a:defRPr>
            </a:lvl3pPr>
            <a:lvl4pPr indent="-298450" lvl="3" marL="1828800">
              <a:spcBef>
                <a:spcPts val="1600"/>
              </a:spcBef>
              <a:spcAft>
                <a:spcPts val="0"/>
              </a:spcAft>
              <a:buClr>
                <a:schemeClr val="accent2"/>
              </a:buClr>
              <a:buSzPts val="1100"/>
              <a:buChar char="●"/>
              <a:defRPr>
                <a:solidFill>
                  <a:schemeClr val="accent2"/>
                </a:solidFill>
              </a:defRPr>
            </a:lvl4pPr>
            <a:lvl5pPr indent="-298450" lvl="4" marL="2286000">
              <a:spcBef>
                <a:spcPts val="1600"/>
              </a:spcBef>
              <a:spcAft>
                <a:spcPts val="0"/>
              </a:spcAft>
              <a:buClr>
                <a:schemeClr val="accent2"/>
              </a:buClr>
              <a:buSzPts val="1100"/>
              <a:buChar char="○"/>
              <a:defRPr>
                <a:solidFill>
                  <a:schemeClr val="accent2"/>
                </a:solidFill>
              </a:defRPr>
            </a:lvl5pPr>
            <a:lvl6pPr indent="-298450" lvl="5" marL="2743200">
              <a:spcBef>
                <a:spcPts val="1600"/>
              </a:spcBef>
              <a:spcAft>
                <a:spcPts val="0"/>
              </a:spcAft>
              <a:buClr>
                <a:schemeClr val="accent2"/>
              </a:buClr>
              <a:buSzPts val="1100"/>
              <a:buChar char="■"/>
              <a:defRPr>
                <a:solidFill>
                  <a:schemeClr val="accent2"/>
                </a:solidFill>
              </a:defRPr>
            </a:lvl6pPr>
            <a:lvl7pPr indent="-298450" lvl="6" marL="3200400">
              <a:spcBef>
                <a:spcPts val="1600"/>
              </a:spcBef>
              <a:spcAft>
                <a:spcPts val="0"/>
              </a:spcAft>
              <a:buClr>
                <a:schemeClr val="accent2"/>
              </a:buClr>
              <a:buSzPts val="1100"/>
              <a:buChar char="●"/>
              <a:defRPr>
                <a:solidFill>
                  <a:schemeClr val="accent2"/>
                </a:solidFill>
              </a:defRPr>
            </a:lvl7pPr>
            <a:lvl8pPr indent="-298450" lvl="7" marL="3657600">
              <a:spcBef>
                <a:spcPts val="1600"/>
              </a:spcBef>
              <a:spcAft>
                <a:spcPts val="0"/>
              </a:spcAft>
              <a:buClr>
                <a:schemeClr val="accent2"/>
              </a:buClr>
              <a:buSzPts val="1100"/>
              <a:buChar char="○"/>
              <a:defRPr>
                <a:solidFill>
                  <a:schemeClr val="accent2"/>
                </a:solidFill>
              </a:defRPr>
            </a:lvl8pPr>
            <a:lvl9pPr indent="-298450" lvl="8" marL="4114800">
              <a:spcBef>
                <a:spcPts val="1600"/>
              </a:spcBef>
              <a:spcAft>
                <a:spcPts val="1600"/>
              </a:spcAft>
              <a:buClr>
                <a:schemeClr val="accent2"/>
              </a:buClr>
              <a:buSzPts val="1100"/>
              <a:buChar char="■"/>
              <a:defRPr>
                <a:solidFill>
                  <a:schemeClr val="accent2"/>
                </a:solidFill>
              </a:defRPr>
            </a:lvl9pPr>
          </a:lstStyle>
          <a:p/>
        </p:txBody>
      </p:sp>
      <p:sp>
        <p:nvSpPr>
          <p:cNvPr id="40" name="Google Shape;40;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41" name="Shape 41"/>
        <p:cNvGrpSpPr/>
        <p:nvPr/>
      </p:nvGrpSpPr>
      <p:grpSpPr>
        <a:xfrm>
          <a:off x="0" y="0"/>
          <a:ext cx="0" cy="0"/>
          <a:chOff x="0" y="0"/>
          <a:chExt cx="0" cy="0"/>
        </a:xfrm>
      </p:grpSpPr>
      <p:sp>
        <p:nvSpPr>
          <p:cNvPr id="42" name="Google Shape;42;p8"/>
          <p:cNvSpPr txBox="1"/>
          <p:nvPr>
            <p:ph type="title"/>
          </p:nvPr>
        </p:nvSpPr>
        <p:spPr>
          <a:xfrm>
            <a:off x="311675" y="798600"/>
            <a:ext cx="6247800" cy="3546300"/>
          </a:xfrm>
          <a:prstGeom prst="rect">
            <a:avLst/>
          </a:prstGeom>
        </p:spPr>
        <p:txBody>
          <a:bodyPr anchorCtr="0" anchor="ctr" bIns="91425" lIns="91425" spcFirstLastPara="1" rIns="91425" wrap="square" tIns="91425">
            <a:no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43" name="Google Shape;43;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4" name="Shape 44"/>
        <p:cNvGrpSpPr/>
        <p:nvPr/>
      </p:nvGrpSpPr>
      <p:grpSpPr>
        <a:xfrm>
          <a:off x="0" y="0"/>
          <a:ext cx="0" cy="0"/>
          <a:chOff x="0" y="0"/>
          <a:chExt cx="0" cy="0"/>
        </a:xfrm>
      </p:grpSpPr>
      <p:sp>
        <p:nvSpPr>
          <p:cNvPr id="45" name="Google Shape;45;p9"/>
          <p:cNvSpPr/>
          <p:nvPr/>
        </p:nvSpPr>
        <p:spPr>
          <a:xfrm>
            <a:off x="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9"/>
          <p:cNvSpPr txBox="1"/>
          <p:nvPr>
            <p:ph type="title"/>
          </p:nvPr>
        </p:nvSpPr>
        <p:spPr>
          <a:xfrm>
            <a:off x="311300" y="500925"/>
            <a:ext cx="3704400" cy="20496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47" name="Google Shape;47;p9"/>
          <p:cNvSpPr txBox="1"/>
          <p:nvPr>
            <p:ph idx="1" type="subTitle"/>
          </p:nvPr>
        </p:nvSpPr>
        <p:spPr>
          <a:xfrm>
            <a:off x="304800" y="2626725"/>
            <a:ext cx="3704400" cy="9267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accent2"/>
              </a:buClr>
              <a:buSzPts val="1600"/>
              <a:buNone/>
              <a:defRPr sz="1600">
                <a:solidFill>
                  <a:schemeClr val="accent2"/>
                </a:solidFill>
              </a:defRPr>
            </a:lvl1pPr>
            <a:lvl2pPr lvl="1">
              <a:lnSpc>
                <a:spcPct val="100000"/>
              </a:lnSpc>
              <a:spcBef>
                <a:spcPts val="0"/>
              </a:spcBef>
              <a:spcAft>
                <a:spcPts val="0"/>
              </a:spcAft>
              <a:buClr>
                <a:schemeClr val="accent2"/>
              </a:buClr>
              <a:buSzPts val="1600"/>
              <a:buNone/>
              <a:defRPr sz="1600">
                <a:solidFill>
                  <a:schemeClr val="accent2"/>
                </a:solidFill>
              </a:defRPr>
            </a:lvl2pPr>
            <a:lvl3pPr lvl="2">
              <a:lnSpc>
                <a:spcPct val="100000"/>
              </a:lnSpc>
              <a:spcBef>
                <a:spcPts val="0"/>
              </a:spcBef>
              <a:spcAft>
                <a:spcPts val="0"/>
              </a:spcAft>
              <a:buClr>
                <a:schemeClr val="accent2"/>
              </a:buClr>
              <a:buSzPts val="1600"/>
              <a:buNone/>
              <a:defRPr sz="1600">
                <a:solidFill>
                  <a:schemeClr val="accent2"/>
                </a:solidFill>
              </a:defRPr>
            </a:lvl3pPr>
            <a:lvl4pPr lvl="3">
              <a:lnSpc>
                <a:spcPct val="100000"/>
              </a:lnSpc>
              <a:spcBef>
                <a:spcPts val="0"/>
              </a:spcBef>
              <a:spcAft>
                <a:spcPts val="0"/>
              </a:spcAft>
              <a:buClr>
                <a:schemeClr val="accent2"/>
              </a:buClr>
              <a:buSzPts val="1600"/>
              <a:buNone/>
              <a:defRPr sz="1600">
                <a:solidFill>
                  <a:schemeClr val="accent2"/>
                </a:solidFill>
              </a:defRPr>
            </a:lvl4pPr>
            <a:lvl5pPr lvl="4">
              <a:lnSpc>
                <a:spcPct val="100000"/>
              </a:lnSpc>
              <a:spcBef>
                <a:spcPts val="0"/>
              </a:spcBef>
              <a:spcAft>
                <a:spcPts val="0"/>
              </a:spcAft>
              <a:buClr>
                <a:schemeClr val="accent2"/>
              </a:buClr>
              <a:buSzPts val="1600"/>
              <a:buNone/>
              <a:defRPr sz="1600">
                <a:solidFill>
                  <a:schemeClr val="accent2"/>
                </a:solidFill>
              </a:defRPr>
            </a:lvl5pPr>
            <a:lvl6pPr lvl="5">
              <a:lnSpc>
                <a:spcPct val="100000"/>
              </a:lnSpc>
              <a:spcBef>
                <a:spcPts val="0"/>
              </a:spcBef>
              <a:spcAft>
                <a:spcPts val="0"/>
              </a:spcAft>
              <a:buClr>
                <a:schemeClr val="accent2"/>
              </a:buClr>
              <a:buSzPts val="1600"/>
              <a:buNone/>
              <a:defRPr sz="1600">
                <a:solidFill>
                  <a:schemeClr val="accent2"/>
                </a:solidFill>
              </a:defRPr>
            </a:lvl6pPr>
            <a:lvl7pPr lvl="6">
              <a:lnSpc>
                <a:spcPct val="100000"/>
              </a:lnSpc>
              <a:spcBef>
                <a:spcPts val="0"/>
              </a:spcBef>
              <a:spcAft>
                <a:spcPts val="0"/>
              </a:spcAft>
              <a:buClr>
                <a:schemeClr val="accent2"/>
              </a:buClr>
              <a:buSzPts val="1600"/>
              <a:buNone/>
              <a:defRPr sz="1600">
                <a:solidFill>
                  <a:schemeClr val="accent2"/>
                </a:solidFill>
              </a:defRPr>
            </a:lvl7pPr>
            <a:lvl8pPr lvl="7">
              <a:lnSpc>
                <a:spcPct val="100000"/>
              </a:lnSpc>
              <a:spcBef>
                <a:spcPts val="0"/>
              </a:spcBef>
              <a:spcAft>
                <a:spcPts val="0"/>
              </a:spcAft>
              <a:buClr>
                <a:schemeClr val="accent2"/>
              </a:buClr>
              <a:buSzPts val="1600"/>
              <a:buNone/>
              <a:defRPr sz="1600">
                <a:solidFill>
                  <a:schemeClr val="accent2"/>
                </a:solidFill>
              </a:defRPr>
            </a:lvl8pPr>
            <a:lvl9pPr lvl="8">
              <a:lnSpc>
                <a:spcPct val="100000"/>
              </a:lnSpc>
              <a:spcBef>
                <a:spcPts val="0"/>
              </a:spcBef>
              <a:spcAft>
                <a:spcPts val="0"/>
              </a:spcAft>
              <a:buClr>
                <a:schemeClr val="accent2"/>
              </a:buClr>
              <a:buSzPts val="1600"/>
              <a:buNone/>
              <a:defRPr sz="1600">
                <a:solidFill>
                  <a:schemeClr val="accent2"/>
                </a:solidFill>
              </a:defRPr>
            </a:lvl9pPr>
          </a:lstStyle>
          <a:p/>
        </p:txBody>
      </p:sp>
      <p:sp>
        <p:nvSpPr>
          <p:cNvPr id="48" name="Google Shape;48;p9"/>
          <p:cNvSpPr txBox="1"/>
          <p:nvPr>
            <p:ph idx="2" type="body"/>
          </p:nvPr>
        </p:nvSpPr>
        <p:spPr>
          <a:xfrm>
            <a:off x="4879025" y="500925"/>
            <a:ext cx="3954000" cy="41115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49" name="Google Shape;49;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0" name="Shape 50"/>
        <p:cNvGrpSpPr/>
        <p:nvPr/>
      </p:nvGrpSpPr>
      <p:grpSpPr>
        <a:xfrm>
          <a:off x="0" y="0"/>
          <a:ext cx="0" cy="0"/>
          <a:chOff x="0" y="0"/>
          <a:chExt cx="0" cy="0"/>
        </a:xfrm>
      </p:grpSpPr>
      <p:sp>
        <p:nvSpPr>
          <p:cNvPr id="51" name="Google Shape;51;p10"/>
          <p:cNvSpPr/>
          <p:nvPr/>
        </p:nvSpPr>
        <p:spPr>
          <a:xfrm>
            <a:off x="0" y="4369000"/>
            <a:ext cx="9144000" cy="7743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10"/>
          <p:cNvSpPr txBox="1"/>
          <p:nvPr>
            <p:ph idx="1" type="body"/>
          </p:nvPr>
        </p:nvSpPr>
        <p:spPr>
          <a:xfrm>
            <a:off x="311700" y="4521400"/>
            <a:ext cx="7979400" cy="4605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p:txBody>
      </p:sp>
      <p:sp>
        <p:nvSpPr>
          <p:cNvPr id="53" name="Google Shape;5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aradigm">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1150" lvl="0" marL="45720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indent="-298450" lvl="1" marL="9144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indent="-298450" lvl="2" marL="13716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indent="-298450" lvl="3" marL="18288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indent="-298450" lvl="4" marL="22860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indent="-298450" lvl="5" marL="27432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indent="-298450" lvl="6" marL="32004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indent="-298450" lvl="7" marL="36576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indent="-298450" lvl="8" marL="4114800">
              <a:lnSpc>
                <a:spcPct val="115000"/>
              </a:lnSpc>
              <a:spcBef>
                <a:spcPts val="1600"/>
              </a:spcBef>
              <a:spcAft>
                <a:spcPts val="1600"/>
              </a:spcAft>
              <a:buClr>
                <a:schemeClr val="dk2"/>
              </a:buClr>
              <a:buSzPts val="1100"/>
              <a:buFont typeface="Roboto"/>
              <a:buChar char="■"/>
              <a:defRPr sz="1100">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mailto:carri.baker@jonesboroschools.net"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hyperlink" Target="mailto:carri.baker@jonesboroschools.net" TargetMode="External"/><Relationship Id="rId4" Type="http://schemas.openxmlformats.org/officeDocument/2006/relationships/hyperlink" Target="mailto:dale.case@jonesboroschools.net" TargetMode="External"/><Relationship Id="rId5" Type="http://schemas.openxmlformats.org/officeDocument/2006/relationships/hyperlink" Target="mailto:marcus.jones@jonesboroschools.net" TargetMode="External"/><Relationship Id="rId6" Type="http://schemas.openxmlformats.org/officeDocument/2006/relationships/hyperlink" Target="mailto:wes.swift@jonesboroschools.net" TargetMode="External"/><Relationship Id="rId7" Type="http://schemas.openxmlformats.org/officeDocument/2006/relationships/hyperlink" Target="mailto:kylene.lichucki@jonesboroschools.net" TargetMode="External"/><Relationship Id="rId8" Type="http://schemas.openxmlformats.org/officeDocument/2006/relationships/hyperlink" Target="mailto:latwayla.knowlton@jonesboroschools.ne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www.corestandards.org"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3"/>
          <p:cNvSpPr txBox="1"/>
          <p:nvPr>
            <p:ph type="ctrTitle"/>
          </p:nvPr>
        </p:nvSpPr>
        <p:spPr>
          <a:xfrm>
            <a:off x="311700" y="539725"/>
            <a:ext cx="8520600" cy="1282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Welcome to the Annual Title 1 Meeting</a:t>
            </a:r>
            <a:endParaRPr/>
          </a:p>
        </p:txBody>
      </p:sp>
      <p:sp>
        <p:nvSpPr>
          <p:cNvPr id="65" name="Google Shape;65;p13"/>
          <p:cNvSpPr txBox="1"/>
          <p:nvPr>
            <p:ph idx="1" type="subTitle"/>
          </p:nvPr>
        </p:nvSpPr>
        <p:spPr>
          <a:xfrm>
            <a:off x="311700" y="1878560"/>
            <a:ext cx="4242600" cy="738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Visual and Performing Arts Magnet School</a:t>
            </a:r>
            <a:endParaRPr/>
          </a:p>
          <a:p>
            <a:pPr indent="0" lvl="0" marL="0" rtl="0" algn="l">
              <a:spcBef>
                <a:spcPts val="0"/>
              </a:spcBef>
              <a:spcAft>
                <a:spcPts val="0"/>
              </a:spcAft>
              <a:buNone/>
            </a:pPr>
            <a:r>
              <a:rPr lang="en"/>
              <a:t>2022-2023</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2"/>
          <p:cNvSpPr txBox="1"/>
          <p:nvPr>
            <p:ph type="title"/>
          </p:nvPr>
        </p:nvSpPr>
        <p:spPr>
          <a:xfrm>
            <a:off x="311725" y="500925"/>
            <a:ext cx="3706500" cy="250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3200"/>
              <a:t>Instructional Facilitator’s Role</a:t>
            </a:r>
            <a:endParaRPr sz="3200"/>
          </a:p>
        </p:txBody>
      </p:sp>
      <p:sp>
        <p:nvSpPr>
          <p:cNvPr id="119" name="Google Shape;119;p22"/>
          <p:cNvSpPr txBox="1"/>
          <p:nvPr>
            <p:ph idx="1" type="body"/>
          </p:nvPr>
        </p:nvSpPr>
        <p:spPr>
          <a:xfrm>
            <a:off x="4644675" y="500925"/>
            <a:ext cx="4166400" cy="409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Support Teachers by:</a:t>
            </a:r>
            <a:endParaRPr/>
          </a:p>
          <a:p>
            <a:pPr indent="-311150" lvl="0" marL="457200" rtl="0" algn="l">
              <a:spcBef>
                <a:spcPts val="1600"/>
              </a:spcBef>
              <a:spcAft>
                <a:spcPts val="0"/>
              </a:spcAft>
              <a:buSzPts val="1300"/>
              <a:buChar char="●"/>
            </a:pPr>
            <a:r>
              <a:rPr lang="en"/>
              <a:t>Working with them to improve CORE instruction</a:t>
            </a:r>
            <a:endParaRPr/>
          </a:p>
          <a:p>
            <a:pPr indent="-311150" lvl="0" marL="457200" rtl="0" algn="l">
              <a:spcBef>
                <a:spcPts val="0"/>
              </a:spcBef>
              <a:spcAft>
                <a:spcPts val="0"/>
              </a:spcAft>
              <a:buSzPts val="1300"/>
              <a:buChar char="●"/>
            </a:pPr>
            <a:r>
              <a:rPr lang="en"/>
              <a:t>Visiting classrooms and providing relevant feedback</a:t>
            </a:r>
            <a:endParaRPr/>
          </a:p>
          <a:p>
            <a:pPr indent="-311150" lvl="0" marL="457200" rtl="0" algn="l">
              <a:spcBef>
                <a:spcPts val="0"/>
              </a:spcBef>
              <a:spcAft>
                <a:spcPts val="0"/>
              </a:spcAft>
              <a:buSzPts val="1300"/>
              <a:buChar char="●"/>
            </a:pPr>
            <a:r>
              <a:rPr lang="en"/>
              <a:t>Identifying and sharing research-based best practices</a:t>
            </a:r>
            <a:endParaRPr/>
          </a:p>
          <a:p>
            <a:pPr indent="-311150" lvl="0" marL="457200" rtl="0" algn="l">
              <a:spcBef>
                <a:spcPts val="0"/>
              </a:spcBef>
              <a:spcAft>
                <a:spcPts val="0"/>
              </a:spcAft>
              <a:buSzPts val="1300"/>
              <a:buChar char="●"/>
            </a:pPr>
            <a:r>
              <a:rPr lang="en"/>
              <a:t>Providing resources</a:t>
            </a:r>
            <a:endParaRPr/>
          </a:p>
          <a:p>
            <a:pPr indent="-311150" lvl="0" marL="457200" rtl="0" algn="l">
              <a:spcBef>
                <a:spcPts val="0"/>
              </a:spcBef>
              <a:spcAft>
                <a:spcPts val="0"/>
              </a:spcAft>
              <a:buSzPts val="1300"/>
              <a:buChar char="●"/>
            </a:pPr>
            <a:r>
              <a:rPr lang="en"/>
              <a:t>Collaborating in the design of lessons and assessments</a:t>
            </a:r>
            <a:endParaRPr/>
          </a:p>
          <a:p>
            <a:pPr indent="-311150" lvl="0" marL="457200" rtl="0" algn="l">
              <a:spcBef>
                <a:spcPts val="0"/>
              </a:spcBef>
              <a:spcAft>
                <a:spcPts val="0"/>
              </a:spcAft>
              <a:buSzPts val="1300"/>
              <a:buChar char="●"/>
            </a:pPr>
            <a:r>
              <a:rPr lang="en"/>
              <a:t>Facilitating Professional Development</a:t>
            </a:r>
            <a:endParaRPr/>
          </a:p>
          <a:p>
            <a:pPr indent="0" lvl="0" marL="0" rtl="0" algn="l">
              <a:spcBef>
                <a:spcPts val="1600"/>
              </a:spcBef>
              <a:spcAft>
                <a:spcPts val="0"/>
              </a:spcAft>
              <a:buNone/>
            </a:pPr>
            <a:r>
              <a:rPr lang="en"/>
              <a:t>Leadership Roles:</a:t>
            </a:r>
            <a:endParaRPr/>
          </a:p>
          <a:p>
            <a:pPr indent="-311150" lvl="0" marL="457200" rtl="0" algn="l">
              <a:spcBef>
                <a:spcPts val="1600"/>
              </a:spcBef>
              <a:spcAft>
                <a:spcPts val="0"/>
              </a:spcAft>
              <a:buSzPts val="1300"/>
              <a:buChar char="●"/>
            </a:pPr>
            <a:r>
              <a:rPr lang="en"/>
              <a:t>Leads the school’s I-Team</a:t>
            </a:r>
            <a:endParaRPr/>
          </a:p>
          <a:p>
            <a:pPr indent="-311150" lvl="0" marL="457200" rtl="0" algn="l">
              <a:spcBef>
                <a:spcPts val="0"/>
              </a:spcBef>
              <a:spcAft>
                <a:spcPts val="0"/>
              </a:spcAft>
              <a:buSzPts val="1300"/>
              <a:buChar char="●"/>
            </a:pPr>
            <a:r>
              <a:rPr lang="en"/>
              <a:t>Participate in Leadership Team</a:t>
            </a:r>
            <a:endParaRPr/>
          </a:p>
          <a:p>
            <a:pPr indent="-311150" lvl="0" marL="457200" rtl="0" algn="l">
              <a:spcBef>
                <a:spcPts val="0"/>
              </a:spcBef>
              <a:spcAft>
                <a:spcPts val="0"/>
              </a:spcAft>
              <a:buSzPts val="1300"/>
              <a:buChar char="●"/>
            </a:pPr>
            <a:r>
              <a:rPr lang="en"/>
              <a:t>Work to implement and monitor improvement plans. </a:t>
            </a:r>
            <a:endParaRPr/>
          </a:p>
          <a:p>
            <a:pPr indent="0" lvl="0" marL="0" rtl="0" algn="l">
              <a:spcBef>
                <a:spcPts val="1600"/>
              </a:spcBef>
              <a:spcAft>
                <a:spcPts val="16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3"/>
          <p:cNvSpPr txBox="1"/>
          <p:nvPr>
            <p:ph type="title"/>
          </p:nvPr>
        </p:nvSpPr>
        <p:spPr>
          <a:xfrm>
            <a:off x="311725" y="500925"/>
            <a:ext cx="3706500" cy="250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3700"/>
              <a:t>How can I help my child?</a:t>
            </a:r>
            <a:endParaRPr sz="3700"/>
          </a:p>
        </p:txBody>
      </p:sp>
      <p:sp>
        <p:nvSpPr>
          <p:cNvPr id="125" name="Google Shape;125;p23"/>
          <p:cNvSpPr txBox="1"/>
          <p:nvPr>
            <p:ph idx="1" type="body"/>
          </p:nvPr>
        </p:nvSpPr>
        <p:spPr>
          <a:xfrm>
            <a:off x="4644675" y="500925"/>
            <a:ext cx="4166400" cy="4474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Attend all informational meetings:</a:t>
            </a:r>
            <a:endParaRPr/>
          </a:p>
          <a:p>
            <a:pPr indent="-311150" lvl="0" marL="457200" rtl="0" algn="l">
              <a:spcBef>
                <a:spcPts val="1600"/>
              </a:spcBef>
              <a:spcAft>
                <a:spcPts val="0"/>
              </a:spcAft>
              <a:buSzPts val="1300"/>
              <a:buChar char="●"/>
            </a:pPr>
            <a:r>
              <a:rPr lang="en"/>
              <a:t>Open House</a:t>
            </a:r>
            <a:endParaRPr/>
          </a:p>
          <a:p>
            <a:pPr indent="-311150" lvl="0" marL="457200" rtl="0" algn="l">
              <a:spcBef>
                <a:spcPts val="0"/>
              </a:spcBef>
              <a:spcAft>
                <a:spcPts val="0"/>
              </a:spcAft>
              <a:buSzPts val="1300"/>
              <a:buChar char="●"/>
            </a:pPr>
            <a:r>
              <a:rPr lang="en"/>
              <a:t>Annual Title 1 Meeting</a:t>
            </a:r>
            <a:endParaRPr/>
          </a:p>
          <a:p>
            <a:pPr indent="-311150" lvl="0" marL="457200" rtl="0" algn="l">
              <a:spcBef>
                <a:spcPts val="0"/>
              </a:spcBef>
              <a:spcAft>
                <a:spcPts val="0"/>
              </a:spcAft>
              <a:buSzPts val="1300"/>
              <a:buChar char="●"/>
            </a:pPr>
            <a:r>
              <a:rPr lang="en"/>
              <a:t>Parent/Teacher Conferences</a:t>
            </a:r>
            <a:endParaRPr/>
          </a:p>
          <a:p>
            <a:pPr indent="-298450" lvl="1" marL="914400" rtl="0" algn="l">
              <a:spcBef>
                <a:spcPts val="0"/>
              </a:spcBef>
              <a:spcAft>
                <a:spcPts val="0"/>
              </a:spcAft>
              <a:buSzPts val="1100"/>
              <a:buChar char="○"/>
            </a:pPr>
            <a:r>
              <a:rPr lang="en"/>
              <a:t>Around 85% participation each year at VPA</a:t>
            </a:r>
            <a:endParaRPr/>
          </a:p>
          <a:p>
            <a:pPr indent="-311150" lvl="0" marL="457200" rtl="0" algn="l">
              <a:spcBef>
                <a:spcPts val="0"/>
              </a:spcBef>
              <a:spcAft>
                <a:spcPts val="0"/>
              </a:spcAft>
              <a:buSzPts val="1300"/>
              <a:buChar char="●"/>
            </a:pPr>
            <a:r>
              <a:rPr lang="en"/>
              <a:t>VPA Parent Engagement Activities</a:t>
            </a:r>
            <a:endParaRPr/>
          </a:p>
          <a:p>
            <a:pPr indent="-298450" lvl="1" marL="914400" rtl="0" algn="l">
              <a:spcBef>
                <a:spcPts val="0"/>
              </a:spcBef>
              <a:spcAft>
                <a:spcPts val="0"/>
              </a:spcAft>
              <a:buSzPts val="1100"/>
              <a:buChar char="○"/>
            </a:pPr>
            <a:r>
              <a:rPr lang="en"/>
              <a:t>Demonstrations</a:t>
            </a:r>
            <a:endParaRPr/>
          </a:p>
          <a:p>
            <a:pPr indent="-298450" lvl="1" marL="914400" rtl="0" algn="l">
              <a:spcBef>
                <a:spcPts val="0"/>
              </a:spcBef>
              <a:spcAft>
                <a:spcPts val="0"/>
              </a:spcAft>
              <a:buSzPts val="1100"/>
              <a:buChar char="○"/>
            </a:pPr>
            <a:r>
              <a:rPr lang="en"/>
              <a:t>Tips</a:t>
            </a:r>
            <a:endParaRPr/>
          </a:p>
          <a:p>
            <a:pPr indent="-298450" lvl="1" marL="914400" rtl="0" algn="l">
              <a:spcBef>
                <a:spcPts val="0"/>
              </a:spcBef>
              <a:spcAft>
                <a:spcPts val="0"/>
              </a:spcAft>
              <a:buSzPts val="1100"/>
              <a:buChar char="○"/>
            </a:pPr>
            <a:r>
              <a:rPr lang="en"/>
              <a:t>Games to help your child at home</a:t>
            </a:r>
            <a:endParaRPr/>
          </a:p>
          <a:p>
            <a:pPr indent="0" lvl="0" marL="0" rtl="0" algn="l">
              <a:spcBef>
                <a:spcPts val="1600"/>
              </a:spcBef>
              <a:spcAft>
                <a:spcPts val="0"/>
              </a:spcAft>
              <a:buNone/>
            </a:pPr>
            <a:r>
              <a:rPr lang="en"/>
              <a:t>Check backpacks every day! Read all information coming home from the school. </a:t>
            </a:r>
            <a:endParaRPr/>
          </a:p>
          <a:p>
            <a:pPr indent="0" lvl="0" marL="0" rtl="0" algn="l">
              <a:spcBef>
                <a:spcPts val="1600"/>
              </a:spcBef>
              <a:spcAft>
                <a:spcPts val="0"/>
              </a:spcAft>
              <a:buNone/>
            </a:pPr>
            <a:r>
              <a:rPr lang="en"/>
              <a:t>Please use district and VPA Social Media sites for current information.</a:t>
            </a:r>
            <a:endParaRPr/>
          </a:p>
          <a:p>
            <a:pPr indent="0" lvl="0" marL="0" rtl="0" algn="l">
              <a:spcBef>
                <a:spcPts val="1600"/>
              </a:spcBef>
              <a:spcAft>
                <a:spcPts val="1600"/>
              </a:spcAft>
              <a:buNone/>
            </a:pPr>
            <a:r>
              <a:rPr lang="en"/>
              <a:t>Provide a current address, phone number, and email address to the school. This can be done online!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4"/>
          <p:cNvSpPr txBox="1"/>
          <p:nvPr>
            <p:ph type="title"/>
          </p:nvPr>
        </p:nvSpPr>
        <p:spPr>
          <a:xfrm>
            <a:off x="311725" y="500925"/>
            <a:ext cx="3706500" cy="250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3700"/>
              <a:t>How can I help my child?</a:t>
            </a:r>
            <a:endParaRPr sz="3700"/>
          </a:p>
        </p:txBody>
      </p:sp>
      <p:sp>
        <p:nvSpPr>
          <p:cNvPr id="131" name="Google Shape;131;p24"/>
          <p:cNvSpPr txBox="1"/>
          <p:nvPr>
            <p:ph idx="1" type="body"/>
          </p:nvPr>
        </p:nvSpPr>
        <p:spPr>
          <a:xfrm>
            <a:off x="4644675" y="500925"/>
            <a:ext cx="4166400" cy="409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Utilize the Title 1 Information:</a:t>
            </a:r>
            <a:endParaRPr/>
          </a:p>
          <a:p>
            <a:pPr indent="-311150" lvl="0" marL="457200" rtl="0" algn="l">
              <a:spcBef>
                <a:spcPts val="1600"/>
              </a:spcBef>
              <a:spcAft>
                <a:spcPts val="0"/>
              </a:spcAft>
              <a:buSzPts val="1300"/>
              <a:buChar char="●"/>
            </a:pPr>
            <a:r>
              <a:rPr lang="en"/>
              <a:t>Read through the Parent Information Booklet and Parent and Family Engagement Plan (PFE)</a:t>
            </a:r>
            <a:endParaRPr/>
          </a:p>
          <a:p>
            <a:pPr indent="-311150" lvl="0" marL="457200" rtl="0" algn="l">
              <a:spcBef>
                <a:spcPts val="0"/>
              </a:spcBef>
              <a:spcAft>
                <a:spcPts val="0"/>
              </a:spcAft>
              <a:buSzPts val="1300"/>
              <a:buChar char="●"/>
            </a:pPr>
            <a:r>
              <a:rPr lang="en"/>
              <a:t>Support the School Compact pledge (sent home in October)</a:t>
            </a:r>
            <a:endParaRPr/>
          </a:p>
          <a:p>
            <a:pPr indent="-311150" lvl="0" marL="457200" rtl="0" algn="l">
              <a:spcBef>
                <a:spcPts val="0"/>
              </a:spcBef>
              <a:spcAft>
                <a:spcPts val="0"/>
              </a:spcAft>
              <a:buSzPts val="1300"/>
              <a:buChar char="●"/>
            </a:pPr>
            <a:r>
              <a:rPr lang="en"/>
              <a:t>Visit the VPA Parent/Family Center for materials</a:t>
            </a:r>
            <a:endParaRPr/>
          </a:p>
          <a:p>
            <a:pPr indent="-311150" lvl="0" marL="457200" rtl="0" algn="l">
              <a:spcBef>
                <a:spcPts val="0"/>
              </a:spcBef>
              <a:spcAft>
                <a:spcPts val="0"/>
              </a:spcAft>
              <a:buSzPts val="1300"/>
              <a:buChar char="●"/>
            </a:pPr>
            <a:r>
              <a:rPr lang="en"/>
              <a:t>Utilize the HAC-Home Access Center, which is a current report of your child’s grades and attendance located on the district website.</a:t>
            </a:r>
            <a:endParaRPr/>
          </a:p>
          <a:p>
            <a:pPr indent="-311150" lvl="0" marL="457200" rtl="0" algn="l">
              <a:spcBef>
                <a:spcPts val="0"/>
              </a:spcBef>
              <a:spcAft>
                <a:spcPts val="0"/>
              </a:spcAft>
              <a:buSzPts val="1300"/>
              <a:buChar char="●"/>
            </a:pPr>
            <a:r>
              <a:rPr lang="en"/>
              <a:t>Fill out VPA Parent Involvement evaluations and surveys.</a:t>
            </a:r>
            <a:endParaRPr/>
          </a:p>
          <a:p>
            <a:pPr indent="0" lvl="0" marL="0" rtl="0" algn="l">
              <a:spcBef>
                <a:spcPts val="1600"/>
              </a:spcBef>
              <a:spcAft>
                <a:spcPts val="1600"/>
              </a:spcAft>
              <a:buNone/>
            </a:pPr>
            <a:r>
              <a:rPr lang="en"/>
              <a:t>Contact Mrs. Carri Baker, the Parent/Family Facilitator for more information at 933-5030 or email </a:t>
            </a:r>
            <a:r>
              <a:rPr lang="en" u="sng">
                <a:solidFill>
                  <a:schemeClr val="hlink"/>
                </a:solidFill>
                <a:hlinkClick r:id="rId3"/>
              </a:rPr>
              <a:t>carri.baker@jonesboroschools.net</a:t>
            </a:r>
            <a:r>
              <a:rPr lang="en"/>
              <a:t>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5"/>
          <p:cNvSpPr txBox="1"/>
          <p:nvPr>
            <p:ph type="title"/>
          </p:nvPr>
        </p:nvSpPr>
        <p:spPr>
          <a:xfrm>
            <a:off x="311725" y="500925"/>
            <a:ext cx="3706500" cy="250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3200"/>
              <a:t>Parent Information Sites</a:t>
            </a:r>
            <a:endParaRPr sz="3200"/>
          </a:p>
        </p:txBody>
      </p:sp>
      <p:sp>
        <p:nvSpPr>
          <p:cNvPr id="137" name="Google Shape;137;p25"/>
          <p:cNvSpPr txBox="1"/>
          <p:nvPr>
            <p:ph idx="1" type="body"/>
          </p:nvPr>
        </p:nvSpPr>
        <p:spPr>
          <a:xfrm>
            <a:off x="4644675" y="500925"/>
            <a:ext cx="4166400" cy="40986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SzPts val="1300"/>
              <a:buChar char="●"/>
            </a:pPr>
            <a:r>
              <a:rPr lang="en"/>
              <a:t>Facebook: </a:t>
            </a:r>
            <a:endParaRPr/>
          </a:p>
          <a:p>
            <a:pPr indent="-298450" lvl="1" marL="914400" rtl="0" algn="l">
              <a:spcBef>
                <a:spcPts val="0"/>
              </a:spcBef>
              <a:spcAft>
                <a:spcPts val="0"/>
              </a:spcAft>
              <a:buSzPts val="1100"/>
              <a:buChar char="○"/>
            </a:pPr>
            <a:r>
              <a:rPr lang="en"/>
              <a:t>Visual and Performing Arts School</a:t>
            </a:r>
            <a:endParaRPr/>
          </a:p>
          <a:p>
            <a:pPr indent="-298450" lvl="1" marL="914400" rtl="0" algn="l">
              <a:spcBef>
                <a:spcPts val="0"/>
              </a:spcBef>
              <a:spcAft>
                <a:spcPts val="0"/>
              </a:spcAft>
              <a:buSzPts val="1100"/>
              <a:buChar char="○"/>
            </a:pPr>
            <a:r>
              <a:rPr lang="en"/>
              <a:t>Visual and Performing Arts Magnet PATHS Group</a:t>
            </a:r>
            <a:endParaRPr/>
          </a:p>
          <a:p>
            <a:pPr indent="-311150" lvl="0" marL="457200" rtl="0" algn="l">
              <a:spcBef>
                <a:spcPts val="0"/>
              </a:spcBef>
              <a:spcAft>
                <a:spcPts val="0"/>
              </a:spcAft>
              <a:buSzPts val="1300"/>
              <a:buChar char="●"/>
            </a:pPr>
            <a:r>
              <a:rPr lang="en"/>
              <a:t>Twitter: @jps.hurricane (#VPArocks) (#caneclassroom) (#canesread) </a:t>
            </a:r>
            <a:endParaRPr/>
          </a:p>
          <a:p>
            <a:pPr indent="-311150" lvl="0" marL="457200" rtl="0" algn="l">
              <a:spcBef>
                <a:spcPts val="0"/>
              </a:spcBef>
              <a:spcAft>
                <a:spcPts val="0"/>
              </a:spcAft>
              <a:buSzPts val="1300"/>
              <a:buChar char="●"/>
            </a:pPr>
            <a:r>
              <a:rPr lang="en"/>
              <a:t>Instagram: @jpshurricane</a:t>
            </a:r>
            <a:endParaRPr/>
          </a:p>
          <a:p>
            <a:pPr indent="0" lvl="0" marL="0" rtl="0" algn="l">
              <a:spcBef>
                <a:spcPts val="1600"/>
              </a:spcBef>
              <a:spcAft>
                <a:spcPts val="0"/>
              </a:spcAft>
              <a:buNone/>
            </a:pPr>
            <a:r>
              <a:rPr lang="en"/>
              <a:t>PATHS Newsletter </a:t>
            </a:r>
            <a:endParaRPr/>
          </a:p>
          <a:p>
            <a:pPr indent="0" lvl="0" marL="0" rtl="0" algn="l">
              <a:spcBef>
                <a:spcPts val="1600"/>
              </a:spcBef>
              <a:spcAft>
                <a:spcPts val="0"/>
              </a:spcAft>
              <a:buNone/>
            </a:pPr>
            <a:r>
              <a:rPr lang="en"/>
              <a:t>Class Dojo</a:t>
            </a:r>
            <a:endParaRPr/>
          </a:p>
          <a:p>
            <a:pPr indent="0" lvl="0" marL="0" rtl="0" algn="l">
              <a:spcBef>
                <a:spcPts val="1600"/>
              </a:spcBef>
              <a:spcAft>
                <a:spcPts val="1600"/>
              </a:spcAft>
              <a:buNone/>
            </a:pPr>
            <a:r>
              <a:rPr lang="en"/>
              <a:t>School and Teacher Websites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6"/>
          <p:cNvSpPr txBox="1"/>
          <p:nvPr>
            <p:ph type="title"/>
          </p:nvPr>
        </p:nvSpPr>
        <p:spPr>
          <a:xfrm>
            <a:off x="311725" y="500925"/>
            <a:ext cx="3706500" cy="250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3000"/>
              <a:t>Thank You For Coming!</a:t>
            </a:r>
            <a:endParaRPr sz="3000"/>
          </a:p>
        </p:txBody>
      </p:sp>
      <p:sp>
        <p:nvSpPr>
          <p:cNvPr id="143" name="Google Shape;143;p26"/>
          <p:cNvSpPr txBox="1"/>
          <p:nvPr/>
        </p:nvSpPr>
        <p:spPr>
          <a:xfrm>
            <a:off x="4510625" y="1405950"/>
            <a:ext cx="4120500" cy="1165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Roboto"/>
                <a:ea typeface="Roboto"/>
                <a:cs typeface="Roboto"/>
                <a:sym typeface="Roboto"/>
              </a:rPr>
              <a:t>Any Questions: </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r:id="rId3"/>
              </a:rPr>
              <a:t>carri.baker@jonesboroschools.net</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r:id="rId4"/>
              </a:rPr>
              <a:t>lee.caldwell@jonesboroschools.net</a:t>
            </a:r>
            <a:r>
              <a:rPr lang="en">
                <a:latin typeface="Roboto"/>
                <a:ea typeface="Roboto"/>
                <a:cs typeface="Roboto"/>
                <a:sym typeface="Roboto"/>
              </a:rPr>
              <a:t> </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r:id="rId5"/>
              </a:rPr>
              <a:t>marcus.jones@jonesboroschools.net</a:t>
            </a:r>
            <a:r>
              <a:rPr lang="en">
                <a:latin typeface="Roboto"/>
                <a:ea typeface="Roboto"/>
                <a:cs typeface="Roboto"/>
                <a:sym typeface="Roboto"/>
              </a:rPr>
              <a:t> </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r:id="rId6"/>
              </a:rPr>
              <a:t>wes.swift@jonesboroschools.net</a:t>
            </a:r>
            <a:r>
              <a:rPr lang="en">
                <a:latin typeface="Roboto"/>
                <a:ea typeface="Roboto"/>
                <a:cs typeface="Roboto"/>
                <a:sym typeface="Roboto"/>
              </a:rPr>
              <a:t> </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r:id="rId7"/>
              </a:rPr>
              <a:t>abbie.hayley@jonesboroschools.net</a:t>
            </a:r>
            <a:r>
              <a:rPr lang="en">
                <a:latin typeface="Roboto"/>
                <a:ea typeface="Roboto"/>
                <a:cs typeface="Roboto"/>
                <a:sym typeface="Roboto"/>
              </a:rPr>
              <a:t> </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r:id="rId8"/>
              </a:rPr>
              <a:t>latwayla.knowlton@jonesboroschools.net</a:t>
            </a:r>
            <a:r>
              <a:rPr lang="en">
                <a:latin typeface="Roboto"/>
                <a:ea typeface="Roboto"/>
                <a:cs typeface="Roboto"/>
                <a:sym typeface="Roboto"/>
              </a:rPr>
              <a:t> </a:t>
            </a:r>
            <a:endParaRPr>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4"/>
          <p:cNvSpPr txBox="1"/>
          <p:nvPr>
            <p:ph type="title"/>
          </p:nvPr>
        </p:nvSpPr>
        <p:spPr>
          <a:xfrm>
            <a:off x="311725" y="500925"/>
            <a:ext cx="3706500" cy="250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3700"/>
              <a:t>What is Title 1?</a:t>
            </a:r>
            <a:endParaRPr sz="3700"/>
          </a:p>
        </p:txBody>
      </p:sp>
      <p:sp>
        <p:nvSpPr>
          <p:cNvPr id="71" name="Google Shape;71;p14"/>
          <p:cNvSpPr txBox="1"/>
          <p:nvPr>
            <p:ph idx="1" type="body"/>
          </p:nvPr>
        </p:nvSpPr>
        <p:spPr>
          <a:xfrm>
            <a:off x="4644675" y="500925"/>
            <a:ext cx="4166400" cy="409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900"/>
              <a:t>Title 1 is a Federal Program designed to assist schools with funding and provides support for bridging achievement gaps for low achieving students.</a:t>
            </a:r>
            <a:endParaRPr sz="1900"/>
          </a:p>
          <a:p>
            <a:pPr indent="0" lvl="0" marL="0" rtl="0" algn="l">
              <a:spcBef>
                <a:spcPts val="1600"/>
              </a:spcBef>
              <a:spcAft>
                <a:spcPts val="1600"/>
              </a:spcAft>
              <a:buNone/>
            </a:pPr>
            <a:r>
              <a:rPr lang="en" sz="1900"/>
              <a:t>Title 1 Schools must inform parents of their rights and involvement opportunities at their child’s school. Also, the principal will inform parents of the state of the school, as accessed by state and federal guidelines. </a:t>
            </a:r>
            <a:endParaRPr sz="19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5"/>
          <p:cNvSpPr txBox="1"/>
          <p:nvPr>
            <p:ph type="title"/>
          </p:nvPr>
        </p:nvSpPr>
        <p:spPr>
          <a:xfrm>
            <a:off x="311725" y="500925"/>
            <a:ext cx="3706500" cy="250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3000"/>
              <a:t>How is Title 1 funding determined per school?</a:t>
            </a:r>
            <a:endParaRPr sz="3000"/>
          </a:p>
        </p:txBody>
      </p:sp>
      <p:sp>
        <p:nvSpPr>
          <p:cNvPr id="77" name="Google Shape;77;p15"/>
          <p:cNvSpPr txBox="1"/>
          <p:nvPr>
            <p:ph idx="1" type="body"/>
          </p:nvPr>
        </p:nvSpPr>
        <p:spPr>
          <a:xfrm>
            <a:off x="4644675" y="500925"/>
            <a:ext cx="4166400" cy="40986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2300"/>
              <a:t>Funding per school is based on the percentage of students on the Free and Reduced Lunch Program. </a:t>
            </a:r>
            <a:endParaRPr sz="23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6"/>
          <p:cNvSpPr txBox="1"/>
          <p:nvPr>
            <p:ph type="title"/>
          </p:nvPr>
        </p:nvSpPr>
        <p:spPr>
          <a:xfrm>
            <a:off x="311725" y="500925"/>
            <a:ext cx="3706500" cy="250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3000"/>
              <a:t>What does Title 1 fund in our district?</a:t>
            </a:r>
            <a:endParaRPr sz="3000"/>
          </a:p>
        </p:txBody>
      </p:sp>
      <p:sp>
        <p:nvSpPr>
          <p:cNvPr id="83" name="Google Shape;83;p16"/>
          <p:cNvSpPr txBox="1"/>
          <p:nvPr>
            <p:ph idx="1" type="body"/>
          </p:nvPr>
        </p:nvSpPr>
        <p:spPr>
          <a:xfrm>
            <a:off x="4644675" y="500925"/>
            <a:ext cx="4166400" cy="409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700"/>
              <a:t>Examples of district funding uses:</a:t>
            </a:r>
            <a:endParaRPr sz="1700"/>
          </a:p>
          <a:p>
            <a:pPr indent="-336550" lvl="0" marL="457200" rtl="0" algn="l">
              <a:spcBef>
                <a:spcPts val="1600"/>
              </a:spcBef>
              <a:spcAft>
                <a:spcPts val="0"/>
              </a:spcAft>
              <a:buSzPts val="1700"/>
              <a:buChar char="●"/>
            </a:pPr>
            <a:r>
              <a:rPr lang="en" sz="1700"/>
              <a:t>Instructional Facilitator</a:t>
            </a:r>
            <a:endParaRPr sz="1700"/>
          </a:p>
          <a:p>
            <a:pPr indent="-336550" lvl="0" marL="457200" rtl="0" algn="l">
              <a:spcBef>
                <a:spcPts val="0"/>
              </a:spcBef>
              <a:spcAft>
                <a:spcPts val="0"/>
              </a:spcAft>
              <a:buSzPts val="1700"/>
              <a:buChar char="●"/>
            </a:pPr>
            <a:r>
              <a:rPr lang="en" sz="1700"/>
              <a:t>Technology (adding wireless devices)</a:t>
            </a:r>
            <a:endParaRPr sz="1700"/>
          </a:p>
          <a:p>
            <a:pPr indent="-336550" lvl="0" marL="457200" rtl="0" algn="l">
              <a:spcBef>
                <a:spcPts val="0"/>
              </a:spcBef>
              <a:spcAft>
                <a:spcPts val="0"/>
              </a:spcAft>
              <a:buSzPts val="1700"/>
              <a:buChar char="●"/>
            </a:pPr>
            <a:r>
              <a:rPr lang="en" sz="1700"/>
              <a:t>Interventionists (to help all grade levels)</a:t>
            </a:r>
            <a:endParaRPr sz="1700"/>
          </a:p>
          <a:p>
            <a:pPr indent="-336550" lvl="0" marL="457200" rtl="0" algn="l">
              <a:spcBef>
                <a:spcPts val="0"/>
              </a:spcBef>
              <a:spcAft>
                <a:spcPts val="0"/>
              </a:spcAft>
              <a:buSzPts val="1700"/>
              <a:buChar char="●"/>
            </a:pPr>
            <a:r>
              <a:rPr lang="en" sz="1700"/>
              <a:t>Parent Center resources</a:t>
            </a:r>
            <a:endParaRPr sz="1700"/>
          </a:p>
          <a:p>
            <a:pPr indent="-336550" lvl="0" marL="457200" rtl="0" algn="l">
              <a:spcBef>
                <a:spcPts val="0"/>
              </a:spcBef>
              <a:spcAft>
                <a:spcPts val="0"/>
              </a:spcAft>
              <a:buSzPts val="1700"/>
              <a:buChar char="●"/>
            </a:pPr>
            <a:r>
              <a:rPr lang="en" sz="1700"/>
              <a:t>Parent/Family Engagement activities</a:t>
            </a:r>
            <a:endParaRPr sz="1700"/>
          </a:p>
          <a:p>
            <a:pPr indent="-336550" lvl="0" marL="457200" rtl="0" algn="l">
              <a:spcBef>
                <a:spcPts val="0"/>
              </a:spcBef>
              <a:spcAft>
                <a:spcPts val="0"/>
              </a:spcAft>
              <a:buSzPts val="1700"/>
              <a:buChar char="●"/>
            </a:pPr>
            <a:r>
              <a:rPr lang="en" sz="1700"/>
              <a:t>Instructional materials</a:t>
            </a:r>
            <a:endParaRPr sz="17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7"/>
          <p:cNvSpPr txBox="1"/>
          <p:nvPr>
            <p:ph type="title"/>
          </p:nvPr>
        </p:nvSpPr>
        <p:spPr>
          <a:xfrm>
            <a:off x="311725" y="500925"/>
            <a:ext cx="3706500" cy="250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3200"/>
              <a:t>State of the School Information</a:t>
            </a:r>
            <a:endParaRPr sz="3200"/>
          </a:p>
        </p:txBody>
      </p:sp>
      <p:sp>
        <p:nvSpPr>
          <p:cNvPr id="89" name="Google Shape;89;p17"/>
          <p:cNvSpPr txBox="1"/>
          <p:nvPr>
            <p:ph idx="1" type="body"/>
          </p:nvPr>
        </p:nvSpPr>
        <p:spPr>
          <a:xfrm>
            <a:off x="4644675" y="500925"/>
            <a:ext cx="4166400" cy="409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Enrollment: 733 Students</a:t>
            </a:r>
            <a:endParaRPr sz="1400"/>
          </a:p>
          <a:p>
            <a:pPr indent="0" lvl="0" marL="0" rtl="0" algn="l">
              <a:spcBef>
                <a:spcPts val="1600"/>
              </a:spcBef>
              <a:spcAft>
                <a:spcPts val="0"/>
              </a:spcAft>
              <a:buNone/>
            </a:pPr>
            <a:r>
              <a:rPr lang="en" sz="1400"/>
              <a:t>Gender:</a:t>
            </a:r>
            <a:endParaRPr sz="1400"/>
          </a:p>
          <a:p>
            <a:pPr indent="-317500" lvl="0" marL="457200" rtl="0" algn="l">
              <a:spcBef>
                <a:spcPts val="1600"/>
              </a:spcBef>
              <a:spcAft>
                <a:spcPts val="0"/>
              </a:spcAft>
              <a:buSzPts val="1400"/>
              <a:buChar char="●"/>
            </a:pPr>
            <a:r>
              <a:rPr lang="en" sz="1400"/>
              <a:t>Female- 54%</a:t>
            </a:r>
            <a:endParaRPr sz="1400"/>
          </a:p>
          <a:p>
            <a:pPr indent="-317500" lvl="0" marL="457200" rtl="0" algn="l">
              <a:spcBef>
                <a:spcPts val="0"/>
              </a:spcBef>
              <a:spcAft>
                <a:spcPts val="0"/>
              </a:spcAft>
              <a:buSzPts val="1400"/>
              <a:buChar char="●"/>
            </a:pPr>
            <a:r>
              <a:rPr lang="en" sz="1400"/>
              <a:t>Male- 46%</a:t>
            </a:r>
            <a:endParaRPr sz="1400"/>
          </a:p>
          <a:p>
            <a:pPr indent="0" lvl="0" marL="0" rtl="0" algn="l">
              <a:spcBef>
                <a:spcPts val="1600"/>
              </a:spcBef>
              <a:spcAft>
                <a:spcPts val="0"/>
              </a:spcAft>
              <a:buNone/>
            </a:pPr>
            <a:r>
              <a:rPr lang="en" sz="1400"/>
              <a:t>Ethnicity:</a:t>
            </a:r>
            <a:endParaRPr sz="1400"/>
          </a:p>
          <a:p>
            <a:pPr indent="-317500" lvl="0" marL="457200" rtl="0" algn="l">
              <a:spcBef>
                <a:spcPts val="1600"/>
              </a:spcBef>
              <a:spcAft>
                <a:spcPts val="0"/>
              </a:spcAft>
              <a:buSzPts val="1400"/>
              <a:buChar char="●"/>
            </a:pPr>
            <a:r>
              <a:rPr lang="en" sz="1400"/>
              <a:t>African-American- 37.52%</a:t>
            </a:r>
            <a:endParaRPr sz="1400"/>
          </a:p>
          <a:p>
            <a:pPr indent="-317500" lvl="0" marL="457200" rtl="0" algn="l">
              <a:spcBef>
                <a:spcPts val="0"/>
              </a:spcBef>
              <a:spcAft>
                <a:spcPts val="0"/>
              </a:spcAft>
              <a:buSzPts val="1400"/>
              <a:buChar char="●"/>
            </a:pPr>
            <a:r>
              <a:rPr lang="en" sz="1400"/>
              <a:t>Asian- &lt;1%</a:t>
            </a:r>
            <a:endParaRPr sz="1400"/>
          </a:p>
          <a:p>
            <a:pPr indent="-317500" lvl="0" marL="457200" rtl="0" algn="l">
              <a:spcBef>
                <a:spcPts val="0"/>
              </a:spcBef>
              <a:spcAft>
                <a:spcPts val="0"/>
              </a:spcAft>
              <a:buSzPts val="1400"/>
              <a:buChar char="●"/>
            </a:pPr>
            <a:r>
              <a:rPr lang="en" sz="1400"/>
              <a:t>Caucasian- 43.6%</a:t>
            </a:r>
            <a:endParaRPr sz="1400"/>
          </a:p>
          <a:p>
            <a:pPr indent="-317500" lvl="0" marL="457200" rtl="0" algn="l">
              <a:spcBef>
                <a:spcPts val="0"/>
              </a:spcBef>
              <a:spcAft>
                <a:spcPts val="0"/>
              </a:spcAft>
              <a:buSzPts val="1400"/>
              <a:buChar char="●"/>
            </a:pPr>
            <a:r>
              <a:rPr lang="en" sz="1400"/>
              <a:t>Hispanic or Latino- 13.37%</a:t>
            </a:r>
            <a:endParaRPr sz="1400"/>
          </a:p>
          <a:p>
            <a:pPr indent="-317500" lvl="0" marL="457200" rtl="0" algn="l">
              <a:spcBef>
                <a:spcPts val="0"/>
              </a:spcBef>
              <a:spcAft>
                <a:spcPts val="0"/>
              </a:spcAft>
              <a:buSzPts val="1400"/>
              <a:buChar char="●"/>
            </a:pPr>
            <a:r>
              <a:rPr lang="en" sz="1400"/>
              <a:t>Native American/Alaskan Native- &lt;1%</a:t>
            </a:r>
            <a:endParaRPr sz="1400"/>
          </a:p>
          <a:p>
            <a:pPr indent="-317500" lvl="0" marL="457200" rtl="0" algn="l">
              <a:spcBef>
                <a:spcPts val="0"/>
              </a:spcBef>
              <a:spcAft>
                <a:spcPts val="0"/>
              </a:spcAft>
              <a:buSzPts val="1400"/>
              <a:buChar char="●"/>
            </a:pPr>
            <a:r>
              <a:rPr lang="en" sz="1400"/>
              <a:t>Two or more- 4.23%</a:t>
            </a:r>
            <a:endParaRPr sz="14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8"/>
          <p:cNvSpPr txBox="1"/>
          <p:nvPr>
            <p:ph type="title"/>
          </p:nvPr>
        </p:nvSpPr>
        <p:spPr>
          <a:xfrm>
            <a:off x="311725" y="500925"/>
            <a:ext cx="3706500" cy="250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5000"/>
              <a:t>VPA Staff</a:t>
            </a:r>
            <a:endParaRPr sz="5000"/>
          </a:p>
        </p:txBody>
      </p:sp>
      <p:sp>
        <p:nvSpPr>
          <p:cNvPr id="95" name="Google Shape;95;p18"/>
          <p:cNvSpPr txBox="1"/>
          <p:nvPr>
            <p:ph idx="1" type="body"/>
          </p:nvPr>
        </p:nvSpPr>
        <p:spPr>
          <a:xfrm>
            <a:off x="4644675" y="500925"/>
            <a:ext cx="4166400" cy="409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Number of Certified Staff: 50</a:t>
            </a:r>
            <a:endParaRPr/>
          </a:p>
          <a:p>
            <a:pPr indent="0" lvl="0" marL="0" rtl="0" algn="l">
              <a:spcBef>
                <a:spcPts val="1600"/>
              </a:spcBef>
              <a:spcAft>
                <a:spcPts val="0"/>
              </a:spcAft>
              <a:buNone/>
            </a:pPr>
            <a:r>
              <a:rPr lang="en"/>
              <a:t>Number of Non-Certified Staff: 19</a:t>
            </a:r>
            <a:endParaRPr/>
          </a:p>
          <a:p>
            <a:pPr indent="0" lvl="0" marL="0" rtl="0" algn="l">
              <a:spcBef>
                <a:spcPts val="1600"/>
              </a:spcBef>
              <a:spcAft>
                <a:spcPts val="0"/>
              </a:spcAft>
              <a:buNone/>
            </a:pPr>
            <a:r>
              <a:rPr lang="en" sz="2500"/>
              <a:t>100% of VPA Teachers meet Highly-Qualified Status!</a:t>
            </a:r>
            <a:endParaRPr sz="2500"/>
          </a:p>
          <a:p>
            <a:pPr indent="0" lvl="0" marL="0" rtl="0" algn="l">
              <a:spcBef>
                <a:spcPts val="1600"/>
              </a:spcBef>
              <a:spcAft>
                <a:spcPts val="1600"/>
              </a:spcAft>
              <a:buNone/>
            </a:pPr>
            <a:r>
              <a:rPr lang="en"/>
              <a:t>*</a:t>
            </a:r>
            <a:r>
              <a:rPr lang="en"/>
              <a:t>Note- If a teacher is absent for more than 30 consecutive days and a substitute is not certified for that core subject, parents must be notified by letter from the school.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9"/>
          <p:cNvSpPr txBox="1"/>
          <p:nvPr>
            <p:ph type="title"/>
          </p:nvPr>
        </p:nvSpPr>
        <p:spPr>
          <a:xfrm>
            <a:off x="311725" y="500925"/>
            <a:ext cx="3706500" cy="250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3000"/>
              <a:t>What tests will my child be taking this year?</a:t>
            </a:r>
            <a:endParaRPr sz="3000"/>
          </a:p>
        </p:txBody>
      </p:sp>
      <p:sp>
        <p:nvSpPr>
          <p:cNvPr id="101" name="Google Shape;101;p19"/>
          <p:cNvSpPr txBox="1"/>
          <p:nvPr>
            <p:ph idx="1" type="body"/>
          </p:nvPr>
        </p:nvSpPr>
        <p:spPr>
          <a:xfrm>
            <a:off x="4644675" y="500925"/>
            <a:ext cx="4166400" cy="4429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iReady (1-2)</a:t>
            </a:r>
            <a:endParaRPr/>
          </a:p>
          <a:p>
            <a:pPr indent="-311150" lvl="0" marL="457200" rtl="0" algn="l">
              <a:spcBef>
                <a:spcPts val="1600"/>
              </a:spcBef>
              <a:spcAft>
                <a:spcPts val="0"/>
              </a:spcAft>
              <a:buSzPts val="1300"/>
              <a:buChar char="●"/>
            </a:pPr>
            <a:r>
              <a:rPr lang="en"/>
              <a:t>Students will be taking the iReady test three times this year (fall, winter, and spring)</a:t>
            </a:r>
            <a:endParaRPr/>
          </a:p>
          <a:p>
            <a:pPr indent="-298450" lvl="1" marL="914400" rtl="0" algn="l">
              <a:spcBef>
                <a:spcPts val="0"/>
              </a:spcBef>
              <a:spcAft>
                <a:spcPts val="0"/>
              </a:spcAft>
              <a:buSzPts val="1100"/>
              <a:buChar char="○"/>
            </a:pPr>
            <a:r>
              <a:rPr lang="en"/>
              <a:t>Fall - Sept 7th and 8th </a:t>
            </a:r>
            <a:endParaRPr/>
          </a:p>
          <a:p>
            <a:pPr indent="-298450" lvl="1" marL="914400" rtl="0" algn="l">
              <a:spcBef>
                <a:spcPts val="0"/>
              </a:spcBef>
              <a:spcAft>
                <a:spcPts val="0"/>
              </a:spcAft>
              <a:buSzPts val="1100"/>
              <a:buChar char="○"/>
            </a:pPr>
            <a:r>
              <a:rPr lang="en"/>
              <a:t>Winter - The week of Jan. 9th</a:t>
            </a:r>
            <a:endParaRPr/>
          </a:p>
          <a:p>
            <a:pPr indent="-298450" lvl="1" marL="914400" rtl="0" algn="l">
              <a:spcBef>
                <a:spcPts val="0"/>
              </a:spcBef>
              <a:spcAft>
                <a:spcPts val="0"/>
              </a:spcAft>
              <a:buSzPts val="1100"/>
              <a:buChar char="○"/>
            </a:pPr>
            <a:r>
              <a:rPr lang="en"/>
              <a:t>Spring - The week of Apr. 17th</a:t>
            </a:r>
            <a:endParaRPr/>
          </a:p>
          <a:p>
            <a:pPr indent="0" lvl="0" marL="0" rtl="0" algn="l">
              <a:spcBef>
                <a:spcPts val="1600"/>
              </a:spcBef>
              <a:spcAft>
                <a:spcPts val="0"/>
              </a:spcAft>
              <a:buNone/>
            </a:pPr>
            <a:r>
              <a:rPr lang="en"/>
              <a:t>ELPA 21 (English as a Second Language students)</a:t>
            </a:r>
            <a:endParaRPr/>
          </a:p>
          <a:p>
            <a:pPr indent="-311150" lvl="0" marL="457200" rtl="0" algn="l">
              <a:spcBef>
                <a:spcPts val="1600"/>
              </a:spcBef>
              <a:spcAft>
                <a:spcPts val="0"/>
              </a:spcAft>
              <a:buSzPts val="1300"/>
              <a:buChar char="●"/>
            </a:pPr>
            <a:r>
              <a:rPr lang="en"/>
              <a:t>March 30th &amp; 31st </a:t>
            </a:r>
            <a:endParaRPr/>
          </a:p>
          <a:p>
            <a:pPr indent="0" lvl="0" marL="0" rtl="0" algn="l">
              <a:spcBef>
                <a:spcPts val="1600"/>
              </a:spcBef>
              <a:spcAft>
                <a:spcPts val="0"/>
              </a:spcAft>
              <a:buNone/>
            </a:pPr>
            <a:r>
              <a:rPr lang="en"/>
              <a:t>ACT Aspire</a:t>
            </a:r>
            <a:endParaRPr/>
          </a:p>
          <a:p>
            <a:pPr indent="-311150" lvl="0" marL="457200" rtl="0" algn="l">
              <a:spcBef>
                <a:spcPts val="1600"/>
              </a:spcBef>
              <a:spcAft>
                <a:spcPts val="0"/>
              </a:spcAft>
              <a:buSzPts val="1300"/>
              <a:buChar char="●"/>
            </a:pPr>
            <a:r>
              <a:rPr lang="en"/>
              <a:t>Students in Grades 3-6 will be taking the standardized ACT Aspire Assessment in the Spring of 2023. This is a computerized test.</a:t>
            </a:r>
            <a:endParaRPr/>
          </a:p>
          <a:p>
            <a:pPr indent="-311150" lvl="0" marL="457200" rtl="0" algn="l">
              <a:spcBef>
                <a:spcPts val="0"/>
              </a:spcBef>
              <a:spcAft>
                <a:spcPts val="0"/>
              </a:spcAft>
              <a:buSzPts val="1300"/>
              <a:buChar char="●"/>
            </a:pPr>
            <a:r>
              <a:rPr lang="en"/>
              <a:t>Testing week: May 1st - May 5th </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0"/>
          <p:cNvSpPr txBox="1"/>
          <p:nvPr>
            <p:ph type="title"/>
          </p:nvPr>
        </p:nvSpPr>
        <p:spPr>
          <a:xfrm>
            <a:off x="311725" y="500925"/>
            <a:ext cx="3706500" cy="250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3800"/>
              <a:t>Purpose of the Assessments</a:t>
            </a:r>
            <a:endParaRPr sz="3800"/>
          </a:p>
        </p:txBody>
      </p:sp>
      <p:sp>
        <p:nvSpPr>
          <p:cNvPr id="107" name="Google Shape;107;p20"/>
          <p:cNvSpPr txBox="1"/>
          <p:nvPr>
            <p:ph idx="1" type="body"/>
          </p:nvPr>
        </p:nvSpPr>
        <p:spPr>
          <a:xfrm>
            <a:off x="4644675" y="500925"/>
            <a:ext cx="4166400" cy="40986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SzPts val="1700"/>
              <a:buChar char="●"/>
            </a:pPr>
            <a:r>
              <a:rPr lang="en" sz="1700"/>
              <a:t>To identify gaps in student learning.</a:t>
            </a:r>
            <a:endParaRPr sz="1700"/>
          </a:p>
          <a:p>
            <a:pPr indent="-336550" lvl="0" marL="457200" rtl="0" algn="l">
              <a:spcBef>
                <a:spcPts val="0"/>
              </a:spcBef>
              <a:spcAft>
                <a:spcPts val="0"/>
              </a:spcAft>
              <a:buSzPts val="1700"/>
              <a:buChar char="●"/>
            </a:pPr>
            <a:r>
              <a:rPr lang="en" sz="1700"/>
              <a:t>To predict student performance on the state and/or national tests.</a:t>
            </a:r>
            <a:endParaRPr sz="1700"/>
          </a:p>
          <a:p>
            <a:pPr indent="-336550" lvl="0" marL="457200" rtl="0" algn="l">
              <a:spcBef>
                <a:spcPts val="0"/>
              </a:spcBef>
              <a:spcAft>
                <a:spcPts val="0"/>
              </a:spcAft>
              <a:buSzPts val="1700"/>
              <a:buChar char="●"/>
            </a:pPr>
            <a:r>
              <a:rPr lang="en" sz="1700"/>
              <a:t>Data from testing is used at classroom levels to determine groups, intervention needs, and/or other services to aid students in academic growth.</a:t>
            </a:r>
            <a:endParaRPr sz="1700"/>
          </a:p>
          <a:p>
            <a:pPr indent="-336550" lvl="0" marL="457200" rtl="0" algn="l">
              <a:spcBef>
                <a:spcPts val="0"/>
              </a:spcBef>
              <a:spcAft>
                <a:spcPts val="0"/>
              </a:spcAft>
              <a:buSzPts val="1700"/>
              <a:buChar char="●"/>
            </a:pPr>
            <a:r>
              <a:rPr lang="en" sz="1700"/>
              <a:t>Assist </a:t>
            </a:r>
            <a:r>
              <a:rPr lang="en" sz="1700"/>
              <a:t>administrator</a:t>
            </a:r>
            <a:r>
              <a:rPr lang="en" sz="1700"/>
              <a:t> with better decision making for the school and at the district level.</a:t>
            </a:r>
            <a:endParaRPr sz="1700"/>
          </a:p>
          <a:p>
            <a:pPr indent="-336550" lvl="0" marL="457200" rtl="0" algn="l">
              <a:spcBef>
                <a:spcPts val="0"/>
              </a:spcBef>
              <a:spcAft>
                <a:spcPts val="0"/>
              </a:spcAft>
              <a:buSzPts val="1700"/>
              <a:buChar char="●"/>
            </a:pPr>
            <a:r>
              <a:rPr lang="en" sz="1700"/>
              <a:t>These tests are considered “high stakes” and are required at the state level. </a:t>
            </a:r>
            <a:endParaRPr sz="17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1"/>
          <p:cNvSpPr txBox="1"/>
          <p:nvPr>
            <p:ph type="title"/>
          </p:nvPr>
        </p:nvSpPr>
        <p:spPr>
          <a:xfrm>
            <a:off x="311725" y="500925"/>
            <a:ext cx="3706500" cy="250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4100"/>
              <a:t>Our Curriculum </a:t>
            </a:r>
            <a:endParaRPr sz="4100"/>
          </a:p>
        </p:txBody>
      </p:sp>
      <p:sp>
        <p:nvSpPr>
          <p:cNvPr id="113" name="Google Shape;113;p21"/>
          <p:cNvSpPr txBox="1"/>
          <p:nvPr>
            <p:ph idx="1" type="body"/>
          </p:nvPr>
        </p:nvSpPr>
        <p:spPr>
          <a:xfrm>
            <a:off x="4644675" y="244325"/>
            <a:ext cx="4166400" cy="409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AR Common Core State Standards for literacy and math (</a:t>
            </a:r>
            <a:r>
              <a:rPr lang="en" u="sng">
                <a:solidFill>
                  <a:schemeClr val="hlink"/>
                </a:solidFill>
                <a:hlinkClick r:id="rId3"/>
              </a:rPr>
              <a:t>www.corestandards.org</a:t>
            </a:r>
            <a:r>
              <a:rPr lang="en"/>
              <a:t>)</a:t>
            </a:r>
            <a:endParaRPr/>
          </a:p>
          <a:p>
            <a:pPr indent="0" lvl="0" marL="0" rtl="0" algn="l">
              <a:spcBef>
                <a:spcPts val="1600"/>
              </a:spcBef>
              <a:spcAft>
                <a:spcPts val="0"/>
              </a:spcAft>
              <a:buNone/>
            </a:pPr>
            <a:r>
              <a:rPr lang="en"/>
              <a:t>Social Studies- AR Frameworks</a:t>
            </a:r>
            <a:endParaRPr/>
          </a:p>
          <a:p>
            <a:pPr indent="0" lvl="0" marL="0" rtl="0" algn="l">
              <a:spcBef>
                <a:spcPts val="1600"/>
              </a:spcBef>
              <a:spcAft>
                <a:spcPts val="0"/>
              </a:spcAft>
              <a:buNone/>
            </a:pPr>
            <a:r>
              <a:rPr lang="en"/>
              <a:t>Science- Next Gen Science Standards</a:t>
            </a:r>
            <a:endParaRPr/>
          </a:p>
          <a:p>
            <a:pPr indent="-311150" lvl="0" marL="457200" rtl="0" algn="l">
              <a:spcBef>
                <a:spcPts val="0"/>
              </a:spcBef>
              <a:spcAft>
                <a:spcPts val="0"/>
              </a:spcAft>
              <a:buSzPts val="1300"/>
              <a:buChar char="●"/>
            </a:pPr>
            <a:r>
              <a:rPr lang="en"/>
              <a:t>5th and 6th = Kesler Science</a:t>
            </a:r>
            <a:endParaRPr/>
          </a:p>
          <a:p>
            <a:pPr indent="0" lvl="0" marL="0" rtl="0" algn="l">
              <a:spcBef>
                <a:spcPts val="1600"/>
              </a:spcBef>
              <a:spcAft>
                <a:spcPts val="0"/>
              </a:spcAft>
              <a:buNone/>
            </a:pPr>
            <a:r>
              <a:rPr lang="en"/>
              <a:t>Math - </a:t>
            </a:r>
            <a:r>
              <a:rPr lang="en"/>
              <a:t>iReady Math (all grades)</a:t>
            </a:r>
            <a:endParaRPr/>
          </a:p>
          <a:p>
            <a:pPr indent="0" lvl="0" marL="0" rtl="0" algn="l">
              <a:lnSpc>
                <a:spcPct val="100000"/>
              </a:lnSpc>
              <a:spcBef>
                <a:spcPts val="1600"/>
              </a:spcBef>
              <a:spcAft>
                <a:spcPts val="0"/>
              </a:spcAft>
              <a:buNone/>
            </a:pPr>
            <a:r>
              <a:rPr lang="en"/>
              <a:t>Literacy Curriculum </a:t>
            </a:r>
            <a:br>
              <a:rPr lang="en"/>
            </a:br>
            <a:r>
              <a:rPr lang="en"/>
              <a:t>Grades 1 &amp; 2: Core Knowledge Language Arts (CKLA)</a:t>
            </a:r>
            <a:br>
              <a:rPr lang="en"/>
            </a:br>
            <a:r>
              <a:rPr lang="en"/>
              <a:t>Grades 1 &amp; 2: </a:t>
            </a:r>
            <a:r>
              <a:rPr lang="en"/>
              <a:t>Heggerty</a:t>
            </a:r>
            <a:endParaRPr/>
          </a:p>
          <a:p>
            <a:pPr indent="0" lvl="0" marL="0" rtl="0" algn="l">
              <a:lnSpc>
                <a:spcPct val="100000"/>
              </a:lnSpc>
              <a:spcBef>
                <a:spcPts val="0"/>
              </a:spcBef>
              <a:spcAft>
                <a:spcPts val="0"/>
              </a:spcAft>
              <a:buNone/>
            </a:pPr>
            <a:r>
              <a:rPr lang="en"/>
              <a:t>Grades 1, 2, and 3 : 95% Core Phonics</a:t>
            </a:r>
            <a:br>
              <a:rPr lang="en"/>
            </a:br>
            <a:r>
              <a:rPr lang="en"/>
              <a:t>Grades 3-6: Wit &amp; Wisdom</a:t>
            </a:r>
            <a:endParaRPr/>
          </a:p>
          <a:p>
            <a:pPr indent="0" lvl="0" marL="0" rtl="0" algn="l">
              <a:lnSpc>
                <a:spcPct val="100000"/>
              </a:lnSpc>
              <a:spcBef>
                <a:spcPts val="0"/>
              </a:spcBef>
              <a:spcAft>
                <a:spcPts val="0"/>
              </a:spcAft>
              <a:buNone/>
            </a:pPr>
            <a:r>
              <a:t/>
            </a:r>
            <a:endParaRPr/>
          </a:p>
          <a:p>
            <a:pPr indent="0" lvl="0" marL="0" rtl="0" algn="l">
              <a:spcBef>
                <a:spcPts val="0"/>
              </a:spcBef>
              <a:spcAft>
                <a:spcPts val="0"/>
              </a:spcAft>
              <a:buNone/>
            </a:pPr>
            <a:r>
              <a:rPr lang="en"/>
              <a:t>Phonics Intervention Program: 95% Phonics Lesson Library</a:t>
            </a:r>
            <a:endParaRPr/>
          </a:p>
          <a:p>
            <a:pPr indent="0" lvl="0" marL="0" rtl="0" algn="l">
              <a:spcBef>
                <a:spcPts val="1600"/>
              </a:spcBef>
              <a:spcAft>
                <a:spcPts val="0"/>
              </a:spcAft>
              <a:buNone/>
            </a:pPr>
            <a:r>
              <a:rPr lang="en"/>
              <a:t>Dyslexia Program: SPIRE</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Paradigm">
  <a:themeElements>
    <a:clrScheme name="Paradigm">
      <a:dk1>
        <a:srgbClr val="31394D"/>
      </a:dk1>
      <a:lt1>
        <a:srgbClr val="FFFFFF"/>
      </a:lt1>
      <a:dk2>
        <a:srgbClr val="666666"/>
      </a:dk2>
      <a:lt2>
        <a:srgbClr val="626B73"/>
      </a:lt2>
      <a:accent1>
        <a:srgbClr val="002F4A"/>
      </a:accent1>
      <a:accent2>
        <a:srgbClr val="D9C4B1"/>
      </a:accent2>
      <a:accent3>
        <a:srgbClr val="EDE3DA"/>
      </a:accent3>
      <a:accent4>
        <a:srgbClr val="B85741"/>
      </a:accent4>
      <a:accent5>
        <a:srgbClr val="009384"/>
      </a:accent5>
      <a:accent6>
        <a:srgbClr val="D0F6FF"/>
      </a:accent6>
      <a:hlink>
        <a:srgbClr val="009384"/>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