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2" r:id="rId5"/>
    <p:sldId id="330" r:id="rId6"/>
    <p:sldId id="269" r:id="rId7"/>
    <p:sldId id="272" r:id="rId8"/>
    <p:sldId id="273" r:id="rId9"/>
    <p:sldId id="336" r:id="rId10"/>
    <p:sldId id="308" r:id="rId11"/>
    <p:sldId id="309" r:id="rId12"/>
    <p:sldId id="315" r:id="rId13"/>
    <p:sldId id="334" r:id="rId14"/>
    <p:sldId id="335" r:id="rId15"/>
    <p:sldId id="348" r:id="rId16"/>
    <p:sldId id="347" r:id="rId17"/>
    <p:sldId id="285" r:id="rId18"/>
  </p:sldIdLst>
  <p:sldSz cx="9144000" cy="6858000" type="screen4x3"/>
  <p:notesSz cx="701675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0023"/>
    <a:srgbClr val="6E6E6E"/>
    <a:srgbClr val="FC0128"/>
    <a:srgbClr val="919191"/>
    <a:srgbClr val="676767"/>
    <a:srgbClr val="6B6970"/>
    <a:srgbClr val="8C0019"/>
    <a:srgbClr val="BD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6" autoAdjust="0"/>
    <p:restoredTop sz="94660" autoAdjust="0"/>
  </p:normalViewPr>
  <p:slideViewPr>
    <p:cSldViewPr>
      <p:cViewPr varScale="1">
        <p:scale>
          <a:sx n="68" d="100"/>
          <a:sy n="68" d="100"/>
        </p:scale>
        <p:origin x="11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D. Sebolt" userId="7351f46c-d3d3-4675-8bc1-8bf400fd808b" providerId="ADAL" clId="{601618ED-58AD-4DAE-9E48-28C16811562A}"/>
    <pc:docChg chg="custSel modSld">
      <pc:chgData name="Kathy D. Sebolt" userId="7351f46c-d3d3-4675-8bc1-8bf400fd808b" providerId="ADAL" clId="{601618ED-58AD-4DAE-9E48-28C16811562A}" dt="2023-09-08T13:58:29.559" v="183" actId="20577"/>
      <pc:docMkLst>
        <pc:docMk/>
      </pc:docMkLst>
      <pc:sldChg chg="modSp mod">
        <pc:chgData name="Kathy D. Sebolt" userId="7351f46c-d3d3-4675-8bc1-8bf400fd808b" providerId="ADAL" clId="{601618ED-58AD-4DAE-9E48-28C16811562A}" dt="2023-09-08T13:50:39.019" v="11" actId="20577"/>
        <pc:sldMkLst>
          <pc:docMk/>
          <pc:sldMk cId="0" sldId="257"/>
        </pc:sldMkLst>
        <pc:spChg chg="mod">
          <ac:chgData name="Kathy D. Sebolt" userId="7351f46c-d3d3-4675-8bc1-8bf400fd808b" providerId="ADAL" clId="{601618ED-58AD-4DAE-9E48-28C16811562A}" dt="2023-09-08T13:50:39.019" v="11" actId="20577"/>
          <ac:spMkLst>
            <pc:docMk/>
            <pc:sldMk cId="0" sldId="257"/>
            <ac:spMk id="6147" creationId="{7AAE2F8D-CA7B-929B-A2BB-5E365D8CD2C1}"/>
          </ac:spMkLst>
        </pc:spChg>
      </pc:sldChg>
      <pc:sldChg chg="modSp mod">
        <pc:chgData name="Kathy D. Sebolt" userId="7351f46c-d3d3-4675-8bc1-8bf400fd808b" providerId="ADAL" clId="{601618ED-58AD-4DAE-9E48-28C16811562A}" dt="2023-09-08T13:54:57.433" v="94" actId="5793"/>
        <pc:sldMkLst>
          <pc:docMk/>
          <pc:sldMk cId="0" sldId="315"/>
        </pc:sldMkLst>
        <pc:spChg chg="mod">
          <ac:chgData name="Kathy D. Sebolt" userId="7351f46c-d3d3-4675-8bc1-8bf400fd808b" providerId="ADAL" clId="{601618ED-58AD-4DAE-9E48-28C16811562A}" dt="2023-09-08T13:54:57.433" v="94" actId="5793"/>
          <ac:spMkLst>
            <pc:docMk/>
            <pc:sldMk cId="0" sldId="315"/>
            <ac:spMk id="46086" creationId="{B996B878-1788-E371-CE9C-01588EDBB05C}"/>
          </ac:spMkLst>
        </pc:spChg>
      </pc:sldChg>
      <pc:sldChg chg="modSp mod">
        <pc:chgData name="Kathy D. Sebolt" userId="7351f46c-d3d3-4675-8bc1-8bf400fd808b" providerId="ADAL" clId="{601618ED-58AD-4DAE-9E48-28C16811562A}" dt="2023-09-08T13:58:29.559" v="183" actId="20577"/>
        <pc:sldMkLst>
          <pc:docMk/>
          <pc:sldMk cId="0" sldId="348"/>
        </pc:sldMkLst>
        <pc:spChg chg="mod">
          <ac:chgData name="Kathy D. Sebolt" userId="7351f46c-d3d3-4675-8bc1-8bf400fd808b" providerId="ADAL" clId="{601618ED-58AD-4DAE-9E48-28C16811562A}" dt="2023-09-08T13:55:23.837" v="98" actId="20577"/>
          <ac:spMkLst>
            <pc:docMk/>
            <pc:sldMk cId="0" sldId="348"/>
            <ac:spMk id="51202" creationId="{1C032ADD-FA0E-CA4E-6739-EDFCCC24D616}"/>
          </ac:spMkLst>
        </pc:spChg>
        <pc:spChg chg="mod">
          <ac:chgData name="Kathy D. Sebolt" userId="7351f46c-d3d3-4675-8bc1-8bf400fd808b" providerId="ADAL" clId="{601618ED-58AD-4DAE-9E48-28C16811562A}" dt="2023-09-08T13:58:29.559" v="183" actId="20577"/>
          <ac:spMkLst>
            <pc:docMk/>
            <pc:sldMk cId="0" sldId="348"/>
            <ac:spMk id="320515" creationId="{68B4821E-6B98-6624-345A-0B1CB1FBE5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DE697B1-2360-045A-84C1-CF91630F94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4850"/>
            <a:ext cx="4638675" cy="3478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D8AFC43-760D-6C80-FF4E-4CD717977C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1188"/>
            <a:ext cx="5146675" cy="418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16" tIns="45348" rIns="92316" bIns="45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7BE001-E8EE-655B-4D22-E5B0351B9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B5A2A85-EDD3-3154-2A7F-C4C676949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9ADEA83-3E5C-F58E-888C-C2B6F497A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5B3770D-E446-3908-9E0C-7D1D3C6F8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E425A17-C265-CD9A-6534-0A7BC82B5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01F8333-E84D-1D61-127C-D1BF67D24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7D2F4D8-80C2-6FD1-D6AC-7D317963A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A00F8FA-A48B-EF0F-AA22-209E14A03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9186BBE-17F3-E797-BEB4-EBCBEB7C1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9AE2EEC-3CBA-C78A-81A4-EC89A04C8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A176EAD-E56A-0181-B6A3-4F7CB305C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48942A3-0581-ED92-8910-84FF49358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9040074-07F7-B086-61CE-B0353314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AC969B5-847A-B99D-0EED-D121F7C37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F974A4C-2C85-B300-6790-ADBB4A000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8F43816-0FB0-46C7-37F8-98869341A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67E4C22-9A79-EF84-7269-1CAEAD31E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40DC100-7476-CDE1-458E-4EAB2AF33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D11516E-8F02-DBA5-FDA0-41B486367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294918B-E7C5-A1A2-420C-2F0BEBED1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86AE70A-C0DB-7A5B-0666-4257DB166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E8BDDB6-3FE8-3DDE-5167-3ABE2205C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AA317C5-7EB2-A00A-9545-331672CDF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0235CC6-8516-E1FD-F70C-FE05F70BD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CBE5BC0-6A15-25AB-03EC-91C8AA04B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BBE00D2-43E6-D821-0E07-CC403EB33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8AA9E32-58AC-99A3-5542-E958EC37F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96B3B51-D0F4-7FD0-26DE-C119E902D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3D2192C-7461-773B-4A9C-05FAACD24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FBD392E-FA9A-7106-D4A6-9015C796A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>
            <a:extLst>
              <a:ext uri="{FF2B5EF4-FFF2-40B4-BE49-F238E27FC236}">
                <a16:creationId xmlns:a16="http://schemas.microsoft.com/office/drawing/2014/main" id="{48CE4617-A728-B188-CB7C-7F03D2DC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>
            <a:extLst>
              <a:ext uri="{FF2B5EF4-FFF2-40B4-BE49-F238E27FC236}">
                <a16:creationId xmlns:a16="http://schemas.microsoft.com/office/drawing/2014/main" id="{28CC88CF-718E-C058-3175-1F0363FD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D7E94D-E5D1-FE95-33C5-4C9B6FD1FE63}"/>
              </a:ext>
            </a:extLst>
          </p:cNvPr>
          <p:cNvSpPr/>
          <p:nvPr/>
        </p:nvSpPr>
        <p:spPr bwMode="ltGray"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3F0C3-F065-CBA3-0BEF-22C81FC883F9}"/>
              </a:ext>
            </a:extLst>
          </p:cNvPr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4C8C91-E04E-0D82-935C-0A2E3456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1A8D-D84D-4C55-87B7-401FE0ED3A95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E1AB294-8E40-9693-A7BF-A0C9B3C8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A7368C-C8A5-137F-B4BA-EC70EDC0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13AF-8C4A-42D1-8B02-78BD07883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B325D861-35E8-AB43-4952-98640CE894EC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29A569F3-6472-9F79-7CD4-8835DD7CD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BF4941DF-A3B4-04B4-C3D0-8B922090C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66C89-94C8-08BE-C11C-2C4B6E569426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F009E8-B985-839F-AB7E-132C5CD485B0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2A96399-B40C-23CB-4B7B-98575D9A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A1FD-509F-47F9-9D37-F63C0CA55586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E490A6FD-9713-01A0-05F2-E04D4268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956F2DC-5B04-4BA7-0584-B895CA65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35E8-3F6A-4385-988C-D482085F9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7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D7E94C8-23D6-EA48-5259-BD1E7CDDFD40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5F04AA8B-81F7-10AF-4D42-1E8088AF4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3F1FD6E8-1C6A-A94F-A3B9-B234AAD9C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BF2732-B333-71CE-51FC-EB48A2127324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DCDF84-4780-21E6-52C5-9EB4A0D12289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A4177D8-45C9-605E-FCC7-A3FB2C9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F9B0-1242-48EF-80F0-780EC7C7D569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8CDD97B-C0AD-213C-797D-3894A9B7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74DA7BB-D232-F071-ED57-635A6851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4AA2-3FF1-4AA9-BAA3-B17358FC0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2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36F76382-95FF-7A10-169B-BD79D86D1C0F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536B6622-08CC-A0CF-A794-552B856E8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E97ED259-719A-795A-E439-B7D1C2652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9DE031-C3F6-55A7-54BC-BDD77E7A3B67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2AF2E4-F7D4-FCD5-C1A7-D7A99F2A1A95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8F44DC6-A043-D6AF-A803-CEE4DBD4508A}"/>
              </a:ext>
            </a:extLst>
          </p:cNvPr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78FC7-A13D-28B6-B104-C955EA06137D}"/>
              </a:ext>
            </a:extLst>
          </p:cNvPr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82C49AC-C184-5CAE-3705-3C6CAB0A4F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A70B-1C41-4F74-AFCB-BD983E2649B9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2D81F47-B748-9CCD-A912-9FDC4A3332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67280C7-A8A2-898D-C6BD-D40A1EAC40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EA05-FED0-4788-932F-015F3A61D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5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365F172C-6D19-5FE5-F5AA-2E968D848608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3EC2F007-3A54-F2DB-1A6B-970CDDF19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7C594BAF-2858-608F-8E53-81F37F3CE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D14B35-822B-F7CF-C670-CB29BB20B1EB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AD0777-263E-1C56-3900-BBEEBE155293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BFD8ED5-A180-0F97-531C-F3913B6E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BD2-46AF-4404-B3A9-802BE29FA3FB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60AB601-D5CE-05AF-303C-3A8ADE81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9D3036E-FBBA-A1E9-2831-75605973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A3EF-4F74-404D-8E8B-049084641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A09E521C-DABE-2413-8884-3CD008ACAAF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3" name="Picture 8" descr="HD-ShadowLong.png">
              <a:extLst>
                <a:ext uri="{FF2B5EF4-FFF2-40B4-BE49-F238E27FC236}">
                  <a16:creationId xmlns:a16="http://schemas.microsoft.com/office/drawing/2014/main" id="{A829965B-55F4-1943-EA59-616DBAFF2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 descr="HD-ShadowShort.png">
              <a:extLst>
                <a:ext uri="{FF2B5EF4-FFF2-40B4-BE49-F238E27FC236}">
                  <a16:creationId xmlns:a16="http://schemas.microsoft.com/office/drawing/2014/main" id="{0F30B79D-00E5-2240-4405-93C6CE9C7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707CC3-7CA7-68C2-3AE3-85CE012BF8A6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6ED46-0CBB-BA51-AB8B-5DD9CEBB2886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124174B2-2AC3-DEFB-563E-E4ABD52CE28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31C1-0BCE-47A6-A712-B592E0B49B2A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EFA7DA-47E4-FC5A-EA24-DCAAEB7D4F4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411C3389-C6EB-2944-3D24-9534D1AEEEC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B5-E5B4-4E57-BB76-EF4A2D130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8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03B08D6D-439C-18A7-8C50-085563920542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3" name="Picture 8" descr="HD-ShadowLong.png">
              <a:extLst>
                <a:ext uri="{FF2B5EF4-FFF2-40B4-BE49-F238E27FC236}">
                  <a16:creationId xmlns:a16="http://schemas.microsoft.com/office/drawing/2014/main" id="{C31663F7-B94D-F7BB-0DEF-D1D9A5308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 descr="HD-ShadowShort.png">
              <a:extLst>
                <a:ext uri="{FF2B5EF4-FFF2-40B4-BE49-F238E27FC236}">
                  <a16:creationId xmlns:a16="http://schemas.microsoft.com/office/drawing/2014/main" id="{C0F30A5D-66A1-10BA-53DC-877B89FF3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018D64-6843-6163-D7EF-C4D441FEA3AE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27A89A-198C-177E-3143-6EB1B57E665F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DF1D160-6AA7-46FE-9254-450AED21968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7D8C-8235-44C7-B17B-7332EA11438D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BCDA51-A6F5-54BB-F694-640EF00F277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BDB5810-3074-07B6-5261-03958C81076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ABAB-8382-4DFD-A8B6-BD588773F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9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0F0BB96D-D9CB-B40B-F0EC-324DA99D5AEE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6885F8DB-D28C-3200-6700-0C29A3926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249A8188-EBCB-E07C-825E-B8BDDFC79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050DBA-F8E0-E682-D875-1BBFD2529049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4A6086-F8E6-AC98-002F-4B621B0544F0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0B97311-5299-4822-C980-AF089812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62E2-9A06-4930-9214-2BCD7A0B7469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D74B706-13F5-0F47-2C73-32400460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347EDC-8305-D5EC-89FC-32330B17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24C-16F4-4723-9FB9-6AADDA428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1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78376C90-1F76-384B-49F0-BE42699847D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E0A789-E370-E490-D9DA-9BDE23CF1BD3}"/>
                </a:ext>
              </a:extLst>
            </p:cNvPr>
            <p:cNvSpPr/>
            <p:nvPr/>
          </p:nvSpPr>
          <p:spPr bwMode="ltGray">
            <a:xfrm>
              <a:off x="2281445" y="609600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AF31B1-1FAE-D167-B74E-F00DEEEEFDAE}"/>
                </a:ext>
              </a:extLst>
            </p:cNvPr>
            <p:cNvSpPr/>
            <p:nvPr/>
          </p:nvSpPr>
          <p:spPr>
            <a:xfrm>
              <a:off x="7710530" y="609600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FF88C0-ED80-4145-B46E-5E119358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7FAB7-2516-4130-9FDA-A80E3E7560F6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BAD3FB-40CF-B023-0994-4E8614F4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F73500-9A01-8DEE-B511-C6F08BD0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9C649EDE-80D5-49AD-8815-B5CC4EC28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6240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48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1FD3497-3705-5377-A8F3-8692580270E6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D238D0FA-A09B-2577-7678-790C53B47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6FA85183-EB01-A325-618C-ED0345FC1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AA2856-1B71-1DBF-2AF3-453EA672B8D2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FCE64B-9B2A-57D5-C02C-D1B64BD847F2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342099F-88EF-E0D3-D9D8-7EF7BCE9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4C8A-7BAF-4598-97D4-3F99997417AA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F883B9-2E12-2B81-B1B9-1B57BF2A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104BB9-3DF6-5E92-67DD-D78940C8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7FF2-C074-4EE9-8E4F-60BE86991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1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08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CB7F80B4-6F8C-C6B3-0FE8-E5AF120EC85C}"/>
              </a:ext>
            </a:extLst>
          </p:cNvPr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>
              <a:extLst>
                <a:ext uri="{FF2B5EF4-FFF2-40B4-BE49-F238E27FC236}">
                  <a16:creationId xmlns:a16="http://schemas.microsoft.com/office/drawing/2014/main" id="{0AD4686D-A8BD-95FC-A959-EC564D4D6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>
              <a:extLst>
                <a:ext uri="{FF2B5EF4-FFF2-40B4-BE49-F238E27FC236}">
                  <a16:creationId xmlns:a16="http://schemas.microsoft.com/office/drawing/2014/main" id="{F1668301-7F3F-F7B3-AE22-67B869945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7AE98F-495F-3D8E-9E38-F34CB6704545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23E4CF-7BAD-5839-D8A3-FCCEE2B7D5BE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A03ABEF-E343-E6F8-B25B-A9502B64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0CD2-3410-477F-A0F2-FAEFF9CA831F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C334411-4479-6623-69E3-F1162B9A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C58E0A-D4B5-3424-E429-31209DB4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B308-546F-4CD2-B950-30D4B5A20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9B628D7B-D44C-419C-4C5F-879E4F11DCA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E13C3DB5-D2C8-1202-FF9F-3DD13E53B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322431A5-63C0-21FD-CD02-AF08A3B51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0297C2-33F3-915A-E3EA-39F9381E6FEB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E680C9-CA4B-AAE7-E9FC-51627138B3FC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5AA0BC9-D119-DE6B-E3EE-CBC228AF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8E52-A76F-4EC2-A1A8-2A381C3AD1E9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6B283D7-0A4F-B216-A108-A0EE0236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0351F1-1DCD-0BE9-1F3F-B0B87A4B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B26B-DED1-47D1-ABD9-D83F591FD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3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0EB38B79-92CD-6A96-0407-FE0B91C699A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>
              <a:extLst>
                <a:ext uri="{FF2B5EF4-FFF2-40B4-BE49-F238E27FC236}">
                  <a16:creationId xmlns:a16="http://schemas.microsoft.com/office/drawing/2014/main" id="{5515FFDD-19A5-4418-DB3C-10B16CB36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>
              <a:extLst>
                <a:ext uri="{FF2B5EF4-FFF2-40B4-BE49-F238E27FC236}">
                  <a16:creationId xmlns:a16="http://schemas.microsoft.com/office/drawing/2014/main" id="{8C7F886E-EC91-FBC9-46F7-D24A7EF75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61C98-5675-9B47-EE7F-D67FF2E839C7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6B6811-4185-C7BE-5C66-D5012FA90ABD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A28B1A41-1F6C-B463-A649-55A71F78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D902-1746-4E84-A299-66FC48CB4BF9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1F0B02-A299-DEE8-FD71-15055592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B433596F-937F-2DC6-5B1C-88191326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C628-A3B2-4F81-B33B-82A6AB7D1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858D918F-07C2-9F65-E87A-82E0BB61998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>
              <a:extLst>
                <a:ext uri="{FF2B5EF4-FFF2-40B4-BE49-F238E27FC236}">
                  <a16:creationId xmlns:a16="http://schemas.microsoft.com/office/drawing/2014/main" id="{3423A38C-450A-BAB7-E3E2-6D178C585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>
              <a:extLst>
                <a:ext uri="{FF2B5EF4-FFF2-40B4-BE49-F238E27FC236}">
                  <a16:creationId xmlns:a16="http://schemas.microsoft.com/office/drawing/2014/main" id="{8A0F3A02-A7CB-0F75-1899-803500D4F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BB44D3-A873-B189-DE5A-D57A3DFF55EF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63E8BB-13FD-A4DA-1B56-42306506DBE4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5E49583-B997-B8E3-464F-802D3FD8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00C6-03E4-4D0E-AC5B-AB1222202145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FA22F47-861D-970D-4D28-FEDD8364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C2A2862-9277-1B18-1A0C-E645EBA4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8B80-CA0E-4976-AA59-1C2A45C88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9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>
            <a:extLst>
              <a:ext uri="{FF2B5EF4-FFF2-40B4-BE49-F238E27FC236}">
                <a16:creationId xmlns:a16="http://schemas.microsoft.com/office/drawing/2014/main" id="{DDF6D7EF-209A-96FE-9E1C-AA8A0973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EECA-255F-61A0-7733-9AE36450F23B}"/>
              </a:ext>
            </a:extLst>
          </p:cNvPr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BA3D048-169E-52F1-6573-A415EB7E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B033-FAA4-448E-A455-B33A8CB7C3EC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AE7A1BF-584C-3EF8-F80D-83DD1654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17FC019-0C09-D297-55CC-CD0A5BF4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5F-9DEE-4B2F-9F2E-BA1C5A6ED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B829A1BB-B731-CB70-17C9-EF330C29CE99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C3AD9D14-E03E-9C96-209A-4932F4165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D94DD73E-5D99-F845-D8BF-76870CDC2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F1587A-8370-57EC-02B7-812C6D93B16E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38773B-7864-E881-9051-091C105FFBCA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6661E79-850C-B18A-239D-290CE2AA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D5E1-5327-485D-BE20-9AC48A75CD46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61AEDCD-FCD0-B0FD-837A-48535BA8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E64FDB3-786C-886E-CAB7-1D29F4D6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91C6-1DD3-417E-B92B-BA32BAFED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146E8DC-1EB1-2F3E-13AE-A212EF991726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>
              <a:extLst>
                <a:ext uri="{FF2B5EF4-FFF2-40B4-BE49-F238E27FC236}">
                  <a16:creationId xmlns:a16="http://schemas.microsoft.com/office/drawing/2014/main" id="{B3EB5816-7C4C-64F1-474F-59AF4BAA7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>
              <a:extLst>
                <a:ext uri="{FF2B5EF4-FFF2-40B4-BE49-F238E27FC236}">
                  <a16:creationId xmlns:a16="http://schemas.microsoft.com/office/drawing/2014/main" id="{A8D4B2B3-429D-EE1E-CFDD-EB5CB627F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4951C9-C067-39DD-D4B1-A00D278BE57D}"/>
                </a:ext>
              </a:extLst>
            </p:cNvPr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016886-3F8A-1A07-1124-BCC4CB16C9AF}"/>
                </a:ext>
              </a:extLst>
            </p:cNvPr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B22017E-C95C-8783-1B09-67D5FAEE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9AE1-96C6-4D38-A9F8-3DF46729A6CC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AD43BA7-3AC5-C25F-A526-BA62A025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2EED30A-D7C3-EE2C-66CA-F036CCE9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667D-0FD8-429D-9DFF-554EFE264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3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8925"/>
            </a:gs>
            <a:gs pos="50000">
              <a:srgbClr val="D54209"/>
            </a:gs>
            <a:gs pos="100000">
              <a:srgbClr val="8D00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James\Desktop\msft\Berlin\build Assets\hashOverlaySD-FullResolve.png">
            <a:extLst>
              <a:ext uri="{FF2B5EF4-FFF2-40B4-BE49-F238E27FC236}">
                <a16:creationId xmlns:a16="http://schemas.microsoft.com/office/drawing/2014/main" id="{7260C8A2-DDE4-2E3B-B8B9-77A24A94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AC14EA0-7A06-47AB-E762-87D70523C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948FEDB-B1FD-3A2D-586D-346FB3E7D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0AB9-D2AF-7F59-003B-D0BF52E5D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F3F1F-59D8-43E9-A92B-C5E914BAA15F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6D315-7556-AE3C-CB9E-A249F4D1B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BEC8-68B1-9513-20EA-83AB5257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B39B77-F27F-49A7-8D7D-E1CE2C86B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gs.k12.va.us/about/intersession2005/MVC-726S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gs.k12.va.us/about/intersession2005/MVC-666S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vgs.k12.va.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gs.k12.va.us/about/intersession2005/MVC-789S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85997F6D-4A7E-8CCD-71D9-93E73A2E99B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241550"/>
            <a:ext cx="2981325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341B9BE0-5041-D2AE-7A36-0B5DAA9254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65088"/>
            <a:ext cx="7772400" cy="22098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The Roanoke Valley Governor’s School for Science and Technology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7F13288-FE1B-2AAA-8AA8-46130AD370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 marL="338138" indent="-338138" eaLnBrk="1" hangingPunct="1">
              <a:buFont typeface="Monotype Sorts" pitchFamily="2" charset="2"/>
              <a:buNone/>
            </a:pPr>
            <a:r>
              <a:rPr lang="en-US" altLang="en-US" sz="3900" b="1">
                <a:solidFill>
                  <a:srgbClr val="DDB712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C8F2BBB-DD71-E4CB-38B4-5E4AC7C5F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Prepare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56480C0-35ED-9357-954C-BA5158A4AB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915400" cy="1752600"/>
          </a:xfrm>
        </p:spPr>
        <p:txBody>
          <a:bodyPr/>
          <a:lstStyle/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/>
              <a:t> Demonstrate initiative in areas of science &amp; math</a:t>
            </a:r>
          </a:p>
          <a:p>
            <a:pPr eaLnBrk="1" hangingPunct="1">
              <a:buFont typeface="Monotype Sorts" pitchFamily="2" charset="2"/>
              <a:buChar char="n"/>
            </a:pPr>
            <a:r>
              <a:rPr lang="en-US" altLang="en-US"/>
              <a:t> Take challenging courses </a:t>
            </a:r>
          </a:p>
          <a:p>
            <a:pPr eaLnBrk="1" hangingPunct="1">
              <a:buFont typeface="Monotype Sorts" pitchFamily="2" charset="2"/>
              <a:buChar char="n"/>
            </a:pPr>
            <a:r>
              <a:rPr lang="en-US" altLang="en-US"/>
              <a:t> Maintain a good grade point average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09C0313D-51BB-CCB1-2A05-1E265862F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D203B57-9E17-3EE6-87DD-822E870F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sz="3900" b="1"/>
              <a:t>Prerequisites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438B000-D04B-9A90-7795-8DB87365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2012950"/>
            <a:ext cx="76327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Students applying to the Governor’s School will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need to have completed the following courses and passed the SOL tests for those courses: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12C0DD3-D930-FC9C-90F2-298C6975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3395663"/>
            <a:ext cx="2159000" cy="1023937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799EC5E6-0CA6-977A-4740-1888EB09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3429000"/>
            <a:ext cx="19716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Prerequisite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courses</a:t>
            </a:r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5329EA4F-F607-4A73-1FF3-60153B042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0263" y="4419600"/>
            <a:ext cx="7937" cy="3810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Rectangle 11">
            <a:extLst>
              <a:ext uri="{FF2B5EF4-FFF2-40B4-BE49-F238E27FC236}">
                <a16:creationId xmlns:a16="http://schemas.microsoft.com/office/drawing/2014/main" id="{8E661009-463B-557B-F4D1-FAF40AAD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05400"/>
            <a:ext cx="2159000" cy="8636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4040" name="Rectangle 12">
            <a:extLst>
              <a:ext uri="{FF2B5EF4-FFF2-40B4-BE49-F238E27FC236}">
                <a16:creationId xmlns:a16="http://schemas.microsoft.com/office/drawing/2014/main" id="{9FBB0325-F08C-E9CF-04EB-2291A7D7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105400"/>
            <a:ext cx="2159000" cy="8636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4041" name="Rectangle 14">
            <a:extLst>
              <a:ext uri="{FF2B5EF4-FFF2-40B4-BE49-F238E27FC236}">
                <a16:creationId xmlns:a16="http://schemas.microsoft.com/office/drawing/2014/main" id="{BCD3749A-710E-7F77-FB7C-ABFBD12B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257800"/>
            <a:ext cx="21463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Algebra I</a:t>
            </a:r>
          </a:p>
        </p:txBody>
      </p:sp>
      <p:sp>
        <p:nvSpPr>
          <p:cNvPr id="44042" name="Rectangle 15">
            <a:extLst>
              <a:ext uri="{FF2B5EF4-FFF2-40B4-BE49-F238E27FC236}">
                <a16:creationId xmlns:a16="http://schemas.microsoft.com/office/drawing/2014/main" id="{E5A540E0-0E02-2A2F-4487-166626CC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257800"/>
            <a:ext cx="16478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Geometry</a:t>
            </a:r>
          </a:p>
        </p:txBody>
      </p:sp>
      <p:sp>
        <p:nvSpPr>
          <p:cNvPr id="44043" name="Line 17">
            <a:extLst>
              <a:ext uri="{FF2B5EF4-FFF2-40B4-BE49-F238E27FC236}">
                <a16:creationId xmlns:a16="http://schemas.microsoft.com/office/drawing/2014/main" id="{1D573CEA-C59E-76A3-8A0E-4CF7DAE64F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800600"/>
            <a:ext cx="2819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8">
            <a:extLst>
              <a:ext uri="{FF2B5EF4-FFF2-40B4-BE49-F238E27FC236}">
                <a16:creationId xmlns:a16="http://schemas.microsoft.com/office/drawing/2014/main" id="{EC3A41A1-B706-F7A1-B4CF-F08ED48A6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0" cy="304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9">
            <a:extLst>
              <a:ext uri="{FF2B5EF4-FFF2-40B4-BE49-F238E27FC236}">
                <a16:creationId xmlns:a16="http://schemas.microsoft.com/office/drawing/2014/main" id="{CC4738BA-18D0-B66A-C388-9F1F4EF09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800600"/>
            <a:ext cx="0" cy="304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A9787F78-BA53-D4D6-7713-74AF39609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/>
              <a:t>Applying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C684B58C-DDDD-B961-C475-DE0A2D4E7A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600200"/>
            <a:ext cx="4572000" cy="4191000"/>
          </a:xfrm>
        </p:spPr>
        <p:txBody>
          <a:bodyPr/>
          <a:lstStyle/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/>
              <a:t> Student and one  parent/guardian attend an Informational Session in January</a:t>
            </a:r>
            <a:endParaRPr lang="en-US" altLang="en-US" sz="2300"/>
          </a:p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/>
              <a:t> Complete online application</a:t>
            </a:r>
          </a:p>
        </p:txBody>
      </p:sp>
      <p:pic>
        <p:nvPicPr>
          <p:cNvPr id="46084" name="Picture 11" descr="MVC-726Ss">
            <a:hlinkClick r:id="rId3"/>
            <a:extLst>
              <a:ext uri="{FF2B5EF4-FFF2-40B4-BE49-F238E27FC236}">
                <a16:creationId xmlns:a16="http://schemas.microsoft.com/office/drawing/2014/main" id="{7CA69A75-84E6-EA20-BC95-2C4F7E83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26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>
            <a:extLst>
              <a:ext uri="{FF2B5EF4-FFF2-40B4-BE49-F238E27FC236}">
                <a16:creationId xmlns:a16="http://schemas.microsoft.com/office/drawing/2014/main" id="{2CBB42A8-8182-254A-EEB3-0BB98BA77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79600"/>
            <a:ext cx="20193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1">
            <a:extLst>
              <a:ext uri="{FF2B5EF4-FFF2-40B4-BE49-F238E27FC236}">
                <a16:creationId xmlns:a16="http://schemas.microsoft.com/office/drawing/2014/main" id="{B996B878-1788-E371-CE9C-01588EDBB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95800"/>
            <a:ext cx="5105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Tuesday, January 9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th</a:t>
            </a:r>
            <a:r>
              <a:rPr lang="en-US" altLang="en-US" sz="2000" dirty="0">
                <a:latin typeface="Times New Roman" panose="02020603050405020304" pitchFamily="18" charset="0"/>
              </a:rPr>
              <a:t>, 6:30 p.m. 		RVGS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Thursday, January 11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th</a:t>
            </a:r>
            <a:r>
              <a:rPr lang="en-US" altLang="en-US" sz="2000" dirty="0">
                <a:latin typeface="Times New Roman" panose="02020603050405020304" pitchFamily="18" charset="0"/>
              </a:rPr>
              <a:t>, 6:30 pm		FCHS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Tuesday, January 16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th</a:t>
            </a:r>
            <a:r>
              <a:rPr lang="en-US" altLang="en-US" sz="2000" dirty="0">
                <a:latin typeface="Times New Roman" panose="02020603050405020304" pitchFamily="18" charset="0"/>
              </a:rPr>
              <a:t>, 6:30 pm			RVGS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Thursday, January 18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th</a:t>
            </a:r>
            <a:r>
              <a:rPr lang="en-US" altLang="en-US" sz="2000" dirty="0">
                <a:latin typeface="Times New Roman" panose="02020603050405020304" pitchFamily="18" charset="0"/>
              </a:rPr>
              <a:t>, 6:30 pm 		SRHS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Tuesday, January 23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rd</a:t>
            </a:r>
            <a:r>
              <a:rPr lang="en-US" altLang="en-US" sz="2000" dirty="0">
                <a:latin typeface="Times New Roman" panose="02020603050405020304" pitchFamily="18" charset="0"/>
              </a:rPr>
              <a:t> , 6:30 pm		RVGS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093B4FF-F37E-7873-0B92-9F4D4EBD8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Application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AB00C82-7895-091F-A3FF-FE11787A33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7239000" cy="3581400"/>
          </a:xfrm>
        </p:spPr>
        <p:txBody>
          <a:bodyPr/>
          <a:lstStyle/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/>
              <a:t> Parts of the application:</a:t>
            </a:r>
          </a:p>
          <a:p>
            <a:pPr lvl="1" eaLnBrk="1" hangingPunct="1"/>
            <a:r>
              <a:rPr lang="en-US" altLang="en-US" sz="2300"/>
              <a:t>General information, extracurricular, </a:t>
            </a:r>
          </a:p>
          <a:p>
            <a:pPr lvl="1" eaLnBrk="1" hangingPunct="1">
              <a:buFontTx/>
              <a:buNone/>
            </a:pPr>
            <a:r>
              <a:rPr lang="en-US" altLang="en-US" sz="2300"/>
              <a:t>Student essay , counselor form, 2 teacher recommendations</a:t>
            </a:r>
          </a:p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/>
              <a:t> Applications due to home school – Feb. 1</a:t>
            </a:r>
          </a:p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/>
              <a:t> Letters of acceptance mailed in late March</a:t>
            </a:r>
          </a:p>
        </p:txBody>
      </p:sp>
      <p:pic>
        <p:nvPicPr>
          <p:cNvPr id="48132" name="Picture 18" descr="MVC-666Ss">
            <a:hlinkClick r:id="rId3"/>
            <a:extLst>
              <a:ext uri="{FF2B5EF4-FFF2-40B4-BE49-F238E27FC236}">
                <a16:creationId xmlns:a16="http://schemas.microsoft.com/office/drawing/2014/main" id="{32DE4CCD-F572-E236-B199-49D843D584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533400"/>
            <a:ext cx="2005013" cy="2667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8AFD59E-2183-592E-06BB-691C60FEB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Visiting 	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645BD99-8019-A81E-1234-525F91869E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/>
              <a:t> Students can come spend a session with our current students and observe what goes on in the classroom</a:t>
            </a:r>
          </a:p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/>
              <a:t> Call to set up an appointment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/>
              <a:t>   853-2116 Mrs. Kathy  Sebolt, School Counselor</a:t>
            </a:r>
          </a:p>
        </p:txBody>
      </p:sp>
      <p:pic>
        <p:nvPicPr>
          <p:cNvPr id="50180" name="Picture 6">
            <a:extLst>
              <a:ext uri="{FF2B5EF4-FFF2-40B4-BE49-F238E27FC236}">
                <a16:creationId xmlns:a16="http://schemas.microsoft.com/office/drawing/2014/main" id="{0D7B61A0-FFAF-D19B-D11D-AF1C07FD8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19258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C032ADD-FA0E-CA4E-6739-EDFCCC24D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762000"/>
            <a:ext cx="5867400" cy="1143000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2022-2023 Senior Student Accomplishments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68B4821E-6B98-6624-345A-0B1CB1FBE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733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dirty="0"/>
              <a:t>$3.5+ Million in scholarship offerings 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Monotype Sorts" pitchFamily="2" charset="2"/>
              <a:buNone/>
              <a:defRPr/>
            </a:pPr>
            <a:r>
              <a:rPr lang="en-US" sz="2800" dirty="0"/>
              <a:t>		(54 Graduates)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dirty="0"/>
              <a:t>1390 average total SAT score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dirty="0"/>
              <a:t>30 average ACT composite score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dirty="0"/>
              <a:t>Our 54 grads are </a:t>
            </a:r>
            <a:r>
              <a:rPr lang="en-US" sz="2800"/>
              <a:t>attending 20 </a:t>
            </a:r>
            <a:r>
              <a:rPr lang="en-US" sz="2800" dirty="0"/>
              <a:t>different 	colleges/universities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F6D71F05-F2DC-9BAA-9B57-308DC07B9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b="1" i="1" dirty="0"/>
              <a:t>2022-23 Science Fairs &amp; Symposiums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8BE45742-32A6-478D-07AF-188793DD6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0010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/>
              <a:t>Project Forum			Feb 4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/>
              <a:t>Roanoke City Science Fair		</a:t>
            </a:r>
            <a:endParaRPr lang="en-US" sz="2000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/>
              <a:t>Roanoke County Science Fair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/>
              <a:t>Central VA Regional Science Fair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/>
              <a:t>Western VA Regional Science Fair	March 11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/>
              <a:t>VA State Science Fair	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/>
              <a:t>International Science and Eng. Fair</a:t>
            </a:r>
            <a:r>
              <a:rPr lang="en-US" sz="2000"/>
              <a:t>	May</a:t>
            </a:r>
            <a:endParaRPr lang="en-US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/>
              <a:t>VJAS				</a:t>
            </a:r>
            <a:endParaRPr lang="en-US" sz="16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7B71FE00-8ED1-5F94-BC65-45E92FCFEA2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119188"/>
            <a:ext cx="298132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6B0ADD88-E5E0-A80B-8230-FEDDC6FE560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3600"/>
            <a:ext cx="91440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The Roanoke Valley Governor’s School for Science and Technology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9C3BB7A8-E920-601E-8E86-3FEF83C6857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" y="4862513"/>
            <a:ext cx="9067800" cy="1752600"/>
          </a:xfrm>
        </p:spPr>
        <p:txBody>
          <a:bodyPr rtlCol="0">
            <a:normAutofit fontScale="92500" lnSpcReduction="10000"/>
          </a:bodyPr>
          <a:lstStyle/>
          <a:p>
            <a:pPr marL="338138" indent="-338138" eaLnBrk="1" fontAlgn="auto" hangingPunct="1">
              <a:spcAft>
                <a:spcPts val="0"/>
              </a:spcAft>
              <a:buFont typeface="Monotype Sorts" charset="2"/>
              <a:buNone/>
              <a:defRPr/>
            </a:pPr>
            <a:r>
              <a:rPr lang="en-US" sz="3900" b="1" dirty="0"/>
              <a:t>For more information visit our website at </a:t>
            </a:r>
          </a:p>
          <a:p>
            <a:pPr marL="338138" indent="-338138" algn="ctr" eaLnBrk="1" fontAlgn="auto" hangingPunct="1">
              <a:spcAft>
                <a:spcPts val="0"/>
              </a:spcAft>
              <a:buFont typeface="Monotype Sorts" charset="2"/>
              <a:buNone/>
              <a:defRPr/>
            </a:pPr>
            <a:r>
              <a:rPr lang="en-US" sz="3900" b="1" dirty="0">
                <a:hlinkClick r:id="rId4"/>
              </a:rPr>
              <a:t>WWW.RVGS.K12.VA.US</a:t>
            </a:r>
            <a:endParaRPr lang="en-US" sz="3900" b="1" dirty="0"/>
          </a:p>
          <a:p>
            <a:pPr marL="338138" indent="-338138" algn="ctr" eaLnBrk="1" fontAlgn="auto" hangingPunct="1">
              <a:spcAft>
                <a:spcPts val="0"/>
              </a:spcAft>
              <a:buFont typeface="Monotype Sorts" charset="2"/>
              <a:buNone/>
              <a:defRPr/>
            </a:pPr>
            <a:r>
              <a:rPr lang="en-US" sz="3900" b="1" dirty="0"/>
              <a:t>Or call 853-2116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33315EB-E687-F7D0-84C1-98AC8CE19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sz="3900" b="1">
                <a:solidFill>
                  <a:schemeClr val="tx2"/>
                </a:solidFill>
              </a:rPr>
              <a:t>Background on the School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AE2F8D-CA7B-929B-A2BB-5E365D8CD2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7050" y="1905000"/>
            <a:ext cx="8007350" cy="12954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/>
              <a:t>For the past thirty-eight years, the Roanoke Valley Governor’s School has provided the surrounding region with innovative and challenging math, science, and computer technology classes.</a:t>
            </a:r>
          </a:p>
        </p:txBody>
      </p:sp>
      <p:sp>
        <p:nvSpPr>
          <p:cNvPr id="25604" name="Rectangle 9">
            <a:extLst>
              <a:ext uri="{FF2B5EF4-FFF2-40B4-BE49-F238E27FC236}">
                <a16:creationId xmlns:a16="http://schemas.microsoft.com/office/drawing/2014/main" id="{325C4AAE-4D23-8CB1-660E-1F70E4051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019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7815DDCE-34F7-B47E-C975-FAF944A72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581400"/>
            <a:ext cx="4572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ADE76D9-5856-0700-B733-DBEB65DB7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sz="4400" b="1"/>
              <a:t>The Basic Facts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F48BFF3-DC05-6C75-DB92-54ED368BBE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0225" y="2057400"/>
            <a:ext cx="8083550" cy="4648200"/>
          </a:xfrm>
        </p:spPr>
        <p:txBody>
          <a:bodyPr/>
          <a:lstStyle/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500" b="1" dirty="0"/>
              <a:t>Grades 9-12 </a:t>
            </a:r>
          </a:p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500" b="1" dirty="0"/>
              <a:t>Students attend either morning or afternoon sessions </a:t>
            </a:r>
          </a:p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500" b="1" dirty="0"/>
              <a:t>Students are from:</a:t>
            </a:r>
          </a:p>
          <a:p>
            <a:pPr lvl="1"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000" b="1" dirty="0"/>
              <a:t> Bedford County, Botetourt County, Craig County, Floyd County, Franklin County, Roanoke City, Roanoke County, and Salem City.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B5A54B6-4DBC-F35A-8218-88B70CBFB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b="1"/>
              <a:t>What’s Important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2943122-EDC3-BC1A-140E-531C55EDD7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8001000" cy="2514600"/>
          </a:xfrm>
        </p:spPr>
        <p:txBody>
          <a:bodyPr/>
          <a:lstStyle/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b="1"/>
              <a:t>A friendly environment that encourages critical thinking and independent learning.</a:t>
            </a:r>
          </a:p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b="1"/>
              <a:t>The relationship between teachers and students.</a:t>
            </a:r>
          </a:p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b="1"/>
              <a:t>Intensive hands-on laboratories that stress inquiry and discovery, not memorization.</a:t>
            </a:r>
          </a:p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b="1"/>
              <a:t>Preparation for university studies</a:t>
            </a:r>
          </a:p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endParaRPr lang="en-US" altLang="en-US" b="1"/>
          </a:p>
          <a:p>
            <a:pPr eaLnBrk="1" hangingPunct="1">
              <a:buSzPct val="140000"/>
              <a:buFont typeface="Script MT Bold" panose="03040602040607080904" pitchFamily="66" charset="0"/>
              <a:buNone/>
            </a:pPr>
            <a:endParaRPr lang="en-US" altLang="en-US" b="1"/>
          </a:p>
        </p:txBody>
      </p:sp>
      <p:pic>
        <p:nvPicPr>
          <p:cNvPr id="29700" name="Picture 12" descr="MVC-789Ss">
            <a:hlinkClick r:id="rId3"/>
            <a:extLst>
              <a:ext uri="{FF2B5EF4-FFF2-40B4-BE49-F238E27FC236}">
                <a16:creationId xmlns:a16="http://schemas.microsoft.com/office/drawing/2014/main" id="{F470A055-5668-4E95-2A2E-E178D62B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02125"/>
            <a:ext cx="15636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>
            <a:extLst>
              <a:ext uri="{FF2B5EF4-FFF2-40B4-BE49-F238E27FC236}">
                <a16:creationId xmlns:a16="http://schemas.microsoft.com/office/drawing/2014/main" id="{4BCF462E-BB00-643C-FB70-35E44DE0B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5300"/>
            <a:ext cx="26177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">
            <a:extLst>
              <a:ext uri="{FF2B5EF4-FFF2-40B4-BE49-F238E27FC236}">
                <a16:creationId xmlns:a16="http://schemas.microsoft.com/office/drawing/2014/main" id="{8FCB7F85-18EC-93FA-EA98-3414511FA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421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2957598-5F5B-4A26-C529-6D528FDED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sz="3900" b="1"/>
              <a:t>The Schedule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65B445B-CD49-A3C9-DD5F-31AB8D74DF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600"/>
              <a:t>Daily Schedule</a:t>
            </a:r>
          </a:p>
          <a:p>
            <a:pPr lvl="1"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100"/>
              <a:t>Extended time for labs</a:t>
            </a:r>
          </a:p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500"/>
              <a:t>2 Semesters</a:t>
            </a:r>
          </a:p>
          <a:p>
            <a:pPr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600"/>
              <a:t>Intersession </a:t>
            </a:r>
          </a:p>
          <a:p>
            <a:pPr lvl="1" eaLnBrk="1" hangingPunct="1">
              <a:buSzPct val="140000"/>
              <a:buFont typeface="Script MT Bold" panose="03040602040607080904" pitchFamily="66" charset="0"/>
              <a:buChar char="•"/>
            </a:pPr>
            <a:r>
              <a:rPr lang="en-US" altLang="en-US" sz="3200"/>
              <a:t>Time in January when students work on their research project</a:t>
            </a:r>
          </a:p>
          <a:p>
            <a:pPr eaLnBrk="1" hangingPunct="1">
              <a:buSzPct val="140000"/>
              <a:buFont typeface="Script MT Bold" panose="03040602040607080904" pitchFamily="66" charset="0"/>
              <a:buNone/>
            </a:pPr>
            <a:endParaRPr lang="en-US" altLang="en-US" sz="3600"/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8A94FA95-F65E-F2E4-D0AC-AABCB9E98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688F12E-492D-43D2-9C90-EF1EA91EB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b="1"/>
              <a:t>The First-Year Experience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AF1CC92-4DC6-BA3F-F64B-F085B27090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114800" cy="3048000"/>
          </a:xfrm>
        </p:spPr>
        <p:txBody>
          <a:bodyPr/>
          <a:lstStyle/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 b="1"/>
              <a:t>RVGS Physics</a:t>
            </a:r>
          </a:p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 b="1"/>
              <a:t>RVGS Algebra II</a:t>
            </a:r>
          </a:p>
          <a:p>
            <a:pPr eaLnBrk="1" hangingPunct="1">
              <a:buFont typeface="Monotype Sorts" pitchFamily="2" charset="2"/>
              <a:buChar char="n"/>
            </a:pPr>
            <a:r>
              <a:rPr lang="en-US" altLang="en-US" sz="2800" b="1"/>
              <a:t>Fundamentals of Research</a:t>
            </a:r>
          </a:p>
          <a:p>
            <a:pPr eaLnBrk="1" hangingPunct="1">
              <a:buFont typeface="Monotype Sorts" pitchFamily="2" charset="2"/>
              <a:buChar char="n"/>
            </a:pPr>
            <a:endParaRPr lang="en-US" altLang="en-US" sz="2800" b="1"/>
          </a:p>
        </p:txBody>
      </p:sp>
      <p:pic>
        <p:nvPicPr>
          <p:cNvPr id="33796" name="Content Placeholder 13">
            <a:extLst>
              <a:ext uri="{FF2B5EF4-FFF2-40B4-BE49-F238E27FC236}">
                <a16:creationId xmlns:a16="http://schemas.microsoft.com/office/drawing/2014/main" id="{A80125CC-66AC-79FB-A208-BFC1B93FBA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788" y="2611438"/>
            <a:ext cx="3806825" cy="2854325"/>
          </a:xfrm>
        </p:spPr>
      </p:pic>
      <p:sp>
        <p:nvSpPr>
          <p:cNvPr id="33797" name="Rectangle 4">
            <a:extLst>
              <a:ext uri="{FF2B5EF4-FFF2-40B4-BE49-F238E27FC236}">
                <a16:creationId xmlns:a16="http://schemas.microsoft.com/office/drawing/2014/main" id="{D5A22F86-569A-6585-33CF-E16CCADF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889250"/>
            <a:ext cx="180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918C540-F063-47C4-EE52-9083647754B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95375" y="682625"/>
            <a:ext cx="6400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b="1" dirty="0"/>
              <a:t>Gov School Science Courses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2D1A548-ECDA-1633-E8CA-CA4CD440E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3479800" cy="5842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B7FF6113-9330-58E0-4AA5-4BFB15482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486400"/>
            <a:ext cx="533400" cy="228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3AB00575-DF2C-1044-338A-05FFACCEC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0"/>
            <a:ext cx="4191000" cy="6858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CAA22D32-8E85-A107-D702-953239DC6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1766888"/>
            <a:ext cx="2860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47" name="Rectangle 9">
            <a:extLst>
              <a:ext uri="{FF2B5EF4-FFF2-40B4-BE49-F238E27FC236}">
                <a16:creationId xmlns:a16="http://schemas.microsoft.com/office/drawing/2014/main" id="{36EE3A81-F37F-6F88-95B2-EFA77B488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0"/>
            <a:ext cx="51482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AP Physics</a:t>
            </a:r>
          </a:p>
        </p:txBody>
      </p:sp>
      <p:sp>
        <p:nvSpPr>
          <p:cNvPr id="35848" name="Rectangle 10">
            <a:extLst>
              <a:ext uri="{FF2B5EF4-FFF2-40B4-BE49-F238E27FC236}">
                <a16:creationId xmlns:a16="http://schemas.microsoft.com/office/drawing/2014/main" id="{A2486122-6A3E-A5CB-7136-4EEDFCD08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4195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AP Environmental Science</a:t>
            </a:r>
          </a:p>
        </p:txBody>
      </p:sp>
      <p:sp>
        <p:nvSpPr>
          <p:cNvPr id="35849" name="Rectangle 11">
            <a:extLst>
              <a:ext uri="{FF2B5EF4-FFF2-40B4-BE49-F238E27FC236}">
                <a16:creationId xmlns:a16="http://schemas.microsoft.com/office/drawing/2014/main" id="{26C194FD-D265-344E-3E4A-B887DDA1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0"/>
            <a:ext cx="286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50" name="Rectangle 12">
            <a:extLst>
              <a:ext uri="{FF2B5EF4-FFF2-40B4-BE49-F238E27FC236}">
                <a16:creationId xmlns:a16="http://schemas.microsoft.com/office/drawing/2014/main" id="{66FB9D36-4850-A1A0-A538-ED78DD4B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0"/>
            <a:ext cx="2343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AP Chemistry</a:t>
            </a:r>
          </a:p>
        </p:txBody>
      </p:sp>
      <p:sp>
        <p:nvSpPr>
          <p:cNvPr id="35851" name="Rectangle 13">
            <a:extLst>
              <a:ext uri="{FF2B5EF4-FFF2-40B4-BE49-F238E27FC236}">
                <a16:creationId xmlns:a16="http://schemas.microsoft.com/office/drawing/2014/main" id="{2E6C9B8A-4C36-F1A0-FA79-2C212989B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62400"/>
            <a:ext cx="3276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RVGS Biology</a:t>
            </a:r>
          </a:p>
        </p:txBody>
      </p:sp>
      <p:sp>
        <p:nvSpPr>
          <p:cNvPr id="35852" name="Rectangle 14">
            <a:extLst>
              <a:ext uri="{FF2B5EF4-FFF2-40B4-BE49-F238E27FC236}">
                <a16:creationId xmlns:a16="http://schemas.microsoft.com/office/drawing/2014/main" id="{762C2009-3250-93FD-9A40-6AB62DE0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15000"/>
            <a:ext cx="2316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RVGS Physics</a:t>
            </a:r>
          </a:p>
        </p:txBody>
      </p:sp>
      <p:sp>
        <p:nvSpPr>
          <p:cNvPr id="35853" name="Oval 16">
            <a:extLst>
              <a:ext uri="{FF2B5EF4-FFF2-40B4-BE49-F238E27FC236}">
                <a16:creationId xmlns:a16="http://schemas.microsoft.com/office/drawing/2014/main" id="{8B1D9171-29EA-7EEA-7AB1-7938EF494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8674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54" name="Oval 17">
            <a:extLst>
              <a:ext uri="{FF2B5EF4-FFF2-40B4-BE49-F238E27FC236}">
                <a16:creationId xmlns:a16="http://schemas.microsoft.com/office/drawing/2014/main" id="{25CFEDEB-18FD-D16A-BEF2-B02AE14E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29337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55" name="Oval 18">
            <a:extLst>
              <a:ext uri="{FF2B5EF4-FFF2-40B4-BE49-F238E27FC236}">
                <a16:creationId xmlns:a16="http://schemas.microsoft.com/office/drawing/2014/main" id="{C50E2C7A-A9E5-1EDB-4987-AC61FF55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4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6884" name="Rectangle 20">
            <a:extLst>
              <a:ext uri="{FF2B5EF4-FFF2-40B4-BE49-F238E27FC236}">
                <a16:creationId xmlns:a16="http://schemas.microsoft.com/office/drawing/2014/main" id="{F35433D5-C5C3-2C25-B88B-CFFEAFA6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2667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03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</a:t>
            </a:r>
            <a:r>
              <a:rPr lang="en-US" sz="24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grade </a:t>
            </a:r>
          </a:p>
        </p:txBody>
      </p:sp>
      <p:sp>
        <p:nvSpPr>
          <p:cNvPr id="36885" name="Rectangle 21">
            <a:extLst>
              <a:ext uri="{FF2B5EF4-FFF2-40B4-BE49-F238E27FC236}">
                <a16:creationId xmlns:a16="http://schemas.microsoft.com/office/drawing/2014/main" id="{54122D06-82F4-7F0D-D28B-73B15CE0C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953000"/>
            <a:ext cx="17668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03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</a:t>
            </a:r>
            <a:r>
              <a:rPr lang="en-US" sz="24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grade</a:t>
            </a:r>
          </a:p>
        </p:txBody>
      </p:sp>
      <p:sp>
        <p:nvSpPr>
          <p:cNvPr id="36886" name="Rectangle 22">
            <a:extLst>
              <a:ext uri="{FF2B5EF4-FFF2-40B4-BE49-F238E27FC236}">
                <a16:creationId xmlns:a16="http://schemas.microsoft.com/office/drawing/2014/main" id="{0513E5BB-7ED0-2796-AA1D-36464EA7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8400"/>
            <a:ext cx="1447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03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12</a:t>
            </a:r>
            <a:r>
              <a:rPr lang="en-US" sz="24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grade</a:t>
            </a:r>
          </a:p>
        </p:txBody>
      </p:sp>
      <p:sp>
        <p:nvSpPr>
          <p:cNvPr id="35859" name="Rectangle 25">
            <a:extLst>
              <a:ext uri="{FF2B5EF4-FFF2-40B4-BE49-F238E27FC236}">
                <a16:creationId xmlns:a16="http://schemas.microsoft.com/office/drawing/2014/main" id="{A9D20204-B78B-0C50-44BF-B4A3AE66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00600"/>
            <a:ext cx="4419600" cy="6858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60" name="Oval 26">
            <a:extLst>
              <a:ext uri="{FF2B5EF4-FFF2-40B4-BE49-F238E27FC236}">
                <a16:creationId xmlns:a16="http://schemas.microsoft.com/office/drawing/2014/main" id="{51FC3361-F364-C051-2489-183A4FCA7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61" name="Text Box 27">
            <a:extLst>
              <a:ext uri="{FF2B5EF4-FFF2-40B4-BE49-F238E27FC236}">
                <a16:creationId xmlns:a16="http://schemas.microsoft.com/office/drawing/2014/main" id="{4E7C3302-214A-CE67-0954-241B4476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RVGS Chemistry</a:t>
            </a:r>
          </a:p>
        </p:txBody>
      </p:sp>
      <p:sp>
        <p:nvSpPr>
          <p:cNvPr id="35862" name="Line 28">
            <a:extLst>
              <a:ext uri="{FF2B5EF4-FFF2-40B4-BE49-F238E27FC236}">
                <a16:creationId xmlns:a16="http://schemas.microsoft.com/office/drawing/2014/main" id="{89D519C1-23C2-065E-0290-8B61B6DE8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457200" cy="228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9">
            <a:extLst>
              <a:ext uri="{FF2B5EF4-FFF2-40B4-BE49-F238E27FC236}">
                <a16:creationId xmlns:a16="http://schemas.microsoft.com/office/drawing/2014/main" id="{3929AD4A-9F52-B8DB-DC3A-F804ECAED0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581400"/>
            <a:ext cx="533400" cy="304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Rectangle 31">
            <a:extLst>
              <a:ext uri="{FF2B5EF4-FFF2-40B4-BE49-F238E27FC236}">
                <a16:creationId xmlns:a16="http://schemas.microsoft.com/office/drawing/2014/main" id="{DB920B39-0615-CAED-7840-99B19748D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1524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03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</a:t>
            </a:r>
            <a:r>
              <a:rPr lang="en-US" sz="24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grade</a:t>
            </a:r>
          </a:p>
        </p:txBody>
      </p:sp>
      <p:sp>
        <p:nvSpPr>
          <p:cNvPr id="35865" name="Rectangle 3">
            <a:extLst>
              <a:ext uri="{FF2B5EF4-FFF2-40B4-BE49-F238E27FC236}">
                <a16:creationId xmlns:a16="http://schemas.microsoft.com/office/drawing/2014/main" id="{1C45EE62-D418-B065-7C01-14883CC6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5453063" cy="1800225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66" name="TextBox 1">
            <a:extLst>
              <a:ext uri="{FF2B5EF4-FFF2-40B4-BE49-F238E27FC236}">
                <a16:creationId xmlns:a16="http://schemas.microsoft.com/office/drawing/2014/main" id="{39C587D9-054C-0B78-493F-21EFC03B0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944688"/>
            <a:ext cx="424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AP Physics</a:t>
            </a:r>
          </a:p>
        </p:txBody>
      </p:sp>
      <p:sp>
        <p:nvSpPr>
          <p:cNvPr id="35867" name="Oval 18">
            <a:extLst>
              <a:ext uri="{FF2B5EF4-FFF2-40B4-BE49-F238E27FC236}">
                <a16:creationId xmlns:a16="http://schemas.microsoft.com/office/drawing/2014/main" id="{3A867006-9DA7-AF96-9C66-800B3024F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0955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68" name="Oval 18">
            <a:extLst>
              <a:ext uri="{FF2B5EF4-FFF2-40B4-BE49-F238E27FC236}">
                <a16:creationId xmlns:a16="http://schemas.microsoft.com/office/drawing/2014/main" id="{D17C14F2-AE31-9F13-5403-4632823E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624138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69" name="TextBox 2">
            <a:extLst>
              <a:ext uri="{FF2B5EF4-FFF2-40B4-BE49-F238E27FC236}">
                <a16:creationId xmlns:a16="http://schemas.microsoft.com/office/drawing/2014/main" id="{6CAEDAC3-0A0E-CDD5-8ED9-97AAC1A11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28875"/>
            <a:ext cx="440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AP Environmental Science</a:t>
            </a:r>
          </a:p>
        </p:txBody>
      </p:sp>
      <p:sp>
        <p:nvSpPr>
          <p:cNvPr id="35870" name="Oval 18">
            <a:extLst>
              <a:ext uri="{FF2B5EF4-FFF2-40B4-BE49-F238E27FC236}">
                <a16:creationId xmlns:a16="http://schemas.microsoft.com/office/drawing/2014/main" id="{6C2619E4-C018-15A7-4152-3A81CC041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3095625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5871" name="TextBox 3">
            <a:extLst>
              <a:ext uri="{FF2B5EF4-FFF2-40B4-BE49-F238E27FC236}">
                <a16:creationId xmlns:a16="http://schemas.microsoft.com/office/drawing/2014/main" id="{054CFED4-905F-8E45-A7E4-8DCF88D55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898775"/>
            <a:ext cx="3925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AP Chemistry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>
            <a:extLst>
              <a:ext uri="{FF2B5EF4-FFF2-40B4-BE49-F238E27FC236}">
                <a16:creationId xmlns:a16="http://schemas.microsoft.com/office/drawing/2014/main" id="{891B53A5-D85E-DC2E-D502-2211A96BD9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352800"/>
            <a:ext cx="533400" cy="304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332CD6B-0191-F204-98D5-D756ED664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1814513"/>
            <a:ext cx="4800600" cy="14986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9EE79991-C77E-547E-7C6B-02FBE3BF078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52450"/>
            <a:ext cx="8091488" cy="1219200"/>
          </a:xfrm>
        </p:spPr>
        <p:txBody>
          <a:bodyPr/>
          <a:lstStyle/>
          <a:p>
            <a:pPr eaLnBrk="1" hangingPunct="1"/>
            <a:r>
              <a:rPr lang="en-US" altLang="en-US" sz="3900" b="1"/>
              <a:t>Governor’s School Math Courses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25BAB6D6-B300-835E-D709-99D3C1E93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664200"/>
            <a:ext cx="4292600" cy="4826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320F967D-86B8-1F5D-D7CF-0CFC0EC937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5334000"/>
            <a:ext cx="533400" cy="304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D6E188C9-B8B3-2C6D-8985-1606D2073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81400"/>
            <a:ext cx="6096000" cy="10922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C42476B6-F7A2-CFD5-31AB-0EFCC9B4B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876800"/>
            <a:ext cx="5029200" cy="4826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491F5A5B-E5EA-2DFF-EEE7-0FCFB2DC2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733800"/>
            <a:ext cx="2635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AP  Calculus AB</a:t>
            </a:r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9E7A5D71-FC4A-A330-368C-3E51C0999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76800"/>
            <a:ext cx="4584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RVGS Pre-Calculus</a:t>
            </a:r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C9B3B653-3764-78D6-EF4F-EE29401D2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5667375"/>
            <a:ext cx="2747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RVGS Algebra II</a:t>
            </a:r>
          </a:p>
        </p:txBody>
      </p:sp>
      <p:sp>
        <p:nvSpPr>
          <p:cNvPr id="37900" name="Oval 12">
            <a:extLst>
              <a:ext uri="{FF2B5EF4-FFF2-40B4-BE49-F238E27FC236}">
                <a16:creationId xmlns:a16="http://schemas.microsoft.com/office/drawing/2014/main" id="{11A2D223-8112-C182-433C-C3BF46C5A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91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901" name="Oval 13">
            <a:extLst>
              <a:ext uri="{FF2B5EF4-FFF2-40B4-BE49-F238E27FC236}">
                <a16:creationId xmlns:a16="http://schemas.microsoft.com/office/drawing/2014/main" id="{18798ABD-3207-6E35-9E6F-FD71F8699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902" name="Oval 14">
            <a:extLst>
              <a:ext uri="{FF2B5EF4-FFF2-40B4-BE49-F238E27FC236}">
                <a16:creationId xmlns:a16="http://schemas.microsoft.com/office/drawing/2014/main" id="{A9545840-003B-AC01-77D3-7E238804F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10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903" name="Line 15">
            <a:extLst>
              <a:ext uri="{FF2B5EF4-FFF2-40B4-BE49-F238E27FC236}">
                <a16:creationId xmlns:a16="http://schemas.microsoft.com/office/drawing/2014/main" id="{063A50CD-5D28-63EE-EA4F-5A33A7FFF5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4648200"/>
            <a:ext cx="457200" cy="228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Oval 17">
            <a:extLst>
              <a:ext uri="{FF2B5EF4-FFF2-40B4-BE49-F238E27FC236}">
                <a16:creationId xmlns:a16="http://schemas.microsoft.com/office/drawing/2014/main" id="{EA6D1FC7-A4F4-6608-BC98-778A4299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4384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905" name="Rectangle 18">
            <a:extLst>
              <a:ext uri="{FF2B5EF4-FFF2-40B4-BE49-F238E27FC236}">
                <a16:creationId xmlns:a16="http://schemas.microsoft.com/office/drawing/2014/main" id="{56474B13-CE7A-F695-8EF6-D61951CD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191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AP Calculus BC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RVGS Multivariable Calc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7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F3CD8F1A-9454-9FB7-4E10-13DB28B1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638800"/>
            <a:ext cx="1244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903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</a:t>
            </a:r>
            <a:r>
              <a:rPr lang="en-US" sz="24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grade</a:t>
            </a:r>
          </a:p>
        </p:txBody>
      </p:sp>
      <p:sp>
        <p:nvSpPr>
          <p:cNvPr id="38932" name="Rectangle 20">
            <a:extLst>
              <a:ext uri="{FF2B5EF4-FFF2-40B4-BE49-F238E27FC236}">
                <a16:creationId xmlns:a16="http://schemas.microsoft.com/office/drawing/2014/main" id="{80B3B1B5-F6FD-0EEA-5278-C3F020FAB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876800"/>
            <a:ext cx="1397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903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</a:t>
            </a:r>
            <a:r>
              <a:rPr lang="en-US" sz="24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grade</a:t>
            </a:r>
          </a:p>
        </p:txBody>
      </p:sp>
      <p:sp>
        <p:nvSpPr>
          <p:cNvPr id="38933" name="Rectangle 21">
            <a:extLst>
              <a:ext uri="{FF2B5EF4-FFF2-40B4-BE49-F238E27FC236}">
                <a16:creationId xmlns:a16="http://schemas.microsoft.com/office/drawing/2014/main" id="{3B5A5E58-F712-6016-100A-38D04C0C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86200"/>
            <a:ext cx="1397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903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</a:t>
            </a:r>
            <a:r>
              <a:rPr lang="en-US" sz="24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grade</a:t>
            </a:r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43C2F963-321B-AF92-983E-4527559F4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438400"/>
            <a:ext cx="1524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03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12</a:t>
            </a:r>
            <a:r>
              <a:rPr lang="en-US" sz="24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grade</a:t>
            </a:r>
          </a:p>
        </p:txBody>
      </p:sp>
      <p:sp>
        <p:nvSpPr>
          <p:cNvPr id="37910" name="Oval 23">
            <a:extLst>
              <a:ext uri="{FF2B5EF4-FFF2-40B4-BE49-F238E27FC236}">
                <a16:creationId xmlns:a16="http://schemas.microsoft.com/office/drawing/2014/main" id="{ACCA36B0-2402-A561-DAD0-E1AC48760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95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911" name="Rectangle 24">
            <a:extLst>
              <a:ext uri="{FF2B5EF4-FFF2-40B4-BE49-F238E27FC236}">
                <a16:creationId xmlns:a16="http://schemas.microsoft.com/office/drawing/2014/main" id="{E940DB68-00C2-85A9-22D2-5AE7CC2E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743200"/>
            <a:ext cx="40354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AP Statistics</a:t>
            </a:r>
          </a:p>
        </p:txBody>
      </p:sp>
      <p:sp>
        <p:nvSpPr>
          <p:cNvPr id="37912" name="Oval 25">
            <a:extLst>
              <a:ext uri="{FF2B5EF4-FFF2-40B4-BE49-F238E27FC236}">
                <a16:creationId xmlns:a16="http://schemas.microsoft.com/office/drawing/2014/main" id="{248CF792-0BF5-6F7B-81BF-870F38F5F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7913" name="Rectangle 26">
            <a:extLst>
              <a:ext uri="{FF2B5EF4-FFF2-40B4-BE49-F238E27FC236}">
                <a16:creationId xmlns:a16="http://schemas.microsoft.com/office/drawing/2014/main" id="{25EA25DC-3909-63FD-02D8-E7B531C1D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14800"/>
            <a:ext cx="43862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903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3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AP Accelerated Calculus BC</a:t>
            </a:r>
          </a:p>
        </p:txBody>
      </p:sp>
      <p:sp>
        <p:nvSpPr>
          <p:cNvPr id="37914" name="Oval 17">
            <a:extLst>
              <a:ext uri="{FF2B5EF4-FFF2-40B4-BE49-F238E27FC236}">
                <a16:creationId xmlns:a16="http://schemas.microsoft.com/office/drawing/2014/main" id="{74F97FE4-E997-499E-4B93-1D345FDB8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0574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C430AD9-36D1-AFD3-79F9-909C659BD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Electives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351AFFB0-236F-7EC1-F1B5-AE2AD33A5A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95800" cy="4114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19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Biotechnology and Bioinformatics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Chemical Research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Computational Biology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Directed Study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Environmental Research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Fundamentals of Research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Mentorship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Product Design Engineering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Python Programming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Engineering Design &amp; Fabrication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r>
              <a:rPr lang="en-US" sz="1900" dirty="0"/>
              <a:t>Research Psychology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charset="2"/>
              <a:buChar char="n"/>
              <a:defRPr/>
            </a:pPr>
            <a:endParaRPr lang="en-US" sz="19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1800" dirty="0"/>
          </a:p>
        </p:txBody>
      </p:sp>
      <p:pic>
        <p:nvPicPr>
          <p:cNvPr id="39940" name="Content Placeholder 2">
            <a:extLst>
              <a:ext uri="{FF2B5EF4-FFF2-40B4-BE49-F238E27FC236}">
                <a16:creationId xmlns:a16="http://schemas.microsoft.com/office/drawing/2014/main" id="{ABDF5DA7-9DD4-636A-B496-435F2A2A05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950" y="2809875"/>
            <a:ext cx="3681413" cy="2457450"/>
          </a:xfrm>
        </p:spPr>
      </p:pic>
      <p:pic>
        <p:nvPicPr>
          <p:cNvPr id="39941" name="Picture 3">
            <a:extLst>
              <a:ext uri="{FF2B5EF4-FFF2-40B4-BE49-F238E27FC236}">
                <a16:creationId xmlns:a16="http://schemas.microsoft.com/office/drawing/2014/main" id="{CD05D4A4-AB46-AA0E-76D8-369D28425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1682</TotalTime>
  <Pages>30</Pages>
  <Words>570</Words>
  <Application>Microsoft Office PowerPoint</Application>
  <PresentationFormat>On-screen Show (4:3)</PresentationFormat>
  <Paragraphs>114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Monotype Sorts</vt:lpstr>
      <vt:lpstr>Script MT Bold</vt:lpstr>
      <vt:lpstr>Times New Roman</vt:lpstr>
      <vt:lpstr>Trebuchet MS</vt:lpstr>
      <vt:lpstr>Wingdings</vt:lpstr>
      <vt:lpstr>Berlin</vt:lpstr>
      <vt:lpstr>The Roanoke Valley Governor’s School for Science and Technology</vt:lpstr>
      <vt:lpstr>Background on the School</vt:lpstr>
      <vt:lpstr>The Basic Facts</vt:lpstr>
      <vt:lpstr>What’s Important</vt:lpstr>
      <vt:lpstr>The Schedule</vt:lpstr>
      <vt:lpstr>The First-Year Experience</vt:lpstr>
      <vt:lpstr>Gov School Science Courses</vt:lpstr>
      <vt:lpstr>Governor’s School Math Courses</vt:lpstr>
      <vt:lpstr>Electives</vt:lpstr>
      <vt:lpstr>How To Prepare</vt:lpstr>
      <vt:lpstr>Prerequisites</vt:lpstr>
      <vt:lpstr>Applying</vt:lpstr>
      <vt:lpstr>The Application</vt:lpstr>
      <vt:lpstr>Visiting  </vt:lpstr>
      <vt:lpstr>2022-2023 Senior Student Accomplishments</vt:lpstr>
      <vt:lpstr>2022-23 Science Fairs &amp; Symposiums</vt:lpstr>
      <vt:lpstr>The Roanoke Valley Governor’s School for Science and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Roanoke Valley GovernorÕs School for Science and Technology</dc:title>
  <dc:subject>Presentation for Dr. Shelly</dc:subject>
  <dc:creator>Michael Kolejka  update FH</dc:creator>
  <cp:lastModifiedBy>Kathy D. Sebolt</cp:lastModifiedBy>
  <cp:revision>145</cp:revision>
  <cp:lastPrinted>2017-10-16T17:06:52Z</cp:lastPrinted>
  <dcterms:created xsi:type="dcterms:W3CDTF">1906-01-16T19:26:40Z</dcterms:created>
  <dcterms:modified xsi:type="dcterms:W3CDTF">2023-09-08T13:58:32Z</dcterms:modified>
</cp:coreProperties>
</file>