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2"/>
  </p:notesMasterIdLst>
  <p:sldIdLst>
    <p:sldId id="256" r:id="rId5"/>
    <p:sldId id="257" r:id="rId6"/>
    <p:sldId id="258" r:id="rId7"/>
    <p:sldId id="259" r:id="rId8"/>
    <p:sldId id="260" r:id="rId9"/>
    <p:sldId id="272" r:id="rId10"/>
    <p:sldId id="261" r:id="rId11"/>
    <p:sldId id="262" r:id="rId12"/>
    <p:sldId id="267" r:id="rId13"/>
    <p:sldId id="269" r:id="rId14"/>
    <p:sldId id="270" r:id="rId15"/>
    <p:sldId id="271" r:id="rId16"/>
    <p:sldId id="264" r:id="rId17"/>
    <p:sldId id="263" r:id="rId18"/>
    <p:sldId id="265" r:id="rId19"/>
    <p:sldId id="268" r:id="rId20"/>
    <p:sldId id="26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8" d="100"/>
          <a:sy n="108"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60F5AB-561D-4071-BA8D-DA6BDA1A3694}" type="doc">
      <dgm:prSet loTypeId="urn:microsoft.com/office/officeart/2005/8/layout/default" loCatId="list" qsTypeId="urn:microsoft.com/office/officeart/2005/8/quickstyle/simple2" qsCatId="simple" csTypeId="urn:microsoft.com/office/officeart/2005/8/colors/colorful2" csCatId="colorful"/>
      <dgm:spPr/>
      <dgm:t>
        <a:bodyPr/>
        <a:lstStyle/>
        <a:p>
          <a:endParaRPr lang="en-US"/>
        </a:p>
      </dgm:t>
    </dgm:pt>
    <dgm:pt modelId="{2823C750-7A9D-4948-BDC7-81685E11D6CB}">
      <dgm:prSet/>
      <dgm:spPr/>
      <dgm:t>
        <a:bodyPr/>
        <a:lstStyle/>
        <a:p>
          <a:r>
            <a:rPr lang="en-US" dirty="0">
              <a:latin typeface="Tahoma" panose="020B0604030504040204" pitchFamily="34" charset="0"/>
              <a:ea typeface="Tahoma" panose="020B0604030504040204" pitchFamily="34" charset="0"/>
              <a:cs typeface="Tahoma" panose="020B0604030504040204" pitchFamily="34" charset="0"/>
            </a:rPr>
            <a:t>Sunshine/Cloud—Discuss the best/worst parts of your day</a:t>
          </a:r>
          <a:r>
            <a:rPr lang="en-US" dirty="0"/>
            <a:t>.</a:t>
          </a:r>
        </a:p>
      </dgm:t>
    </dgm:pt>
    <dgm:pt modelId="{5840F1A5-1621-48AB-9CE1-C2E47A468379}" type="parTrans" cxnId="{30C09972-D317-4BE8-A178-DD4E7115B72D}">
      <dgm:prSet/>
      <dgm:spPr/>
      <dgm:t>
        <a:bodyPr/>
        <a:lstStyle/>
        <a:p>
          <a:endParaRPr lang="en-US"/>
        </a:p>
      </dgm:t>
    </dgm:pt>
    <dgm:pt modelId="{D4F81665-6F89-49FF-B5DC-D45F41863BB8}" type="sibTrans" cxnId="{30C09972-D317-4BE8-A178-DD4E7115B72D}">
      <dgm:prSet/>
      <dgm:spPr/>
      <dgm:t>
        <a:bodyPr/>
        <a:lstStyle/>
        <a:p>
          <a:endParaRPr lang="en-US"/>
        </a:p>
      </dgm:t>
    </dgm:pt>
    <dgm:pt modelId="{EDD173C4-C9EF-4636-8713-57359A283430}">
      <dgm:prSet/>
      <dgm:spPr/>
      <dgm:t>
        <a:bodyPr/>
        <a:lstStyle/>
        <a:p>
          <a:r>
            <a:rPr lang="en-US" dirty="0">
              <a:latin typeface="Tahoma" panose="020B0604030504040204" pitchFamily="34" charset="0"/>
              <a:ea typeface="Tahoma" panose="020B0604030504040204" pitchFamily="34" charset="0"/>
              <a:cs typeface="Tahoma" panose="020B0604030504040204" pitchFamily="34" charset="0"/>
            </a:rPr>
            <a:t>What is in our control? Focus on these ideas</a:t>
          </a:r>
          <a:r>
            <a:rPr lang="en-US" dirty="0"/>
            <a:t>. </a:t>
          </a:r>
        </a:p>
      </dgm:t>
    </dgm:pt>
    <dgm:pt modelId="{046BF801-46A9-4A9E-894B-388B65EC3D02}" type="parTrans" cxnId="{6A60CFD4-71A6-4162-B43F-ABE1FE2D04F5}">
      <dgm:prSet/>
      <dgm:spPr/>
      <dgm:t>
        <a:bodyPr/>
        <a:lstStyle/>
        <a:p>
          <a:endParaRPr lang="en-US"/>
        </a:p>
      </dgm:t>
    </dgm:pt>
    <dgm:pt modelId="{F7FB962D-0953-49EB-BB8E-3DCCC74D3EA3}" type="sibTrans" cxnId="{6A60CFD4-71A6-4162-B43F-ABE1FE2D04F5}">
      <dgm:prSet/>
      <dgm:spPr/>
      <dgm:t>
        <a:bodyPr/>
        <a:lstStyle/>
        <a:p>
          <a:endParaRPr lang="en-US"/>
        </a:p>
      </dgm:t>
    </dgm:pt>
    <dgm:pt modelId="{0055D889-7BAB-4112-8577-D0A73CEA7C56}">
      <dgm:prSet/>
      <dgm:spPr/>
      <dgm:t>
        <a:bodyPr/>
        <a:lstStyle/>
        <a:p>
          <a:r>
            <a:rPr lang="en-US" dirty="0">
              <a:latin typeface="Tahoma" panose="020B0604030504040204" pitchFamily="34" charset="0"/>
              <a:ea typeface="Tahoma" panose="020B0604030504040204" pitchFamily="34" charset="0"/>
              <a:cs typeface="Tahoma" panose="020B0604030504040204" pitchFamily="34" charset="0"/>
            </a:rPr>
            <a:t>What are we thankful for?  Gratitude Jars, journals, etc.</a:t>
          </a:r>
        </a:p>
      </dgm:t>
    </dgm:pt>
    <dgm:pt modelId="{42994215-C26D-4ED0-8FC6-B1A4B4438D73}" type="parTrans" cxnId="{A730C40B-A6AD-478A-8A8D-0187FE9435EE}">
      <dgm:prSet/>
      <dgm:spPr/>
      <dgm:t>
        <a:bodyPr/>
        <a:lstStyle/>
        <a:p>
          <a:endParaRPr lang="en-US"/>
        </a:p>
      </dgm:t>
    </dgm:pt>
    <dgm:pt modelId="{FD90E90C-123A-4250-983A-7E292FB3F699}" type="sibTrans" cxnId="{A730C40B-A6AD-478A-8A8D-0187FE9435EE}">
      <dgm:prSet/>
      <dgm:spPr/>
      <dgm:t>
        <a:bodyPr/>
        <a:lstStyle/>
        <a:p>
          <a:endParaRPr lang="en-US"/>
        </a:p>
      </dgm:t>
    </dgm:pt>
    <dgm:pt modelId="{5B27FAA7-E640-47C7-9B57-0CDD5A3A7594}">
      <dgm:prSet/>
      <dgm:spPr/>
      <dgm:t>
        <a:bodyPr/>
        <a:lstStyle/>
        <a:p>
          <a:r>
            <a:rPr lang="en-US" dirty="0">
              <a:latin typeface="Tahoma" panose="020B0604030504040204" pitchFamily="34" charset="0"/>
              <a:ea typeface="Tahoma" panose="020B0604030504040204" pitchFamily="34" charset="0"/>
              <a:cs typeface="Tahoma" panose="020B0604030504040204" pitchFamily="34" charset="0"/>
            </a:rPr>
            <a:t>Limit the exposure to media and social media—dependent on the child’s age and developmental level.</a:t>
          </a:r>
        </a:p>
      </dgm:t>
    </dgm:pt>
    <dgm:pt modelId="{99631E07-0E88-4E66-BD06-FBB0CE6D9D64}" type="parTrans" cxnId="{E15C7222-B011-4414-8AE6-20DDAA7278B4}">
      <dgm:prSet/>
      <dgm:spPr/>
      <dgm:t>
        <a:bodyPr/>
        <a:lstStyle/>
        <a:p>
          <a:endParaRPr lang="en-US"/>
        </a:p>
      </dgm:t>
    </dgm:pt>
    <dgm:pt modelId="{042D2549-F56A-420A-AAA1-8EA010F429C1}" type="sibTrans" cxnId="{E15C7222-B011-4414-8AE6-20DDAA7278B4}">
      <dgm:prSet/>
      <dgm:spPr/>
      <dgm:t>
        <a:bodyPr/>
        <a:lstStyle/>
        <a:p>
          <a:endParaRPr lang="en-US"/>
        </a:p>
      </dgm:t>
    </dgm:pt>
    <dgm:pt modelId="{C85FB7A3-882F-4D75-84AA-00724E55F267}">
      <dgm:prSet/>
      <dgm:spPr/>
      <dgm:t>
        <a:bodyPr/>
        <a:lstStyle/>
        <a:p>
          <a:r>
            <a:rPr lang="en-US" dirty="0">
              <a:latin typeface="Tahoma" panose="020B0604030504040204" pitchFamily="34" charset="0"/>
              <a:ea typeface="Tahoma" panose="020B0604030504040204" pitchFamily="34" charset="0"/>
              <a:cs typeface="Tahoma" panose="020B0604030504040204" pitchFamily="34" charset="0"/>
            </a:rPr>
            <a:t>Discuss temporary nature of stress, pandemic, different routines at home and school.  Discuss things we are looking forward to.</a:t>
          </a:r>
        </a:p>
      </dgm:t>
    </dgm:pt>
    <dgm:pt modelId="{68CEA18E-2D28-4EB0-969F-E20A39369B69}" type="parTrans" cxnId="{48A9433C-6AD4-470E-88DD-F8B69B344495}">
      <dgm:prSet/>
      <dgm:spPr/>
      <dgm:t>
        <a:bodyPr/>
        <a:lstStyle/>
        <a:p>
          <a:endParaRPr lang="en-US"/>
        </a:p>
      </dgm:t>
    </dgm:pt>
    <dgm:pt modelId="{EE1A1DE6-08D0-437E-8C6C-D275637ADEA2}" type="sibTrans" cxnId="{48A9433C-6AD4-470E-88DD-F8B69B344495}">
      <dgm:prSet/>
      <dgm:spPr/>
      <dgm:t>
        <a:bodyPr/>
        <a:lstStyle/>
        <a:p>
          <a:endParaRPr lang="en-US"/>
        </a:p>
      </dgm:t>
    </dgm:pt>
    <dgm:pt modelId="{827350FC-AC9C-437D-8121-211EAD3E50A4}">
      <dgm:prSet/>
      <dgm:spPr/>
      <dgm:t>
        <a:bodyPr/>
        <a:lstStyle/>
        <a:p>
          <a:r>
            <a:rPr lang="en-US" dirty="0">
              <a:latin typeface="Tahoma" panose="020B0604030504040204" pitchFamily="34" charset="0"/>
              <a:ea typeface="Tahoma" panose="020B0604030504040204" pitchFamily="34" charset="0"/>
              <a:cs typeface="Tahoma" panose="020B0604030504040204" pitchFamily="34" charset="0"/>
            </a:rPr>
            <a:t>Discuss any positives that have come from the pandemic. </a:t>
          </a:r>
        </a:p>
      </dgm:t>
    </dgm:pt>
    <dgm:pt modelId="{2A2DE382-57A6-4DCD-9D4B-2AA72F30FB5E}" type="parTrans" cxnId="{F8DACEAE-D4BD-4F12-BB05-2DDBDE12E6D8}">
      <dgm:prSet/>
      <dgm:spPr/>
      <dgm:t>
        <a:bodyPr/>
        <a:lstStyle/>
        <a:p>
          <a:endParaRPr lang="en-US"/>
        </a:p>
      </dgm:t>
    </dgm:pt>
    <dgm:pt modelId="{DB360D81-481B-49DA-9284-61B2114531A2}" type="sibTrans" cxnId="{F8DACEAE-D4BD-4F12-BB05-2DDBDE12E6D8}">
      <dgm:prSet/>
      <dgm:spPr/>
      <dgm:t>
        <a:bodyPr/>
        <a:lstStyle/>
        <a:p>
          <a:endParaRPr lang="en-US"/>
        </a:p>
      </dgm:t>
    </dgm:pt>
    <dgm:pt modelId="{BEDCD97D-10B2-4C34-8DD4-58875B198B73}">
      <dgm:prSet/>
      <dgm:spPr/>
      <dgm:t>
        <a:bodyPr/>
        <a:lstStyle/>
        <a:p>
          <a:r>
            <a:rPr lang="en-US" dirty="0">
              <a:latin typeface="Tahoma" panose="020B0604030504040204" pitchFamily="34" charset="0"/>
              <a:ea typeface="Tahoma" panose="020B0604030504040204" pitchFamily="34" charset="0"/>
              <a:cs typeface="Tahoma" panose="020B0604030504040204" pitchFamily="34" charset="0"/>
            </a:rPr>
            <a:t>Create cards, give thanks to community helpers</a:t>
          </a:r>
          <a:r>
            <a:rPr lang="en-US" dirty="0"/>
            <a:t>.</a:t>
          </a:r>
        </a:p>
      </dgm:t>
    </dgm:pt>
    <dgm:pt modelId="{6EB0FFF6-D1A4-4409-ACE1-BC8649F3D430}" type="parTrans" cxnId="{A96F6E4A-069B-4853-BCFB-F3CC707696EC}">
      <dgm:prSet/>
      <dgm:spPr/>
      <dgm:t>
        <a:bodyPr/>
        <a:lstStyle/>
        <a:p>
          <a:endParaRPr lang="en-US"/>
        </a:p>
      </dgm:t>
    </dgm:pt>
    <dgm:pt modelId="{89F05A88-8999-4891-8A74-DE470A6FFCD9}" type="sibTrans" cxnId="{A96F6E4A-069B-4853-BCFB-F3CC707696EC}">
      <dgm:prSet/>
      <dgm:spPr/>
      <dgm:t>
        <a:bodyPr/>
        <a:lstStyle/>
        <a:p>
          <a:endParaRPr lang="en-US"/>
        </a:p>
      </dgm:t>
    </dgm:pt>
    <dgm:pt modelId="{B9755467-8831-4266-AD30-ACDF726E7032}" type="pres">
      <dgm:prSet presAssocID="{A260F5AB-561D-4071-BA8D-DA6BDA1A3694}" presName="diagram" presStyleCnt="0">
        <dgm:presLayoutVars>
          <dgm:dir/>
          <dgm:resizeHandles val="exact"/>
        </dgm:presLayoutVars>
      </dgm:prSet>
      <dgm:spPr/>
    </dgm:pt>
    <dgm:pt modelId="{9018FEB2-5098-40D9-AE58-E884A4F677C1}" type="pres">
      <dgm:prSet presAssocID="{2823C750-7A9D-4948-BDC7-81685E11D6CB}" presName="node" presStyleLbl="node1" presStyleIdx="0" presStyleCnt="7">
        <dgm:presLayoutVars>
          <dgm:bulletEnabled val="1"/>
        </dgm:presLayoutVars>
      </dgm:prSet>
      <dgm:spPr/>
    </dgm:pt>
    <dgm:pt modelId="{970E4B42-1AD0-4149-A7D2-FBFD12116943}" type="pres">
      <dgm:prSet presAssocID="{D4F81665-6F89-49FF-B5DC-D45F41863BB8}" presName="sibTrans" presStyleCnt="0"/>
      <dgm:spPr/>
    </dgm:pt>
    <dgm:pt modelId="{980A232F-FAFD-428A-A851-66921B9DFAEB}" type="pres">
      <dgm:prSet presAssocID="{EDD173C4-C9EF-4636-8713-57359A283430}" presName="node" presStyleLbl="node1" presStyleIdx="1" presStyleCnt="7">
        <dgm:presLayoutVars>
          <dgm:bulletEnabled val="1"/>
        </dgm:presLayoutVars>
      </dgm:prSet>
      <dgm:spPr/>
    </dgm:pt>
    <dgm:pt modelId="{E638BC12-EC1E-4C8A-8C2E-5DEF69A2FC02}" type="pres">
      <dgm:prSet presAssocID="{F7FB962D-0953-49EB-BB8E-3DCCC74D3EA3}" presName="sibTrans" presStyleCnt="0"/>
      <dgm:spPr/>
    </dgm:pt>
    <dgm:pt modelId="{5C882FD0-22CB-4E80-AFF2-3039EE7B04B6}" type="pres">
      <dgm:prSet presAssocID="{0055D889-7BAB-4112-8577-D0A73CEA7C56}" presName="node" presStyleLbl="node1" presStyleIdx="2" presStyleCnt="7">
        <dgm:presLayoutVars>
          <dgm:bulletEnabled val="1"/>
        </dgm:presLayoutVars>
      </dgm:prSet>
      <dgm:spPr/>
    </dgm:pt>
    <dgm:pt modelId="{D726E5F3-CCB7-4951-B729-231323DB2391}" type="pres">
      <dgm:prSet presAssocID="{FD90E90C-123A-4250-983A-7E292FB3F699}" presName="sibTrans" presStyleCnt="0"/>
      <dgm:spPr/>
    </dgm:pt>
    <dgm:pt modelId="{1B7ACCA5-C9D9-4CCE-9FD6-F1BAB48C1FE0}" type="pres">
      <dgm:prSet presAssocID="{5B27FAA7-E640-47C7-9B57-0CDD5A3A7594}" presName="node" presStyleLbl="node1" presStyleIdx="3" presStyleCnt="7">
        <dgm:presLayoutVars>
          <dgm:bulletEnabled val="1"/>
        </dgm:presLayoutVars>
      </dgm:prSet>
      <dgm:spPr/>
    </dgm:pt>
    <dgm:pt modelId="{80254DE8-60E9-44B4-A467-095C24D5A22B}" type="pres">
      <dgm:prSet presAssocID="{042D2549-F56A-420A-AAA1-8EA010F429C1}" presName="sibTrans" presStyleCnt="0"/>
      <dgm:spPr/>
    </dgm:pt>
    <dgm:pt modelId="{473691E9-8EF8-4E7C-A3F8-705E94EDDC2E}" type="pres">
      <dgm:prSet presAssocID="{C85FB7A3-882F-4D75-84AA-00724E55F267}" presName="node" presStyleLbl="node1" presStyleIdx="4" presStyleCnt="7">
        <dgm:presLayoutVars>
          <dgm:bulletEnabled val="1"/>
        </dgm:presLayoutVars>
      </dgm:prSet>
      <dgm:spPr/>
    </dgm:pt>
    <dgm:pt modelId="{B54E225E-3479-4B7F-AE68-87C4A49D82EC}" type="pres">
      <dgm:prSet presAssocID="{EE1A1DE6-08D0-437E-8C6C-D275637ADEA2}" presName="sibTrans" presStyleCnt="0"/>
      <dgm:spPr/>
    </dgm:pt>
    <dgm:pt modelId="{4AD3D7AD-29BC-4F1D-9F73-C01E5D00D053}" type="pres">
      <dgm:prSet presAssocID="{827350FC-AC9C-437D-8121-211EAD3E50A4}" presName="node" presStyleLbl="node1" presStyleIdx="5" presStyleCnt="7">
        <dgm:presLayoutVars>
          <dgm:bulletEnabled val="1"/>
        </dgm:presLayoutVars>
      </dgm:prSet>
      <dgm:spPr/>
    </dgm:pt>
    <dgm:pt modelId="{1BAB1976-F905-4655-AF7F-107A2B5D1A78}" type="pres">
      <dgm:prSet presAssocID="{DB360D81-481B-49DA-9284-61B2114531A2}" presName="sibTrans" presStyleCnt="0"/>
      <dgm:spPr/>
    </dgm:pt>
    <dgm:pt modelId="{2DBA4B3B-E59D-4AA8-858D-4FC1C20FE24D}" type="pres">
      <dgm:prSet presAssocID="{BEDCD97D-10B2-4C34-8DD4-58875B198B73}" presName="node" presStyleLbl="node1" presStyleIdx="6" presStyleCnt="7">
        <dgm:presLayoutVars>
          <dgm:bulletEnabled val="1"/>
        </dgm:presLayoutVars>
      </dgm:prSet>
      <dgm:spPr/>
    </dgm:pt>
  </dgm:ptLst>
  <dgm:cxnLst>
    <dgm:cxn modelId="{9F9C1C07-31B8-4D8D-B0C2-6B5EAE5DF9F2}" type="presOf" srcId="{BEDCD97D-10B2-4C34-8DD4-58875B198B73}" destId="{2DBA4B3B-E59D-4AA8-858D-4FC1C20FE24D}" srcOrd="0" destOrd="0" presId="urn:microsoft.com/office/officeart/2005/8/layout/default"/>
    <dgm:cxn modelId="{A730C40B-A6AD-478A-8A8D-0187FE9435EE}" srcId="{A260F5AB-561D-4071-BA8D-DA6BDA1A3694}" destId="{0055D889-7BAB-4112-8577-D0A73CEA7C56}" srcOrd="2" destOrd="0" parTransId="{42994215-C26D-4ED0-8FC6-B1A4B4438D73}" sibTransId="{FD90E90C-123A-4250-983A-7E292FB3F699}"/>
    <dgm:cxn modelId="{E15C7222-B011-4414-8AE6-20DDAA7278B4}" srcId="{A260F5AB-561D-4071-BA8D-DA6BDA1A3694}" destId="{5B27FAA7-E640-47C7-9B57-0CDD5A3A7594}" srcOrd="3" destOrd="0" parTransId="{99631E07-0E88-4E66-BD06-FBB0CE6D9D64}" sibTransId="{042D2549-F56A-420A-AAA1-8EA010F429C1}"/>
    <dgm:cxn modelId="{48A9433C-6AD4-470E-88DD-F8B69B344495}" srcId="{A260F5AB-561D-4071-BA8D-DA6BDA1A3694}" destId="{C85FB7A3-882F-4D75-84AA-00724E55F267}" srcOrd="4" destOrd="0" parTransId="{68CEA18E-2D28-4EB0-969F-E20A39369B69}" sibTransId="{EE1A1DE6-08D0-437E-8C6C-D275637ADEA2}"/>
    <dgm:cxn modelId="{A5F7D15C-B144-47A5-BD2C-7460F615B19D}" type="presOf" srcId="{827350FC-AC9C-437D-8121-211EAD3E50A4}" destId="{4AD3D7AD-29BC-4F1D-9F73-C01E5D00D053}" srcOrd="0" destOrd="0" presId="urn:microsoft.com/office/officeart/2005/8/layout/default"/>
    <dgm:cxn modelId="{3C788143-82AC-4434-A05B-DC534E0D8A16}" type="presOf" srcId="{0055D889-7BAB-4112-8577-D0A73CEA7C56}" destId="{5C882FD0-22CB-4E80-AFF2-3039EE7B04B6}" srcOrd="0" destOrd="0" presId="urn:microsoft.com/office/officeart/2005/8/layout/default"/>
    <dgm:cxn modelId="{A96F6E4A-069B-4853-BCFB-F3CC707696EC}" srcId="{A260F5AB-561D-4071-BA8D-DA6BDA1A3694}" destId="{BEDCD97D-10B2-4C34-8DD4-58875B198B73}" srcOrd="6" destOrd="0" parTransId="{6EB0FFF6-D1A4-4409-ACE1-BC8649F3D430}" sibTransId="{89F05A88-8999-4891-8A74-DE470A6FFCD9}"/>
    <dgm:cxn modelId="{30C09972-D317-4BE8-A178-DD4E7115B72D}" srcId="{A260F5AB-561D-4071-BA8D-DA6BDA1A3694}" destId="{2823C750-7A9D-4948-BDC7-81685E11D6CB}" srcOrd="0" destOrd="0" parTransId="{5840F1A5-1621-48AB-9CE1-C2E47A468379}" sibTransId="{D4F81665-6F89-49FF-B5DC-D45F41863BB8}"/>
    <dgm:cxn modelId="{06598377-D9A5-4F8F-BD7B-DD751B9D042F}" type="presOf" srcId="{EDD173C4-C9EF-4636-8713-57359A283430}" destId="{980A232F-FAFD-428A-A851-66921B9DFAEB}" srcOrd="0" destOrd="0" presId="urn:microsoft.com/office/officeart/2005/8/layout/default"/>
    <dgm:cxn modelId="{9566D380-0741-4F26-BBF6-0A876BD0510C}" type="presOf" srcId="{5B27FAA7-E640-47C7-9B57-0CDD5A3A7594}" destId="{1B7ACCA5-C9D9-4CCE-9FD6-F1BAB48C1FE0}" srcOrd="0" destOrd="0" presId="urn:microsoft.com/office/officeart/2005/8/layout/default"/>
    <dgm:cxn modelId="{4D2CBB95-B446-45BC-82B3-C6A396CF532A}" type="presOf" srcId="{2823C750-7A9D-4948-BDC7-81685E11D6CB}" destId="{9018FEB2-5098-40D9-AE58-E884A4F677C1}" srcOrd="0" destOrd="0" presId="urn:microsoft.com/office/officeart/2005/8/layout/default"/>
    <dgm:cxn modelId="{F8DACEAE-D4BD-4F12-BB05-2DDBDE12E6D8}" srcId="{A260F5AB-561D-4071-BA8D-DA6BDA1A3694}" destId="{827350FC-AC9C-437D-8121-211EAD3E50A4}" srcOrd="5" destOrd="0" parTransId="{2A2DE382-57A6-4DCD-9D4B-2AA72F30FB5E}" sibTransId="{DB360D81-481B-49DA-9284-61B2114531A2}"/>
    <dgm:cxn modelId="{A0474AD3-0EB4-47FE-92FD-816444918DCB}" type="presOf" srcId="{A260F5AB-561D-4071-BA8D-DA6BDA1A3694}" destId="{B9755467-8831-4266-AD30-ACDF726E7032}" srcOrd="0" destOrd="0" presId="urn:microsoft.com/office/officeart/2005/8/layout/default"/>
    <dgm:cxn modelId="{6A60CFD4-71A6-4162-B43F-ABE1FE2D04F5}" srcId="{A260F5AB-561D-4071-BA8D-DA6BDA1A3694}" destId="{EDD173C4-C9EF-4636-8713-57359A283430}" srcOrd="1" destOrd="0" parTransId="{046BF801-46A9-4A9E-894B-388B65EC3D02}" sibTransId="{F7FB962D-0953-49EB-BB8E-3DCCC74D3EA3}"/>
    <dgm:cxn modelId="{4CD5A6F4-A9D4-4327-9293-0D3B07916B3C}" type="presOf" srcId="{C85FB7A3-882F-4D75-84AA-00724E55F267}" destId="{473691E9-8EF8-4E7C-A3F8-705E94EDDC2E}" srcOrd="0" destOrd="0" presId="urn:microsoft.com/office/officeart/2005/8/layout/default"/>
    <dgm:cxn modelId="{BCA19209-15E3-42F4-B6E8-6FC4FB8477EB}" type="presParOf" srcId="{B9755467-8831-4266-AD30-ACDF726E7032}" destId="{9018FEB2-5098-40D9-AE58-E884A4F677C1}" srcOrd="0" destOrd="0" presId="urn:microsoft.com/office/officeart/2005/8/layout/default"/>
    <dgm:cxn modelId="{02FD70F8-86E9-432C-B673-F3898C252545}" type="presParOf" srcId="{B9755467-8831-4266-AD30-ACDF726E7032}" destId="{970E4B42-1AD0-4149-A7D2-FBFD12116943}" srcOrd="1" destOrd="0" presId="urn:microsoft.com/office/officeart/2005/8/layout/default"/>
    <dgm:cxn modelId="{AAE52A7D-F4E6-42D7-90D4-C64AE8D050C8}" type="presParOf" srcId="{B9755467-8831-4266-AD30-ACDF726E7032}" destId="{980A232F-FAFD-428A-A851-66921B9DFAEB}" srcOrd="2" destOrd="0" presId="urn:microsoft.com/office/officeart/2005/8/layout/default"/>
    <dgm:cxn modelId="{27C28954-BD0B-4625-B121-C994D1B0E77E}" type="presParOf" srcId="{B9755467-8831-4266-AD30-ACDF726E7032}" destId="{E638BC12-EC1E-4C8A-8C2E-5DEF69A2FC02}" srcOrd="3" destOrd="0" presId="urn:microsoft.com/office/officeart/2005/8/layout/default"/>
    <dgm:cxn modelId="{851ED4D7-97CE-41B2-9BF9-C4F3D302CF26}" type="presParOf" srcId="{B9755467-8831-4266-AD30-ACDF726E7032}" destId="{5C882FD0-22CB-4E80-AFF2-3039EE7B04B6}" srcOrd="4" destOrd="0" presId="urn:microsoft.com/office/officeart/2005/8/layout/default"/>
    <dgm:cxn modelId="{9398C6FB-1757-4533-BD8D-D12522A8B79A}" type="presParOf" srcId="{B9755467-8831-4266-AD30-ACDF726E7032}" destId="{D726E5F3-CCB7-4951-B729-231323DB2391}" srcOrd="5" destOrd="0" presId="urn:microsoft.com/office/officeart/2005/8/layout/default"/>
    <dgm:cxn modelId="{AC37C6E0-4C2E-498B-BDC3-78D0460CE8FA}" type="presParOf" srcId="{B9755467-8831-4266-AD30-ACDF726E7032}" destId="{1B7ACCA5-C9D9-4CCE-9FD6-F1BAB48C1FE0}" srcOrd="6" destOrd="0" presId="urn:microsoft.com/office/officeart/2005/8/layout/default"/>
    <dgm:cxn modelId="{C93A9A4F-9979-4D02-9F96-7DE64B649C80}" type="presParOf" srcId="{B9755467-8831-4266-AD30-ACDF726E7032}" destId="{80254DE8-60E9-44B4-A467-095C24D5A22B}" srcOrd="7" destOrd="0" presId="urn:microsoft.com/office/officeart/2005/8/layout/default"/>
    <dgm:cxn modelId="{992B95A6-AE4E-4256-9AE2-526D9FE10106}" type="presParOf" srcId="{B9755467-8831-4266-AD30-ACDF726E7032}" destId="{473691E9-8EF8-4E7C-A3F8-705E94EDDC2E}" srcOrd="8" destOrd="0" presId="urn:microsoft.com/office/officeart/2005/8/layout/default"/>
    <dgm:cxn modelId="{31002DEF-1F97-406E-99E9-366F73F16D0F}" type="presParOf" srcId="{B9755467-8831-4266-AD30-ACDF726E7032}" destId="{B54E225E-3479-4B7F-AE68-87C4A49D82EC}" srcOrd="9" destOrd="0" presId="urn:microsoft.com/office/officeart/2005/8/layout/default"/>
    <dgm:cxn modelId="{03FB561E-F3A4-470B-96C7-2ACFE8524E72}" type="presParOf" srcId="{B9755467-8831-4266-AD30-ACDF726E7032}" destId="{4AD3D7AD-29BC-4F1D-9F73-C01E5D00D053}" srcOrd="10" destOrd="0" presId="urn:microsoft.com/office/officeart/2005/8/layout/default"/>
    <dgm:cxn modelId="{CBA5E848-8C2A-4A28-9AA7-3AEFCF15B36A}" type="presParOf" srcId="{B9755467-8831-4266-AD30-ACDF726E7032}" destId="{1BAB1976-F905-4655-AF7F-107A2B5D1A78}" srcOrd="11" destOrd="0" presId="urn:microsoft.com/office/officeart/2005/8/layout/default"/>
    <dgm:cxn modelId="{CAC2C338-9947-4CD4-8330-0E58BEC465EB}" type="presParOf" srcId="{B9755467-8831-4266-AD30-ACDF726E7032}" destId="{2DBA4B3B-E59D-4AA8-858D-4FC1C20FE24D}"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8FEB2-5098-40D9-AE58-E884A4F677C1}">
      <dsp:nvSpPr>
        <dsp:cNvPr id="0" name=""/>
        <dsp:cNvSpPr/>
      </dsp:nvSpPr>
      <dsp:spPr>
        <a:xfrm>
          <a:off x="3170" y="172685"/>
          <a:ext cx="2514897" cy="1508938"/>
        </a:xfrm>
        <a:prstGeom prst="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Sunshine/Cloud—Discuss the best/worst parts of your day</a:t>
          </a:r>
          <a:r>
            <a:rPr lang="en-US" sz="1600" kern="1200" dirty="0"/>
            <a:t>.</a:t>
          </a:r>
        </a:p>
      </dsp:txBody>
      <dsp:txXfrm>
        <a:off x="3170" y="172685"/>
        <a:ext cx="2514897" cy="1508938"/>
      </dsp:txXfrm>
    </dsp:sp>
    <dsp:sp modelId="{980A232F-FAFD-428A-A851-66921B9DFAEB}">
      <dsp:nvSpPr>
        <dsp:cNvPr id="0" name=""/>
        <dsp:cNvSpPr/>
      </dsp:nvSpPr>
      <dsp:spPr>
        <a:xfrm>
          <a:off x="2769557" y="172685"/>
          <a:ext cx="2514897" cy="1508938"/>
        </a:xfrm>
        <a:prstGeom prst="rect">
          <a:avLst/>
        </a:prstGeom>
        <a:solidFill>
          <a:schemeClr val="accent2">
            <a:hueOff val="-1459072"/>
            <a:satOff val="-1317"/>
            <a:lumOff val="-294"/>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What is in our control? Focus on these ideas</a:t>
          </a:r>
          <a:r>
            <a:rPr lang="en-US" sz="1600" kern="1200" dirty="0"/>
            <a:t>. </a:t>
          </a:r>
        </a:p>
      </dsp:txBody>
      <dsp:txXfrm>
        <a:off x="2769557" y="172685"/>
        <a:ext cx="2514897" cy="1508938"/>
      </dsp:txXfrm>
    </dsp:sp>
    <dsp:sp modelId="{5C882FD0-22CB-4E80-AFF2-3039EE7B04B6}">
      <dsp:nvSpPr>
        <dsp:cNvPr id="0" name=""/>
        <dsp:cNvSpPr/>
      </dsp:nvSpPr>
      <dsp:spPr>
        <a:xfrm>
          <a:off x="5535944" y="172685"/>
          <a:ext cx="2514897" cy="1508938"/>
        </a:xfrm>
        <a:prstGeom prst="rect">
          <a:avLst/>
        </a:prstGeom>
        <a:solidFill>
          <a:schemeClr val="accent2">
            <a:hueOff val="-2918144"/>
            <a:satOff val="-2633"/>
            <a:lumOff val="-587"/>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What are we thankful for?  Gratitude Jars, journals, etc.</a:t>
          </a:r>
        </a:p>
      </dsp:txBody>
      <dsp:txXfrm>
        <a:off x="5535944" y="172685"/>
        <a:ext cx="2514897" cy="1508938"/>
      </dsp:txXfrm>
    </dsp:sp>
    <dsp:sp modelId="{1B7ACCA5-C9D9-4CCE-9FD6-F1BAB48C1FE0}">
      <dsp:nvSpPr>
        <dsp:cNvPr id="0" name=""/>
        <dsp:cNvSpPr/>
      </dsp:nvSpPr>
      <dsp:spPr>
        <a:xfrm>
          <a:off x="8302331" y="172685"/>
          <a:ext cx="2514897" cy="1508938"/>
        </a:xfrm>
        <a:prstGeom prst="rect">
          <a:avLst/>
        </a:prstGeom>
        <a:solidFill>
          <a:schemeClr val="accent2">
            <a:hueOff val="-4377215"/>
            <a:satOff val="-3950"/>
            <a:lumOff val="-881"/>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Limit the exposure to media and social media—dependent on the child’s age and developmental level.</a:t>
          </a:r>
        </a:p>
      </dsp:txBody>
      <dsp:txXfrm>
        <a:off x="8302331" y="172685"/>
        <a:ext cx="2514897" cy="1508938"/>
      </dsp:txXfrm>
    </dsp:sp>
    <dsp:sp modelId="{473691E9-8EF8-4E7C-A3F8-705E94EDDC2E}">
      <dsp:nvSpPr>
        <dsp:cNvPr id="0" name=""/>
        <dsp:cNvSpPr/>
      </dsp:nvSpPr>
      <dsp:spPr>
        <a:xfrm>
          <a:off x="1386363" y="1933113"/>
          <a:ext cx="2514897" cy="1508938"/>
        </a:xfrm>
        <a:prstGeom prst="rect">
          <a:avLst/>
        </a:prstGeom>
        <a:solidFill>
          <a:schemeClr val="accent2">
            <a:hueOff val="-5836287"/>
            <a:satOff val="-5267"/>
            <a:lumOff val="-1175"/>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Discuss temporary nature of stress, pandemic, different routines at home and school.  Discuss things we are looking forward to.</a:t>
          </a:r>
        </a:p>
      </dsp:txBody>
      <dsp:txXfrm>
        <a:off x="1386363" y="1933113"/>
        <a:ext cx="2514897" cy="1508938"/>
      </dsp:txXfrm>
    </dsp:sp>
    <dsp:sp modelId="{4AD3D7AD-29BC-4F1D-9F73-C01E5D00D053}">
      <dsp:nvSpPr>
        <dsp:cNvPr id="0" name=""/>
        <dsp:cNvSpPr/>
      </dsp:nvSpPr>
      <dsp:spPr>
        <a:xfrm>
          <a:off x="4152750" y="1933113"/>
          <a:ext cx="2514897" cy="1508938"/>
        </a:xfrm>
        <a:prstGeom prst="rect">
          <a:avLst/>
        </a:prstGeom>
        <a:solidFill>
          <a:schemeClr val="accent2">
            <a:hueOff val="-7295359"/>
            <a:satOff val="-6583"/>
            <a:lumOff val="-1468"/>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Discuss any positives that have come from the pandemic. </a:t>
          </a:r>
        </a:p>
      </dsp:txBody>
      <dsp:txXfrm>
        <a:off x="4152750" y="1933113"/>
        <a:ext cx="2514897" cy="1508938"/>
      </dsp:txXfrm>
    </dsp:sp>
    <dsp:sp modelId="{2DBA4B3B-E59D-4AA8-858D-4FC1C20FE24D}">
      <dsp:nvSpPr>
        <dsp:cNvPr id="0" name=""/>
        <dsp:cNvSpPr/>
      </dsp:nvSpPr>
      <dsp:spPr>
        <a:xfrm>
          <a:off x="6919137" y="1933113"/>
          <a:ext cx="2514897" cy="1508938"/>
        </a:xfrm>
        <a:prstGeom prst="rect">
          <a:avLst/>
        </a:prstGeom>
        <a:solidFill>
          <a:schemeClr val="accent2">
            <a:hueOff val="-8754431"/>
            <a:satOff val="-7900"/>
            <a:lumOff val="-1762"/>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Create cards, give thanks to community helpers</a:t>
          </a:r>
          <a:r>
            <a:rPr lang="en-US" sz="1600" kern="1200" dirty="0"/>
            <a:t>.</a:t>
          </a:r>
        </a:p>
      </dsp:txBody>
      <dsp:txXfrm>
        <a:off x="6919137" y="1933113"/>
        <a:ext cx="2514897" cy="150893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89FC46-9468-4F6A-AB08-A30BB4DF1FFF}" type="datetimeFigureOut">
              <a:rPr lang="en-US" smtClean="0"/>
              <a:t>11/16/2022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5ADC91-C362-4730-90D1-33CE6A5E059E}" type="slidenum">
              <a:rPr lang="en-US" smtClean="0"/>
              <a:t>‹#›</a:t>
            </a:fld>
            <a:endParaRPr lang="en-US"/>
          </a:p>
        </p:txBody>
      </p:sp>
    </p:spTree>
    <p:extLst>
      <p:ext uri="{BB962C8B-B14F-4D97-AF65-F5344CB8AC3E}">
        <p14:creationId xmlns:p14="http://schemas.microsoft.com/office/powerpoint/2010/main" val="2598345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Title 1 parent presentation about Wellness for Elementary School parents and their students.  My name is  Karen Garlow and I am the Supervisor of Counseling for Roanoke County Public Schools and it is a pleasure to be talking with you tonight.  We know many parents are concerned about their students and how they are handling the pandemic combined with school.  We are here to help and hope to provide some practical things you can use at home to assist your child.</a:t>
            </a:r>
          </a:p>
        </p:txBody>
      </p:sp>
      <p:sp>
        <p:nvSpPr>
          <p:cNvPr id="4" name="Slide Number Placeholder 3"/>
          <p:cNvSpPr>
            <a:spLocks noGrp="1"/>
          </p:cNvSpPr>
          <p:nvPr>
            <p:ph type="sldNum" sz="quarter" idx="5"/>
          </p:nvPr>
        </p:nvSpPr>
        <p:spPr/>
        <p:txBody>
          <a:bodyPr/>
          <a:lstStyle/>
          <a:p>
            <a:fld id="{9B5ADC91-C362-4730-90D1-33CE6A5E059E}" type="slidenum">
              <a:rPr lang="en-US" smtClean="0"/>
              <a:t>1</a:t>
            </a:fld>
            <a:endParaRPr lang="en-US"/>
          </a:p>
        </p:txBody>
      </p:sp>
    </p:spTree>
    <p:extLst>
      <p:ext uri="{BB962C8B-B14F-4D97-AF65-F5344CB8AC3E}">
        <p14:creationId xmlns:p14="http://schemas.microsoft.com/office/powerpoint/2010/main" val="2999803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cold weather, or simply because they love hot chocolate, you might try Calm down Cocoa, pretending to hold a cup of cocoa, breathe in nose for 5, out of mouth for 5, and try to cool down your hot cocoa. (Demonstrate)</a:t>
            </a:r>
          </a:p>
        </p:txBody>
      </p:sp>
      <p:sp>
        <p:nvSpPr>
          <p:cNvPr id="4" name="Slide Number Placeholder 3"/>
          <p:cNvSpPr>
            <a:spLocks noGrp="1"/>
          </p:cNvSpPr>
          <p:nvPr>
            <p:ph type="sldNum" sz="quarter" idx="5"/>
          </p:nvPr>
        </p:nvSpPr>
        <p:spPr/>
        <p:txBody>
          <a:bodyPr/>
          <a:lstStyle/>
          <a:p>
            <a:fld id="{9B5ADC91-C362-4730-90D1-33CE6A5E059E}" type="slidenum">
              <a:rPr lang="en-US" smtClean="0"/>
              <a:t>10</a:t>
            </a:fld>
            <a:endParaRPr lang="en-US"/>
          </a:p>
        </p:txBody>
      </p:sp>
    </p:spTree>
    <p:extLst>
      <p:ext uri="{BB962C8B-B14F-4D97-AF65-F5344CB8AC3E}">
        <p14:creationId xmlns:p14="http://schemas.microsoft.com/office/powerpoint/2010/main" val="1806548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Lazy 8 Breathing, Square breathing (can trace on your desk or table)   Here are a few more visuals that can be hung on fridge or desk or laptop. (demonstrate)</a:t>
            </a:r>
          </a:p>
        </p:txBody>
      </p:sp>
      <p:sp>
        <p:nvSpPr>
          <p:cNvPr id="4" name="Slide Number Placeholder 3"/>
          <p:cNvSpPr>
            <a:spLocks noGrp="1"/>
          </p:cNvSpPr>
          <p:nvPr>
            <p:ph type="sldNum" sz="quarter" idx="5"/>
          </p:nvPr>
        </p:nvSpPr>
        <p:spPr/>
        <p:txBody>
          <a:bodyPr/>
          <a:lstStyle/>
          <a:p>
            <a:fld id="{9F482145-6EB1-4BEE-A1DB-0D97CCF4E1E6}" type="slidenum">
              <a:rPr lang="en-US" smtClean="0"/>
              <a:t>11</a:t>
            </a:fld>
            <a:endParaRPr lang="en-US"/>
          </a:p>
        </p:txBody>
      </p:sp>
    </p:spTree>
    <p:extLst>
      <p:ext uri="{BB962C8B-B14F-4D97-AF65-F5344CB8AC3E}">
        <p14:creationId xmlns:p14="http://schemas.microsoft.com/office/powerpoint/2010/main" val="1033375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strategy is grounding.  This is a good one to try during moments of extreme stress.  This helps distract one’s emotional part of their brain and become more centered in the moment by noticing what is around them.  (Demonstrate)</a:t>
            </a:r>
          </a:p>
        </p:txBody>
      </p:sp>
      <p:sp>
        <p:nvSpPr>
          <p:cNvPr id="4" name="Slide Number Placeholder 3"/>
          <p:cNvSpPr>
            <a:spLocks noGrp="1"/>
          </p:cNvSpPr>
          <p:nvPr>
            <p:ph type="sldNum" sz="quarter" idx="5"/>
          </p:nvPr>
        </p:nvSpPr>
        <p:spPr/>
        <p:txBody>
          <a:bodyPr/>
          <a:lstStyle/>
          <a:p>
            <a:fld id="{9B5ADC91-C362-4730-90D1-33CE6A5E059E}" type="slidenum">
              <a:rPr lang="en-US" smtClean="0"/>
              <a:t>12</a:t>
            </a:fld>
            <a:endParaRPr lang="en-US"/>
          </a:p>
        </p:txBody>
      </p:sp>
    </p:spTree>
    <p:extLst>
      <p:ext uri="{BB962C8B-B14F-4D97-AF65-F5344CB8AC3E}">
        <p14:creationId xmlns:p14="http://schemas.microsoft.com/office/powerpoint/2010/main" val="4276005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mention this strategy for bedtime.  When they are in the beds, or lying down with the nightly routine, try Colors.  Get them to imagine a color slowly filling their toes and feet, then move up slowly to the ankle, slowly to the shin, the leg, the thigh, etc.  Up their face to the top of their head.  Offer that when they are ready, they can let the color slide out of the top of their head.  This helps calm their amygdala, self regulate some emotions and extra energy.  ***If they are very excited and “wound” up before, you can try this; be cautioned that some children will need more practice than others.</a:t>
            </a:r>
          </a:p>
        </p:txBody>
      </p:sp>
      <p:sp>
        <p:nvSpPr>
          <p:cNvPr id="4" name="Slide Number Placeholder 3"/>
          <p:cNvSpPr>
            <a:spLocks noGrp="1"/>
          </p:cNvSpPr>
          <p:nvPr>
            <p:ph type="sldNum" sz="quarter" idx="5"/>
          </p:nvPr>
        </p:nvSpPr>
        <p:spPr/>
        <p:txBody>
          <a:bodyPr/>
          <a:lstStyle/>
          <a:p>
            <a:fld id="{9B5ADC91-C362-4730-90D1-33CE6A5E059E}" type="slidenum">
              <a:rPr lang="en-US" smtClean="0"/>
              <a:t>13</a:t>
            </a:fld>
            <a:endParaRPr lang="en-US"/>
          </a:p>
        </p:txBody>
      </p:sp>
    </p:spTree>
    <p:extLst>
      <p:ext uri="{BB962C8B-B14F-4D97-AF65-F5344CB8AC3E}">
        <p14:creationId xmlns:p14="http://schemas.microsoft.com/office/powerpoint/2010/main" val="3689233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Creating routines is very helpful to young students.  Knowing what’s going to happen and being able to predict with some certainty what will happen provides security and consistency for children.  A visual schedule might help them when they are stressed –they can go look to see what is next for that day, or you can point it out to them.  Having routines for adults is helpful as well.  It provides a schedule and sense of purpose to each day.  Rituals can be grounding and helpful as well, especially if the ritual involves some special time for parent and child together.</a:t>
            </a:r>
          </a:p>
        </p:txBody>
      </p:sp>
      <p:sp>
        <p:nvSpPr>
          <p:cNvPr id="4" name="Slide Number Placeholder 3"/>
          <p:cNvSpPr>
            <a:spLocks noGrp="1"/>
          </p:cNvSpPr>
          <p:nvPr>
            <p:ph type="sldNum" sz="quarter" idx="5"/>
          </p:nvPr>
        </p:nvSpPr>
        <p:spPr/>
        <p:txBody>
          <a:bodyPr/>
          <a:lstStyle/>
          <a:p>
            <a:fld id="{9B5ADC91-C362-4730-90D1-33CE6A5E059E}" type="slidenum">
              <a:rPr lang="en-US" smtClean="0"/>
              <a:t>14</a:t>
            </a:fld>
            <a:endParaRPr lang="en-US"/>
          </a:p>
        </p:txBody>
      </p:sp>
    </p:spTree>
    <p:extLst>
      <p:ext uri="{BB962C8B-B14F-4D97-AF65-F5344CB8AC3E}">
        <p14:creationId xmlns:p14="http://schemas.microsoft.com/office/powerpoint/2010/main" val="2135051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older elementary students who might be more communicative and verbal, talks and discussions may help alleviate some stressors.  Knowledge can be powerful for older elementary students and should be given at a developmentally appropriate level ( you know your child and what information they can handle and what is too much for them.)  Here are some ways to initiate discussions or further communicate about their perceptions of stress as a young person.</a:t>
            </a:r>
          </a:p>
        </p:txBody>
      </p:sp>
      <p:sp>
        <p:nvSpPr>
          <p:cNvPr id="4" name="Slide Number Placeholder 3"/>
          <p:cNvSpPr>
            <a:spLocks noGrp="1"/>
          </p:cNvSpPr>
          <p:nvPr>
            <p:ph type="sldNum" sz="quarter" idx="5"/>
          </p:nvPr>
        </p:nvSpPr>
        <p:spPr/>
        <p:txBody>
          <a:bodyPr/>
          <a:lstStyle/>
          <a:p>
            <a:fld id="{9B5ADC91-C362-4730-90D1-33CE6A5E059E}" type="slidenum">
              <a:rPr lang="en-US" smtClean="0"/>
              <a:t>15</a:t>
            </a:fld>
            <a:endParaRPr lang="en-US"/>
          </a:p>
        </p:txBody>
      </p:sp>
    </p:spTree>
    <p:extLst>
      <p:ext uri="{BB962C8B-B14F-4D97-AF65-F5344CB8AC3E}">
        <p14:creationId xmlns:p14="http://schemas.microsoft.com/office/powerpoint/2010/main" val="2405519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share this short </a:t>
            </a:r>
            <a:r>
              <a:rPr lang="en-US" dirty="0" err="1"/>
              <a:t>youtube</a:t>
            </a:r>
            <a:r>
              <a:rPr lang="en-US" dirty="0"/>
              <a:t> video clip.  It reminds us that as the trusted adults in the children’s lives, we are tasked with providing the peace and calm that helps them to learn how to navigate stress.</a:t>
            </a:r>
          </a:p>
        </p:txBody>
      </p:sp>
      <p:sp>
        <p:nvSpPr>
          <p:cNvPr id="4" name="Slide Number Placeholder 3"/>
          <p:cNvSpPr>
            <a:spLocks noGrp="1"/>
          </p:cNvSpPr>
          <p:nvPr>
            <p:ph type="sldNum" sz="quarter" idx="5"/>
          </p:nvPr>
        </p:nvSpPr>
        <p:spPr/>
        <p:txBody>
          <a:bodyPr/>
          <a:lstStyle/>
          <a:p>
            <a:fld id="{9B5ADC91-C362-4730-90D1-33CE6A5E059E}" type="slidenum">
              <a:rPr lang="en-US" smtClean="0"/>
              <a:t>16</a:t>
            </a:fld>
            <a:endParaRPr lang="en-US"/>
          </a:p>
        </p:txBody>
      </p:sp>
    </p:spTree>
    <p:extLst>
      <p:ext uri="{BB962C8B-B14F-4D97-AF65-F5344CB8AC3E}">
        <p14:creationId xmlns:p14="http://schemas.microsoft.com/office/powerpoint/2010/main" val="2305940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resources you may reach out to if your child is experiencing large amounts of stress for long periods of time, or if the stress is impacting their daily functioning. There is help available for you and your child!  Thank you for attending this presentation.  If I can be of any assistance to you or your family, please don’t hesitate to contact me. </a:t>
            </a:r>
          </a:p>
        </p:txBody>
      </p:sp>
      <p:sp>
        <p:nvSpPr>
          <p:cNvPr id="4" name="Slide Number Placeholder 3"/>
          <p:cNvSpPr>
            <a:spLocks noGrp="1"/>
          </p:cNvSpPr>
          <p:nvPr>
            <p:ph type="sldNum" sz="quarter" idx="5"/>
          </p:nvPr>
        </p:nvSpPr>
        <p:spPr/>
        <p:txBody>
          <a:bodyPr/>
          <a:lstStyle/>
          <a:p>
            <a:fld id="{9B5ADC91-C362-4730-90D1-33CE6A5E059E}" type="slidenum">
              <a:rPr lang="en-US" smtClean="0"/>
              <a:t>17</a:t>
            </a:fld>
            <a:endParaRPr lang="en-US"/>
          </a:p>
        </p:txBody>
      </p:sp>
    </p:spTree>
    <p:extLst>
      <p:ext uri="{BB962C8B-B14F-4D97-AF65-F5344CB8AC3E}">
        <p14:creationId xmlns:p14="http://schemas.microsoft.com/office/powerpoint/2010/main" val="1164193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Tonight’s presentation is focused on Wellness.  So that we all understand what we are talking about, we will operate with the definition of wellness as an active process of becoming aware of and making choices toward a healthy and fulfilling life.  Now this may sound like something that elementary children are not good at, or not really focused on, but you may consider wellness as part of a one’s ability to make sure their needs and wants are met, even at a young age.  Think about babies for example—they cry when they are hungry, tired or need a diaper change, they laugh and coo when someone is talking to or looking at them, etc.  Young children are similar, in that they might not always use words like “I need help right now mom”, but instead their behavior might be communicating that they have a need.  We as trusted adults in their lives try to help guide them into healthy ways of seeking and asking for needs to be met, and to healthy ways of coping with daily life and stressors. </a:t>
            </a:r>
          </a:p>
        </p:txBody>
      </p:sp>
      <p:sp>
        <p:nvSpPr>
          <p:cNvPr id="4" name="Slide Number Placeholder 3"/>
          <p:cNvSpPr>
            <a:spLocks noGrp="1"/>
          </p:cNvSpPr>
          <p:nvPr>
            <p:ph type="sldNum" sz="quarter" idx="5"/>
          </p:nvPr>
        </p:nvSpPr>
        <p:spPr/>
        <p:txBody>
          <a:bodyPr/>
          <a:lstStyle/>
          <a:p>
            <a:fld id="{9B5ADC91-C362-4730-90D1-33CE6A5E059E}" type="slidenum">
              <a:rPr lang="en-US" smtClean="0"/>
              <a:t>2</a:t>
            </a:fld>
            <a:endParaRPr lang="en-US"/>
          </a:p>
        </p:txBody>
      </p:sp>
    </p:spTree>
    <p:extLst>
      <p:ext uri="{BB962C8B-B14F-4D97-AF65-F5344CB8AC3E}">
        <p14:creationId xmlns:p14="http://schemas.microsoft.com/office/powerpoint/2010/main" val="4286305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elementary children experience stress?  Of course they do.  It might look and sound different than adult stress, but it definitely happens and exists.  Some stress can be positive,  for example, a student may feel stress about an upcoming Math test, so they study and get parent to call out problems to them.  This can positively impact their motivation to do well or improve their grade.  On the other hand, if they have negative thoughts about Math or math tests, have soccer practice, have 3 siblings that are loud and make it hard to study, the upcoming Math test might be a negative stressor for them.  They may feel like---</a:t>
            </a:r>
          </a:p>
        </p:txBody>
      </p:sp>
      <p:sp>
        <p:nvSpPr>
          <p:cNvPr id="4" name="Slide Number Placeholder 3"/>
          <p:cNvSpPr>
            <a:spLocks noGrp="1"/>
          </p:cNvSpPr>
          <p:nvPr>
            <p:ph type="sldNum" sz="quarter" idx="5"/>
          </p:nvPr>
        </p:nvSpPr>
        <p:spPr/>
        <p:txBody>
          <a:bodyPr/>
          <a:lstStyle/>
          <a:p>
            <a:fld id="{9B5ADC91-C362-4730-90D1-33CE6A5E059E}" type="slidenum">
              <a:rPr lang="en-US" smtClean="0"/>
              <a:t>3</a:t>
            </a:fld>
            <a:endParaRPr lang="en-US"/>
          </a:p>
        </p:txBody>
      </p:sp>
    </p:spTree>
    <p:extLst>
      <p:ext uri="{BB962C8B-B14F-4D97-AF65-F5344CB8AC3E}">
        <p14:creationId xmlns:p14="http://schemas.microsoft.com/office/powerpoint/2010/main" val="1463842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symptoms of stress that parents might observe are (read slide).  Elementary children will often show stress in different behaviors or words—adults have to be tuned in to their child and read between the lines sometimes.  Examples might be “ I feel sick, I have a headache, I’m tired”.  Stress might manifest as the child not wanting to play with friends, or join their sports team, or become disinterested in something they used to love.  While this doesn’t always mean they are experiencing stress (Maybe they are just changing habits or interests), it is something to watch for.</a:t>
            </a:r>
          </a:p>
        </p:txBody>
      </p:sp>
      <p:sp>
        <p:nvSpPr>
          <p:cNvPr id="4" name="Slide Number Placeholder 3"/>
          <p:cNvSpPr>
            <a:spLocks noGrp="1"/>
          </p:cNvSpPr>
          <p:nvPr>
            <p:ph type="sldNum" sz="quarter" idx="5"/>
          </p:nvPr>
        </p:nvSpPr>
        <p:spPr/>
        <p:txBody>
          <a:bodyPr/>
          <a:lstStyle/>
          <a:p>
            <a:fld id="{9B5ADC91-C362-4730-90D1-33CE6A5E059E}" type="slidenum">
              <a:rPr lang="en-US" smtClean="0"/>
              <a:t>4</a:t>
            </a:fld>
            <a:endParaRPr lang="en-US"/>
          </a:p>
        </p:txBody>
      </p:sp>
    </p:spTree>
    <p:extLst>
      <p:ext uri="{BB962C8B-B14F-4D97-AF65-F5344CB8AC3E}">
        <p14:creationId xmlns:p14="http://schemas.microsoft.com/office/powerpoint/2010/main" val="2256999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continues with how stress might be positive or negative for a child.  If you think your student is experiencing more negative stressors, you might talk to them about how stress can be both positive and negative.  Ask them if they can think of a time that stress helped them do something well or try something new?  Acknowledge that the pandemic has been hard and school may be extra challenging right now, and if they feel overwhelmed, disappointed, sad, STRESSED, it is ok and there are things to do to help with stress—even for very young children.</a:t>
            </a:r>
          </a:p>
        </p:txBody>
      </p:sp>
      <p:sp>
        <p:nvSpPr>
          <p:cNvPr id="4" name="Slide Number Placeholder 3"/>
          <p:cNvSpPr>
            <a:spLocks noGrp="1"/>
          </p:cNvSpPr>
          <p:nvPr>
            <p:ph type="sldNum" sz="quarter" idx="5"/>
          </p:nvPr>
        </p:nvSpPr>
        <p:spPr/>
        <p:txBody>
          <a:bodyPr/>
          <a:lstStyle/>
          <a:p>
            <a:fld id="{9B5ADC91-C362-4730-90D1-33CE6A5E059E}" type="slidenum">
              <a:rPr lang="en-US" smtClean="0"/>
              <a:t>5</a:t>
            </a:fld>
            <a:endParaRPr lang="en-US"/>
          </a:p>
        </p:txBody>
      </p:sp>
    </p:spTree>
    <p:extLst>
      <p:ext uri="{BB962C8B-B14F-4D97-AF65-F5344CB8AC3E}">
        <p14:creationId xmlns:p14="http://schemas.microsoft.com/office/powerpoint/2010/main" val="2970800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protective factors are some things that help students be resilient when facing stress.  </a:t>
            </a:r>
          </a:p>
        </p:txBody>
      </p:sp>
      <p:sp>
        <p:nvSpPr>
          <p:cNvPr id="4" name="Slide Number Placeholder 3"/>
          <p:cNvSpPr>
            <a:spLocks noGrp="1"/>
          </p:cNvSpPr>
          <p:nvPr>
            <p:ph type="sldNum" sz="quarter" idx="5"/>
          </p:nvPr>
        </p:nvSpPr>
        <p:spPr/>
        <p:txBody>
          <a:bodyPr/>
          <a:lstStyle/>
          <a:p>
            <a:fld id="{9B5ADC91-C362-4730-90D1-33CE6A5E059E}" type="slidenum">
              <a:rPr lang="en-US" smtClean="0"/>
              <a:t>6</a:t>
            </a:fld>
            <a:endParaRPr lang="en-US"/>
          </a:p>
        </p:txBody>
      </p:sp>
    </p:spTree>
    <p:extLst>
      <p:ext uri="{BB962C8B-B14F-4D97-AF65-F5344CB8AC3E}">
        <p14:creationId xmlns:p14="http://schemas.microsoft.com/office/powerpoint/2010/main" val="305779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things you can try with your student.  Many of our students know and use stretches and poses at school, so they might be able to show you or teach you some of them at home.  There is a lot of research behind being in nature, physical activity, poses and stretching, etc.  that shows these types of activities are helpful to a stressed brain, and can help the brain “reset” during times of stress.</a:t>
            </a:r>
          </a:p>
        </p:txBody>
      </p:sp>
      <p:sp>
        <p:nvSpPr>
          <p:cNvPr id="4" name="Slide Number Placeholder 3"/>
          <p:cNvSpPr>
            <a:spLocks noGrp="1"/>
          </p:cNvSpPr>
          <p:nvPr>
            <p:ph type="sldNum" sz="quarter" idx="5"/>
          </p:nvPr>
        </p:nvSpPr>
        <p:spPr/>
        <p:txBody>
          <a:bodyPr/>
          <a:lstStyle/>
          <a:p>
            <a:fld id="{9B5ADC91-C362-4730-90D1-33CE6A5E059E}" type="slidenum">
              <a:rPr lang="en-US" smtClean="0"/>
              <a:t>7</a:t>
            </a:fld>
            <a:endParaRPr lang="en-US"/>
          </a:p>
        </p:txBody>
      </p:sp>
    </p:spTree>
    <p:extLst>
      <p:ext uri="{BB962C8B-B14F-4D97-AF65-F5344CB8AC3E}">
        <p14:creationId xmlns:p14="http://schemas.microsoft.com/office/powerpoint/2010/main" val="2919114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Deep breathing is one thing to try with your student.  This is called Star breathing.  You trace your finger around the star, following the directions on each side.  So breathe in, hold, breathe out and repeat all the way around the star.  This one is useful visual that can be hung on the fridge, taped to student’s desk, or shown on the laptop screen.</a:t>
            </a:r>
          </a:p>
        </p:txBody>
      </p:sp>
      <p:sp>
        <p:nvSpPr>
          <p:cNvPr id="4" name="Slide Number Placeholder 3"/>
          <p:cNvSpPr>
            <a:spLocks noGrp="1"/>
          </p:cNvSpPr>
          <p:nvPr>
            <p:ph type="sldNum" sz="quarter" idx="5"/>
          </p:nvPr>
        </p:nvSpPr>
        <p:spPr/>
        <p:txBody>
          <a:bodyPr/>
          <a:lstStyle/>
          <a:p>
            <a:fld id="{9B5ADC91-C362-4730-90D1-33CE6A5E059E}" type="slidenum">
              <a:rPr lang="en-US" smtClean="0"/>
              <a:t>8</a:t>
            </a:fld>
            <a:endParaRPr lang="en-US"/>
          </a:p>
        </p:txBody>
      </p:sp>
    </p:spTree>
    <p:extLst>
      <p:ext uri="{BB962C8B-B14F-4D97-AF65-F5344CB8AC3E}">
        <p14:creationId xmlns:p14="http://schemas.microsoft.com/office/powerpoint/2010/main" val="1431221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to deep breathing, the technique can be important.  When people think of deep breathing, they might imagine that you just breathe in through your nose and out through your mouth.  Belly breathing is actually a more productive way to practice deep breathing.  (provide demonstration of how to belly breathe—idea is to inflate your stomach like a balloon, then release breath through your mouth.  Some students like to put a small stuffed animal, beanie baby on their tummy and watch it rise and fall as they belly breathe.  For young students, Elmo has a short video on Sesame Street website that teaches them how to belly breathe.)</a:t>
            </a:r>
          </a:p>
        </p:txBody>
      </p:sp>
      <p:sp>
        <p:nvSpPr>
          <p:cNvPr id="4" name="Slide Number Placeholder 3"/>
          <p:cNvSpPr>
            <a:spLocks noGrp="1"/>
          </p:cNvSpPr>
          <p:nvPr>
            <p:ph type="sldNum" sz="quarter" idx="5"/>
          </p:nvPr>
        </p:nvSpPr>
        <p:spPr/>
        <p:txBody>
          <a:bodyPr/>
          <a:lstStyle/>
          <a:p>
            <a:fld id="{9B5ADC91-C362-4730-90D1-33CE6A5E059E}" type="slidenum">
              <a:rPr lang="en-US" smtClean="0"/>
              <a:t>9</a:t>
            </a:fld>
            <a:endParaRPr lang="en-US"/>
          </a:p>
        </p:txBody>
      </p:sp>
    </p:spTree>
    <p:extLst>
      <p:ext uri="{BB962C8B-B14F-4D97-AF65-F5344CB8AC3E}">
        <p14:creationId xmlns:p14="http://schemas.microsoft.com/office/powerpoint/2010/main" val="2658277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11/16/2022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11/16/2022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teacherspayteachers.com/Product/Calm-Down-Cocoa-Hot-Chocolate-Breathing-Strategy-Posters-Student-Cards-397935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lovehealgrow.com/square-breathing/" TargetMode="External"/><Relationship Id="rId5" Type="http://schemas.openxmlformats.org/officeDocument/2006/relationships/image" Target="../media/image12.jpg"/><Relationship Id="rId4" Type="http://schemas.openxmlformats.org/officeDocument/2006/relationships/hyperlink" Target="https://store.copingskillsforkids.com/products/deep-breathing-lazy-eight-poste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harepointmaven.com/top-5-reasons-office-365-for-nonprofit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RVA2N6tX2cg" TargetMode="Externa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apneatreatmentcenter.com/do-you-know-the-5-main-causes-of-insomnia/"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destressmonday.org/belly-breath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42" name="Group 21">
            <a:extLst>
              <a:ext uri="{FF2B5EF4-FFF2-40B4-BE49-F238E27FC236}">
                <a16:creationId xmlns:a16="http://schemas.microsoft.com/office/drawing/2014/main" id="{6CC7770B-E4E1-42D6-9437-DAA4A3A9E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5A26DE5B-A1A6-4746-8EF7-4D6809ED75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77A3DDA-BF17-4302-867E-EBFD777B0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CBE30704-4227-4B7B-BDB8-BFCF39086F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923B1E7-AEA4-42D8-8F4A-9D116F2966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21B6244-6EAE-442C-ACCF-8146103EC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43" name="Rectangle 28">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06AA5C-3E4B-4DB1-8E92-D3DB53EBDED1}"/>
              </a:ext>
            </a:extLst>
          </p:cNvPr>
          <p:cNvSpPr>
            <a:spLocks noGrp="1"/>
          </p:cNvSpPr>
          <p:nvPr>
            <p:ph type="ctrTitle"/>
          </p:nvPr>
        </p:nvSpPr>
        <p:spPr>
          <a:xfrm>
            <a:off x="640290" y="685800"/>
            <a:ext cx="4818656" cy="4603749"/>
          </a:xfrm>
        </p:spPr>
        <p:txBody>
          <a:bodyPr vert="horz" lIns="91440" tIns="45720" rIns="91440" bIns="45720" rtlCol="0" anchor="ctr">
            <a:normAutofit/>
          </a:bodyPr>
          <a:lstStyle/>
          <a:p>
            <a:pPr algn="r"/>
            <a:r>
              <a:rPr lang="en-US" sz="5200" dirty="0">
                <a:latin typeface="Tahoma" panose="020B0604030504040204" pitchFamily="34" charset="0"/>
                <a:ea typeface="Tahoma" panose="020B0604030504040204" pitchFamily="34" charset="0"/>
                <a:cs typeface="Tahoma" panose="020B0604030504040204" pitchFamily="34" charset="0"/>
              </a:rPr>
              <a:t>Wellness for elementary school</a:t>
            </a:r>
          </a:p>
        </p:txBody>
      </p:sp>
      <p:sp>
        <p:nvSpPr>
          <p:cNvPr id="44" name="Rectangle 30">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00B219A-487B-4E91-8199-051B348E539E}"/>
              </a:ext>
            </a:extLst>
          </p:cNvPr>
          <p:cNvSpPr>
            <a:spLocks noGrp="1"/>
          </p:cNvSpPr>
          <p:nvPr>
            <p:ph type="subTitle" idx="1"/>
          </p:nvPr>
        </p:nvSpPr>
        <p:spPr>
          <a:xfrm>
            <a:off x="6625651" y="685800"/>
            <a:ext cx="4878959" cy="4603750"/>
          </a:xfrm>
        </p:spPr>
        <p:txBody>
          <a:bodyPr vert="horz" lIns="91440" tIns="45720" rIns="91440" bIns="45720" rtlCol="0" anchor="ctr">
            <a:normAutofit/>
          </a:bodyPr>
          <a:lstStyle/>
          <a:p>
            <a:pPr>
              <a:buFont typeface="Wingdings 3" panose="05040102010807070707" pitchFamily="18" charset="2"/>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Karen Garlow, MS, LPSC, CTS</a:t>
            </a:r>
          </a:p>
          <a:p>
            <a:pPr>
              <a:buFont typeface="Wingdings 3" panose="05040102010807070707" pitchFamily="18" charset="2"/>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Roanoke County Public Schools</a:t>
            </a:r>
          </a:p>
          <a:p>
            <a:pPr>
              <a:buFont typeface="Wingdings 3" panose="05040102010807070707" pitchFamily="18" charset="2"/>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Title 1 Parent Night</a:t>
            </a:r>
          </a:p>
          <a:p>
            <a:pPr>
              <a:buFont typeface="Wingdings 3" panose="05040102010807070707" pitchFamily="18" charset="2"/>
              <a:buChar char=""/>
            </a:pPr>
            <a:endParaRPr lang="en-US" dirty="0">
              <a:solidFill>
                <a:schemeClr val="tx1"/>
              </a:solidFill>
            </a:endParaRPr>
          </a:p>
        </p:txBody>
      </p:sp>
    </p:spTree>
    <p:extLst>
      <p:ext uri="{BB962C8B-B14F-4D97-AF65-F5344CB8AC3E}">
        <p14:creationId xmlns:p14="http://schemas.microsoft.com/office/powerpoint/2010/main" val="1810923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A33C0-9F23-47B4-BE42-0CDFAB0DFD19}"/>
              </a:ext>
            </a:extLst>
          </p:cNvPr>
          <p:cNvSpPr>
            <a:spLocks noGrp="1"/>
          </p:cNvSpPr>
          <p:nvPr>
            <p:ph type="title"/>
          </p:nvPr>
        </p:nvSpPr>
        <p:spPr>
          <a:xfrm>
            <a:off x="684212" y="4487332"/>
            <a:ext cx="8534400" cy="1507067"/>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More Deep Breathing</a:t>
            </a:r>
          </a:p>
        </p:txBody>
      </p:sp>
      <p:pic>
        <p:nvPicPr>
          <p:cNvPr id="5" name="Content Placeholder 4" descr="A screenshot of a cell phone&#10;&#10;Description automatically generated">
            <a:extLst>
              <a:ext uri="{FF2B5EF4-FFF2-40B4-BE49-F238E27FC236}">
                <a16:creationId xmlns:a16="http://schemas.microsoft.com/office/drawing/2014/main" id="{172F9651-8625-4580-AE83-D33283F0E50D}"/>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6292532" y="193979"/>
            <a:ext cx="4852988" cy="6290910"/>
          </a:xfrm>
        </p:spPr>
      </p:pic>
    </p:spTree>
    <p:extLst>
      <p:ext uri="{BB962C8B-B14F-4D97-AF65-F5344CB8AC3E}">
        <p14:creationId xmlns:p14="http://schemas.microsoft.com/office/powerpoint/2010/main" val="3213397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C152077-984A-4612-B0E1-251C62EB15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05450BA-2A87-4847-A5A0-E7D9605572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16F9ADA-A824-456A-9728-D5BFFE04D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3034157-938C-45F5-8DCA-208D22E5B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369327A-A6C5-4293-80D1-DECEBA3F5F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2" name="Rectangle 21">
            <a:extLst>
              <a:ext uri="{FF2B5EF4-FFF2-40B4-BE49-F238E27FC236}">
                <a16:creationId xmlns:a16="http://schemas.microsoft.com/office/drawing/2014/main" id="{E49B76A8-D4D2-428D-84FA-657EEA587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28153A-F36C-4352-9C59-EC33A572F5ED}"/>
              </a:ext>
            </a:extLst>
          </p:cNvPr>
          <p:cNvSpPr>
            <a:spLocks noGrp="1"/>
          </p:cNvSpPr>
          <p:nvPr>
            <p:ph type="title"/>
          </p:nvPr>
        </p:nvSpPr>
        <p:spPr>
          <a:xfrm>
            <a:off x="665641" y="4473679"/>
            <a:ext cx="9552558" cy="1233251"/>
          </a:xfrm>
        </p:spPr>
        <p:txBody>
          <a:bodyPr vert="horz" lIns="91440" tIns="45720" rIns="91440" bIns="45720" rtlCol="0" anchor="b">
            <a:normAutofit/>
          </a:bodyPr>
          <a:lstStyle/>
          <a:p>
            <a:pPr>
              <a:lnSpc>
                <a:spcPct val="90000"/>
              </a:lnSpc>
            </a:pPr>
            <a:r>
              <a:rPr lang="en-US" sz="4100" dirty="0">
                <a:latin typeface="Tahoma" panose="020B0604030504040204" pitchFamily="34" charset="0"/>
                <a:ea typeface="Tahoma" panose="020B0604030504040204" pitchFamily="34" charset="0"/>
                <a:cs typeface="Tahoma" panose="020B0604030504040204" pitchFamily="34" charset="0"/>
              </a:rPr>
              <a:t>More Deep breathing</a:t>
            </a:r>
          </a:p>
        </p:txBody>
      </p:sp>
      <p:grpSp>
        <p:nvGrpSpPr>
          <p:cNvPr id="24" name="Group 23">
            <a:extLst>
              <a:ext uri="{FF2B5EF4-FFF2-40B4-BE49-F238E27FC236}">
                <a16:creationId xmlns:a16="http://schemas.microsoft.com/office/drawing/2014/main" id="{8D463EDB-0644-4F84-9901-D2434D5509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5" name="Straight Connector 24">
              <a:extLst>
                <a:ext uri="{FF2B5EF4-FFF2-40B4-BE49-F238E27FC236}">
                  <a16:creationId xmlns:a16="http://schemas.microsoft.com/office/drawing/2014/main" id="{A02079FA-226E-4AF1-B818-2CA9EF1B69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D376604-76CD-4D25-B281-35796F3671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6B5A32B1-F178-4FE5-8916-712F46FCB8D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DC3339F8-6376-45A3-A77E-5F5C212D4E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6AD1BBAE-26A1-4BE9-9536-C15B1A87E0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1" name="Snip Diagonal Corner Rectangle 12">
            <a:extLst>
              <a:ext uri="{FF2B5EF4-FFF2-40B4-BE49-F238E27FC236}">
                <a16:creationId xmlns:a16="http://schemas.microsoft.com/office/drawing/2014/main" id="{15A54023-E435-4098-A370-AE54A007E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251" y="690851"/>
            <a:ext cx="9615670" cy="3584587"/>
          </a:xfrm>
          <a:prstGeom prst="snip2DiagRect">
            <a:avLst>
              <a:gd name="adj1" fmla="val 12305"/>
              <a:gd name="adj2" fmla="val 0"/>
            </a:avLst>
          </a:prstGeom>
          <a:solidFill>
            <a:schemeClr val="tx1"/>
          </a:solidFill>
          <a:ln>
            <a:solidFill>
              <a:srgbClr val="FFFFFF">
                <a:alpha val="40000"/>
              </a:srgbClr>
            </a:soli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logo&#10;&#10;Description automatically generated">
            <a:extLst>
              <a:ext uri="{FF2B5EF4-FFF2-40B4-BE49-F238E27FC236}">
                <a16:creationId xmlns:a16="http://schemas.microsoft.com/office/drawing/2014/main" id="{68AFA1C0-C39C-460B-890E-20095CB1F90D}"/>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t="19058" r="-3" b="22176"/>
          <a:stretch/>
        </p:blipFill>
        <p:spPr>
          <a:xfrm>
            <a:off x="834935" y="854087"/>
            <a:ext cx="5582963" cy="3280831"/>
          </a:xfrm>
          <a:custGeom>
            <a:avLst/>
            <a:gdLst/>
            <a:ahLst/>
            <a:cxnLst/>
            <a:rect l="l" t="t" r="r" b="b"/>
            <a:pathLst>
              <a:path w="5582963" h="3280831">
                <a:moveTo>
                  <a:pt x="402071" y="0"/>
                </a:moveTo>
                <a:lnTo>
                  <a:pt x="5582963" y="0"/>
                </a:lnTo>
                <a:lnTo>
                  <a:pt x="5582963" y="3280831"/>
                </a:lnTo>
                <a:lnTo>
                  <a:pt x="0" y="3280831"/>
                </a:lnTo>
                <a:lnTo>
                  <a:pt x="0" y="402071"/>
                </a:lnTo>
                <a:close/>
              </a:path>
            </a:pathLst>
          </a:custGeom>
        </p:spPr>
      </p:pic>
      <p:pic>
        <p:nvPicPr>
          <p:cNvPr id="7" name="Picture 6">
            <a:extLst>
              <a:ext uri="{FF2B5EF4-FFF2-40B4-BE49-F238E27FC236}">
                <a16:creationId xmlns:a16="http://schemas.microsoft.com/office/drawing/2014/main" id="{6221AF43-BF3C-4D42-AD0C-F86BB9EE2A75}"/>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t="6241" r="5" b="1528"/>
          <a:stretch/>
        </p:blipFill>
        <p:spPr>
          <a:xfrm>
            <a:off x="6568222" y="854087"/>
            <a:ext cx="3557016" cy="3280831"/>
          </a:xfrm>
          <a:custGeom>
            <a:avLst/>
            <a:gdLst/>
            <a:ahLst/>
            <a:cxnLst/>
            <a:rect l="l" t="t" r="r" b="b"/>
            <a:pathLst>
              <a:path w="3557016" h="3280831">
                <a:moveTo>
                  <a:pt x="0" y="0"/>
                </a:moveTo>
                <a:lnTo>
                  <a:pt x="3557016" y="0"/>
                </a:lnTo>
                <a:lnTo>
                  <a:pt x="3557016" y="2876895"/>
                </a:lnTo>
                <a:lnTo>
                  <a:pt x="3153080" y="3280831"/>
                </a:lnTo>
                <a:lnTo>
                  <a:pt x="0" y="3280831"/>
                </a:lnTo>
                <a:close/>
              </a:path>
            </a:pathLst>
          </a:custGeom>
        </p:spPr>
      </p:pic>
    </p:spTree>
    <p:extLst>
      <p:ext uri="{BB962C8B-B14F-4D97-AF65-F5344CB8AC3E}">
        <p14:creationId xmlns:p14="http://schemas.microsoft.com/office/powerpoint/2010/main" val="3312071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DDD09E-8094-4188-9090-C1C7840FE7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CA4BA6-8C2C-4701-905F-555C33E2856A}"/>
              </a:ext>
            </a:extLst>
          </p:cNvPr>
          <p:cNvSpPr>
            <a:spLocks noGrp="1"/>
          </p:cNvSpPr>
          <p:nvPr>
            <p:ph type="title"/>
          </p:nvPr>
        </p:nvSpPr>
        <p:spPr>
          <a:xfrm>
            <a:off x="6084114" y="4487332"/>
            <a:ext cx="4205003" cy="1507067"/>
          </a:xfrm>
        </p:spPr>
        <p:txBody>
          <a:bodyPr>
            <a:normAutofit/>
          </a:bodyPr>
          <a:lstStyle/>
          <a:p>
            <a:r>
              <a:rPr lang="en-US" sz="3200" dirty="0">
                <a:latin typeface="Tahoma" panose="020B0604030504040204" pitchFamily="34" charset="0"/>
                <a:ea typeface="Tahoma" panose="020B0604030504040204" pitchFamily="34" charset="0"/>
                <a:cs typeface="Tahoma" panose="020B0604030504040204" pitchFamily="34" charset="0"/>
              </a:rPr>
              <a:t>Grounding </a:t>
            </a:r>
          </a:p>
        </p:txBody>
      </p:sp>
      <p:sp>
        <p:nvSpPr>
          <p:cNvPr id="12" name="Snip Diagonal Corner Rectangle 24">
            <a:extLst>
              <a:ext uri="{FF2B5EF4-FFF2-40B4-BE49-F238E27FC236}">
                <a16:creationId xmlns:a16="http://schemas.microsoft.com/office/drawing/2014/main" id="{C58F6CE0-025D-40A5-AEF1-00954E3F9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5136155" cy="5286838"/>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persons hand&#10;&#10;Description automatically generated">
            <a:extLst>
              <a:ext uri="{FF2B5EF4-FFF2-40B4-BE49-F238E27FC236}">
                <a16:creationId xmlns:a16="http://schemas.microsoft.com/office/drawing/2014/main" id="{723BB515-0D0C-4989-B34F-814403B9DF5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952" r="1" b="1"/>
          <a:stretch/>
        </p:blipFill>
        <p:spPr>
          <a:xfrm>
            <a:off x="797205" y="786117"/>
            <a:ext cx="4809744"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p:spPr>
      </p:pic>
      <p:sp>
        <p:nvSpPr>
          <p:cNvPr id="3" name="Content Placeholder 2">
            <a:extLst>
              <a:ext uri="{FF2B5EF4-FFF2-40B4-BE49-F238E27FC236}">
                <a16:creationId xmlns:a16="http://schemas.microsoft.com/office/drawing/2014/main" id="{FFBE2A50-2ADB-49D4-AEE5-0F9074CE55FE}"/>
              </a:ext>
            </a:extLst>
          </p:cNvPr>
          <p:cNvSpPr>
            <a:spLocks noGrp="1"/>
          </p:cNvSpPr>
          <p:nvPr>
            <p:ph idx="1"/>
          </p:nvPr>
        </p:nvSpPr>
        <p:spPr>
          <a:xfrm>
            <a:off x="6095998" y="685800"/>
            <a:ext cx="4819653" cy="3615267"/>
          </a:xfrm>
        </p:spPr>
        <p:txBody>
          <a:bodyPr>
            <a:normAutofit/>
          </a:bodyPr>
          <a:lstStyle/>
          <a:p>
            <a:r>
              <a:rPr lang="en-US" sz="2400" dirty="0">
                <a:latin typeface="Tahoma" panose="020B0604030504040204" pitchFamily="34" charset="0"/>
                <a:ea typeface="Tahoma" panose="020B0604030504040204" pitchFamily="34" charset="0"/>
                <a:cs typeface="Tahoma" panose="020B0604030504040204" pitchFamily="34" charset="0"/>
              </a:rPr>
              <a:t>What are 5 things you can see?</a:t>
            </a:r>
          </a:p>
          <a:p>
            <a:r>
              <a:rPr lang="en-US" sz="2400" dirty="0">
                <a:latin typeface="Tahoma" panose="020B0604030504040204" pitchFamily="34" charset="0"/>
                <a:ea typeface="Tahoma" panose="020B0604030504040204" pitchFamily="34" charset="0"/>
                <a:cs typeface="Tahoma" panose="020B0604030504040204" pitchFamily="34" charset="0"/>
              </a:rPr>
              <a:t>What are 4 things you can hear?</a:t>
            </a:r>
          </a:p>
          <a:p>
            <a:r>
              <a:rPr lang="en-US" sz="2400" dirty="0">
                <a:latin typeface="Tahoma" panose="020B0604030504040204" pitchFamily="34" charset="0"/>
                <a:ea typeface="Tahoma" panose="020B0604030504040204" pitchFamily="34" charset="0"/>
                <a:cs typeface="Tahoma" panose="020B0604030504040204" pitchFamily="34" charset="0"/>
              </a:rPr>
              <a:t>What are 3 things you can touch?</a:t>
            </a:r>
          </a:p>
          <a:p>
            <a:r>
              <a:rPr lang="en-US" sz="2400" dirty="0">
                <a:latin typeface="Tahoma" panose="020B0604030504040204" pitchFamily="34" charset="0"/>
                <a:ea typeface="Tahoma" panose="020B0604030504040204" pitchFamily="34" charset="0"/>
                <a:cs typeface="Tahoma" panose="020B0604030504040204" pitchFamily="34" charset="0"/>
              </a:rPr>
              <a:t>What are 2 things you can smell?</a:t>
            </a:r>
          </a:p>
          <a:p>
            <a:r>
              <a:rPr lang="en-US" sz="2400" dirty="0">
                <a:latin typeface="Tahoma" panose="020B0604030504040204" pitchFamily="34" charset="0"/>
                <a:ea typeface="Tahoma" panose="020B0604030504040204" pitchFamily="34" charset="0"/>
                <a:cs typeface="Tahoma" panose="020B0604030504040204" pitchFamily="34" charset="0"/>
              </a:rPr>
              <a:t>What is 1 thing you can taste?</a:t>
            </a:r>
          </a:p>
        </p:txBody>
      </p:sp>
      <p:grpSp>
        <p:nvGrpSpPr>
          <p:cNvPr id="14" name="Group 13">
            <a:extLst>
              <a:ext uri="{FF2B5EF4-FFF2-40B4-BE49-F238E27FC236}">
                <a16:creationId xmlns:a16="http://schemas.microsoft.com/office/drawing/2014/main" id="{D8025A22-9C86-4108-A289-BD5650A8E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59A3623F-EF59-4F0B-9030-79CB7F9950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9EBD0F53-A43D-414A-8653-E9F1D36103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08661C0-6128-4F64-8EDF-2D73D5F476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8AFEF08-AFBA-4125-B170-D3EB3E11DB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AA0E13BF-B4CA-4B20-A5DD-50ABBAEC7B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0245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12" name="Group 11">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13" name="Straight Connector 12">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 name="Straight Connector 13">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9" name="Rectangle 18">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96D21E-01D6-4D1C-A5A4-1BD3A3A6E89D}"/>
              </a:ext>
            </a:extLst>
          </p:cNvPr>
          <p:cNvSpPr>
            <a:spLocks noGrp="1"/>
          </p:cNvSpPr>
          <p:nvPr>
            <p:ph type="title"/>
          </p:nvPr>
        </p:nvSpPr>
        <p:spPr>
          <a:xfrm>
            <a:off x="1834919" y="685800"/>
            <a:ext cx="3705269" cy="5308599"/>
          </a:xfrm>
        </p:spPr>
        <p:txBody>
          <a:bodyPr>
            <a:normAutofit/>
          </a:bodyPr>
          <a:lstStyle/>
          <a:p>
            <a:r>
              <a:rPr lang="en-US" sz="3200" dirty="0">
                <a:solidFill>
                  <a:srgbClr val="FFFFFF"/>
                </a:solidFill>
                <a:latin typeface="Tahoma" panose="020B0604030504040204" pitchFamily="34" charset="0"/>
                <a:ea typeface="Tahoma" panose="020B0604030504040204" pitchFamily="34" charset="0"/>
                <a:cs typeface="Tahoma" panose="020B0604030504040204" pitchFamily="34" charset="0"/>
              </a:rPr>
              <a:t>Calming strategies for kids</a:t>
            </a:r>
          </a:p>
        </p:txBody>
      </p:sp>
      <p:sp>
        <p:nvSpPr>
          <p:cNvPr id="3" name="Content Placeholder 2">
            <a:extLst>
              <a:ext uri="{FF2B5EF4-FFF2-40B4-BE49-F238E27FC236}">
                <a16:creationId xmlns:a16="http://schemas.microsoft.com/office/drawing/2014/main" id="{4252E09E-0CEF-46B6-AC55-49D5106F125F}"/>
              </a:ext>
            </a:extLst>
          </p:cNvPr>
          <p:cNvSpPr>
            <a:spLocks noGrp="1"/>
          </p:cNvSpPr>
          <p:nvPr>
            <p:ph idx="1"/>
          </p:nvPr>
        </p:nvSpPr>
        <p:spPr>
          <a:xfrm>
            <a:off x="6516553" y="685800"/>
            <a:ext cx="4754563" cy="5410200"/>
          </a:xfrm>
        </p:spPr>
        <p:txBody>
          <a:bodyPr>
            <a:normAutofit/>
          </a:bodyPr>
          <a:lstStyle/>
          <a:p>
            <a:r>
              <a:rPr lang="en-US" sz="1800" dirty="0">
                <a:solidFill>
                  <a:srgbClr val="FFFFFF"/>
                </a:solidFill>
                <a:latin typeface="Tahoma" panose="020B0604030504040204" pitchFamily="34" charset="0"/>
                <a:ea typeface="Tahoma" panose="020B0604030504040204" pitchFamily="34" charset="0"/>
                <a:cs typeface="Tahoma" panose="020B0604030504040204" pitchFamily="34" charset="0"/>
              </a:rPr>
              <a:t>Colors –Start with filling your toes and feet with a color of your choice, then imagine the color filling up your ankle, your leg and shin, your thigh, your hip, your stomach……to the top of head.  And when you’re ready, let that color slide out of the top of your head. (5 minutes)</a:t>
            </a:r>
          </a:p>
          <a:p>
            <a:endParaRPr lang="en-US" sz="1800" dirty="0">
              <a:solidFill>
                <a:srgbClr val="FFFFFF"/>
              </a:solidFill>
            </a:endParaRPr>
          </a:p>
        </p:txBody>
      </p:sp>
    </p:spTree>
    <p:extLst>
      <p:ext uri="{BB962C8B-B14F-4D97-AF65-F5344CB8AC3E}">
        <p14:creationId xmlns:p14="http://schemas.microsoft.com/office/powerpoint/2010/main" val="2987912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89220CFE-A3C6-448E-A8C7-CEAED9325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6AE48D-04B5-414D-A44B-22B0B21E2199}"/>
              </a:ext>
            </a:extLst>
          </p:cNvPr>
          <p:cNvSpPr>
            <a:spLocks noGrp="1"/>
          </p:cNvSpPr>
          <p:nvPr>
            <p:ph type="title"/>
          </p:nvPr>
        </p:nvSpPr>
        <p:spPr>
          <a:xfrm>
            <a:off x="4661860" y="4487332"/>
            <a:ext cx="5627258" cy="1507067"/>
          </a:xfrm>
        </p:spPr>
        <p:txBody>
          <a:bodyPr>
            <a:normAutofit fontScale="90000"/>
          </a:bodyPr>
          <a:lstStyle/>
          <a:p>
            <a:r>
              <a:rPr lang="en-US" dirty="0">
                <a:latin typeface="Tahoma" panose="020B0604030504040204" pitchFamily="34" charset="0"/>
                <a:ea typeface="Tahoma" panose="020B0604030504040204" pitchFamily="34" charset="0"/>
                <a:cs typeface="Tahoma" panose="020B0604030504040204" pitchFamily="34" charset="0"/>
              </a:rPr>
              <a:t>Routines create feelings of safety, security, and predictability</a:t>
            </a:r>
          </a:p>
        </p:txBody>
      </p:sp>
      <p:sp>
        <p:nvSpPr>
          <p:cNvPr id="137" name="Snip Diagonal Corner Rectangle 25">
            <a:extLst>
              <a:ext uri="{FF2B5EF4-FFF2-40B4-BE49-F238E27FC236}">
                <a16:creationId xmlns:a16="http://schemas.microsoft.com/office/drawing/2014/main" id="{2E91ED80-632C-4328-8E5C-0CAF33E77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1" y="620722"/>
            <a:ext cx="3670674" cy="5286838"/>
          </a:xfrm>
          <a:prstGeom prst="snip2DiagRect">
            <a:avLst>
              <a:gd name="adj1" fmla="val 11518"/>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ow to Make a Visual Schedule - The Inspired Treehouse">
            <a:extLst>
              <a:ext uri="{FF2B5EF4-FFF2-40B4-BE49-F238E27FC236}">
                <a16:creationId xmlns:a16="http://schemas.microsoft.com/office/drawing/2014/main" id="{83BEA6B5-69AD-4C0D-A964-AD62108A48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1627"/>
          <a:stretch/>
        </p:blipFill>
        <p:spPr bwMode="auto">
          <a:xfrm>
            <a:off x="800558" y="786117"/>
            <a:ext cx="3337560" cy="4956048"/>
          </a:xfrm>
          <a:custGeom>
            <a:avLst/>
            <a:gdLst/>
            <a:ahLst/>
            <a:cxnLst/>
            <a:rect l="l" t="t" r="r" b="b"/>
            <a:pathLst>
              <a:path w="3337560" h="4956048">
                <a:moveTo>
                  <a:pt x="384420" y="0"/>
                </a:moveTo>
                <a:lnTo>
                  <a:pt x="3337560" y="0"/>
                </a:lnTo>
                <a:lnTo>
                  <a:pt x="3337560" y="4571628"/>
                </a:lnTo>
                <a:lnTo>
                  <a:pt x="2953140" y="4956048"/>
                </a:lnTo>
                <a:lnTo>
                  <a:pt x="0" y="4956048"/>
                </a:lnTo>
                <a:lnTo>
                  <a:pt x="0" y="38442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DEE2F32-D442-48EE-BD3F-7AA994FFB928}"/>
              </a:ext>
            </a:extLst>
          </p:cNvPr>
          <p:cNvSpPr>
            <a:spLocks noGrp="1"/>
          </p:cNvSpPr>
          <p:nvPr>
            <p:ph idx="1"/>
          </p:nvPr>
        </p:nvSpPr>
        <p:spPr>
          <a:xfrm>
            <a:off x="4661860" y="685800"/>
            <a:ext cx="6253792" cy="3615267"/>
          </a:xfrm>
        </p:spPr>
        <p:txBody>
          <a:bodyPr>
            <a:normAutofit/>
          </a:bodyPr>
          <a:lstStyle/>
          <a:p>
            <a:pPr>
              <a:lnSpc>
                <a:spcPct val="90000"/>
              </a:lnSpc>
            </a:pPr>
            <a:r>
              <a:rPr lang="en-US" sz="1900" dirty="0">
                <a:latin typeface="Tahoma" panose="020B0604030504040204" pitchFamily="34" charset="0"/>
                <a:ea typeface="Tahoma" panose="020B0604030504040204" pitchFamily="34" charset="0"/>
                <a:cs typeface="Tahoma" panose="020B0604030504040204" pitchFamily="34" charset="0"/>
              </a:rPr>
              <a:t>Wake up about the same time each day</a:t>
            </a:r>
          </a:p>
          <a:p>
            <a:pPr>
              <a:lnSpc>
                <a:spcPct val="90000"/>
              </a:lnSpc>
            </a:pPr>
            <a:r>
              <a:rPr lang="en-US" sz="1900" dirty="0">
                <a:latin typeface="Tahoma" panose="020B0604030504040204" pitchFamily="34" charset="0"/>
                <a:ea typeface="Tahoma" panose="020B0604030504040204" pitchFamily="34" charset="0"/>
                <a:cs typeface="Tahoma" panose="020B0604030504040204" pitchFamily="34" charset="0"/>
              </a:rPr>
              <a:t>Have a morning routine—get up, get dressed, eat breakfast, brush teeth, etc.</a:t>
            </a:r>
          </a:p>
          <a:p>
            <a:pPr>
              <a:lnSpc>
                <a:spcPct val="90000"/>
              </a:lnSpc>
            </a:pPr>
            <a:r>
              <a:rPr lang="en-US" sz="1900" dirty="0">
                <a:latin typeface="Tahoma" panose="020B0604030504040204" pitchFamily="34" charset="0"/>
                <a:ea typeface="Tahoma" panose="020B0604030504040204" pitchFamily="34" charset="0"/>
                <a:cs typeface="Tahoma" panose="020B0604030504040204" pitchFamily="34" charset="0"/>
              </a:rPr>
              <a:t>Have a school routine--pack lunch, get backpack, kiss dog goodbye, etc.     For virtual, have office/desk, gather materials for class, grab water bottle, log onto laptop, etc.</a:t>
            </a:r>
          </a:p>
          <a:p>
            <a:pPr>
              <a:lnSpc>
                <a:spcPct val="90000"/>
              </a:lnSpc>
            </a:pPr>
            <a:r>
              <a:rPr lang="en-US" sz="1900" dirty="0">
                <a:latin typeface="Tahoma" panose="020B0604030504040204" pitchFamily="34" charset="0"/>
                <a:ea typeface="Tahoma" panose="020B0604030504040204" pitchFamily="34" charset="0"/>
                <a:cs typeface="Tahoma" panose="020B0604030504040204" pitchFamily="34" charset="0"/>
              </a:rPr>
              <a:t>Have an evening routine– go over HW, make dinner, take bath, watch show together, etc.</a:t>
            </a:r>
          </a:p>
          <a:p>
            <a:pPr>
              <a:lnSpc>
                <a:spcPct val="90000"/>
              </a:lnSpc>
            </a:pPr>
            <a:r>
              <a:rPr lang="en-US" sz="1900" dirty="0">
                <a:latin typeface="Tahoma" panose="020B0604030504040204" pitchFamily="34" charset="0"/>
                <a:ea typeface="Tahoma" panose="020B0604030504040204" pitchFamily="34" charset="0"/>
                <a:cs typeface="Tahoma" panose="020B0604030504040204" pitchFamily="34" charset="0"/>
              </a:rPr>
              <a:t>Have bedtime routine—brush teeth, read a book, talk about your day, hugs and rituals, etc</a:t>
            </a:r>
            <a:r>
              <a:rPr lang="en-US" sz="1900" dirty="0"/>
              <a:t>.</a:t>
            </a:r>
          </a:p>
          <a:p>
            <a:pPr marL="0" indent="0">
              <a:lnSpc>
                <a:spcPct val="90000"/>
              </a:lnSpc>
              <a:buNone/>
            </a:pPr>
            <a:endParaRPr lang="en-US" sz="1900" dirty="0"/>
          </a:p>
          <a:p>
            <a:pPr marL="0" indent="0">
              <a:lnSpc>
                <a:spcPct val="90000"/>
              </a:lnSpc>
              <a:buNone/>
            </a:pPr>
            <a:endParaRPr lang="en-US" sz="1900" dirty="0"/>
          </a:p>
        </p:txBody>
      </p:sp>
      <p:grpSp>
        <p:nvGrpSpPr>
          <p:cNvPr id="139" name="Group 138">
            <a:extLst>
              <a:ext uri="{FF2B5EF4-FFF2-40B4-BE49-F238E27FC236}">
                <a16:creationId xmlns:a16="http://schemas.microsoft.com/office/drawing/2014/main" id="{13A271B6-83F2-4E87-A6AD-450F042D3D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0" name="Straight Connector 139">
              <a:extLst>
                <a:ext uri="{FF2B5EF4-FFF2-40B4-BE49-F238E27FC236}">
                  <a16:creationId xmlns:a16="http://schemas.microsoft.com/office/drawing/2014/main" id="{9A433C90-9936-4ABD-B763-2CD6C42165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06D1147B-1DF4-4FA0-9601-3AB638E3BF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89E30F5C-D28E-4B06-847C-1104626FCFA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11B65F81-D52E-422A-BA2A-0E3294D0CD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3992E9D3-9DB7-4C46-8AFB-E50194C893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10002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DC7BC-669B-4772-9C7D-366B5A2D296D}"/>
              </a:ext>
            </a:extLst>
          </p:cNvPr>
          <p:cNvSpPr>
            <a:spLocks noGrp="1"/>
          </p:cNvSpPr>
          <p:nvPr>
            <p:ph type="title"/>
          </p:nvPr>
        </p:nvSpPr>
        <p:spPr>
          <a:xfrm>
            <a:off x="684212" y="4487332"/>
            <a:ext cx="8534400" cy="1507067"/>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Possible discussions</a:t>
            </a:r>
          </a:p>
        </p:txBody>
      </p:sp>
      <p:graphicFrame>
        <p:nvGraphicFramePr>
          <p:cNvPr id="5" name="Content Placeholder 2">
            <a:extLst>
              <a:ext uri="{FF2B5EF4-FFF2-40B4-BE49-F238E27FC236}">
                <a16:creationId xmlns:a16="http://schemas.microsoft.com/office/drawing/2014/main" id="{AE6D0169-D83C-44DA-B14E-130779CA2BB6}"/>
              </a:ext>
            </a:extLst>
          </p:cNvPr>
          <p:cNvGraphicFramePr>
            <a:graphicFrameLocks noGrp="1"/>
          </p:cNvGraphicFramePr>
          <p:nvPr>
            <p:ph idx="1"/>
            <p:extLst>
              <p:ext uri="{D42A27DB-BD31-4B8C-83A1-F6EECF244321}">
                <p14:modId xmlns:p14="http://schemas.microsoft.com/office/powerpoint/2010/main" val="3727636810"/>
              </p:ext>
            </p:extLst>
          </p:nvPr>
        </p:nvGraphicFramePr>
        <p:xfrm>
          <a:off x="684212" y="685800"/>
          <a:ext cx="10820399" cy="361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8812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89A5A-677B-4B09-9557-F617E4C0F459}"/>
              </a:ext>
            </a:extLst>
          </p:cNvPr>
          <p:cNvSpPr>
            <a:spLocks noGrp="1"/>
          </p:cNvSpPr>
          <p:nvPr>
            <p:ph type="title"/>
          </p:nvPr>
        </p:nvSpPr>
        <p:spPr/>
        <p:txBody>
          <a:bodyPr/>
          <a:lstStyle/>
          <a:p>
            <a:br>
              <a:rPr lang="en-US" dirty="0"/>
            </a:br>
            <a:r>
              <a:rPr lang="en-US" sz="5400" dirty="0">
                <a:latin typeface="Tahoma" panose="020B0604030504040204" pitchFamily="34" charset="0"/>
                <a:ea typeface="Tahoma" panose="020B0604030504040204" pitchFamily="34" charset="0"/>
                <a:cs typeface="Tahoma" panose="020B0604030504040204" pitchFamily="34" charset="0"/>
              </a:rPr>
              <a:t>Elementary</a:t>
            </a:r>
          </a:p>
        </p:txBody>
      </p:sp>
      <p:pic>
        <p:nvPicPr>
          <p:cNvPr id="4" name="Online Media 3" title="&amp;quot;Just Breathe&amp;quot; by Julie Bayer Salzman &amp;amp; Josh Salzman (Wavecrest Films)">
            <a:hlinkClick r:id="" action="ppaction://media"/>
            <a:extLst>
              <a:ext uri="{FF2B5EF4-FFF2-40B4-BE49-F238E27FC236}">
                <a16:creationId xmlns:a16="http://schemas.microsoft.com/office/drawing/2014/main" id="{BD710C49-924F-40C2-ACA1-0C7C9D1E011A}"/>
              </a:ext>
            </a:extLst>
          </p:cNvPr>
          <p:cNvPicPr>
            <a:picLocks noGrp="1" noRot="1" noChangeAspect="1"/>
          </p:cNvPicPr>
          <p:nvPr>
            <p:ph idx="1"/>
            <a:videoFile r:link="rId1"/>
          </p:nvPr>
        </p:nvPicPr>
        <p:blipFill>
          <a:blip r:embed="rId4"/>
          <a:stretch>
            <a:fillRect/>
          </a:stretch>
        </p:blipFill>
        <p:spPr>
          <a:xfrm>
            <a:off x="1543050" y="576759"/>
            <a:ext cx="10015184" cy="4500066"/>
          </a:xfrm>
          <a:prstGeom prst="rect">
            <a:avLst/>
          </a:prstGeom>
        </p:spPr>
      </p:pic>
    </p:spTree>
    <p:extLst>
      <p:ext uri="{BB962C8B-B14F-4D97-AF65-F5344CB8AC3E}">
        <p14:creationId xmlns:p14="http://schemas.microsoft.com/office/powerpoint/2010/main" val="2925914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4E650-300B-4CAB-85AE-549A5CD83F52}"/>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Resources</a:t>
            </a:r>
          </a:p>
        </p:txBody>
      </p:sp>
      <p:sp>
        <p:nvSpPr>
          <p:cNvPr id="3" name="Content Placeholder 2">
            <a:extLst>
              <a:ext uri="{FF2B5EF4-FFF2-40B4-BE49-F238E27FC236}">
                <a16:creationId xmlns:a16="http://schemas.microsoft.com/office/drawing/2014/main" id="{2770961F-5005-4414-9675-00764E1B4B42}"/>
              </a:ext>
            </a:extLst>
          </p:cNvPr>
          <p:cNvSpPr>
            <a:spLocks noGrp="1"/>
          </p:cNvSpPr>
          <p:nvPr>
            <p:ph idx="1"/>
          </p:nvPr>
        </p:nvSpPr>
        <p:spPr/>
        <p:txBody>
          <a:bodyPr/>
          <a:lstStyle/>
          <a:p>
            <a:r>
              <a:rPr lang="en-US" sz="2400" dirty="0">
                <a:latin typeface="Tahoma" panose="020B0604030504040204" pitchFamily="34" charset="0"/>
                <a:ea typeface="Tahoma" panose="020B0604030504040204" pitchFamily="34" charset="0"/>
                <a:cs typeface="Tahoma" panose="020B0604030504040204" pitchFamily="34" charset="0"/>
              </a:rPr>
              <a:t>School Counselor</a:t>
            </a:r>
          </a:p>
          <a:p>
            <a:r>
              <a:rPr lang="en-US" sz="2400" dirty="0">
                <a:latin typeface="Tahoma" panose="020B0604030504040204" pitchFamily="34" charset="0"/>
                <a:ea typeface="Tahoma" panose="020B0604030504040204" pitchFamily="34" charset="0"/>
                <a:cs typeface="Tahoma" panose="020B0604030504040204" pitchFamily="34" charset="0"/>
              </a:rPr>
              <a:t>Family doctors and healthcare providers</a:t>
            </a:r>
          </a:p>
          <a:p>
            <a:r>
              <a:rPr lang="en-US" sz="2400" dirty="0">
                <a:latin typeface="Tahoma" panose="020B0604030504040204" pitchFamily="34" charset="0"/>
                <a:ea typeface="Tahoma" panose="020B0604030504040204" pitchFamily="34" charset="0"/>
                <a:cs typeface="Tahoma" panose="020B0604030504040204" pitchFamily="34" charset="0"/>
              </a:rPr>
              <a:t>School Psychologists</a:t>
            </a:r>
          </a:p>
          <a:p>
            <a:r>
              <a:rPr lang="en-US" sz="2400" dirty="0">
                <a:latin typeface="Tahoma" panose="020B0604030504040204" pitchFamily="34" charset="0"/>
                <a:ea typeface="Tahoma" panose="020B0604030504040204" pitchFamily="34" charset="0"/>
                <a:cs typeface="Tahoma" panose="020B0604030504040204" pitchFamily="34" charset="0"/>
              </a:rPr>
              <a:t>Blue Ridge Behavioral Healthcare—local CSB</a:t>
            </a:r>
          </a:p>
          <a:p>
            <a:endParaRPr lang="en-US" dirty="0"/>
          </a:p>
        </p:txBody>
      </p:sp>
    </p:spTree>
    <p:extLst>
      <p:ext uri="{BB962C8B-B14F-4D97-AF65-F5344CB8AC3E}">
        <p14:creationId xmlns:p14="http://schemas.microsoft.com/office/powerpoint/2010/main" val="12845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ED66CE-5ECB-42F2-80B2-3B141834970E}"/>
              </a:ext>
            </a:extLst>
          </p:cNvPr>
          <p:cNvSpPr>
            <a:spLocks noGrp="1"/>
          </p:cNvSpPr>
          <p:nvPr>
            <p:ph type="title"/>
          </p:nvPr>
        </p:nvSpPr>
        <p:spPr>
          <a:xfrm>
            <a:off x="684212" y="685799"/>
            <a:ext cx="3747111" cy="4892040"/>
          </a:xfrm>
        </p:spPr>
        <p:txBody>
          <a:bodyPr>
            <a:normAutofit/>
          </a:bodyPr>
          <a:lstStyle/>
          <a:p>
            <a:pPr algn="r"/>
            <a:r>
              <a:rPr lang="en-US" sz="4000" dirty="0">
                <a:latin typeface="Tahoma" panose="020B0604030504040204" pitchFamily="34" charset="0"/>
                <a:ea typeface="Tahoma" panose="020B0604030504040204" pitchFamily="34" charset="0"/>
                <a:cs typeface="Tahoma" panose="020B0604030504040204" pitchFamily="34" charset="0"/>
              </a:rPr>
              <a:t>What is wellness?</a:t>
            </a:r>
            <a:endParaRPr lang="en-US" sz="4000" dirty="0"/>
          </a:p>
        </p:txBody>
      </p:sp>
      <p:cxnSp>
        <p:nvCxnSpPr>
          <p:cNvPr id="10" name="Straight Connector 9">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0BE1DC6-1C3E-4476-84C3-8F2374740372}"/>
              </a:ext>
            </a:extLst>
          </p:cNvPr>
          <p:cNvSpPr>
            <a:spLocks noGrp="1"/>
          </p:cNvSpPr>
          <p:nvPr>
            <p:ph idx="1"/>
          </p:nvPr>
        </p:nvSpPr>
        <p:spPr>
          <a:xfrm>
            <a:off x="4979962" y="685799"/>
            <a:ext cx="6288260" cy="4892040"/>
          </a:xfrm>
        </p:spPr>
        <p:txBody>
          <a:bodyPr>
            <a:normAutofit/>
          </a:bodyPr>
          <a:lstStyle/>
          <a:p>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Wellness is an active process of becoming aware of and making choices toward a healthy and fulfilling life. </a:t>
            </a:r>
          </a:p>
          <a:p>
            <a:endParaRPr lang="en-US" dirty="0">
              <a:solidFill>
                <a:schemeClr val="tx1"/>
              </a:solidFill>
            </a:endParaRPr>
          </a:p>
        </p:txBody>
      </p:sp>
    </p:spTree>
    <p:extLst>
      <p:ext uri="{BB962C8B-B14F-4D97-AF65-F5344CB8AC3E}">
        <p14:creationId xmlns:p14="http://schemas.microsoft.com/office/powerpoint/2010/main" val="3505183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BEC666E-043C-4EA7-B3A5-55D2F52D5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FD9BAA-8D52-4A80-BC3C-DCC5BA583346}"/>
              </a:ext>
            </a:extLst>
          </p:cNvPr>
          <p:cNvSpPr>
            <a:spLocks noGrp="1"/>
          </p:cNvSpPr>
          <p:nvPr>
            <p:ph type="title"/>
          </p:nvPr>
        </p:nvSpPr>
        <p:spPr>
          <a:xfrm>
            <a:off x="4661860" y="4487332"/>
            <a:ext cx="5627258" cy="1507067"/>
          </a:xfrm>
        </p:spPr>
        <p:txBody>
          <a:bodyPr vert="horz" lIns="91440" tIns="45720" rIns="91440" bIns="45720" rtlCol="0" anchor="ctr">
            <a:normAutofit/>
          </a:bodyPr>
          <a:lstStyle/>
          <a:p>
            <a:r>
              <a:rPr lang="en-US" sz="4000" dirty="0">
                <a:latin typeface="Tahoma" panose="020B0604030504040204" pitchFamily="34" charset="0"/>
                <a:ea typeface="Tahoma" panose="020B0604030504040204" pitchFamily="34" charset="0"/>
                <a:cs typeface="Tahoma" panose="020B0604030504040204" pitchFamily="34" charset="0"/>
              </a:rPr>
              <a:t>What is stress?</a:t>
            </a:r>
          </a:p>
        </p:txBody>
      </p:sp>
      <p:sp>
        <p:nvSpPr>
          <p:cNvPr id="13" name="Snip Diagonal Corner Rectangle 16">
            <a:extLst>
              <a:ext uri="{FF2B5EF4-FFF2-40B4-BE49-F238E27FC236}">
                <a16:creationId xmlns:a16="http://schemas.microsoft.com/office/drawing/2014/main" id="{D05C369B-0FDD-402D-9EE1-858137FB5D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1" y="620722"/>
            <a:ext cx="3670674" cy="5286838"/>
          </a:xfrm>
          <a:prstGeom prst="snip2DiagRect">
            <a:avLst>
              <a:gd name="adj1" fmla="val 11518"/>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hildren and stress: its causes, warning signs, and what parents can do to  reduce their kids' anxiety – advice from a psychiatrist | South China  Morning Post">
            <a:extLst>
              <a:ext uri="{FF2B5EF4-FFF2-40B4-BE49-F238E27FC236}">
                <a16:creationId xmlns:a16="http://schemas.microsoft.com/office/drawing/2014/main" id="{3DCC2C14-8C32-4BAC-837E-707396B304B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3" b="27966"/>
          <a:stretch/>
        </p:blipFill>
        <p:spPr bwMode="auto">
          <a:xfrm>
            <a:off x="800558" y="786118"/>
            <a:ext cx="3337560" cy="2404227"/>
          </a:xfrm>
          <a:custGeom>
            <a:avLst/>
            <a:gdLst/>
            <a:ahLst/>
            <a:cxnLst/>
            <a:rect l="l" t="t" r="r" b="b"/>
            <a:pathLst>
              <a:path w="3337560" h="2404227">
                <a:moveTo>
                  <a:pt x="384420" y="0"/>
                </a:moveTo>
                <a:lnTo>
                  <a:pt x="3337560" y="0"/>
                </a:lnTo>
                <a:lnTo>
                  <a:pt x="3337560" y="2404227"/>
                </a:lnTo>
                <a:lnTo>
                  <a:pt x="0" y="2404227"/>
                </a:lnTo>
                <a:lnTo>
                  <a:pt x="0" y="384420"/>
                </a:lnTo>
                <a:close/>
              </a:path>
            </a:pathLst>
          </a:custGeom>
          <a:noFill/>
          <a:extLst>
            <a:ext uri="{909E8E84-426E-40DD-AFC4-6F175D3DCCD1}">
              <a14:hiddenFill xmlns:a14="http://schemas.microsoft.com/office/drawing/2010/main">
                <a:solidFill>
                  <a:srgbClr val="FFFFFF"/>
                </a:solidFill>
              </a14:hiddenFill>
            </a:ext>
          </a:extLst>
        </p:spPr>
      </p:pic>
      <p:pic>
        <p:nvPicPr>
          <p:cNvPr id="6" name="Picture 5" descr="A close up of a logo&#10;&#10;Description automatically generated">
            <a:extLst>
              <a:ext uri="{FF2B5EF4-FFF2-40B4-BE49-F238E27FC236}">
                <a16:creationId xmlns:a16="http://schemas.microsoft.com/office/drawing/2014/main" id="{0E9CFAA6-0B6E-40D0-AF28-259BE8062B2C}"/>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r="1" b="4219"/>
          <a:stretch/>
        </p:blipFill>
        <p:spPr>
          <a:xfrm>
            <a:off x="929831" y="3253104"/>
            <a:ext cx="3113962" cy="2236965"/>
          </a:xfrm>
          <a:custGeom>
            <a:avLst/>
            <a:gdLst/>
            <a:ahLst/>
            <a:cxnLst/>
            <a:rect l="l" t="t" r="r" b="b"/>
            <a:pathLst>
              <a:path w="3337560" h="2397590">
                <a:moveTo>
                  <a:pt x="0" y="0"/>
                </a:moveTo>
                <a:lnTo>
                  <a:pt x="3337560" y="0"/>
                </a:lnTo>
                <a:lnTo>
                  <a:pt x="3337560" y="2013170"/>
                </a:lnTo>
                <a:lnTo>
                  <a:pt x="2953140" y="2397590"/>
                </a:lnTo>
                <a:lnTo>
                  <a:pt x="0" y="2397590"/>
                </a:lnTo>
                <a:close/>
              </a:path>
            </a:pathLst>
          </a:custGeom>
        </p:spPr>
      </p:pic>
      <p:sp>
        <p:nvSpPr>
          <p:cNvPr id="4" name="Rectangle 3">
            <a:extLst>
              <a:ext uri="{FF2B5EF4-FFF2-40B4-BE49-F238E27FC236}">
                <a16:creationId xmlns:a16="http://schemas.microsoft.com/office/drawing/2014/main" id="{6A4D5E4C-CCAE-4CC4-93C5-2BB061B0A239}"/>
              </a:ext>
            </a:extLst>
          </p:cNvPr>
          <p:cNvSpPr/>
          <p:nvPr/>
        </p:nvSpPr>
        <p:spPr>
          <a:xfrm>
            <a:off x="4661860" y="685800"/>
            <a:ext cx="6253792" cy="3615267"/>
          </a:xfrm>
          <a:prstGeom prst="rect">
            <a:avLst/>
          </a:prstGeom>
        </p:spPr>
        <p:txBody>
          <a:bodyPr vert="horz" lIns="91440" tIns="45720" rIns="91440" bIns="45720" rtlCol="0" anchor="ctr">
            <a:normAutofit/>
          </a:bodyPr>
          <a:lstStyle/>
          <a:p>
            <a:pPr>
              <a:spcBef>
                <a:spcPct val="20000"/>
              </a:spcBef>
              <a:spcAft>
                <a:spcPts val="600"/>
              </a:spcAft>
              <a:buClr>
                <a:schemeClr val="tx1"/>
              </a:buClr>
              <a:buSzPct val="80000"/>
              <a:buFont typeface="Wingdings 3" panose="05040102010807070707" pitchFamily="18" charset="2"/>
              <a:buChar char=""/>
            </a:pPr>
            <a:r>
              <a:rPr lang="en-US" sz="2400"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Stress is a feeling or emotion.  </a:t>
            </a:r>
          </a:p>
          <a:p>
            <a:pPr>
              <a:spcBef>
                <a:spcPct val="20000"/>
              </a:spcBef>
              <a:spcAft>
                <a:spcPts val="600"/>
              </a:spcAft>
              <a:buClr>
                <a:schemeClr val="tx1"/>
              </a:buClr>
              <a:buSzPct val="80000"/>
              <a:buFont typeface="Wingdings 3" panose="05040102010807070707" pitchFamily="18" charset="2"/>
              <a:buChar char=""/>
            </a:pPr>
            <a:r>
              <a:rPr lang="en-US" sz="2400"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Stress may feel like-</a:t>
            </a:r>
          </a:p>
          <a:p>
            <a:pPr>
              <a:spcBef>
                <a:spcPct val="20000"/>
              </a:spcBef>
              <a:spcAft>
                <a:spcPts val="600"/>
              </a:spcAft>
              <a:buClr>
                <a:schemeClr val="tx1"/>
              </a:buClr>
              <a:buSzPct val="80000"/>
              <a:buFont typeface="Wingdings 3" panose="05040102010807070707" pitchFamily="18" charset="2"/>
              <a:buChar char=""/>
            </a:pPr>
            <a:r>
              <a:rPr lang="en-US" sz="2400"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Being overwhelmed</a:t>
            </a:r>
          </a:p>
          <a:p>
            <a:pPr>
              <a:spcBef>
                <a:spcPct val="20000"/>
              </a:spcBef>
              <a:spcAft>
                <a:spcPts val="600"/>
              </a:spcAft>
              <a:buClr>
                <a:schemeClr val="tx1"/>
              </a:buClr>
              <a:buSzPct val="80000"/>
              <a:buFont typeface="Wingdings 3" panose="05040102010807070707" pitchFamily="18" charset="2"/>
              <a:buChar char=""/>
            </a:pPr>
            <a:r>
              <a:rPr lang="en-US" sz="2400"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Pressure</a:t>
            </a:r>
          </a:p>
          <a:p>
            <a:pPr>
              <a:spcBef>
                <a:spcPct val="20000"/>
              </a:spcBef>
              <a:spcAft>
                <a:spcPts val="600"/>
              </a:spcAft>
              <a:buClr>
                <a:schemeClr val="tx1"/>
              </a:buClr>
              <a:buSzPct val="80000"/>
              <a:buFont typeface="Wingdings 3" panose="05040102010807070707" pitchFamily="18" charset="2"/>
              <a:buChar char=""/>
            </a:pPr>
            <a:r>
              <a:rPr lang="en-US" sz="2400"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Confusion</a:t>
            </a:r>
          </a:p>
          <a:p>
            <a:pPr>
              <a:spcBef>
                <a:spcPct val="20000"/>
              </a:spcBef>
              <a:spcAft>
                <a:spcPts val="600"/>
              </a:spcAft>
              <a:buClr>
                <a:schemeClr val="tx1"/>
              </a:buClr>
              <a:buSzPct val="80000"/>
              <a:buFont typeface="Wingdings 3" panose="05040102010807070707" pitchFamily="18" charset="2"/>
              <a:buChar char=""/>
            </a:pPr>
            <a:r>
              <a:rPr lang="en-US" sz="2400"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Too much to do</a:t>
            </a:r>
          </a:p>
          <a:p>
            <a:pPr>
              <a:spcBef>
                <a:spcPct val="20000"/>
              </a:spcBef>
              <a:spcAft>
                <a:spcPts val="600"/>
              </a:spcAft>
              <a:buClr>
                <a:schemeClr val="tx1"/>
              </a:buClr>
              <a:buSzPct val="80000"/>
              <a:buFont typeface="Wingdings 3" panose="05040102010807070707" pitchFamily="18" charset="2"/>
              <a:buChar char=""/>
            </a:pPr>
            <a:r>
              <a:rPr lang="en-US" sz="2400"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Like a weight on your shoulders</a:t>
            </a:r>
          </a:p>
        </p:txBody>
      </p:sp>
      <p:grpSp>
        <p:nvGrpSpPr>
          <p:cNvPr id="15" name="Group 14">
            <a:extLst>
              <a:ext uri="{FF2B5EF4-FFF2-40B4-BE49-F238E27FC236}">
                <a16:creationId xmlns:a16="http://schemas.microsoft.com/office/drawing/2014/main" id="{ADDE2C3E-3205-470A-BD3C-E856A8E21F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6" name="Straight Connector 15">
              <a:extLst>
                <a:ext uri="{FF2B5EF4-FFF2-40B4-BE49-F238E27FC236}">
                  <a16:creationId xmlns:a16="http://schemas.microsoft.com/office/drawing/2014/main" id="{69FA431E-B32D-412B-8EE8-27BFACD9B9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7F1AC587-B106-44DD-92F0-2DCA0B700D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FFBA5D3-FE61-4D23-AB2F-EC12CE5A6C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A661ABF-E2D0-44E1-9762-393FF470A4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F0F6BF17-560A-4388-83EB-CD5FABE5DE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13313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CD7E9-AEFF-4C21-8CB4-3F3D7CF6F4CA}"/>
              </a:ext>
            </a:extLst>
          </p:cNvPr>
          <p:cNvSpPr>
            <a:spLocks noGrp="1"/>
          </p:cNvSpPr>
          <p:nvPr>
            <p:ph type="title"/>
          </p:nvPr>
        </p:nvSpPr>
        <p:spPr/>
        <p:txBody>
          <a:bodyPr>
            <a:normAutofit/>
          </a:bodyPr>
          <a:lstStyle/>
          <a:p>
            <a:r>
              <a:rPr lang="en-US" sz="4000" dirty="0">
                <a:latin typeface="Tahoma" panose="020B0604030504040204" pitchFamily="34" charset="0"/>
                <a:ea typeface="Tahoma" panose="020B0604030504040204" pitchFamily="34" charset="0"/>
                <a:cs typeface="Tahoma" panose="020B0604030504040204" pitchFamily="34" charset="0"/>
              </a:rPr>
              <a:t>Stress in children</a:t>
            </a:r>
          </a:p>
        </p:txBody>
      </p:sp>
      <p:sp>
        <p:nvSpPr>
          <p:cNvPr id="3" name="Content Placeholder 2">
            <a:extLst>
              <a:ext uri="{FF2B5EF4-FFF2-40B4-BE49-F238E27FC236}">
                <a16:creationId xmlns:a16="http://schemas.microsoft.com/office/drawing/2014/main" id="{B95C88B3-180A-48FF-9E61-C918F7BC2084}"/>
              </a:ext>
            </a:extLst>
          </p:cNvPr>
          <p:cNvSpPr>
            <a:spLocks noGrp="1"/>
          </p:cNvSpPr>
          <p:nvPr>
            <p:ph idx="1"/>
          </p:nvPr>
        </p:nvSpPr>
        <p:spPr/>
        <p:txBody>
          <a:bodyPr/>
          <a:lstStyle/>
          <a:p>
            <a:r>
              <a:rPr lang="en-US" sz="2400" dirty="0">
                <a:latin typeface="Tahoma" panose="020B0604030504040204" pitchFamily="34" charset="0"/>
                <a:ea typeface="Tahoma" panose="020B0604030504040204" pitchFamily="34" charset="0"/>
                <a:cs typeface="Tahoma" panose="020B0604030504040204" pitchFamily="34" charset="0"/>
              </a:rPr>
              <a:t>Decreased appetite, other changes in eating habits.</a:t>
            </a:r>
          </a:p>
          <a:p>
            <a:r>
              <a:rPr lang="en-US" sz="2400" dirty="0">
                <a:latin typeface="Tahoma" panose="020B0604030504040204" pitchFamily="34" charset="0"/>
                <a:ea typeface="Tahoma" panose="020B0604030504040204" pitchFamily="34" charset="0"/>
                <a:cs typeface="Tahoma" panose="020B0604030504040204" pitchFamily="34" charset="0"/>
              </a:rPr>
              <a:t>Headache.</a:t>
            </a:r>
          </a:p>
          <a:p>
            <a:r>
              <a:rPr lang="en-US" sz="2400" dirty="0">
                <a:latin typeface="Tahoma" panose="020B0604030504040204" pitchFamily="34" charset="0"/>
                <a:ea typeface="Tahoma" panose="020B0604030504040204" pitchFamily="34" charset="0"/>
                <a:cs typeface="Tahoma" panose="020B0604030504040204" pitchFamily="34" charset="0"/>
              </a:rPr>
              <a:t>Nightmares and sleep disturbances.</a:t>
            </a:r>
          </a:p>
          <a:p>
            <a:r>
              <a:rPr lang="en-US" sz="2400" dirty="0">
                <a:latin typeface="Tahoma" panose="020B0604030504040204" pitchFamily="34" charset="0"/>
                <a:ea typeface="Tahoma" panose="020B0604030504040204" pitchFamily="34" charset="0"/>
                <a:cs typeface="Tahoma" panose="020B0604030504040204" pitchFamily="34" charset="0"/>
              </a:rPr>
              <a:t>Upset stomach or stomach pain.</a:t>
            </a:r>
          </a:p>
          <a:p>
            <a:r>
              <a:rPr lang="en-US" sz="2400" dirty="0">
                <a:latin typeface="Tahoma" panose="020B0604030504040204" pitchFamily="34" charset="0"/>
                <a:ea typeface="Tahoma" panose="020B0604030504040204" pitchFamily="34" charset="0"/>
                <a:cs typeface="Tahoma" panose="020B0604030504040204" pitchFamily="34" charset="0"/>
              </a:rPr>
              <a:t>Other physical symptoms with no physical illness.</a:t>
            </a:r>
          </a:p>
          <a:p>
            <a:endParaRPr lang="en-US" dirty="0"/>
          </a:p>
        </p:txBody>
      </p:sp>
      <p:pic>
        <p:nvPicPr>
          <p:cNvPr id="4" name="Picture 2" descr="Kid Stressing Over Homework Clipart Png - People Sitting On Desk Clip Art ,  Free Transparent Clipart - ClipartKey">
            <a:extLst>
              <a:ext uri="{FF2B5EF4-FFF2-40B4-BE49-F238E27FC236}">
                <a16:creationId xmlns:a16="http://schemas.microsoft.com/office/drawing/2014/main" id="{CDB439A3-B8D5-4D20-B27D-73144DA99E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482" r="-3" b="11220"/>
          <a:stretch/>
        </p:blipFill>
        <p:spPr bwMode="auto">
          <a:xfrm>
            <a:off x="8314287" y="570647"/>
            <a:ext cx="3239538" cy="2226520"/>
          </a:xfrm>
          <a:custGeom>
            <a:avLst/>
            <a:gdLst/>
            <a:ahLst/>
            <a:cxnLst/>
            <a:rect l="l" t="t" r="r" b="b"/>
            <a:pathLst>
              <a:path w="3239538" h="2226520">
                <a:moveTo>
                  <a:pt x="322464" y="0"/>
                </a:moveTo>
                <a:lnTo>
                  <a:pt x="3239538" y="0"/>
                </a:lnTo>
                <a:lnTo>
                  <a:pt x="3239538" y="2226520"/>
                </a:lnTo>
                <a:lnTo>
                  <a:pt x="0" y="2226520"/>
                </a:lnTo>
                <a:lnTo>
                  <a:pt x="0" y="322464"/>
                </a:lnTo>
                <a:close/>
              </a:path>
            </a:pathLst>
          </a:custGeom>
          <a:noFill/>
          <a:ln w="15875">
            <a:solidFill>
              <a:srgbClr val="FFFFFF">
                <a:alpha val="40000"/>
              </a:srgbClr>
            </a:solidFill>
          </a:ln>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pic>
        <p:nvPicPr>
          <p:cNvPr id="5" name="Picture 4" descr="Kid Stressing Over Homework Clipart Png - Stressed Clipart , Transparent  Cartoon - Jing.fm">
            <a:extLst>
              <a:ext uri="{FF2B5EF4-FFF2-40B4-BE49-F238E27FC236}">
                <a16:creationId xmlns:a16="http://schemas.microsoft.com/office/drawing/2014/main" id="{2605647F-9394-40CD-9376-F6AA6020A7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42" r="-4" b="15494"/>
          <a:stretch/>
        </p:blipFill>
        <p:spPr bwMode="auto">
          <a:xfrm>
            <a:off x="8314287" y="2955704"/>
            <a:ext cx="3239538" cy="2111747"/>
          </a:xfrm>
          <a:custGeom>
            <a:avLst/>
            <a:gdLst/>
            <a:ahLst/>
            <a:cxnLst/>
            <a:rect l="l" t="t" r="r" b="b"/>
            <a:pathLst>
              <a:path w="3239538" h="2111747">
                <a:moveTo>
                  <a:pt x="0" y="0"/>
                </a:moveTo>
                <a:lnTo>
                  <a:pt x="3239538" y="0"/>
                </a:lnTo>
                <a:lnTo>
                  <a:pt x="3239538" y="1789284"/>
                </a:lnTo>
                <a:lnTo>
                  <a:pt x="2917075" y="2111747"/>
                </a:lnTo>
                <a:lnTo>
                  <a:pt x="0" y="2111747"/>
                </a:lnTo>
                <a:close/>
              </a:path>
            </a:pathLst>
          </a:custGeom>
          <a:noFill/>
          <a:ln w="15875">
            <a:solidFill>
              <a:srgbClr val="FFFFFF">
                <a:alpha val="40000"/>
              </a:srgbClr>
            </a:solidFill>
          </a:ln>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623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24D9F5B-C72B-41EE-97C2-D3600B627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5118CB-6CB1-450C-81C0-1C6863F8A761}"/>
              </a:ext>
            </a:extLst>
          </p:cNvPr>
          <p:cNvSpPr>
            <a:spLocks noGrp="1"/>
          </p:cNvSpPr>
          <p:nvPr>
            <p:ph type="title"/>
          </p:nvPr>
        </p:nvSpPr>
        <p:spPr>
          <a:xfrm>
            <a:off x="6084114" y="4487332"/>
            <a:ext cx="4205003" cy="1507067"/>
          </a:xfrm>
        </p:spPr>
        <p:txBody>
          <a:bodyPr>
            <a:normAutofit/>
          </a:bodyPr>
          <a:lstStyle/>
          <a:p>
            <a:r>
              <a:rPr lang="en-US" sz="3200" dirty="0">
                <a:solidFill>
                  <a:srgbClr val="FFFFFF"/>
                </a:solidFill>
                <a:latin typeface="Tahoma" panose="020B0604030504040204" pitchFamily="34" charset="0"/>
                <a:ea typeface="Tahoma" panose="020B0604030504040204" pitchFamily="34" charset="0"/>
                <a:cs typeface="Tahoma" panose="020B0604030504040204" pitchFamily="34" charset="0"/>
              </a:rPr>
              <a:t>stress</a:t>
            </a:r>
          </a:p>
        </p:txBody>
      </p:sp>
      <p:pic>
        <p:nvPicPr>
          <p:cNvPr id="7" name="Graphic 6" descr="Thumbs Up Sign">
            <a:extLst>
              <a:ext uri="{FF2B5EF4-FFF2-40B4-BE49-F238E27FC236}">
                <a16:creationId xmlns:a16="http://schemas.microsoft.com/office/drawing/2014/main" id="{6932B1D9-0F7A-4CB1-804E-CD627EB271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7551" y="875199"/>
            <a:ext cx="4887466" cy="4887466"/>
          </a:xfrm>
          <a:prstGeom prst="rect">
            <a:avLst/>
          </a:prstGeom>
          <a:effectLst>
            <a:innerShdw blurRad="57150" dist="38100" dir="14460000">
              <a:prstClr val="black">
                <a:alpha val="70000"/>
              </a:prstClr>
            </a:innerShdw>
          </a:effectLst>
        </p:spPr>
      </p:pic>
      <p:sp>
        <p:nvSpPr>
          <p:cNvPr id="3" name="Content Placeholder 2">
            <a:extLst>
              <a:ext uri="{FF2B5EF4-FFF2-40B4-BE49-F238E27FC236}">
                <a16:creationId xmlns:a16="http://schemas.microsoft.com/office/drawing/2014/main" id="{41C3D3AD-B0FA-41AB-831B-73FB30E9748F}"/>
              </a:ext>
            </a:extLst>
          </p:cNvPr>
          <p:cNvSpPr>
            <a:spLocks noGrp="1"/>
          </p:cNvSpPr>
          <p:nvPr>
            <p:ph idx="1"/>
          </p:nvPr>
        </p:nvSpPr>
        <p:spPr>
          <a:xfrm>
            <a:off x="6095998" y="685800"/>
            <a:ext cx="4819653" cy="3615267"/>
          </a:xfrm>
        </p:spPr>
        <p:txBody>
          <a:bodyPr>
            <a:noAutofit/>
          </a:bodyPr>
          <a:lstStyle/>
          <a:p>
            <a:r>
              <a:rPr lang="en-US" sz="2400" dirty="0">
                <a:solidFill>
                  <a:srgbClr val="0F496F"/>
                </a:solidFill>
                <a:latin typeface="Tahoma" panose="020B0604030504040204" pitchFamily="34" charset="0"/>
                <a:ea typeface="Tahoma" panose="020B0604030504040204" pitchFamily="34" charset="0"/>
                <a:cs typeface="Tahoma" panose="020B0604030504040204" pitchFamily="34" charset="0"/>
              </a:rPr>
              <a:t>Stress can be positive and negative.  Sometimes it can motivate you to complete a task or try something new.  Can you think of a time when stress helped you do something well?</a:t>
            </a:r>
          </a:p>
          <a:p>
            <a:r>
              <a:rPr lang="en-US" sz="2400" dirty="0">
                <a:solidFill>
                  <a:srgbClr val="0F496F"/>
                </a:solidFill>
                <a:latin typeface="Tahoma" panose="020B0604030504040204" pitchFamily="34" charset="0"/>
                <a:ea typeface="Tahoma" panose="020B0604030504040204" pitchFamily="34" charset="0"/>
                <a:cs typeface="Tahoma" panose="020B0604030504040204" pitchFamily="34" charset="0"/>
              </a:rPr>
              <a:t>But sometimes stress can be overwhelming and cause you to question yourself or make it harder to complete tasks.</a:t>
            </a:r>
            <a:endParaRPr lang="en-US" sz="2400" dirty="0">
              <a:solidFill>
                <a:srgbClr val="0F496F"/>
              </a:solidFill>
            </a:endParaRPr>
          </a:p>
        </p:txBody>
      </p:sp>
      <p:grpSp>
        <p:nvGrpSpPr>
          <p:cNvPr id="12" name="Group 11">
            <a:extLst>
              <a:ext uri="{FF2B5EF4-FFF2-40B4-BE49-F238E27FC236}">
                <a16:creationId xmlns:a16="http://schemas.microsoft.com/office/drawing/2014/main" id="{0180A64C-1862-4B1B-8953-FA96DEE4C4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3" name="Straight Connector 12">
              <a:extLst>
                <a:ext uri="{FF2B5EF4-FFF2-40B4-BE49-F238E27FC236}">
                  <a16:creationId xmlns:a16="http://schemas.microsoft.com/office/drawing/2014/main" id="{52859A51-B3CA-4126-956F-D0DCCBA212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ECA05ED-FBC3-48F4-8E6D-AB89EC6081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EE24CC5-F080-45A3-B2B4-59A7BCA5AB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3EC6EC2-2351-427C-90C2-F107915733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524D87A-9540-4F77-B006-823176623B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7033131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EB8D-E1A8-4463-B3AB-D6611FB626F0}"/>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Protective factors</a:t>
            </a:r>
          </a:p>
        </p:txBody>
      </p:sp>
      <p:sp>
        <p:nvSpPr>
          <p:cNvPr id="3" name="Content Placeholder 2">
            <a:extLst>
              <a:ext uri="{FF2B5EF4-FFF2-40B4-BE49-F238E27FC236}">
                <a16:creationId xmlns:a16="http://schemas.microsoft.com/office/drawing/2014/main" id="{D3AD66B6-7C66-447B-8B8C-FA6631CBDA25}"/>
              </a:ext>
            </a:extLst>
          </p:cNvPr>
          <p:cNvSpPr>
            <a:spLocks noGrp="1"/>
          </p:cNvSpPr>
          <p:nvPr>
            <p:ph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Positive attitudes, values or beliefs.</a:t>
            </a:r>
          </a:p>
          <a:p>
            <a:r>
              <a:rPr lang="en-US" dirty="0">
                <a:latin typeface="Tahoma" panose="020B0604030504040204" pitchFamily="34" charset="0"/>
                <a:ea typeface="Tahoma" panose="020B0604030504040204" pitchFamily="34" charset="0"/>
                <a:cs typeface="Tahoma" panose="020B0604030504040204" pitchFamily="34" charset="0"/>
              </a:rPr>
              <a:t>Conflict resolution skills.</a:t>
            </a:r>
          </a:p>
          <a:p>
            <a:r>
              <a:rPr lang="en-US" dirty="0">
                <a:latin typeface="Tahoma" panose="020B0604030504040204" pitchFamily="34" charset="0"/>
                <a:ea typeface="Tahoma" panose="020B0604030504040204" pitchFamily="34" charset="0"/>
                <a:cs typeface="Tahoma" panose="020B0604030504040204" pitchFamily="34" charset="0"/>
              </a:rPr>
              <a:t>Good mental, physical, spiritual and emotional health.</a:t>
            </a:r>
          </a:p>
          <a:p>
            <a:r>
              <a:rPr lang="en-US" dirty="0">
                <a:latin typeface="Tahoma" panose="020B0604030504040204" pitchFamily="34" charset="0"/>
                <a:ea typeface="Tahoma" panose="020B0604030504040204" pitchFamily="34" charset="0"/>
                <a:cs typeface="Tahoma" panose="020B0604030504040204" pitchFamily="34" charset="0"/>
              </a:rPr>
              <a:t>Positive self-esteem.</a:t>
            </a:r>
          </a:p>
          <a:p>
            <a:r>
              <a:rPr lang="en-US" dirty="0">
                <a:latin typeface="Tahoma" panose="020B0604030504040204" pitchFamily="34" charset="0"/>
                <a:ea typeface="Tahoma" panose="020B0604030504040204" pitchFamily="34" charset="0"/>
                <a:cs typeface="Tahoma" panose="020B0604030504040204" pitchFamily="34" charset="0"/>
              </a:rPr>
              <a:t>Success at school.</a:t>
            </a:r>
          </a:p>
          <a:p>
            <a:r>
              <a:rPr lang="en-US" dirty="0">
                <a:latin typeface="Tahoma" panose="020B0604030504040204" pitchFamily="34" charset="0"/>
                <a:ea typeface="Tahoma" panose="020B0604030504040204" pitchFamily="34" charset="0"/>
                <a:cs typeface="Tahoma" panose="020B0604030504040204" pitchFamily="34" charset="0"/>
              </a:rPr>
              <a:t>Good parenting skills.</a:t>
            </a:r>
          </a:p>
          <a:p>
            <a:r>
              <a:rPr lang="en-US" dirty="0">
                <a:latin typeface="Tahoma" panose="020B0604030504040204" pitchFamily="34" charset="0"/>
                <a:ea typeface="Tahoma" panose="020B0604030504040204" pitchFamily="34" charset="0"/>
                <a:cs typeface="Tahoma" panose="020B0604030504040204" pitchFamily="34" charset="0"/>
              </a:rPr>
              <a:t>Parental supervision.</a:t>
            </a:r>
          </a:p>
          <a:p>
            <a:r>
              <a:rPr lang="en-US" dirty="0">
                <a:latin typeface="Tahoma" panose="020B0604030504040204" pitchFamily="34" charset="0"/>
                <a:ea typeface="Tahoma" panose="020B0604030504040204" pitchFamily="34" charset="0"/>
                <a:cs typeface="Tahoma" panose="020B0604030504040204" pitchFamily="34" charset="0"/>
              </a:rPr>
              <a:t>Strong social supports</a:t>
            </a:r>
            <a:r>
              <a:rPr lang="en-US" dirty="0"/>
              <a:t>.</a:t>
            </a:r>
          </a:p>
          <a:p>
            <a:endParaRPr lang="en-US" dirty="0"/>
          </a:p>
        </p:txBody>
      </p:sp>
    </p:spTree>
    <p:extLst>
      <p:ext uri="{BB962C8B-B14F-4D97-AF65-F5344CB8AC3E}">
        <p14:creationId xmlns:p14="http://schemas.microsoft.com/office/powerpoint/2010/main" val="1220644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F6485-AB3D-4CEB-9401-ACE45D822E2D}"/>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EXERCISE</a:t>
            </a:r>
          </a:p>
        </p:txBody>
      </p:sp>
      <p:pic>
        <p:nvPicPr>
          <p:cNvPr id="4" name="Picture 2" descr="8 Yoga Poses for Stress Relief for Kids | Metropolitan Pediatrics :  Metropolitan Pediatrics">
            <a:extLst>
              <a:ext uri="{FF2B5EF4-FFF2-40B4-BE49-F238E27FC236}">
                <a16:creationId xmlns:a16="http://schemas.microsoft.com/office/drawing/2014/main" id="{86E07424-B28B-4CC2-9EFC-2642ACDAFDC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7200" y="339493"/>
            <a:ext cx="3126105" cy="4062350"/>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78F0B7E-605B-4924-A3A2-F7A4DB7CB6C2}"/>
              </a:ext>
            </a:extLst>
          </p:cNvPr>
          <p:cNvSpPr/>
          <p:nvPr/>
        </p:nvSpPr>
        <p:spPr>
          <a:xfrm>
            <a:off x="4490720" y="1066800"/>
            <a:ext cx="4653280" cy="5579989"/>
          </a:xfrm>
          <a:prstGeom prst="rect">
            <a:avLst/>
          </a:prstGeom>
        </p:spPr>
        <p:txBody>
          <a:bodyPr wrap="square">
            <a:spAutoFit/>
          </a:bodyPr>
          <a:lstStyle/>
          <a:p>
            <a:pPr marL="285750" indent="-285750">
              <a:spcBef>
                <a:spcPct val="20000"/>
              </a:spcBef>
              <a:spcAft>
                <a:spcPts val="600"/>
              </a:spcAft>
              <a:buClr>
                <a:schemeClr val="tx1"/>
              </a:buClr>
              <a:buSzPct val="80000"/>
              <a:buFont typeface="Wingdings 3" panose="05040102010807070707" pitchFamily="18" charset="2"/>
              <a:buChar char=""/>
            </a:pPr>
            <a:r>
              <a:rPr lang="en-US" sz="2400" dirty="0">
                <a:solidFill>
                  <a:srgbClr val="0F496F"/>
                </a:solidFill>
                <a:latin typeface="Tahoma" panose="020B0604030504040204" pitchFamily="34" charset="0"/>
                <a:ea typeface="Tahoma" panose="020B0604030504040204" pitchFamily="34" charset="0"/>
                <a:cs typeface="Tahoma" panose="020B0604030504040204" pitchFamily="34" charset="0"/>
              </a:rPr>
              <a:t>Physical health is tied to mental health. As a family or as one on one time with your student, you could:</a:t>
            </a:r>
          </a:p>
          <a:p>
            <a:pPr marL="285750" indent="-285750">
              <a:spcBef>
                <a:spcPct val="20000"/>
              </a:spcBef>
              <a:spcAft>
                <a:spcPts val="600"/>
              </a:spcAft>
              <a:buClr>
                <a:schemeClr val="tx1"/>
              </a:buClr>
              <a:buSzPct val="80000"/>
              <a:buFont typeface="Wingdings 3" panose="05040102010807070707" pitchFamily="18" charset="2"/>
              <a:buChar char=""/>
            </a:pPr>
            <a:r>
              <a:rPr lang="en-US" sz="2400" dirty="0">
                <a:solidFill>
                  <a:srgbClr val="0F496F"/>
                </a:solidFill>
                <a:latin typeface="Tahoma" panose="020B0604030504040204" pitchFamily="34" charset="0"/>
                <a:ea typeface="Tahoma" panose="020B0604030504040204" pitchFamily="34" charset="0"/>
                <a:cs typeface="Tahoma" panose="020B0604030504040204" pitchFamily="34" charset="0"/>
              </a:rPr>
              <a:t>Go outside</a:t>
            </a:r>
          </a:p>
          <a:p>
            <a:pPr marL="285750" indent="-285750">
              <a:spcBef>
                <a:spcPct val="20000"/>
              </a:spcBef>
              <a:spcAft>
                <a:spcPts val="600"/>
              </a:spcAft>
              <a:buClr>
                <a:schemeClr val="tx1"/>
              </a:buClr>
              <a:buSzPct val="80000"/>
              <a:buFont typeface="Wingdings 3" panose="05040102010807070707" pitchFamily="18" charset="2"/>
              <a:buChar char=""/>
            </a:pPr>
            <a:r>
              <a:rPr lang="en-US" sz="2400" dirty="0">
                <a:solidFill>
                  <a:srgbClr val="0F496F"/>
                </a:solidFill>
                <a:latin typeface="Tahoma" panose="020B0604030504040204" pitchFamily="34" charset="0"/>
                <a:ea typeface="Tahoma" panose="020B0604030504040204" pitchFamily="34" charset="0"/>
                <a:cs typeface="Tahoma" panose="020B0604030504040204" pitchFamily="34" charset="0"/>
              </a:rPr>
              <a:t>Take a nature walk</a:t>
            </a:r>
          </a:p>
          <a:p>
            <a:pPr marL="285750" indent="-285750">
              <a:spcBef>
                <a:spcPct val="20000"/>
              </a:spcBef>
              <a:spcAft>
                <a:spcPts val="600"/>
              </a:spcAft>
              <a:buClr>
                <a:schemeClr val="tx1"/>
              </a:buClr>
              <a:buSzPct val="80000"/>
              <a:buFont typeface="Wingdings 3" panose="05040102010807070707" pitchFamily="18" charset="2"/>
              <a:buChar char=""/>
            </a:pPr>
            <a:r>
              <a:rPr lang="en-US" sz="2400" dirty="0">
                <a:solidFill>
                  <a:srgbClr val="0F496F"/>
                </a:solidFill>
                <a:latin typeface="Tahoma" panose="020B0604030504040204" pitchFamily="34" charset="0"/>
                <a:ea typeface="Tahoma" panose="020B0604030504040204" pitchFamily="34" charset="0"/>
                <a:cs typeface="Tahoma" panose="020B0604030504040204" pitchFamily="34" charset="0"/>
              </a:rPr>
              <a:t>Play a game or sports activity</a:t>
            </a:r>
          </a:p>
          <a:p>
            <a:pPr marL="285750" indent="-285750">
              <a:spcBef>
                <a:spcPct val="20000"/>
              </a:spcBef>
              <a:spcAft>
                <a:spcPts val="600"/>
              </a:spcAft>
              <a:buClr>
                <a:schemeClr val="tx1"/>
              </a:buClr>
              <a:buSzPct val="80000"/>
              <a:buFont typeface="Wingdings 3" panose="05040102010807070707" pitchFamily="18" charset="2"/>
              <a:buChar char=""/>
            </a:pPr>
            <a:r>
              <a:rPr lang="en-US" sz="2400" dirty="0">
                <a:solidFill>
                  <a:srgbClr val="0F496F"/>
                </a:solidFill>
                <a:latin typeface="Tahoma" panose="020B0604030504040204" pitchFamily="34" charset="0"/>
                <a:ea typeface="Tahoma" panose="020B0604030504040204" pitchFamily="34" charset="0"/>
                <a:cs typeface="Tahoma" panose="020B0604030504040204" pitchFamily="34" charset="0"/>
              </a:rPr>
              <a:t>Take a bike ride </a:t>
            </a:r>
          </a:p>
          <a:p>
            <a:pPr marL="285750" indent="-285750">
              <a:spcBef>
                <a:spcPct val="20000"/>
              </a:spcBef>
              <a:spcAft>
                <a:spcPts val="600"/>
              </a:spcAft>
              <a:buClr>
                <a:schemeClr val="tx1"/>
              </a:buClr>
              <a:buSzPct val="80000"/>
              <a:buFont typeface="Wingdings 3" panose="05040102010807070707" pitchFamily="18" charset="2"/>
              <a:buChar char=""/>
            </a:pPr>
            <a:r>
              <a:rPr lang="en-US" sz="2400" dirty="0">
                <a:solidFill>
                  <a:srgbClr val="0F496F"/>
                </a:solidFill>
                <a:latin typeface="Tahoma" panose="020B0604030504040204" pitchFamily="34" charset="0"/>
                <a:ea typeface="Tahoma" panose="020B0604030504040204" pitchFamily="34" charset="0"/>
                <a:cs typeface="Tahoma" panose="020B0604030504040204" pitchFamily="34" charset="0"/>
              </a:rPr>
              <a:t>Do yoga poses and stretches</a:t>
            </a:r>
          </a:p>
          <a:p>
            <a:pPr marL="285750" indent="-285750">
              <a:spcBef>
                <a:spcPct val="20000"/>
              </a:spcBef>
              <a:spcAft>
                <a:spcPts val="600"/>
              </a:spcAft>
              <a:buClr>
                <a:schemeClr val="tx1"/>
              </a:buClr>
              <a:buSzPct val="80000"/>
              <a:buFont typeface="Wingdings 3" panose="05040102010807070707" pitchFamily="18" charset="2"/>
              <a:buChar char=""/>
            </a:pPr>
            <a:r>
              <a:rPr lang="en-US" sz="2400" dirty="0">
                <a:solidFill>
                  <a:srgbClr val="0F496F"/>
                </a:solidFill>
                <a:latin typeface="Tahoma" panose="020B0604030504040204" pitchFamily="34" charset="0"/>
                <a:ea typeface="Tahoma" panose="020B0604030504040204" pitchFamily="34" charset="0"/>
                <a:cs typeface="Tahoma" panose="020B0604030504040204" pitchFamily="34" charset="0"/>
              </a:rPr>
              <a:t>Scavenger hunt</a:t>
            </a:r>
          </a:p>
          <a:p>
            <a:pPr marL="285750" indent="-285750">
              <a:spcBef>
                <a:spcPct val="20000"/>
              </a:spcBef>
              <a:spcAft>
                <a:spcPts val="600"/>
              </a:spcAft>
              <a:buClr>
                <a:schemeClr val="tx1"/>
              </a:buClr>
              <a:buSzPct val="80000"/>
              <a:buFont typeface="Wingdings 3" panose="05040102010807070707" pitchFamily="18" charset="2"/>
              <a:buChar char=""/>
            </a:pPr>
            <a:r>
              <a:rPr lang="en-US" sz="2400" dirty="0">
                <a:solidFill>
                  <a:srgbClr val="0F496F"/>
                </a:solidFill>
                <a:latin typeface="Tahoma" panose="020B0604030504040204" pitchFamily="34" charset="0"/>
                <a:ea typeface="Tahoma" panose="020B0604030504040204" pitchFamily="34" charset="0"/>
                <a:cs typeface="Tahoma" panose="020B0604030504040204" pitchFamily="34" charset="0"/>
              </a:rPr>
              <a:t>Family activities—board games, books, cards, etc. </a:t>
            </a:r>
          </a:p>
        </p:txBody>
      </p:sp>
    </p:spTree>
    <p:extLst>
      <p:ext uri="{BB962C8B-B14F-4D97-AF65-F5344CB8AC3E}">
        <p14:creationId xmlns:p14="http://schemas.microsoft.com/office/powerpoint/2010/main" val="3968846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BA77D-500A-4BDA-AEE0-ABFB7FBD946C}"/>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Practice deep breathing</a:t>
            </a:r>
          </a:p>
        </p:txBody>
      </p:sp>
      <p:pic>
        <p:nvPicPr>
          <p:cNvPr id="5" name="Picture 4" descr="Deep Breathing Exercises for Kids — Coping Skills for Kids">
            <a:extLst>
              <a:ext uri="{FF2B5EF4-FFF2-40B4-BE49-F238E27FC236}">
                <a16:creationId xmlns:a16="http://schemas.microsoft.com/office/drawing/2014/main" id="{F7CB392C-2922-4114-8569-98153EC3B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0852" y="411797"/>
            <a:ext cx="4983163" cy="498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304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212F8F-D812-4A16-BE82-F3500DE32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nip Diagonal Corner Rectangle 24">
            <a:extLst>
              <a:ext uri="{FF2B5EF4-FFF2-40B4-BE49-F238E27FC236}">
                <a16:creationId xmlns:a16="http://schemas.microsoft.com/office/drawing/2014/main" id="{D2CF1D1B-04ED-443D-A9FE-68BF8859B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229" y="620722"/>
            <a:ext cx="10935543"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social media post&#10;&#10;Description automatically generated">
            <a:extLst>
              <a:ext uri="{FF2B5EF4-FFF2-40B4-BE49-F238E27FC236}">
                <a16:creationId xmlns:a16="http://schemas.microsoft.com/office/drawing/2014/main" id="{B6B8380D-B2FC-4E4E-91EE-8227C03E29F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464180" y="786117"/>
            <a:ext cx="9263640" cy="4956048"/>
          </a:xfrm>
          <a:custGeom>
            <a:avLst/>
            <a:gdLst/>
            <a:ahLst/>
            <a:cxnLst/>
            <a:rect l="l" t="t" r="r" b="b"/>
            <a:pathLst>
              <a:path w="10607040" h="4956048">
                <a:moveTo>
                  <a:pt x="497480" y="0"/>
                </a:moveTo>
                <a:lnTo>
                  <a:pt x="10607040" y="0"/>
                </a:lnTo>
                <a:lnTo>
                  <a:pt x="10607040" y="4485407"/>
                </a:lnTo>
                <a:lnTo>
                  <a:pt x="10131692" y="4956048"/>
                </a:lnTo>
                <a:lnTo>
                  <a:pt x="0" y="4956048"/>
                </a:lnTo>
                <a:lnTo>
                  <a:pt x="0" y="492554"/>
                </a:lnTo>
                <a:close/>
              </a:path>
            </a:pathLst>
          </a:custGeom>
        </p:spPr>
      </p:pic>
    </p:spTree>
    <p:extLst>
      <p:ext uri="{BB962C8B-B14F-4D97-AF65-F5344CB8AC3E}">
        <p14:creationId xmlns:p14="http://schemas.microsoft.com/office/powerpoint/2010/main" val="3430440106"/>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986E6F5330784FB8D970D9623C6BF2" ma:contentTypeVersion="18" ma:contentTypeDescription="Create a new document." ma:contentTypeScope="" ma:versionID="d767fd624b935c69b761d78d2b0ede0f">
  <xsd:schema xmlns:xsd="http://www.w3.org/2001/XMLSchema" xmlns:xs="http://www.w3.org/2001/XMLSchema" xmlns:p="http://schemas.microsoft.com/office/2006/metadata/properties" xmlns:ns1="http://schemas.microsoft.com/sharepoint/v3" xmlns:ns2="116ba90e-a34e-487f-9591-589b298f326a" xmlns:ns3="77d27b91-d115-4f09-b2f0-c23bdd211f70" targetNamespace="http://schemas.microsoft.com/office/2006/metadata/properties" ma:root="true" ma:fieldsID="3e5d573bc51611cb0a1b8985501993ec" ns1:_="" ns2:_="" ns3:_="">
    <xsd:import namespace="http://schemas.microsoft.com/sharepoint/v3"/>
    <xsd:import namespace="116ba90e-a34e-487f-9591-589b298f326a"/>
    <xsd:import namespace="77d27b91-d115-4f09-b2f0-c23bdd211f7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AutoKeyPoints" minOccurs="0"/>
                <xsd:element ref="ns3:MediaServiceKeyPoints" minOccurs="0"/>
                <xsd:element ref="ns1:_ip_UnifiedCompliancePolicyProperties" minOccurs="0"/>
                <xsd:element ref="ns1:_ip_UnifiedCompliancePolicyUIAction" minOccurs="0"/>
                <xsd:element ref="ns3:MediaServiceLocation" minOccurs="0"/>
                <xsd:element ref="ns3:MediaServiceGenerationTime" minOccurs="0"/>
                <xsd:element ref="ns3:MediaServiceEventHashCode"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6ba90e-a34e-487f-9591-589b298f326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a7c80f40-8a3e-4a0d-9fb2-6153fee762f3}" ma:internalName="TaxCatchAll" ma:showField="CatchAllData" ma:web="116ba90e-a34e-487f-9591-589b298f326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7d27b91-d115-4f09-b2f0-c23bdd211f7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aa72e804-bf41-455a-abfa-e15c36855f2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116ba90e-a34e-487f-9591-589b298f326a" xsi:nil="true"/>
    <_ip_UnifiedCompliancePolicyProperties xmlns="http://schemas.microsoft.com/sharepoint/v3" xsi:nil="true"/>
    <lcf76f155ced4ddcb4097134ff3c332f xmlns="77d27b91-d115-4f09-b2f0-c23bdd211f7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343FF5-042D-4238-89C2-D50884C0090D}"/>
</file>

<file path=customXml/itemProps2.xml><?xml version="1.0" encoding="utf-8"?>
<ds:datastoreItem xmlns:ds="http://schemas.openxmlformats.org/officeDocument/2006/customXml" ds:itemID="{96D78AB4-9587-431C-8427-FC2F1D507A9F}">
  <ds:schemaRefs>
    <ds:schemaRef ds:uri="02156a1b-6cea-4d78-8faf-755c72c13300"/>
    <ds:schemaRef ds:uri="http://www.w3.org/XML/1998/namespace"/>
    <ds:schemaRef ds:uri="http://purl.org/dc/elements/1.1/"/>
    <ds:schemaRef ds:uri="http://purl.org/dc/terms/"/>
    <ds:schemaRef ds:uri="c7e721df-3a16-4596-ae29-4ca0a826b8fe"/>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6AAA15C0-D8FB-4446-94AB-64118AA081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186</TotalTime>
  <Words>2135</Words>
  <Application>Microsoft Office PowerPoint</Application>
  <PresentationFormat>Widescreen</PresentationFormat>
  <Paragraphs>106</Paragraphs>
  <Slides>17</Slides>
  <Notes>17</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Century Gothic</vt:lpstr>
      <vt:lpstr>Tahoma</vt:lpstr>
      <vt:lpstr>Wingdings 3</vt:lpstr>
      <vt:lpstr>Slice</vt:lpstr>
      <vt:lpstr>Wellness for elementary school</vt:lpstr>
      <vt:lpstr>What is wellness?</vt:lpstr>
      <vt:lpstr>What is stress?</vt:lpstr>
      <vt:lpstr>Stress in children</vt:lpstr>
      <vt:lpstr>stress</vt:lpstr>
      <vt:lpstr>Protective factors</vt:lpstr>
      <vt:lpstr>EXERCISE</vt:lpstr>
      <vt:lpstr>Practice deep breathing</vt:lpstr>
      <vt:lpstr>PowerPoint Presentation</vt:lpstr>
      <vt:lpstr>More Deep Breathing</vt:lpstr>
      <vt:lpstr>More Deep breathing</vt:lpstr>
      <vt:lpstr>Grounding </vt:lpstr>
      <vt:lpstr>Calming strategies for kids</vt:lpstr>
      <vt:lpstr>Routines create feelings of safety, security, and predictability</vt:lpstr>
      <vt:lpstr>Possible discussions</vt:lpstr>
      <vt:lpstr> Elementary</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Wellness for elementary school</dc:title>
  <dc:creator>Karen Garlow</dc:creator>
  <cp:lastModifiedBy>Cindy Pickeral</cp:lastModifiedBy>
  <cp:revision>2</cp:revision>
  <dcterms:created xsi:type="dcterms:W3CDTF">2021-02-02T19:21:52Z</dcterms:created>
  <dcterms:modified xsi:type="dcterms:W3CDTF">2022-11-16T21:06:11Z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0x0101004F986E6F5330784FB8D970D9623C6BF2</vt:lpwstr>
  </property>
</Properties>
</file>