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93" r:id="rId2"/>
    <p:sldId id="343" r:id="rId3"/>
    <p:sldId id="257" r:id="rId4"/>
    <p:sldId id="313" r:id="rId5"/>
    <p:sldId id="316" r:id="rId6"/>
    <p:sldId id="318" r:id="rId7"/>
    <p:sldId id="345" r:id="rId8"/>
    <p:sldId id="353" r:id="rId9"/>
    <p:sldId id="352" r:id="rId10"/>
    <p:sldId id="367" r:id="rId11"/>
    <p:sldId id="354" r:id="rId12"/>
    <p:sldId id="357" r:id="rId13"/>
    <p:sldId id="359" r:id="rId14"/>
    <p:sldId id="360" r:id="rId15"/>
    <p:sldId id="356" r:id="rId16"/>
    <p:sldId id="362" r:id="rId17"/>
    <p:sldId id="364" r:id="rId18"/>
    <p:sldId id="260" r:id="rId19"/>
    <p:sldId id="297" r:id="rId20"/>
    <p:sldId id="348" r:id="rId21"/>
    <p:sldId id="322" r:id="rId22"/>
    <p:sldId id="363" r:id="rId23"/>
    <p:sldId id="365" r:id="rId24"/>
    <p:sldId id="339" r:id="rId25"/>
    <p:sldId id="269" r:id="rId26"/>
    <p:sldId id="366" r:id="rId27"/>
    <p:sldId id="281" r:id="rId28"/>
    <p:sldId id="270" r:id="rId29"/>
    <p:sldId id="338" r:id="rId30"/>
    <p:sldId id="286" r:id="rId31"/>
    <p:sldId id="288" r:id="rId32"/>
    <p:sldId id="272" r:id="rId33"/>
    <p:sldId id="350" r:id="rId34"/>
    <p:sldId id="273" r:id="rId35"/>
    <p:sldId id="344" r:id="rId3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52B"/>
    <a:srgbClr val="872046"/>
    <a:srgbClr val="5A6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snapToGrid="0">
      <p:cViewPr varScale="1">
        <p:scale>
          <a:sx n="110" d="100"/>
          <a:sy n="110" d="100"/>
        </p:scale>
        <p:origin x="732"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473F009-4E60-4F61-9311-2AA86206F283}" type="datetimeFigureOut">
              <a:rPr lang="en-US" smtClean="0"/>
              <a:t>1/10/2024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BAE10CD5-3357-4A7D-9A75-01A46A8EB793}" type="slidenum">
              <a:rPr lang="en-US" smtClean="0"/>
              <a:t>‹#›</a:t>
            </a:fld>
            <a:endParaRPr lang="en-US"/>
          </a:p>
        </p:txBody>
      </p:sp>
    </p:spTree>
    <p:extLst>
      <p:ext uri="{BB962C8B-B14F-4D97-AF65-F5344CB8AC3E}">
        <p14:creationId xmlns:p14="http://schemas.microsoft.com/office/powerpoint/2010/main" val="104366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p:spPr>
        <p:txBody>
          <a:bodyPr/>
          <a:lstStyle/>
          <a:p>
            <a:endParaRPr lang="en-US"/>
          </a:p>
        </p:txBody>
      </p:sp>
      <p:sp>
        <p:nvSpPr>
          <p:cNvPr id="50180" name="Slide Number Placeholder 3"/>
          <p:cNvSpPr>
            <a:spLocks noGrp="1"/>
          </p:cNvSpPr>
          <p:nvPr>
            <p:ph type="sldNum" sz="quarter" idx="5"/>
          </p:nvPr>
        </p:nvSpPr>
        <p:spPr>
          <a:noFill/>
        </p:spPr>
        <p:txBody>
          <a:bodyPr/>
          <a:lstStyle/>
          <a:p>
            <a:fld id="{99107517-6140-4D2B-9D44-B580EE74E2FC}" type="slidenum">
              <a:rPr lang="en-US" smtClean="0"/>
              <a:pPr/>
              <a:t>2</a:t>
            </a:fld>
            <a:endParaRPr lang="en-US"/>
          </a:p>
        </p:txBody>
      </p:sp>
    </p:spTree>
    <p:extLst>
      <p:ext uri="{BB962C8B-B14F-4D97-AF65-F5344CB8AC3E}">
        <p14:creationId xmlns:p14="http://schemas.microsoft.com/office/powerpoint/2010/main" val="251258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p:spPr>
        <p:txBody>
          <a:bodyPr/>
          <a:lstStyle/>
          <a:p>
            <a:endParaRPr lang="en-US"/>
          </a:p>
        </p:txBody>
      </p:sp>
      <p:sp>
        <p:nvSpPr>
          <p:cNvPr id="68612" name="Slide Number Placeholder 3"/>
          <p:cNvSpPr>
            <a:spLocks noGrp="1"/>
          </p:cNvSpPr>
          <p:nvPr>
            <p:ph type="sldNum" sz="quarter" idx="5"/>
          </p:nvPr>
        </p:nvSpPr>
        <p:spPr>
          <a:noFill/>
        </p:spPr>
        <p:txBody>
          <a:bodyPr/>
          <a:lstStyle/>
          <a:p>
            <a:fld id="{4825ADEB-22E7-4818-BF76-ECBE621D114C}" type="slidenum">
              <a:rPr lang="en-US" smtClean="0"/>
              <a:pPr/>
              <a:t>23</a:t>
            </a:fld>
            <a:endParaRPr lang="en-US"/>
          </a:p>
        </p:txBody>
      </p:sp>
    </p:spTree>
    <p:extLst>
      <p:ext uri="{BB962C8B-B14F-4D97-AF65-F5344CB8AC3E}">
        <p14:creationId xmlns:p14="http://schemas.microsoft.com/office/powerpoint/2010/main" val="425353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endParaRPr lang="en-US"/>
          </a:p>
        </p:txBody>
      </p:sp>
      <p:sp>
        <p:nvSpPr>
          <p:cNvPr id="74756" name="Slide Number Placeholder 3"/>
          <p:cNvSpPr>
            <a:spLocks noGrp="1"/>
          </p:cNvSpPr>
          <p:nvPr>
            <p:ph type="sldNum" sz="quarter" idx="5"/>
          </p:nvPr>
        </p:nvSpPr>
        <p:spPr>
          <a:noFill/>
        </p:spPr>
        <p:txBody>
          <a:bodyPr/>
          <a:lstStyle/>
          <a:p>
            <a:fld id="{BD3699D9-2037-4EB5-A8E3-3CF4F8C24693}" type="slidenum">
              <a:rPr lang="en-US" smtClean="0"/>
              <a:pPr/>
              <a:t>24</a:t>
            </a:fld>
            <a:endParaRPr lang="en-US"/>
          </a:p>
        </p:txBody>
      </p:sp>
    </p:spTree>
    <p:extLst>
      <p:ext uri="{BB962C8B-B14F-4D97-AF65-F5344CB8AC3E}">
        <p14:creationId xmlns:p14="http://schemas.microsoft.com/office/powerpoint/2010/main" val="99574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lstStyle/>
          <a:p>
            <a:endParaRPr lang="en-US"/>
          </a:p>
        </p:txBody>
      </p:sp>
      <p:sp>
        <p:nvSpPr>
          <p:cNvPr id="69636" name="Slide Number Placeholder 3"/>
          <p:cNvSpPr>
            <a:spLocks noGrp="1"/>
          </p:cNvSpPr>
          <p:nvPr>
            <p:ph type="sldNum" sz="quarter" idx="5"/>
          </p:nvPr>
        </p:nvSpPr>
        <p:spPr>
          <a:noFill/>
        </p:spPr>
        <p:txBody>
          <a:bodyPr/>
          <a:lstStyle/>
          <a:p>
            <a:fld id="{50498604-2BE3-45A8-954C-0743203CEC7A}" type="slidenum">
              <a:rPr lang="en-US" smtClean="0"/>
              <a:pPr/>
              <a:t>25</a:t>
            </a:fld>
            <a:endParaRPr lang="en-US"/>
          </a:p>
        </p:txBody>
      </p:sp>
    </p:spTree>
    <p:extLst>
      <p:ext uri="{BB962C8B-B14F-4D97-AF65-F5344CB8AC3E}">
        <p14:creationId xmlns:p14="http://schemas.microsoft.com/office/powerpoint/2010/main" val="253453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lstStyle/>
          <a:p>
            <a:endParaRPr lang="en-US"/>
          </a:p>
        </p:txBody>
      </p:sp>
      <p:sp>
        <p:nvSpPr>
          <p:cNvPr id="69636" name="Slide Number Placeholder 3"/>
          <p:cNvSpPr>
            <a:spLocks noGrp="1"/>
          </p:cNvSpPr>
          <p:nvPr>
            <p:ph type="sldNum" sz="quarter" idx="5"/>
          </p:nvPr>
        </p:nvSpPr>
        <p:spPr>
          <a:noFill/>
        </p:spPr>
        <p:txBody>
          <a:bodyPr/>
          <a:lstStyle/>
          <a:p>
            <a:fld id="{50498604-2BE3-45A8-954C-0743203CEC7A}" type="slidenum">
              <a:rPr lang="en-US" smtClean="0"/>
              <a:pPr/>
              <a:t>26</a:t>
            </a:fld>
            <a:endParaRPr lang="en-US"/>
          </a:p>
        </p:txBody>
      </p:sp>
    </p:spTree>
    <p:extLst>
      <p:ext uri="{BB962C8B-B14F-4D97-AF65-F5344CB8AC3E}">
        <p14:creationId xmlns:p14="http://schemas.microsoft.com/office/powerpoint/2010/main" val="254786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p:spPr>
        <p:txBody>
          <a:bodyPr/>
          <a:lstStyle/>
          <a:p>
            <a:endParaRPr lang="en-US"/>
          </a:p>
        </p:txBody>
      </p:sp>
      <p:sp>
        <p:nvSpPr>
          <p:cNvPr id="71684" name="Slide Number Placeholder 3"/>
          <p:cNvSpPr>
            <a:spLocks noGrp="1"/>
          </p:cNvSpPr>
          <p:nvPr>
            <p:ph type="sldNum" sz="quarter" idx="5"/>
          </p:nvPr>
        </p:nvSpPr>
        <p:spPr>
          <a:noFill/>
        </p:spPr>
        <p:txBody>
          <a:bodyPr/>
          <a:lstStyle/>
          <a:p>
            <a:fld id="{20618901-57E8-4FEA-8BAE-DE7982341AF1}" type="slidenum">
              <a:rPr lang="en-US" smtClean="0"/>
              <a:pPr/>
              <a:t>27</a:t>
            </a:fld>
            <a:endParaRPr lang="en-US"/>
          </a:p>
        </p:txBody>
      </p:sp>
    </p:spTree>
    <p:extLst>
      <p:ext uri="{BB962C8B-B14F-4D97-AF65-F5344CB8AC3E}">
        <p14:creationId xmlns:p14="http://schemas.microsoft.com/office/powerpoint/2010/main" val="1292246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p:spPr>
        <p:txBody>
          <a:bodyPr/>
          <a:lstStyle/>
          <a:p>
            <a:endParaRPr lang="en-US"/>
          </a:p>
        </p:txBody>
      </p:sp>
      <p:sp>
        <p:nvSpPr>
          <p:cNvPr id="72708" name="Slide Number Placeholder 3"/>
          <p:cNvSpPr>
            <a:spLocks noGrp="1"/>
          </p:cNvSpPr>
          <p:nvPr>
            <p:ph type="sldNum" sz="quarter" idx="5"/>
          </p:nvPr>
        </p:nvSpPr>
        <p:spPr>
          <a:noFill/>
        </p:spPr>
        <p:txBody>
          <a:bodyPr/>
          <a:lstStyle/>
          <a:p>
            <a:fld id="{839A3630-DF0E-4694-BA05-84F73A1F198A}" type="slidenum">
              <a:rPr lang="en-US" smtClean="0"/>
              <a:pPr/>
              <a:t>28</a:t>
            </a:fld>
            <a:endParaRPr lang="en-US"/>
          </a:p>
        </p:txBody>
      </p:sp>
    </p:spTree>
    <p:extLst>
      <p:ext uri="{BB962C8B-B14F-4D97-AF65-F5344CB8AC3E}">
        <p14:creationId xmlns:p14="http://schemas.microsoft.com/office/powerpoint/2010/main" val="243983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p:spPr>
        <p:txBody>
          <a:bodyPr/>
          <a:lstStyle/>
          <a:p>
            <a:endParaRPr lang="en-US"/>
          </a:p>
        </p:txBody>
      </p:sp>
      <p:sp>
        <p:nvSpPr>
          <p:cNvPr id="73732" name="Slide Number Placeholder 3"/>
          <p:cNvSpPr>
            <a:spLocks noGrp="1"/>
          </p:cNvSpPr>
          <p:nvPr>
            <p:ph type="sldNum" sz="quarter" idx="5"/>
          </p:nvPr>
        </p:nvSpPr>
        <p:spPr>
          <a:noFill/>
        </p:spPr>
        <p:txBody>
          <a:bodyPr/>
          <a:lstStyle/>
          <a:p>
            <a:fld id="{F3E4A476-559F-4861-9134-1E0C64E950B4}" type="slidenum">
              <a:rPr lang="en-US" smtClean="0"/>
              <a:pPr/>
              <a:t>29</a:t>
            </a:fld>
            <a:endParaRPr lang="en-US"/>
          </a:p>
        </p:txBody>
      </p:sp>
    </p:spTree>
    <p:extLst>
      <p:ext uri="{BB962C8B-B14F-4D97-AF65-F5344CB8AC3E}">
        <p14:creationId xmlns:p14="http://schemas.microsoft.com/office/powerpoint/2010/main" val="531298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p:spPr>
        <p:txBody>
          <a:bodyPr/>
          <a:lstStyle/>
          <a:p>
            <a:endParaRPr lang="en-US"/>
          </a:p>
        </p:txBody>
      </p:sp>
      <p:sp>
        <p:nvSpPr>
          <p:cNvPr id="76804" name="Slide Number Placeholder 3"/>
          <p:cNvSpPr>
            <a:spLocks noGrp="1"/>
          </p:cNvSpPr>
          <p:nvPr>
            <p:ph type="sldNum" sz="quarter" idx="5"/>
          </p:nvPr>
        </p:nvSpPr>
        <p:spPr>
          <a:noFill/>
        </p:spPr>
        <p:txBody>
          <a:bodyPr/>
          <a:lstStyle/>
          <a:p>
            <a:fld id="{20DAAE86-CCFA-42B3-8E7B-899549A46905}" type="slidenum">
              <a:rPr lang="en-US" smtClean="0"/>
              <a:pPr/>
              <a:t>30</a:t>
            </a:fld>
            <a:endParaRPr lang="en-US"/>
          </a:p>
        </p:txBody>
      </p:sp>
    </p:spTree>
    <p:extLst>
      <p:ext uri="{BB962C8B-B14F-4D97-AF65-F5344CB8AC3E}">
        <p14:creationId xmlns:p14="http://schemas.microsoft.com/office/powerpoint/2010/main" val="261509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endParaRPr lang="en-US"/>
          </a:p>
        </p:txBody>
      </p:sp>
      <p:sp>
        <p:nvSpPr>
          <p:cNvPr id="78852" name="Slide Number Placeholder 3"/>
          <p:cNvSpPr>
            <a:spLocks noGrp="1"/>
          </p:cNvSpPr>
          <p:nvPr>
            <p:ph type="sldNum" sz="quarter" idx="5"/>
          </p:nvPr>
        </p:nvSpPr>
        <p:spPr>
          <a:noFill/>
        </p:spPr>
        <p:txBody>
          <a:bodyPr/>
          <a:lstStyle/>
          <a:p>
            <a:fld id="{4599C88F-AA22-4CCB-9F0B-D4E167F2E983}" type="slidenum">
              <a:rPr lang="en-US" smtClean="0"/>
              <a:pPr/>
              <a:t>31</a:t>
            </a:fld>
            <a:endParaRPr lang="en-US"/>
          </a:p>
        </p:txBody>
      </p:sp>
    </p:spTree>
    <p:extLst>
      <p:ext uri="{BB962C8B-B14F-4D97-AF65-F5344CB8AC3E}">
        <p14:creationId xmlns:p14="http://schemas.microsoft.com/office/powerpoint/2010/main" val="79249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p:spPr>
        <p:txBody>
          <a:bodyPr/>
          <a:lstStyle/>
          <a:p>
            <a:endParaRPr lang="en-US"/>
          </a:p>
        </p:txBody>
      </p:sp>
      <p:sp>
        <p:nvSpPr>
          <p:cNvPr id="79876" name="Slide Number Placeholder 3"/>
          <p:cNvSpPr>
            <a:spLocks noGrp="1"/>
          </p:cNvSpPr>
          <p:nvPr>
            <p:ph type="sldNum" sz="quarter" idx="5"/>
          </p:nvPr>
        </p:nvSpPr>
        <p:spPr>
          <a:noFill/>
        </p:spPr>
        <p:txBody>
          <a:bodyPr/>
          <a:lstStyle/>
          <a:p>
            <a:fld id="{91156701-5A27-4DED-A279-DA86EE0C804D}" type="slidenum">
              <a:rPr lang="en-US" smtClean="0"/>
              <a:pPr/>
              <a:t>32</a:t>
            </a:fld>
            <a:endParaRPr lang="en-US"/>
          </a:p>
        </p:txBody>
      </p:sp>
    </p:spTree>
    <p:extLst>
      <p:ext uri="{BB962C8B-B14F-4D97-AF65-F5344CB8AC3E}">
        <p14:creationId xmlns:p14="http://schemas.microsoft.com/office/powerpoint/2010/main" val="305481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US"/>
          </a:p>
        </p:txBody>
      </p:sp>
      <p:sp>
        <p:nvSpPr>
          <p:cNvPr id="52228" name="Slide Number Placeholder 3"/>
          <p:cNvSpPr>
            <a:spLocks noGrp="1"/>
          </p:cNvSpPr>
          <p:nvPr>
            <p:ph type="sldNum" sz="quarter" idx="5"/>
          </p:nvPr>
        </p:nvSpPr>
        <p:spPr>
          <a:noFill/>
        </p:spPr>
        <p:txBody>
          <a:bodyPr/>
          <a:lstStyle/>
          <a:p>
            <a:fld id="{6B763B7E-9971-43AB-BECB-C031096C2956}" type="slidenum">
              <a:rPr lang="en-US" smtClean="0"/>
              <a:pPr/>
              <a:t>3</a:t>
            </a:fld>
            <a:endParaRPr lang="en-US"/>
          </a:p>
        </p:txBody>
      </p:sp>
    </p:spTree>
    <p:extLst>
      <p:ext uri="{BB962C8B-B14F-4D97-AF65-F5344CB8AC3E}">
        <p14:creationId xmlns:p14="http://schemas.microsoft.com/office/powerpoint/2010/main" val="2634120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p:spPr>
        <p:txBody>
          <a:bodyPr/>
          <a:lstStyle/>
          <a:p>
            <a:endParaRPr lang="en-US"/>
          </a:p>
        </p:txBody>
      </p:sp>
      <p:sp>
        <p:nvSpPr>
          <p:cNvPr id="86020" name="Slide Number Placeholder 3"/>
          <p:cNvSpPr>
            <a:spLocks noGrp="1"/>
          </p:cNvSpPr>
          <p:nvPr>
            <p:ph type="sldNum" sz="quarter" idx="5"/>
          </p:nvPr>
        </p:nvSpPr>
        <p:spPr>
          <a:noFill/>
        </p:spPr>
        <p:txBody>
          <a:bodyPr/>
          <a:lstStyle/>
          <a:p>
            <a:fld id="{A92A871F-E032-4F86-B97D-B91B0EECFC1E}" type="slidenum">
              <a:rPr lang="en-US" smtClean="0"/>
              <a:pPr/>
              <a:t>34</a:t>
            </a:fld>
            <a:endParaRPr lang="en-US"/>
          </a:p>
        </p:txBody>
      </p:sp>
    </p:spTree>
    <p:extLst>
      <p:ext uri="{BB962C8B-B14F-4D97-AF65-F5344CB8AC3E}">
        <p14:creationId xmlns:p14="http://schemas.microsoft.com/office/powerpoint/2010/main" val="346766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p:spPr>
        <p:txBody>
          <a:bodyPr/>
          <a:lstStyle/>
          <a:p>
            <a:endParaRPr lang="en-US"/>
          </a:p>
        </p:txBody>
      </p:sp>
      <p:sp>
        <p:nvSpPr>
          <p:cNvPr id="88068" name="Slide Number Placeholder 3"/>
          <p:cNvSpPr>
            <a:spLocks noGrp="1"/>
          </p:cNvSpPr>
          <p:nvPr>
            <p:ph type="sldNum" sz="quarter" idx="5"/>
          </p:nvPr>
        </p:nvSpPr>
        <p:spPr>
          <a:noFill/>
        </p:spPr>
        <p:txBody>
          <a:bodyPr/>
          <a:lstStyle/>
          <a:p>
            <a:fld id="{4B3C034D-01B3-47E9-849C-B8C8B5407CB0}" type="slidenum">
              <a:rPr lang="en-US" smtClean="0"/>
              <a:pPr/>
              <a:t>35</a:t>
            </a:fld>
            <a:endParaRPr lang="en-US"/>
          </a:p>
        </p:txBody>
      </p:sp>
    </p:spTree>
    <p:extLst>
      <p:ext uri="{BB962C8B-B14F-4D97-AF65-F5344CB8AC3E}">
        <p14:creationId xmlns:p14="http://schemas.microsoft.com/office/powerpoint/2010/main" val="125831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p:spPr>
        <p:txBody>
          <a:bodyPr/>
          <a:lstStyle/>
          <a:p>
            <a:endParaRPr lang="en-US"/>
          </a:p>
        </p:txBody>
      </p:sp>
      <p:sp>
        <p:nvSpPr>
          <p:cNvPr id="53252" name="Slide Number Placeholder 3"/>
          <p:cNvSpPr>
            <a:spLocks noGrp="1"/>
          </p:cNvSpPr>
          <p:nvPr>
            <p:ph type="sldNum" sz="quarter" idx="5"/>
          </p:nvPr>
        </p:nvSpPr>
        <p:spPr>
          <a:noFill/>
        </p:spPr>
        <p:txBody>
          <a:bodyPr/>
          <a:lstStyle/>
          <a:p>
            <a:fld id="{3C0A19DD-83AE-4B89-B48F-DAEA61FC5B5E}" type="slidenum">
              <a:rPr lang="en-US" smtClean="0"/>
              <a:pPr/>
              <a:t>4</a:t>
            </a:fld>
            <a:endParaRPr lang="en-US"/>
          </a:p>
        </p:txBody>
      </p:sp>
    </p:spTree>
    <p:extLst>
      <p:ext uri="{BB962C8B-B14F-4D97-AF65-F5344CB8AC3E}">
        <p14:creationId xmlns:p14="http://schemas.microsoft.com/office/powerpoint/2010/main" val="404423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lstStyle/>
          <a:p>
            <a:endParaRPr lang="en-US"/>
          </a:p>
        </p:txBody>
      </p:sp>
      <p:sp>
        <p:nvSpPr>
          <p:cNvPr id="57348" name="Slide Number Placeholder 3"/>
          <p:cNvSpPr>
            <a:spLocks noGrp="1"/>
          </p:cNvSpPr>
          <p:nvPr>
            <p:ph type="sldNum" sz="quarter" idx="5"/>
          </p:nvPr>
        </p:nvSpPr>
        <p:spPr>
          <a:noFill/>
        </p:spPr>
        <p:txBody>
          <a:bodyPr/>
          <a:lstStyle/>
          <a:p>
            <a:fld id="{88C4B7F1-C3C5-4FBC-B6A6-2A1F9141C4C9}" type="slidenum">
              <a:rPr lang="en-US" smtClean="0"/>
              <a:pPr/>
              <a:t>5</a:t>
            </a:fld>
            <a:endParaRPr lang="en-US"/>
          </a:p>
        </p:txBody>
      </p:sp>
    </p:spTree>
    <p:extLst>
      <p:ext uri="{BB962C8B-B14F-4D97-AF65-F5344CB8AC3E}">
        <p14:creationId xmlns:p14="http://schemas.microsoft.com/office/powerpoint/2010/main" val="364123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p:spPr>
        <p:txBody>
          <a:bodyPr/>
          <a:lstStyle/>
          <a:p>
            <a:endParaRPr lang="en-US"/>
          </a:p>
        </p:txBody>
      </p:sp>
      <p:sp>
        <p:nvSpPr>
          <p:cNvPr id="58372" name="Slide Number Placeholder 3"/>
          <p:cNvSpPr>
            <a:spLocks noGrp="1"/>
          </p:cNvSpPr>
          <p:nvPr>
            <p:ph type="sldNum" sz="quarter" idx="5"/>
          </p:nvPr>
        </p:nvSpPr>
        <p:spPr>
          <a:noFill/>
        </p:spPr>
        <p:txBody>
          <a:bodyPr/>
          <a:lstStyle/>
          <a:p>
            <a:fld id="{10E302C5-85D0-4F5D-A4A9-AC3DEF81DA4B}" type="slidenum">
              <a:rPr lang="en-US" smtClean="0"/>
              <a:pPr/>
              <a:t>6</a:t>
            </a:fld>
            <a:endParaRPr lang="en-US"/>
          </a:p>
        </p:txBody>
      </p:sp>
    </p:spTree>
    <p:extLst>
      <p:ext uri="{BB962C8B-B14F-4D97-AF65-F5344CB8AC3E}">
        <p14:creationId xmlns:p14="http://schemas.microsoft.com/office/powerpoint/2010/main" val="152558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p:spPr>
        <p:txBody>
          <a:bodyPr/>
          <a:lstStyle/>
          <a:p>
            <a:endParaRPr lang="en-US"/>
          </a:p>
        </p:txBody>
      </p:sp>
      <p:sp>
        <p:nvSpPr>
          <p:cNvPr id="59396" name="Slide Number Placeholder 3"/>
          <p:cNvSpPr>
            <a:spLocks noGrp="1"/>
          </p:cNvSpPr>
          <p:nvPr>
            <p:ph type="sldNum" sz="quarter" idx="5"/>
          </p:nvPr>
        </p:nvSpPr>
        <p:spPr>
          <a:noFill/>
        </p:spPr>
        <p:txBody>
          <a:bodyPr/>
          <a:lstStyle/>
          <a:p>
            <a:fld id="{C5AD7D3B-0840-477D-A256-CC7844A0953D}" type="slidenum">
              <a:rPr lang="en-US" smtClean="0"/>
              <a:pPr/>
              <a:t>7</a:t>
            </a:fld>
            <a:endParaRPr lang="en-US"/>
          </a:p>
        </p:txBody>
      </p:sp>
    </p:spTree>
    <p:extLst>
      <p:ext uri="{BB962C8B-B14F-4D97-AF65-F5344CB8AC3E}">
        <p14:creationId xmlns:p14="http://schemas.microsoft.com/office/powerpoint/2010/main" val="60846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p:spPr>
        <p:txBody>
          <a:bodyPr/>
          <a:lstStyle/>
          <a:p>
            <a:endParaRPr lang="en-US"/>
          </a:p>
        </p:txBody>
      </p:sp>
      <p:sp>
        <p:nvSpPr>
          <p:cNvPr id="62468" name="Slide Number Placeholder 3"/>
          <p:cNvSpPr>
            <a:spLocks noGrp="1"/>
          </p:cNvSpPr>
          <p:nvPr>
            <p:ph type="sldNum" sz="quarter" idx="5"/>
          </p:nvPr>
        </p:nvSpPr>
        <p:spPr>
          <a:noFill/>
        </p:spPr>
        <p:txBody>
          <a:bodyPr/>
          <a:lstStyle/>
          <a:p>
            <a:fld id="{D4A0E3D9-AD48-4961-A765-DF94964420D4}" type="slidenum">
              <a:rPr lang="en-US" smtClean="0"/>
              <a:pPr/>
              <a:t>18</a:t>
            </a:fld>
            <a:endParaRPr lang="en-US"/>
          </a:p>
        </p:txBody>
      </p:sp>
    </p:spTree>
    <p:extLst>
      <p:ext uri="{BB962C8B-B14F-4D97-AF65-F5344CB8AC3E}">
        <p14:creationId xmlns:p14="http://schemas.microsoft.com/office/powerpoint/2010/main" val="364303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p:spPr>
        <p:txBody>
          <a:bodyPr/>
          <a:lstStyle/>
          <a:p>
            <a:endParaRPr lang="en-US"/>
          </a:p>
        </p:txBody>
      </p:sp>
      <p:sp>
        <p:nvSpPr>
          <p:cNvPr id="63492" name="Slide Number Placeholder 3"/>
          <p:cNvSpPr>
            <a:spLocks noGrp="1"/>
          </p:cNvSpPr>
          <p:nvPr>
            <p:ph type="sldNum" sz="quarter" idx="5"/>
          </p:nvPr>
        </p:nvSpPr>
        <p:spPr>
          <a:noFill/>
        </p:spPr>
        <p:txBody>
          <a:bodyPr/>
          <a:lstStyle/>
          <a:p>
            <a:fld id="{6735547F-26B1-4214-A78D-F14EDE3408A8}" type="slidenum">
              <a:rPr lang="en-US" smtClean="0"/>
              <a:pPr/>
              <a:t>19</a:t>
            </a:fld>
            <a:endParaRPr lang="en-US"/>
          </a:p>
        </p:txBody>
      </p:sp>
    </p:spTree>
    <p:extLst>
      <p:ext uri="{BB962C8B-B14F-4D97-AF65-F5344CB8AC3E}">
        <p14:creationId xmlns:p14="http://schemas.microsoft.com/office/powerpoint/2010/main" val="204184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endParaRPr lang="en-US"/>
          </a:p>
        </p:txBody>
      </p:sp>
      <p:sp>
        <p:nvSpPr>
          <p:cNvPr id="64516" name="Slide Number Placeholder 3"/>
          <p:cNvSpPr>
            <a:spLocks noGrp="1"/>
          </p:cNvSpPr>
          <p:nvPr>
            <p:ph type="sldNum" sz="quarter" idx="5"/>
          </p:nvPr>
        </p:nvSpPr>
        <p:spPr>
          <a:noFill/>
        </p:spPr>
        <p:txBody>
          <a:bodyPr/>
          <a:lstStyle/>
          <a:p>
            <a:fld id="{D4B48590-9409-430C-8053-A645DEC87550}" type="slidenum">
              <a:rPr lang="en-US" smtClean="0"/>
              <a:pPr/>
              <a:t>21</a:t>
            </a:fld>
            <a:endParaRPr lang="en-US"/>
          </a:p>
        </p:txBody>
      </p:sp>
    </p:spTree>
    <p:extLst>
      <p:ext uri="{BB962C8B-B14F-4D97-AF65-F5344CB8AC3E}">
        <p14:creationId xmlns:p14="http://schemas.microsoft.com/office/powerpoint/2010/main" val="379667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831C8B-74EA-43D0-934A-AC432A36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21366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31C8B-74EA-43D0-934A-AC432A36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407047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31C8B-74EA-43D0-934A-AC432A36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338589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31C8B-74EA-43D0-934A-AC432A36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170561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31C8B-74EA-43D0-934A-AC432A36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288525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831C8B-74EA-43D0-934A-AC432A3638B5}"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378291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831C8B-74EA-43D0-934A-AC432A3638B5}"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120886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831C8B-74EA-43D0-934A-AC432A3638B5}"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294863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31C8B-74EA-43D0-934A-AC432A3638B5}"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333582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1C8B-74EA-43D0-934A-AC432A3638B5}"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11028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1C8B-74EA-43D0-934A-AC432A3638B5}"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F73BE-4C2F-479F-B46A-54E3F53459E5}" type="slidenum">
              <a:rPr lang="en-US" smtClean="0"/>
              <a:t>‹#›</a:t>
            </a:fld>
            <a:endParaRPr lang="en-US"/>
          </a:p>
        </p:txBody>
      </p:sp>
    </p:spTree>
    <p:extLst>
      <p:ext uri="{BB962C8B-B14F-4D97-AF65-F5344CB8AC3E}">
        <p14:creationId xmlns:p14="http://schemas.microsoft.com/office/powerpoint/2010/main" val="83220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31C8B-74EA-43D0-934A-AC432A3638B5}"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F73BE-4C2F-479F-B46A-54E3F53459E5}" type="slidenum">
              <a:rPr lang="en-US" smtClean="0"/>
              <a:t>‹#›</a:t>
            </a:fld>
            <a:endParaRPr lang="en-US"/>
          </a:p>
        </p:txBody>
      </p:sp>
    </p:spTree>
    <p:extLst>
      <p:ext uri="{BB962C8B-B14F-4D97-AF65-F5344CB8AC3E}">
        <p14:creationId xmlns:p14="http://schemas.microsoft.com/office/powerpoint/2010/main" val="17024470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hyperlink" Target="http://apps.collegeboard.com/fincalc/college_cost.js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hyperlink" Target="mailto:mlacombe@roanok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4.png"/><Relationship Id="rId4" Type="http://schemas.openxmlformats.org/officeDocument/2006/relationships/hyperlink" Target="https://studentaid.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 rectangle&#10;&#10;Description automatically generated">
            <a:extLst>
              <a:ext uri="{FF2B5EF4-FFF2-40B4-BE49-F238E27FC236}">
                <a16:creationId xmlns:a16="http://schemas.microsoft.com/office/drawing/2014/main" id="{A7C07403-6A0C-B12E-71DC-21370DB71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Content Placeholder 4">
            <a:extLst>
              <a:ext uri="{FF2B5EF4-FFF2-40B4-BE49-F238E27FC236}">
                <a16:creationId xmlns:a16="http://schemas.microsoft.com/office/drawing/2014/main" id="{A18CBE4E-CF84-64BA-BA44-E4A637C63562}"/>
              </a:ext>
            </a:extLst>
          </p:cNvPr>
          <p:cNvSpPr>
            <a:spLocks noGrp="1"/>
          </p:cNvSpPr>
          <p:nvPr>
            <p:ph type="body" idx="1"/>
          </p:nvPr>
        </p:nvSpPr>
        <p:spPr>
          <a:xfrm>
            <a:off x="0" y="1356697"/>
            <a:ext cx="12192000" cy="4374359"/>
          </a:xfrm>
        </p:spPr>
        <p:txBody>
          <a:bodyPr anchor="t">
            <a:normAutofit/>
          </a:bodyPr>
          <a:lstStyle/>
          <a:p>
            <a:pPr algn="ctr"/>
            <a:r>
              <a:rPr lang="en-US" sz="5400" dirty="0">
                <a:solidFill>
                  <a:schemeClr val="tx1"/>
                </a:solidFill>
                <a:latin typeface="Avenir Book" panose="02000503020000020003" pitchFamily="2" charset="0"/>
              </a:rPr>
              <a:t>Financial Aid 101</a:t>
            </a:r>
          </a:p>
          <a:p>
            <a:pPr algn="ctr">
              <a:spcBef>
                <a:spcPct val="50000"/>
              </a:spcBef>
              <a:defRPr/>
            </a:pPr>
            <a:r>
              <a:rPr lang="en-US" dirty="0">
                <a:solidFill>
                  <a:srgbClr val="F0B52B"/>
                </a:solidFill>
                <a:latin typeface="OCR B Std" panose="020B0500000102020203" pitchFamily="34" charset="77"/>
              </a:rPr>
              <a:t>An Investigation Into Financing </a:t>
            </a:r>
            <a:br>
              <a:rPr lang="en-US" dirty="0">
                <a:solidFill>
                  <a:srgbClr val="F0B52B"/>
                </a:solidFill>
                <a:latin typeface="OCR B Std" panose="020B0500000102020203" pitchFamily="34" charset="77"/>
              </a:rPr>
            </a:br>
            <a:r>
              <a:rPr lang="en-US" dirty="0">
                <a:solidFill>
                  <a:srgbClr val="F0B52B"/>
                </a:solidFill>
                <a:latin typeface="OCR B Std" panose="020B0500000102020203" pitchFamily="34" charset="77"/>
              </a:rPr>
              <a:t>a College Career</a:t>
            </a:r>
          </a:p>
        </p:txBody>
      </p:sp>
      <p:pic>
        <p:nvPicPr>
          <p:cNvPr id="23" name="Picture 22">
            <a:extLst>
              <a:ext uri="{FF2B5EF4-FFF2-40B4-BE49-F238E27FC236}">
                <a16:creationId xmlns:a16="http://schemas.microsoft.com/office/drawing/2014/main" id="{D331F77F-AF36-93AC-1498-524A05F0E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Tree>
    <p:extLst>
      <p:ext uri="{BB962C8B-B14F-4D97-AF65-F5344CB8AC3E}">
        <p14:creationId xmlns:p14="http://schemas.microsoft.com/office/powerpoint/2010/main" val="2640499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60708A6-C364-48AC-861B-9B9814371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24373C1-6D6D-490F-9F58-6096D7C1C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5" name="TextBox 4">
            <a:extLst>
              <a:ext uri="{FF2B5EF4-FFF2-40B4-BE49-F238E27FC236}">
                <a16:creationId xmlns:a16="http://schemas.microsoft.com/office/drawing/2014/main" id="{1C86301D-F5B7-4606-AB98-FA33BC9F662D}"/>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
        <p:nvSpPr>
          <p:cNvPr id="2" name="Rectangle 1">
            <a:extLst>
              <a:ext uri="{FF2B5EF4-FFF2-40B4-BE49-F238E27FC236}">
                <a16:creationId xmlns:a16="http://schemas.microsoft.com/office/drawing/2014/main" id="{755D6253-97C3-4DB1-B43E-EE1BC056D144}"/>
              </a:ext>
            </a:extLst>
          </p:cNvPr>
          <p:cNvSpPr/>
          <p:nvPr/>
        </p:nvSpPr>
        <p:spPr>
          <a:xfrm>
            <a:off x="2692893" y="444777"/>
            <a:ext cx="6096000" cy="5062924"/>
          </a:xfrm>
          <a:prstGeom prst="rect">
            <a:avLst/>
          </a:prstGeom>
        </p:spPr>
        <p:txBody>
          <a:bodyPr>
            <a:spAutoFit/>
          </a:bodyPr>
          <a:lstStyle/>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r>
              <a:rPr lang="en-US" dirty="0">
                <a:latin typeface="Avenir Book"/>
              </a:rPr>
              <a:t>Identity Information </a:t>
            </a:r>
          </a:p>
          <a:p>
            <a:pPr marL="731520" lvl="1" indent="-274320">
              <a:spcBef>
                <a:spcPts val="600"/>
              </a:spcBef>
              <a:buClr>
                <a:schemeClr val="accent1"/>
              </a:buClr>
              <a:buSzPct val="70000"/>
              <a:buFont typeface="Wingdings"/>
              <a:buChar char=""/>
              <a:defRPr/>
            </a:pPr>
            <a:r>
              <a:rPr lang="en-US" dirty="0">
                <a:latin typeface="Avenir Book"/>
              </a:rPr>
              <a:t>High School Information</a:t>
            </a:r>
          </a:p>
          <a:p>
            <a:pPr marL="731520" lvl="1" indent="-274320">
              <a:spcBef>
                <a:spcPts val="600"/>
              </a:spcBef>
              <a:buClr>
                <a:schemeClr val="accent1"/>
              </a:buClr>
              <a:buSzPct val="70000"/>
              <a:buFont typeface="Wingdings"/>
              <a:buChar char=""/>
              <a:defRPr/>
            </a:pPr>
            <a:r>
              <a:rPr lang="en-US" dirty="0">
                <a:latin typeface="Avenir Book"/>
              </a:rPr>
              <a:t>Parent information (</a:t>
            </a:r>
            <a:r>
              <a:rPr lang="en-US" sz="1400" dirty="0">
                <a:latin typeface="Avenir Book"/>
              </a:rPr>
              <a:t>Biological or adoptive; </a:t>
            </a:r>
            <a:r>
              <a:rPr lang="en-US" sz="1400" i="1" dirty="0">
                <a:latin typeface="Avenir Book"/>
              </a:rPr>
              <a:t>If parents are divorced/separated = Who provides the greater portion of the student’s financial support?)</a:t>
            </a:r>
          </a:p>
          <a:p>
            <a:pPr marL="731520" lvl="1" indent="-274320">
              <a:spcBef>
                <a:spcPts val="600"/>
              </a:spcBef>
              <a:buClr>
                <a:schemeClr val="accent1"/>
              </a:buClr>
              <a:buSzPct val="70000"/>
              <a:buFont typeface="Wingdings"/>
              <a:buChar char=""/>
              <a:defRPr/>
            </a:pPr>
            <a:r>
              <a:rPr lang="en-US" dirty="0">
                <a:latin typeface="Avenir Book"/>
              </a:rPr>
              <a:t>Financial Information</a:t>
            </a:r>
          </a:p>
          <a:p>
            <a:pPr marL="1188720" lvl="2" indent="-274320">
              <a:spcBef>
                <a:spcPts val="600"/>
              </a:spcBef>
              <a:buClr>
                <a:schemeClr val="accent1"/>
              </a:buClr>
              <a:buSzPct val="70000"/>
              <a:buFont typeface="Wingdings"/>
              <a:buChar char=""/>
              <a:defRPr/>
            </a:pPr>
            <a:r>
              <a:rPr lang="en-US" sz="1400" dirty="0">
                <a:latin typeface="Avenir Book"/>
              </a:rPr>
              <a:t>Consent to retrieve and disclose federal tax information from IRS</a:t>
            </a:r>
          </a:p>
          <a:p>
            <a:pPr marL="1645920" lvl="3" indent="-274320">
              <a:spcBef>
                <a:spcPts val="600"/>
              </a:spcBef>
              <a:buClr>
                <a:schemeClr val="accent1"/>
              </a:buClr>
              <a:buSzPct val="70000"/>
              <a:buFont typeface="Wingdings"/>
              <a:buChar char=""/>
              <a:defRPr/>
            </a:pPr>
            <a:r>
              <a:rPr lang="en-US" sz="1400" dirty="0">
                <a:latin typeface="Avenir Book"/>
              </a:rPr>
              <a:t>No consent = not eligible for federal student aid</a:t>
            </a:r>
          </a:p>
          <a:p>
            <a:pPr marL="1645920" lvl="3" indent="-274320">
              <a:spcBef>
                <a:spcPts val="600"/>
              </a:spcBef>
              <a:buClr>
                <a:schemeClr val="accent1"/>
              </a:buClr>
              <a:buSzPct val="70000"/>
              <a:buFont typeface="Wingdings"/>
              <a:buChar char=""/>
              <a:defRPr/>
            </a:pPr>
            <a:r>
              <a:rPr lang="en-US" sz="1400" dirty="0">
                <a:latin typeface="Avenir Book"/>
              </a:rPr>
              <a:t>For the 2024/25 FAFSA form = 2022 tax information</a:t>
            </a:r>
          </a:p>
          <a:p>
            <a:pPr marL="1188720" lvl="2" indent="-274320">
              <a:spcBef>
                <a:spcPts val="600"/>
              </a:spcBef>
              <a:buClr>
                <a:schemeClr val="accent1"/>
              </a:buClr>
              <a:buSzPct val="70000"/>
              <a:buFont typeface="Wingdings"/>
              <a:buChar char=""/>
              <a:defRPr/>
            </a:pPr>
            <a:r>
              <a:rPr lang="en-US" sz="1400" dirty="0">
                <a:latin typeface="Avenir Book"/>
              </a:rPr>
              <a:t>Family Size/Number in College</a:t>
            </a:r>
          </a:p>
          <a:p>
            <a:pPr marL="1188720" lvl="2" indent="-274320">
              <a:spcBef>
                <a:spcPts val="600"/>
              </a:spcBef>
              <a:buClr>
                <a:schemeClr val="accent1"/>
              </a:buClr>
              <a:buSzPct val="70000"/>
              <a:buFont typeface="Wingdings"/>
              <a:buChar char=""/>
              <a:defRPr/>
            </a:pPr>
            <a:r>
              <a:rPr lang="en-US" sz="1400" dirty="0">
                <a:latin typeface="Avenir Book"/>
              </a:rPr>
              <a:t>Grants/Scholarships/AmeriCorps Reported as Income on your tax return</a:t>
            </a:r>
          </a:p>
          <a:p>
            <a:pPr marL="1188720" lvl="2" indent="-274320">
              <a:spcBef>
                <a:spcPts val="600"/>
              </a:spcBef>
              <a:buClr>
                <a:schemeClr val="accent1"/>
              </a:buClr>
              <a:buSzPct val="70000"/>
              <a:buFont typeface="Wingdings"/>
              <a:buChar char=""/>
              <a:defRPr/>
            </a:pPr>
            <a:r>
              <a:rPr lang="en-US" sz="1400" dirty="0">
                <a:latin typeface="Avenir Book"/>
              </a:rPr>
              <a:t>Child Support Received</a:t>
            </a:r>
          </a:p>
          <a:p>
            <a:pPr marL="1188720" lvl="2" indent="-274320">
              <a:spcBef>
                <a:spcPts val="600"/>
              </a:spcBef>
              <a:buClr>
                <a:schemeClr val="accent1"/>
              </a:buClr>
              <a:buSzPct val="70000"/>
              <a:buFont typeface="Wingdings"/>
              <a:buChar char=""/>
              <a:defRPr/>
            </a:pPr>
            <a:r>
              <a:rPr lang="en-US" sz="1400" dirty="0">
                <a:latin typeface="Avenir Book"/>
              </a:rPr>
              <a:t>Earned Income Tax Credit</a:t>
            </a:r>
          </a:p>
          <a:p>
            <a:pPr marL="1188720" lvl="2" indent="-274320">
              <a:spcBef>
                <a:spcPts val="600"/>
              </a:spcBef>
              <a:buClr>
                <a:schemeClr val="accent1"/>
              </a:buClr>
              <a:buSzPct val="70000"/>
              <a:buFont typeface="Wingdings"/>
              <a:buChar char=""/>
              <a:defRPr/>
            </a:pPr>
            <a:r>
              <a:rPr lang="en-US" sz="1400" dirty="0">
                <a:latin typeface="Avenir Book"/>
              </a:rPr>
              <a:t>Foreign Earned Income Exclusion</a:t>
            </a:r>
          </a:p>
          <a:p>
            <a:pPr marL="1188720" lvl="2" indent="-274320">
              <a:spcBef>
                <a:spcPts val="600"/>
              </a:spcBef>
              <a:buClr>
                <a:schemeClr val="accent1"/>
              </a:buClr>
              <a:buSzPct val="70000"/>
              <a:buFont typeface="Wingdings"/>
              <a:buChar char=""/>
              <a:defRPr/>
            </a:pPr>
            <a:r>
              <a:rPr lang="en-US" sz="1400" dirty="0">
                <a:latin typeface="Avenir Book"/>
              </a:rPr>
              <a:t>Assets (liquid and non-liquid)</a:t>
            </a:r>
          </a:p>
        </p:txBody>
      </p:sp>
      <p:sp>
        <p:nvSpPr>
          <p:cNvPr id="6" name="Text Box 10">
            <a:extLst>
              <a:ext uri="{FF2B5EF4-FFF2-40B4-BE49-F238E27FC236}">
                <a16:creationId xmlns:a16="http://schemas.microsoft.com/office/drawing/2014/main" id="{D5FC4665-88A5-4ADA-9C98-779245E96AFB}"/>
              </a:ext>
            </a:extLst>
          </p:cNvPr>
          <p:cNvSpPr txBox="1">
            <a:spLocks noChangeArrowheads="1"/>
          </p:cNvSpPr>
          <p:nvPr/>
        </p:nvSpPr>
        <p:spPr bwMode="auto">
          <a:xfrm>
            <a:off x="-1" y="211309"/>
            <a:ext cx="12191999" cy="461665"/>
          </a:xfrm>
          <a:prstGeom prst="rect">
            <a:avLst/>
          </a:prstGeom>
          <a:noFill/>
          <a:ln w="9525">
            <a:noFill/>
            <a:miter lim="800000"/>
            <a:headEnd/>
            <a:tailEnd/>
          </a:ln>
        </p:spPr>
        <p:txBody>
          <a:bodyPr wrap="square">
            <a:spAutoFit/>
          </a:bodyPr>
          <a:lstStyle/>
          <a:p>
            <a:pPr algn="ctr" eaLnBrk="1" hangingPunct="1">
              <a:spcBef>
                <a:spcPct val="50000"/>
              </a:spcBef>
              <a:defRPr/>
            </a:pPr>
            <a:r>
              <a:rPr lang="en-US" sz="2400" dirty="0">
                <a:latin typeface="Avenir Book"/>
              </a:rPr>
              <a:t>What type of information will be collected?</a:t>
            </a:r>
          </a:p>
        </p:txBody>
      </p:sp>
    </p:spTree>
    <p:extLst>
      <p:ext uri="{BB962C8B-B14F-4D97-AF65-F5344CB8AC3E}">
        <p14:creationId xmlns:p14="http://schemas.microsoft.com/office/powerpoint/2010/main" val="143952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A1DE40B8-E48A-4FAA-AFD8-B1194CF1B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Box 5">
            <a:extLst>
              <a:ext uri="{FF2B5EF4-FFF2-40B4-BE49-F238E27FC236}">
                <a16:creationId xmlns:a16="http://schemas.microsoft.com/office/drawing/2014/main" id="{15825CDA-953D-403F-8049-E876FBC1CB75}"/>
              </a:ext>
            </a:extLst>
          </p:cNvPr>
          <p:cNvSpPr txBox="1">
            <a:spLocks noChangeArrowheads="1"/>
          </p:cNvSpPr>
          <p:nvPr/>
        </p:nvSpPr>
        <p:spPr bwMode="auto">
          <a:xfrm>
            <a:off x="1840684" y="1020084"/>
            <a:ext cx="8382000" cy="2231380"/>
          </a:xfrm>
          <a:prstGeom prst="rect">
            <a:avLst/>
          </a:prstGeom>
          <a:noFill/>
          <a:ln w="9525">
            <a:noFill/>
            <a:miter lim="800000"/>
            <a:headEnd/>
            <a:tailEnd/>
          </a:ln>
        </p:spPr>
        <p:txBody>
          <a:bodyPr>
            <a:spAutoFit/>
          </a:bodyPr>
          <a:lstStyle/>
          <a:p>
            <a:pPr marL="731520" lvl="1" indent="-274320">
              <a:spcBef>
                <a:spcPts val="600"/>
              </a:spcBef>
              <a:buClr>
                <a:schemeClr val="accent1"/>
              </a:buClr>
              <a:buSzPct val="70000"/>
              <a:buFont typeface="Wingdings"/>
              <a:buChar char=""/>
              <a:defRPr/>
            </a:pPr>
            <a:r>
              <a:rPr lang="en-US" dirty="0">
                <a:latin typeface="Avenir Book"/>
              </a:rPr>
              <a:t>Additional Demographic Information</a:t>
            </a:r>
            <a:endParaRPr lang="en-US" sz="1400" i="1" dirty="0">
              <a:latin typeface="Avenir Book"/>
            </a:endParaRPr>
          </a:p>
          <a:p>
            <a:pPr marL="1188720" lvl="2" indent="-274320">
              <a:spcBef>
                <a:spcPts val="600"/>
              </a:spcBef>
              <a:buClr>
                <a:schemeClr val="accent1"/>
              </a:buClr>
              <a:buSzPct val="70000"/>
              <a:buFont typeface="Wingdings"/>
              <a:buChar char=""/>
              <a:defRPr/>
            </a:pPr>
            <a:r>
              <a:rPr lang="en-US" sz="1400" dirty="0">
                <a:latin typeface="Avenir Book"/>
              </a:rPr>
              <a:t>Gender</a:t>
            </a:r>
          </a:p>
          <a:p>
            <a:pPr marL="1188720" lvl="2" indent="-274320">
              <a:spcBef>
                <a:spcPts val="600"/>
              </a:spcBef>
              <a:buClr>
                <a:schemeClr val="accent1"/>
              </a:buClr>
              <a:buSzPct val="70000"/>
              <a:buFont typeface="Wingdings"/>
              <a:buChar char=""/>
              <a:defRPr/>
            </a:pPr>
            <a:r>
              <a:rPr lang="en-US" sz="1400" dirty="0">
                <a:latin typeface="Avenir Book"/>
              </a:rPr>
              <a:t>Race &amp; ethnicity</a:t>
            </a:r>
          </a:p>
          <a:p>
            <a:pPr marL="1188720" lvl="2" indent="-274320">
              <a:spcBef>
                <a:spcPts val="600"/>
              </a:spcBef>
              <a:buClr>
                <a:schemeClr val="accent1"/>
              </a:buClr>
              <a:buSzPct val="70000"/>
              <a:buFont typeface="Wingdings"/>
              <a:buChar char=""/>
              <a:defRPr/>
            </a:pPr>
            <a:r>
              <a:rPr lang="en-US" sz="1400" dirty="0">
                <a:latin typeface="Avenir Book"/>
              </a:rPr>
              <a:t>Citizenship status</a:t>
            </a:r>
            <a:endParaRPr lang="en-US" dirty="0">
              <a:latin typeface="Avenir Book"/>
            </a:endParaRPr>
          </a:p>
          <a:p>
            <a:pPr marL="731520" lvl="1" indent="-274320">
              <a:spcBef>
                <a:spcPts val="600"/>
              </a:spcBef>
              <a:buClr>
                <a:schemeClr val="accent1"/>
              </a:buClr>
              <a:buSzPct val="70000"/>
              <a:buFont typeface="Wingdings"/>
              <a:buChar char=""/>
              <a:defRPr/>
            </a:pPr>
            <a:r>
              <a:rPr lang="en-US" dirty="0">
                <a:latin typeface="Avenir Book"/>
              </a:rPr>
              <a:t>List of up to 20 colleges to send</a:t>
            </a:r>
            <a:br>
              <a:rPr lang="en-US" dirty="0">
                <a:latin typeface="Avenir Book"/>
              </a:rPr>
            </a:br>
            <a:r>
              <a:rPr lang="en-US" dirty="0">
                <a:latin typeface="Avenir Book"/>
              </a:rPr>
              <a:t>the FAFSA results</a:t>
            </a:r>
          </a:p>
          <a:p>
            <a:pPr marL="731520" lvl="1" indent="-274320">
              <a:spcBef>
                <a:spcPts val="600"/>
              </a:spcBef>
              <a:buClr>
                <a:schemeClr val="accent1"/>
              </a:buClr>
              <a:buSzPct val="70000"/>
              <a:buFont typeface="Wingdings"/>
              <a:buChar char=""/>
              <a:defRPr/>
            </a:pPr>
            <a:r>
              <a:rPr lang="en-US" dirty="0">
                <a:latin typeface="Avenir Book"/>
              </a:rPr>
              <a:t>Electronic Signatures</a:t>
            </a:r>
          </a:p>
        </p:txBody>
      </p:sp>
      <p:pic>
        <p:nvPicPr>
          <p:cNvPr id="9" name="Picture 8" descr="Screenshot continuation of the signature page, which lists the remaining terms and conditions that the student agrees to by signing the FAFSA form. A checkbox indicates the student agrees to the terms, and there is a button below that for the student to “Submit” the form. ">
            <a:extLst>
              <a:ext uri="{FF2B5EF4-FFF2-40B4-BE49-F238E27FC236}">
                <a16:creationId xmlns:a16="http://schemas.microsoft.com/office/drawing/2014/main" id="{C62AD02D-09F7-4FF8-89BB-558037815643}"/>
              </a:ext>
            </a:extLst>
          </p:cNvPr>
          <p:cNvPicPr>
            <a:picLocks noChangeAspect="1"/>
          </p:cNvPicPr>
          <p:nvPr/>
        </p:nvPicPr>
        <p:blipFill>
          <a:blip r:embed="rId3"/>
          <a:stretch>
            <a:fillRect/>
          </a:stretch>
        </p:blipFill>
        <p:spPr>
          <a:xfrm>
            <a:off x="6285390" y="1196371"/>
            <a:ext cx="5105234" cy="4387565"/>
          </a:xfrm>
          <a:prstGeom prst="rect">
            <a:avLst/>
          </a:prstGeom>
          <a:ln w="12700">
            <a:solidFill>
              <a:schemeClr val="tx1"/>
            </a:solidFill>
          </a:ln>
        </p:spPr>
      </p:pic>
      <p:pic>
        <p:nvPicPr>
          <p:cNvPr id="10" name="Picture 9">
            <a:extLst>
              <a:ext uri="{FF2B5EF4-FFF2-40B4-BE49-F238E27FC236}">
                <a16:creationId xmlns:a16="http://schemas.microsoft.com/office/drawing/2014/main" id="{1C2DAE55-C5D5-4429-BBBB-0B1C5551F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1" name="TextBox 10">
            <a:extLst>
              <a:ext uri="{FF2B5EF4-FFF2-40B4-BE49-F238E27FC236}">
                <a16:creationId xmlns:a16="http://schemas.microsoft.com/office/drawing/2014/main" id="{27172198-D566-446E-BCB3-4946D0A7364B}"/>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cxnSp>
        <p:nvCxnSpPr>
          <p:cNvPr id="4" name="Straight Arrow Connector 3">
            <a:extLst>
              <a:ext uri="{FF2B5EF4-FFF2-40B4-BE49-F238E27FC236}">
                <a16:creationId xmlns:a16="http://schemas.microsoft.com/office/drawing/2014/main" id="{7C1C3502-72E0-4240-9D5F-A915FEC9FAF6}"/>
              </a:ext>
            </a:extLst>
          </p:cNvPr>
          <p:cNvCxnSpPr>
            <a:cxnSpLocks/>
          </p:cNvCxnSpPr>
          <p:nvPr/>
        </p:nvCxnSpPr>
        <p:spPr>
          <a:xfrm>
            <a:off x="4429957" y="3251464"/>
            <a:ext cx="2041864" cy="13649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30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82A5733F-E2FD-4075-AADE-396D94CF2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Box 5">
            <a:extLst>
              <a:ext uri="{FF2B5EF4-FFF2-40B4-BE49-F238E27FC236}">
                <a16:creationId xmlns:a16="http://schemas.microsoft.com/office/drawing/2014/main" id="{C234EB6B-2B70-41FC-B783-BDA02FA78CC1}"/>
              </a:ext>
            </a:extLst>
          </p:cNvPr>
          <p:cNvSpPr txBox="1">
            <a:spLocks noChangeArrowheads="1"/>
          </p:cNvSpPr>
          <p:nvPr/>
        </p:nvSpPr>
        <p:spPr bwMode="auto">
          <a:xfrm>
            <a:off x="1904999" y="996815"/>
            <a:ext cx="9511683" cy="369332"/>
          </a:xfrm>
          <a:prstGeom prst="rect">
            <a:avLst/>
          </a:prstGeom>
          <a:noFill/>
          <a:ln w="9525">
            <a:noFill/>
            <a:miter lim="800000"/>
            <a:headEnd/>
            <a:tailEnd/>
          </a:ln>
        </p:spPr>
        <p:txBody>
          <a:bodyPr wrap="square">
            <a:spAutoFit/>
          </a:bodyPr>
          <a:lstStyle/>
          <a:p>
            <a:pPr marL="274320" indent="-274320">
              <a:spcBef>
                <a:spcPts val="600"/>
              </a:spcBef>
              <a:buClr>
                <a:schemeClr val="accent1"/>
              </a:buClr>
              <a:buSzPct val="70000"/>
              <a:buFont typeface="Wingdings"/>
              <a:buChar char=""/>
              <a:defRPr/>
            </a:pPr>
            <a:r>
              <a:rPr lang="en-US" dirty="0">
                <a:latin typeface="Avenir Book"/>
              </a:rPr>
              <a:t>Can initially be started by either the student (applicant) or the parent</a:t>
            </a:r>
          </a:p>
        </p:txBody>
      </p:sp>
      <p:pic>
        <p:nvPicPr>
          <p:cNvPr id="5" name="Picture 4" descr="Screenshot of the welcome to the FAFSA form section, which instructs the student to select the role for completing the form: “Student” or “Parent.”">
            <a:extLst>
              <a:ext uri="{FF2B5EF4-FFF2-40B4-BE49-F238E27FC236}">
                <a16:creationId xmlns:a16="http://schemas.microsoft.com/office/drawing/2014/main" id="{48E548DA-47B2-42E5-A070-D061D766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886" y="1535700"/>
            <a:ext cx="6257416" cy="3786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2FB43B9-FEA9-4C03-B0C6-28F3C7B8A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8" name="TextBox 7">
            <a:extLst>
              <a:ext uri="{FF2B5EF4-FFF2-40B4-BE49-F238E27FC236}">
                <a16:creationId xmlns:a16="http://schemas.microsoft.com/office/drawing/2014/main" id="{1A31ACC1-2B4E-40EF-BBEB-31EE9374BB27}"/>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extLst>
      <p:ext uri="{BB962C8B-B14F-4D97-AF65-F5344CB8AC3E}">
        <p14:creationId xmlns:p14="http://schemas.microsoft.com/office/powerpoint/2010/main" val="233066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CA3B9FC7-7CBD-4FD9-8AFF-748C39406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Box 5">
            <a:extLst>
              <a:ext uri="{FF2B5EF4-FFF2-40B4-BE49-F238E27FC236}">
                <a16:creationId xmlns:a16="http://schemas.microsoft.com/office/drawing/2014/main" id="{DB1CE37B-76F6-4FE1-9176-C6302EB27502}"/>
              </a:ext>
            </a:extLst>
          </p:cNvPr>
          <p:cNvSpPr txBox="1">
            <a:spLocks noChangeArrowheads="1"/>
          </p:cNvSpPr>
          <p:nvPr/>
        </p:nvSpPr>
        <p:spPr bwMode="auto">
          <a:xfrm>
            <a:off x="1790349" y="419482"/>
            <a:ext cx="9459287" cy="1923604"/>
          </a:xfrm>
          <a:prstGeom prst="rect">
            <a:avLst/>
          </a:prstGeom>
          <a:noFill/>
          <a:ln w="9525">
            <a:noFill/>
            <a:miter lim="800000"/>
            <a:headEnd/>
            <a:tailEnd/>
          </a:ln>
        </p:spPr>
        <p:txBody>
          <a:bodyPr wrap="square">
            <a:spAutoFit/>
          </a:bodyPr>
          <a:lstStyle/>
          <a:p>
            <a:pPr marL="731520" lvl="1" indent="-274320">
              <a:spcBef>
                <a:spcPts val="600"/>
              </a:spcBef>
              <a:buClr>
                <a:schemeClr val="accent1"/>
              </a:buClr>
              <a:buSzPct val="70000"/>
              <a:buFont typeface="Wingdings"/>
              <a:buChar char=""/>
              <a:defRPr/>
            </a:pPr>
            <a:r>
              <a:rPr lang="en-US" dirty="0">
                <a:latin typeface="Avenir Book"/>
              </a:rPr>
              <a:t>Next steps identified:</a:t>
            </a:r>
          </a:p>
          <a:p>
            <a:pPr marL="1188720" lvl="2" indent="-274320">
              <a:spcBef>
                <a:spcPts val="600"/>
              </a:spcBef>
              <a:buClr>
                <a:schemeClr val="accent1"/>
              </a:buClr>
              <a:buSzPct val="70000"/>
              <a:buFont typeface="Wingdings"/>
              <a:buChar char=""/>
              <a:defRPr/>
            </a:pPr>
            <a:r>
              <a:rPr lang="en-US" dirty="0">
                <a:latin typeface="Avenir Book"/>
              </a:rPr>
              <a:t>Parent contributor(s) need to complete the contributor section of the form and sign it.</a:t>
            </a:r>
          </a:p>
          <a:p>
            <a:pPr marL="1645920" lvl="3" indent="-274320">
              <a:spcBef>
                <a:spcPts val="600"/>
              </a:spcBef>
              <a:buClr>
                <a:schemeClr val="accent1"/>
              </a:buClr>
              <a:buSzPct val="70000"/>
              <a:buFont typeface="Wingdings"/>
              <a:buChar char=""/>
              <a:defRPr/>
            </a:pPr>
            <a:r>
              <a:rPr lang="en-US" dirty="0">
                <a:latin typeface="Avenir Book"/>
              </a:rPr>
              <a:t>Legal parents are biological or adoptive </a:t>
            </a:r>
            <a:r>
              <a:rPr lang="en-US" sz="1400" i="1" dirty="0">
                <a:latin typeface="Avenir Book"/>
              </a:rPr>
              <a:t>(not grandparent, foster parent, legal guardian, widowed stepparents, aunts, uncles or siblings)</a:t>
            </a:r>
          </a:p>
          <a:p>
            <a:pPr marL="1645920" lvl="3" indent="-274320">
              <a:spcBef>
                <a:spcPts val="600"/>
              </a:spcBef>
              <a:buClr>
                <a:schemeClr val="accent1"/>
              </a:buClr>
              <a:buSzPct val="70000"/>
              <a:buFont typeface="Wingdings"/>
              <a:buChar char=""/>
              <a:defRPr/>
            </a:pPr>
            <a:r>
              <a:rPr lang="en-US" i="1" dirty="0">
                <a:latin typeface="Avenir Book"/>
              </a:rPr>
              <a:t>If parents are divorced/separated = Who provides the greater portion of the student’s financial suppor</a:t>
            </a:r>
            <a:r>
              <a:rPr lang="en-US" sz="1400" i="1" dirty="0">
                <a:latin typeface="Avenir Book"/>
              </a:rPr>
              <a:t>t?</a:t>
            </a:r>
          </a:p>
        </p:txBody>
      </p:sp>
      <p:pic>
        <p:nvPicPr>
          <p:cNvPr id="5" name="Picture 4"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
            <a:extLst>
              <a:ext uri="{FF2B5EF4-FFF2-40B4-BE49-F238E27FC236}">
                <a16:creationId xmlns:a16="http://schemas.microsoft.com/office/drawing/2014/main" id="{7FDF2A02-3E40-4C31-B8B5-6EE05BFB131C}"/>
              </a:ext>
            </a:extLst>
          </p:cNvPr>
          <p:cNvPicPr>
            <a:picLocks noChangeAspect="1"/>
          </p:cNvPicPr>
          <p:nvPr/>
        </p:nvPicPr>
        <p:blipFill>
          <a:blip r:embed="rId3"/>
          <a:stretch>
            <a:fillRect/>
          </a:stretch>
        </p:blipFill>
        <p:spPr>
          <a:xfrm>
            <a:off x="2292884" y="3007848"/>
            <a:ext cx="3562350" cy="2514600"/>
          </a:xfrm>
          <a:prstGeom prst="rect">
            <a:avLst/>
          </a:prstGeom>
          <a:ln w="12700">
            <a:solidFill>
              <a:schemeClr val="tx1"/>
            </a:solidFill>
          </a:ln>
        </p:spPr>
      </p:pic>
      <p:pic>
        <p:nvPicPr>
          <p:cNvPr id="6" name="Picture 5" descr="Screenshot continuation of the student completion page, which informs the student of next steps, including checking for an email confirmation and a reminder that contributors still need to enter their information. Reminders below that inform the student that once fully submitted, they’ll be able to review their FAFSA form responses on the FAFSA Submission Summary and that they can visit the FAFSA help page for additional information. ">
            <a:extLst>
              <a:ext uri="{FF2B5EF4-FFF2-40B4-BE49-F238E27FC236}">
                <a16:creationId xmlns:a16="http://schemas.microsoft.com/office/drawing/2014/main" id="{8613817B-27F9-46E2-BD4E-BA93EE9D8BB6}"/>
              </a:ext>
            </a:extLst>
          </p:cNvPr>
          <p:cNvPicPr>
            <a:picLocks noChangeAspect="1"/>
          </p:cNvPicPr>
          <p:nvPr/>
        </p:nvPicPr>
        <p:blipFill>
          <a:blip r:embed="rId4"/>
          <a:stretch>
            <a:fillRect/>
          </a:stretch>
        </p:blipFill>
        <p:spPr>
          <a:xfrm>
            <a:off x="7415868" y="2552972"/>
            <a:ext cx="3078867" cy="3203306"/>
          </a:xfrm>
          <a:prstGeom prst="rect">
            <a:avLst/>
          </a:prstGeom>
          <a:ln w="12700">
            <a:solidFill>
              <a:schemeClr val="tx1"/>
            </a:solidFill>
          </a:ln>
        </p:spPr>
      </p:pic>
      <p:pic>
        <p:nvPicPr>
          <p:cNvPr id="8" name="Picture 7">
            <a:extLst>
              <a:ext uri="{FF2B5EF4-FFF2-40B4-BE49-F238E27FC236}">
                <a16:creationId xmlns:a16="http://schemas.microsoft.com/office/drawing/2014/main" id="{62479439-685B-47D1-9EE9-938320A0E1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507624C7-F075-471A-86B4-1E99D4C70C17}"/>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extLst>
      <p:ext uri="{BB962C8B-B14F-4D97-AF65-F5344CB8AC3E}">
        <p14:creationId xmlns:p14="http://schemas.microsoft.com/office/powerpoint/2010/main" val="243636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1EA224DF-9FE1-419E-953D-9806B407CD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Box 5">
            <a:extLst>
              <a:ext uri="{FF2B5EF4-FFF2-40B4-BE49-F238E27FC236}">
                <a16:creationId xmlns:a16="http://schemas.microsoft.com/office/drawing/2014/main" id="{A12DE113-0AA6-4070-8465-1B0D47865247}"/>
              </a:ext>
            </a:extLst>
          </p:cNvPr>
          <p:cNvSpPr txBox="1">
            <a:spLocks noChangeArrowheads="1"/>
          </p:cNvSpPr>
          <p:nvPr/>
        </p:nvSpPr>
        <p:spPr bwMode="auto">
          <a:xfrm>
            <a:off x="1905000" y="411254"/>
            <a:ext cx="8382000" cy="723275"/>
          </a:xfrm>
          <a:prstGeom prst="rect">
            <a:avLst/>
          </a:prstGeom>
          <a:noFill/>
          <a:ln w="9525">
            <a:noFill/>
            <a:miter lim="800000"/>
            <a:headEnd/>
            <a:tailEnd/>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Parent receives the FAFSA invitation via email and logs in with their FSA ID</a:t>
            </a:r>
          </a:p>
          <a:p>
            <a:pPr marL="731520" lvl="1" indent="-274320">
              <a:spcBef>
                <a:spcPts val="600"/>
              </a:spcBef>
              <a:buClr>
                <a:schemeClr val="accent1"/>
              </a:buClr>
              <a:buSzPct val="70000"/>
              <a:buFont typeface="Wingdings"/>
              <a:buChar char=""/>
              <a:defRPr/>
            </a:pPr>
            <a:endParaRPr lang="en-US" dirty="0">
              <a:latin typeface="Avenir Book"/>
            </a:endParaRPr>
          </a:p>
        </p:txBody>
      </p:sp>
      <p:pic>
        <p:nvPicPr>
          <p:cNvPr id="5" name="Picture 4"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a:extLst>
              <a:ext uri="{FF2B5EF4-FFF2-40B4-BE49-F238E27FC236}">
                <a16:creationId xmlns:a16="http://schemas.microsoft.com/office/drawing/2014/main" id="{99EE1A2D-D4F7-45E1-8495-2F5F99705306}"/>
              </a:ext>
            </a:extLst>
          </p:cNvPr>
          <p:cNvPicPr>
            <a:picLocks noChangeAspect="1"/>
          </p:cNvPicPr>
          <p:nvPr/>
        </p:nvPicPr>
        <p:blipFill>
          <a:blip r:embed="rId3"/>
          <a:stretch>
            <a:fillRect/>
          </a:stretch>
        </p:blipFill>
        <p:spPr>
          <a:xfrm>
            <a:off x="2925005" y="990688"/>
            <a:ext cx="2542171" cy="4457700"/>
          </a:xfrm>
          <a:prstGeom prst="rect">
            <a:avLst/>
          </a:prstGeom>
          <a:ln w="12700">
            <a:solidFill>
              <a:schemeClr val="tx1"/>
            </a:solidFill>
          </a:ln>
        </p:spPr>
      </p:pic>
      <p:pic>
        <p:nvPicPr>
          <p:cNvPr id="6" name="Picture 5"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a:extLst>
              <a:ext uri="{FF2B5EF4-FFF2-40B4-BE49-F238E27FC236}">
                <a16:creationId xmlns:a16="http://schemas.microsoft.com/office/drawing/2014/main" id="{5A7C30E3-4E17-4FFB-A42B-CBEBCF20DAA9}"/>
              </a:ext>
            </a:extLst>
          </p:cNvPr>
          <p:cNvPicPr>
            <a:picLocks noChangeAspect="1"/>
          </p:cNvPicPr>
          <p:nvPr/>
        </p:nvPicPr>
        <p:blipFill>
          <a:blip r:embed="rId4"/>
          <a:stretch>
            <a:fillRect/>
          </a:stretch>
        </p:blipFill>
        <p:spPr>
          <a:xfrm>
            <a:off x="6333065" y="990688"/>
            <a:ext cx="2249112" cy="4457700"/>
          </a:xfrm>
          <a:prstGeom prst="rect">
            <a:avLst/>
          </a:prstGeom>
          <a:ln w="12700">
            <a:solidFill>
              <a:schemeClr val="tx1"/>
            </a:solidFill>
          </a:ln>
        </p:spPr>
      </p:pic>
      <p:sp>
        <p:nvSpPr>
          <p:cNvPr id="7" name="Arrow: Right 6">
            <a:extLst>
              <a:ext uri="{FF2B5EF4-FFF2-40B4-BE49-F238E27FC236}">
                <a16:creationId xmlns:a16="http://schemas.microsoft.com/office/drawing/2014/main" id="{AB2EA5D5-BA08-4D88-9D9B-BBD5A86C74C3}"/>
              </a:ext>
            </a:extLst>
          </p:cNvPr>
          <p:cNvSpPr/>
          <p:nvPr/>
        </p:nvSpPr>
        <p:spPr>
          <a:xfrm>
            <a:off x="2828838" y="4948738"/>
            <a:ext cx="762000" cy="39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a:endParaRPr>
          </a:p>
        </p:txBody>
      </p:sp>
      <p:pic>
        <p:nvPicPr>
          <p:cNvPr id="9" name="Picture 8">
            <a:extLst>
              <a:ext uri="{FF2B5EF4-FFF2-40B4-BE49-F238E27FC236}">
                <a16:creationId xmlns:a16="http://schemas.microsoft.com/office/drawing/2014/main" id="{F45A494C-FB7B-4191-8163-69DCB51AB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0" name="TextBox 9">
            <a:extLst>
              <a:ext uri="{FF2B5EF4-FFF2-40B4-BE49-F238E27FC236}">
                <a16:creationId xmlns:a16="http://schemas.microsoft.com/office/drawing/2014/main" id="{EC81DBA2-A347-4818-98F2-79D7D012C4C7}"/>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extLst>
      <p:ext uri="{BB962C8B-B14F-4D97-AF65-F5344CB8AC3E}">
        <p14:creationId xmlns:p14="http://schemas.microsoft.com/office/powerpoint/2010/main" val="332013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20B04F57-845A-42E3-8CCB-A96655856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creenshot of the My Activity page. A banner informs the parent that they have been requested to be a contributor on a FAFSA form. There are hyperlinks below to  “Decline Invitation” or “Get Started.” ">
            <a:extLst>
              <a:ext uri="{FF2B5EF4-FFF2-40B4-BE49-F238E27FC236}">
                <a16:creationId xmlns:a16="http://schemas.microsoft.com/office/drawing/2014/main" id="{DE9FC199-2686-4BEE-A4A4-48569AC945B4}"/>
              </a:ext>
            </a:extLst>
          </p:cNvPr>
          <p:cNvPicPr>
            <a:picLocks noChangeAspect="1"/>
          </p:cNvPicPr>
          <p:nvPr/>
        </p:nvPicPr>
        <p:blipFill>
          <a:blip r:embed="rId3"/>
          <a:stretch>
            <a:fillRect/>
          </a:stretch>
        </p:blipFill>
        <p:spPr>
          <a:xfrm>
            <a:off x="3176572" y="512429"/>
            <a:ext cx="5838856" cy="3976583"/>
          </a:xfrm>
          <a:prstGeom prst="rect">
            <a:avLst/>
          </a:prstGeom>
          <a:ln w="12700">
            <a:solidFill>
              <a:schemeClr val="tx1"/>
            </a:solidFill>
          </a:ln>
        </p:spPr>
      </p:pic>
      <p:sp>
        <p:nvSpPr>
          <p:cNvPr id="5" name="Arrow: Left 4">
            <a:extLst>
              <a:ext uri="{FF2B5EF4-FFF2-40B4-BE49-F238E27FC236}">
                <a16:creationId xmlns:a16="http://schemas.microsoft.com/office/drawing/2014/main" id="{3A040801-41CF-4E33-A159-4CF043F91BC5}"/>
              </a:ext>
            </a:extLst>
          </p:cNvPr>
          <p:cNvSpPr/>
          <p:nvPr/>
        </p:nvSpPr>
        <p:spPr>
          <a:xfrm>
            <a:off x="5883479" y="2374613"/>
            <a:ext cx="9144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a:endParaRPr>
          </a:p>
        </p:txBody>
      </p:sp>
      <p:pic>
        <p:nvPicPr>
          <p:cNvPr id="7" name="Picture 6">
            <a:extLst>
              <a:ext uri="{FF2B5EF4-FFF2-40B4-BE49-F238E27FC236}">
                <a16:creationId xmlns:a16="http://schemas.microsoft.com/office/drawing/2014/main" id="{CCAE95AB-21BE-42A7-82B6-46315C984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8" name="TextBox 7">
            <a:extLst>
              <a:ext uri="{FF2B5EF4-FFF2-40B4-BE49-F238E27FC236}">
                <a16:creationId xmlns:a16="http://schemas.microsoft.com/office/drawing/2014/main" id="{C1100B5C-C5AC-4FF1-9F16-525E763BF368}"/>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p:txBody>
      </p:sp>
    </p:spTree>
    <p:extLst>
      <p:ext uri="{BB962C8B-B14F-4D97-AF65-F5344CB8AC3E}">
        <p14:creationId xmlns:p14="http://schemas.microsoft.com/office/powerpoint/2010/main" val="38713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4F8B8864-435A-434E-B0FD-8F8F7888B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550F095B-1EAB-43E8-AF02-BF4C6DA40D05}"/>
              </a:ext>
            </a:extLst>
          </p:cNvPr>
          <p:cNvPicPr>
            <a:picLocks noChangeAspect="1"/>
          </p:cNvPicPr>
          <p:nvPr/>
        </p:nvPicPr>
        <p:blipFill>
          <a:blip r:embed="rId3"/>
          <a:stretch>
            <a:fillRect/>
          </a:stretch>
        </p:blipFill>
        <p:spPr>
          <a:xfrm>
            <a:off x="3235440" y="459997"/>
            <a:ext cx="5352003" cy="4445845"/>
          </a:xfrm>
          <a:prstGeom prst="rect">
            <a:avLst/>
          </a:prstGeom>
          <a:ln w="12700">
            <a:solidFill>
              <a:schemeClr val="tx1"/>
            </a:solidFill>
          </a:ln>
        </p:spPr>
      </p:pic>
      <p:pic>
        <p:nvPicPr>
          <p:cNvPr id="8" name="Picture 7">
            <a:extLst>
              <a:ext uri="{FF2B5EF4-FFF2-40B4-BE49-F238E27FC236}">
                <a16:creationId xmlns:a16="http://schemas.microsoft.com/office/drawing/2014/main" id="{67E7AE4D-376A-436B-8B28-E8F14917D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FF95A212-E0AE-43E0-AA9D-C4177FF797D1}"/>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extLst>
      <p:ext uri="{BB962C8B-B14F-4D97-AF65-F5344CB8AC3E}">
        <p14:creationId xmlns:p14="http://schemas.microsoft.com/office/powerpoint/2010/main" val="344214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8E0FAF21-09E4-437F-A039-8A8D89B73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Box 10">
            <a:extLst>
              <a:ext uri="{FF2B5EF4-FFF2-40B4-BE49-F238E27FC236}">
                <a16:creationId xmlns:a16="http://schemas.microsoft.com/office/drawing/2014/main" id="{7910EFED-C86B-4A46-8683-5A9073D093F5}"/>
              </a:ext>
            </a:extLst>
          </p:cNvPr>
          <p:cNvSpPr txBox="1">
            <a:spLocks noChangeArrowheads="1"/>
          </p:cNvSpPr>
          <p:nvPr/>
        </p:nvSpPr>
        <p:spPr bwMode="auto">
          <a:xfrm>
            <a:off x="0" y="448421"/>
            <a:ext cx="12192000" cy="461665"/>
          </a:xfrm>
          <a:prstGeom prst="rect">
            <a:avLst/>
          </a:prstGeom>
          <a:noFill/>
          <a:ln w="9525">
            <a:noFill/>
            <a:miter lim="800000"/>
            <a:headEnd/>
            <a:tailEnd/>
          </a:ln>
        </p:spPr>
        <p:txBody>
          <a:bodyPr wrap="square">
            <a:spAutoFit/>
          </a:bodyPr>
          <a:lstStyle/>
          <a:p>
            <a:pPr algn="ctr" eaLnBrk="1" hangingPunct="1">
              <a:spcBef>
                <a:spcPct val="50000"/>
              </a:spcBef>
              <a:defRPr/>
            </a:pPr>
            <a:r>
              <a:rPr lang="en-US" sz="2400" dirty="0">
                <a:latin typeface="Avenir Book"/>
              </a:rPr>
              <a:t>Behind the Scenes:  Data Collected Via the IRS Direct Data Exchange</a:t>
            </a:r>
          </a:p>
        </p:txBody>
      </p:sp>
      <p:sp>
        <p:nvSpPr>
          <p:cNvPr id="5" name="Text Box 5">
            <a:extLst>
              <a:ext uri="{FF2B5EF4-FFF2-40B4-BE49-F238E27FC236}">
                <a16:creationId xmlns:a16="http://schemas.microsoft.com/office/drawing/2014/main" id="{2749E57D-D0DF-4A1F-9843-7A4FC716AA6A}"/>
              </a:ext>
            </a:extLst>
          </p:cNvPr>
          <p:cNvSpPr txBox="1">
            <a:spLocks noChangeArrowheads="1"/>
          </p:cNvSpPr>
          <p:nvPr/>
        </p:nvSpPr>
        <p:spPr bwMode="auto">
          <a:xfrm>
            <a:off x="1697264" y="1047225"/>
            <a:ext cx="8458200" cy="3416320"/>
          </a:xfrm>
          <a:prstGeom prst="rect">
            <a:avLst/>
          </a:prstGeom>
          <a:noFill/>
          <a:ln w="9525">
            <a:noFill/>
            <a:miter lim="800000"/>
            <a:headEnd/>
            <a:tailEnd/>
          </a:ln>
        </p:spPr>
        <p:txBody>
          <a:bodyPr wrap="square">
            <a:spAutoFit/>
          </a:bodyPr>
          <a:lstStyle/>
          <a:p>
            <a:pPr marL="731520" lvl="1" indent="-274320">
              <a:spcBef>
                <a:spcPts val="600"/>
              </a:spcBef>
              <a:buClr>
                <a:schemeClr val="accent1"/>
              </a:buClr>
              <a:buSzPct val="70000"/>
              <a:buFont typeface="Wingdings"/>
              <a:buChar char=""/>
              <a:defRPr/>
            </a:pPr>
            <a:r>
              <a:rPr lang="en-US" sz="1400" dirty="0">
                <a:latin typeface="Avenir Book"/>
              </a:rPr>
              <a:t>“Consent” required each year</a:t>
            </a:r>
          </a:p>
          <a:p>
            <a:pPr marL="731520" lvl="1" indent="-274320">
              <a:spcBef>
                <a:spcPts val="600"/>
              </a:spcBef>
              <a:buClr>
                <a:schemeClr val="accent1"/>
              </a:buClr>
              <a:buSzPct val="70000"/>
              <a:buFont typeface="Wingdings"/>
              <a:buChar char=""/>
              <a:defRPr/>
            </a:pPr>
            <a:r>
              <a:rPr lang="en-US" sz="1400" dirty="0">
                <a:latin typeface="Avenir Book"/>
              </a:rPr>
              <a:t>No consent = not eligible for federal student aid</a:t>
            </a:r>
          </a:p>
          <a:p>
            <a:pPr marL="731520" lvl="1" indent="-274320">
              <a:spcBef>
                <a:spcPts val="600"/>
              </a:spcBef>
              <a:buClr>
                <a:schemeClr val="accent1"/>
              </a:buClr>
              <a:buSzPct val="70000"/>
              <a:buFont typeface="Wingdings"/>
              <a:buChar char=""/>
              <a:defRPr/>
            </a:pPr>
            <a:r>
              <a:rPr lang="en-US" sz="1400" dirty="0">
                <a:latin typeface="Avenir Book"/>
              </a:rPr>
              <a:t>For the 2024/25 FAFSA form = 2022 tax information</a:t>
            </a:r>
          </a:p>
          <a:p>
            <a:pPr marL="731520" lvl="1" indent="-274320">
              <a:spcBef>
                <a:spcPts val="600"/>
              </a:spcBef>
              <a:buClr>
                <a:schemeClr val="accent1"/>
              </a:buClr>
              <a:buSzPct val="70000"/>
              <a:buFont typeface="Wingdings"/>
              <a:buChar char=""/>
              <a:defRPr/>
            </a:pPr>
            <a:r>
              <a:rPr lang="en-US" sz="1400" dirty="0">
                <a:latin typeface="Avenir Book"/>
              </a:rPr>
              <a:t>Includes:</a:t>
            </a:r>
          </a:p>
          <a:p>
            <a:pPr marL="1188720" lvl="2" indent="-274320">
              <a:spcBef>
                <a:spcPts val="600"/>
              </a:spcBef>
              <a:buClr>
                <a:schemeClr val="accent1"/>
              </a:buClr>
              <a:buSzPct val="70000"/>
              <a:buFont typeface="Wingdings"/>
              <a:buChar char=""/>
              <a:defRPr/>
            </a:pPr>
            <a:r>
              <a:rPr lang="en-US" sz="1400" dirty="0">
                <a:latin typeface="Avenir Book"/>
              </a:rPr>
              <a:t>Adjusted Gross Income</a:t>
            </a:r>
          </a:p>
          <a:p>
            <a:pPr marL="1188720" lvl="2" indent="-274320">
              <a:spcBef>
                <a:spcPts val="600"/>
              </a:spcBef>
              <a:buClr>
                <a:schemeClr val="accent1"/>
              </a:buClr>
              <a:buSzPct val="70000"/>
              <a:buFont typeface="Wingdings"/>
              <a:buChar char=""/>
              <a:defRPr/>
            </a:pPr>
            <a:r>
              <a:rPr lang="en-US" sz="1400" dirty="0">
                <a:latin typeface="Avenir Book"/>
              </a:rPr>
              <a:t>Income Earned from work</a:t>
            </a:r>
          </a:p>
          <a:p>
            <a:pPr marL="1188720" lvl="2" indent="-274320">
              <a:spcBef>
                <a:spcPts val="600"/>
              </a:spcBef>
              <a:buClr>
                <a:schemeClr val="accent1"/>
              </a:buClr>
              <a:buSzPct val="70000"/>
              <a:buFont typeface="Wingdings"/>
              <a:buChar char=""/>
              <a:defRPr/>
            </a:pPr>
            <a:r>
              <a:rPr lang="en-US" sz="1400" dirty="0">
                <a:latin typeface="Avenir Book"/>
              </a:rPr>
              <a:t>Untaxed Income </a:t>
            </a:r>
            <a:r>
              <a:rPr lang="en-US" sz="1200" dirty="0">
                <a:latin typeface="Avenir Book"/>
              </a:rPr>
              <a:t>(tax exempt income, retirement distributions and/or tax-deductible payments to a traditional IRA or self-employed retirement account)</a:t>
            </a:r>
          </a:p>
          <a:p>
            <a:pPr marL="1188720" lvl="2" indent="-274320">
              <a:spcBef>
                <a:spcPts val="600"/>
              </a:spcBef>
              <a:buClr>
                <a:schemeClr val="accent1"/>
              </a:buClr>
              <a:buSzPct val="70000"/>
              <a:buFont typeface="Wingdings"/>
              <a:buChar char=""/>
              <a:defRPr/>
            </a:pPr>
            <a:r>
              <a:rPr lang="en-US" sz="1400" dirty="0">
                <a:latin typeface="Avenir Book"/>
              </a:rPr>
              <a:t>US federal income tax paid</a:t>
            </a:r>
          </a:p>
          <a:p>
            <a:pPr marL="1188720" lvl="2" indent="-274320">
              <a:spcBef>
                <a:spcPts val="600"/>
              </a:spcBef>
              <a:buClr>
                <a:schemeClr val="accent1"/>
              </a:buClr>
              <a:buSzPct val="70000"/>
              <a:buFont typeface="Wingdings"/>
              <a:buChar char=""/>
              <a:defRPr/>
            </a:pPr>
            <a:r>
              <a:rPr lang="en-US" sz="1400" dirty="0">
                <a:latin typeface="Avenir Book"/>
              </a:rPr>
              <a:t>Education credits</a:t>
            </a:r>
          </a:p>
          <a:p>
            <a:pPr marL="1188720" lvl="2" indent="-274320">
              <a:spcBef>
                <a:spcPts val="600"/>
              </a:spcBef>
              <a:buClr>
                <a:schemeClr val="accent1"/>
              </a:buClr>
              <a:buSzPct val="70000"/>
              <a:buFont typeface="Wingdings"/>
              <a:buChar char=""/>
              <a:defRPr/>
            </a:pPr>
            <a:r>
              <a:rPr lang="en-US" sz="1400" dirty="0">
                <a:latin typeface="Avenir Book"/>
              </a:rPr>
              <a:t>Net Profit/Loss – Schedule C</a:t>
            </a:r>
          </a:p>
          <a:p>
            <a:pPr marL="1188720" lvl="2" indent="-274320">
              <a:spcBef>
                <a:spcPts val="600"/>
              </a:spcBef>
              <a:buClr>
                <a:schemeClr val="accent1"/>
              </a:buClr>
              <a:buSzPct val="70000"/>
              <a:buFont typeface="Wingdings"/>
              <a:buChar char=""/>
              <a:defRPr/>
            </a:pPr>
            <a:r>
              <a:rPr lang="en-US" sz="1400" dirty="0">
                <a:latin typeface="Avenir Book"/>
              </a:rPr>
              <a:t>Foreign Earned Income Exclusion</a:t>
            </a:r>
          </a:p>
        </p:txBody>
      </p:sp>
      <p:pic>
        <p:nvPicPr>
          <p:cNvPr id="7" name="Picture 6"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07E747EA-D1D1-4076-A0F0-F6AD32E07768}"/>
              </a:ext>
            </a:extLst>
          </p:cNvPr>
          <p:cNvPicPr>
            <a:picLocks noChangeAspect="1"/>
          </p:cNvPicPr>
          <p:nvPr/>
        </p:nvPicPr>
        <p:blipFill rotWithShape="1">
          <a:blip r:embed="rId3"/>
          <a:srcRect t="-235" b="52937"/>
          <a:stretch/>
        </p:blipFill>
        <p:spPr>
          <a:xfrm>
            <a:off x="6066073" y="3300805"/>
            <a:ext cx="4924189" cy="2509970"/>
          </a:xfrm>
          <a:prstGeom prst="rect">
            <a:avLst/>
          </a:prstGeom>
          <a:ln w="12700">
            <a:solidFill>
              <a:schemeClr val="tx1"/>
            </a:solidFill>
          </a:ln>
        </p:spPr>
      </p:pic>
      <p:pic>
        <p:nvPicPr>
          <p:cNvPr id="8" name="Picture 7">
            <a:extLst>
              <a:ext uri="{FF2B5EF4-FFF2-40B4-BE49-F238E27FC236}">
                <a16:creationId xmlns:a16="http://schemas.microsoft.com/office/drawing/2014/main" id="{FE19931E-67D7-4ED1-A7AE-5270B3C0E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52A789E8-23F8-4822-8AB8-5E5DFA2699BA}"/>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p:txBody>
      </p:sp>
    </p:spTree>
    <p:extLst>
      <p:ext uri="{BB962C8B-B14F-4D97-AF65-F5344CB8AC3E}">
        <p14:creationId xmlns:p14="http://schemas.microsoft.com/office/powerpoint/2010/main" val="169899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DAD1042A-7515-48F3-AF33-E6F8CEC86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771" name="Text Box 15"/>
          <p:cNvSpPr txBox="1">
            <a:spLocks noChangeArrowheads="1"/>
          </p:cNvSpPr>
          <p:nvPr/>
        </p:nvSpPr>
        <p:spPr bwMode="auto">
          <a:xfrm>
            <a:off x="4495800" y="228601"/>
            <a:ext cx="5943600" cy="366713"/>
          </a:xfrm>
          <a:prstGeom prst="rect">
            <a:avLst/>
          </a:prstGeom>
          <a:noFill/>
          <a:ln w="12700" cap="sq">
            <a:noFill/>
            <a:miter lim="800000"/>
            <a:headEnd type="none" w="sm" len="sm"/>
            <a:tailEnd type="none" w="sm" len="sm"/>
          </a:ln>
        </p:spPr>
        <p:txBody>
          <a:bodyPr>
            <a:spAutoFit/>
          </a:bodyPr>
          <a:lstStyle/>
          <a:p>
            <a:pPr>
              <a:spcBef>
                <a:spcPct val="50000"/>
              </a:spcBef>
              <a:defRPr/>
            </a:pPr>
            <a:endParaRPr lang="en-US" dirty="0">
              <a:latin typeface="Avenir Book"/>
            </a:endParaRPr>
          </a:p>
        </p:txBody>
      </p:sp>
      <p:sp>
        <p:nvSpPr>
          <p:cNvPr id="32772" name="Text Box 17"/>
          <p:cNvSpPr txBox="1">
            <a:spLocks noChangeArrowheads="1"/>
          </p:cNvSpPr>
          <p:nvPr/>
        </p:nvSpPr>
        <p:spPr bwMode="auto">
          <a:xfrm>
            <a:off x="0" y="449341"/>
            <a:ext cx="12192000" cy="461665"/>
          </a:xfrm>
          <a:prstGeom prst="rect">
            <a:avLst/>
          </a:prstGeom>
          <a:noFill/>
          <a:ln w="12700" cap="sq">
            <a:noFill/>
            <a:miter lim="800000"/>
            <a:headEnd type="none" w="sm" len="sm"/>
            <a:tailEnd type="none" w="sm" len="sm"/>
          </a:ln>
        </p:spPr>
        <p:txBody>
          <a:bodyPr wrap="square">
            <a:spAutoFit/>
          </a:bodyPr>
          <a:lstStyle/>
          <a:p>
            <a:pPr algn="ctr" eaLnBrk="1" hangingPunct="1">
              <a:spcBef>
                <a:spcPct val="50000"/>
              </a:spcBef>
              <a:defRPr/>
            </a:pPr>
            <a:r>
              <a:rPr lang="en-US" sz="2400" dirty="0">
                <a:latin typeface="Avenir Book"/>
              </a:rPr>
              <a:t>What Happens After the FAFSA has been submitted?</a:t>
            </a:r>
          </a:p>
        </p:txBody>
      </p:sp>
      <p:sp>
        <p:nvSpPr>
          <p:cNvPr id="32773" name="Text Box 18"/>
          <p:cNvSpPr txBox="1">
            <a:spLocks noChangeArrowheads="1"/>
          </p:cNvSpPr>
          <p:nvPr/>
        </p:nvSpPr>
        <p:spPr bwMode="auto">
          <a:xfrm>
            <a:off x="2057400" y="1068126"/>
            <a:ext cx="8077200" cy="4724370"/>
          </a:xfrm>
          <a:prstGeom prst="rect">
            <a:avLst/>
          </a:prstGeom>
          <a:noFill/>
          <a:ln w="12700" cap="sq">
            <a:noFill/>
            <a:miter lim="800000"/>
            <a:headEnd type="none" w="sm" len="sm"/>
            <a:tailEnd type="none" w="sm" len="sm"/>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Application sent to Mount Vernon, Illinois for processing</a:t>
            </a:r>
          </a:p>
          <a:p>
            <a:pPr marL="274320" indent="-274320">
              <a:spcBef>
                <a:spcPts val="600"/>
              </a:spcBef>
              <a:buClr>
                <a:schemeClr val="accent1"/>
              </a:buClr>
              <a:buSzPct val="70000"/>
              <a:buFont typeface="Wingdings"/>
              <a:buChar char=""/>
              <a:defRPr/>
            </a:pPr>
            <a:r>
              <a:rPr lang="en-US" dirty="0">
                <a:latin typeface="Avenir Book"/>
              </a:rPr>
              <a:t>Calculation of Student Aid Index (SAI) Begins!</a:t>
            </a:r>
          </a:p>
          <a:p>
            <a:pPr marL="274320" indent="-274320">
              <a:spcBef>
                <a:spcPts val="600"/>
              </a:spcBef>
              <a:buClr>
                <a:schemeClr val="accent1"/>
              </a:buClr>
              <a:buSzPct val="70000"/>
              <a:buFont typeface="Wingdings"/>
              <a:buChar char=""/>
              <a:defRPr/>
            </a:pPr>
            <a:r>
              <a:rPr lang="en-US" dirty="0">
                <a:latin typeface="Avenir Book"/>
              </a:rPr>
              <a:t>Not a random process</a:t>
            </a:r>
          </a:p>
          <a:p>
            <a:pPr marL="274320" indent="-274320">
              <a:spcBef>
                <a:spcPts val="600"/>
              </a:spcBef>
              <a:buClr>
                <a:schemeClr val="accent1"/>
              </a:buClr>
              <a:buSzPct val="70000"/>
              <a:buFont typeface="Wingdings"/>
              <a:buChar char=""/>
              <a:defRPr/>
            </a:pPr>
            <a:r>
              <a:rPr lang="en-US" dirty="0">
                <a:latin typeface="Avenir Book"/>
              </a:rPr>
              <a:t>Based on a calculation that is composed by Congress (Federal Methodology) </a:t>
            </a:r>
          </a:p>
          <a:p>
            <a:pPr marL="274320" indent="-274320">
              <a:spcBef>
                <a:spcPts val="600"/>
              </a:spcBef>
              <a:buClr>
                <a:schemeClr val="accent1"/>
              </a:buClr>
              <a:buSzPct val="70000"/>
              <a:buFont typeface="Wingdings"/>
              <a:buChar char=""/>
              <a:defRPr/>
            </a:pPr>
            <a:r>
              <a:rPr lang="en-US" dirty="0">
                <a:latin typeface="Avenir Book"/>
              </a:rPr>
              <a:t>Formula created by Congress</a:t>
            </a:r>
          </a:p>
          <a:p>
            <a:pPr marL="731520" lvl="1" indent="-274320">
              <a:spcBef>
                <a:spcPts val="600"/>
              </a:spcBef>
              <a:buClr>
                <a:schemeClr val="accent1"/>
              </a:buClr>
              <a:buSzPct val="70000"/>
              <a:buFont typeface="Wingdings"/>
              <a:buChar char=""/>
              <a:defRPr/>
            </a:pPr>
            <a:r>
              <a:rPr lang="en-US" sz="1600" i="1" dirty="0">
                <a:latin typeface="Avenir Book"/>
              </a:rPr>
              <a:t>Parent Income </a:t>
            </a:r>
          </a:p>
          <a:p>
            <a:pPr marL="1188720" lvl="2" indent="-274320">
              <a:spcBef>
                <a:spcPts val="600"/>
              </a:spcBef>
              <a:buClr>
                <a:schemeClr val="accent1"/>
              </a:buClr>
              <a:buSzPct val="70000"/>
              <a:buFont typeface="Wingdings"/>
              <a:buChar char=""/>
              <a:defRPr/>
            </a:pPr>
            <a:r>
              <a:rPr lang="en-US" sz="1600" i="1" dirty="0">
                <a:latin typeface="Avenir Book"/>
              </a:rPr>
              <a:t>Taxed and Untaxed</a:t>
            </a:r>
          </a:p>
          <a:p>
            <a:pPr marL="1188720" lvl="2" indent="-274320">
              <a:spcBef>
                <a:spcPts val="600"/>
              </a:spcBef>
              <a:buClr>
                <a:schemeClr val="accent1"/>
              </a:buClr>
              <a:buSzPct val="70000"/>
              <a:buFont typeface="Wingdings"/>
              <a:buChar char=""/>
              <a:defRPr/>
            </a:pPr>
            <a:r>
              <a:rPr lang="en-US" sz="1600" i="1" dirty="0">
                <a:latin typeface="Avenir Book"/>
              </a:rPr>
              <a:t>Protection allowance for taxes and basic living expenses</a:t>
            </a:r>
          </a:p>
          <a:p>
            <a:pPr marL="731520" lvl="1" indent="-274320">
              <a:spcBef>
                <a:spcPts val="600"/>
              </a:spcBef>
              <a:buClr>
                <a:schemeClr val="accent1"/>
              </a:buClr>
              <a:buSzPct val="70000"/>
              <a:buFont typeface="Wingdings"/>
              <a:buChar char=""/>
              <a:defRPr/>
            </a:pPr>
            <a:r>
              <a:rPr lang="en-US" sz="1600" i="1" dirty="0">
                <a:latin typeface="Avenir Book"/>
              </a:rPr>
              <a:t>Parent Assets </a:t>
            </a:r>
          </a:p>
          <a:p>
            <a:pPr marL="1188720" lvl="2" indent="-274320">
              <a:spcBef>
                <a:spcPts val="600"/>
              </a:spcBef>
              <a:buClr>
                <a:schemeClr val="accent1"/>
              </a:buClr>
              <a:buSzPct val="70000"/>
              <a:buFont typeface="Wingdings"/>
              <a:buChar char=""/>
              <a:defRPr/>
            </a:pPr>
            <a:r>
              <a:rPr lang="en-US" sz="1600" i="1" dirty="0">
                <a:latin typeface="Avenir Book"/>
              </a:rPr>
              <a:t>Stocks, bonds, trusts, savings and business assets</a:t>
            </a:r>
          </a:p>
          <a:p>
            <a:pPr marL="1188720" lvl="2" indent="-274320">
              <a:spcBef>
                <a:spcPts val="600"/>
              </a:spcBef>
              <a:buClr>
                <a:schemeClr val="accent1"/>
              </a:buClr>
              <a:buSzPct val="70000"/>
              <a:buFont typeface="Wingdings"/>
              <a:buChar char=""/>
              <a:defRPr/>
            </a:pPr>
            <a:r>
              <a:rPr lang="en-US" sz="1600" i="1" dirty="0">
                <a:latin typeface="Avenir Book"/>
              </a:rPr>
              <a:t>Allows for an asset protection allowance</a:t>
            </a:r>
          </a:p>
          <a:p>
            <a:pPr marL="731520" lvl="1" indent="-274320">
              <a:spcBef>
                <a:spcPts val="600"/>
              </a:spcBef>
              <a:buClr>
                <a:schemeClr val="accent1"/>
              </a:buClr>
              <a:buSzPct val="70000"/>
              <a:buFont typeface="Wingdings"/>
              <a:buChar char=""/>
              <a:defRPr/>
            </a:pPr>
            <a:r>
              <a:rPr lang="en-US" sz="1600" i="1" dirty="0">
                <a:latin typeface="Avenir Book"/>
              </a:rPr>
              <a:t>Student Income </a:t>
            </a:r>
          </a:p>
          <a:p>
            <a:pPr marL="731520" lvl="1" indent="-274320">
              <a:spcBef>
                <a:spcPts val="600"/>
              </a:spcBef>
              <a:buClr>
                <a:schemeClr val="accent1"/>
              </a:buClr>
              <a:buSzPct val="70000"/>
              <a:buFont typeface="Wingdings"/>
              <a:buChar char=""/>
              <a:defRPr/>
            </a:pPr>
            <a:r>
              <a:rPr lang="en-US" sz="1600" i="1" dirty="0">
                <a:latin typeface="Avenir Book"/>
              </a:rPr>
              <a:t>Student Assets</a:t>
            </a:r>
          </a:p>
          <a:p>
            <a:pPr marL="274320" indent="-274320">
              <a:spcBef>
                <a:spcPts val="600"/>
              </a:spcBef>
              <a:buClr>
                <a:schemeClr val="accent1"/>
              </a:buClr>
              <a:buSzPct val="70000"/>
              <a:buFont typeface="Wingdings"/>
              <a:buChar char=""/>
              <a:defRPr/>
            </a:pPr>
            <a:endParaRPr lang="en-US" dirty="0">
              <a:latin typeface="Avenir Book"/>
            </a:endParaRPr>
          </a:p>
        </p:txBody>
      </p:sp>
      <p:sp>
        <p:nvSpPr>
          <p:cNvPr id="32776" name="Text Box 22"/>
          <p:cNvSpPr txBox="1">
            <a:spLocks noChangeArrowheads="1"/>
          </p:cNvSpPr>
          <p:nvPr/>
        </p:nvSpPr>
        <p:spPr bwMode="auto">
          <a:xfrm>
            <a:off x="3657600" y="3245644"/>
            <a:ext cx="5943600" cy="366713"/>
          </a:xfrm>
          <a:prstGeom prst="rect">
            <a:avLst/>
          </a:prstGeom>
          <a:noFill/>
          <a:ln w="12700" cap="sq">
            <a:noFill/>
            <a:miter lim="800000"/>
            <a:headEnd type="none" w="sm" len="sm"/>
            <a:tailEnd type="none" w="sm" len="sm"/>
          </a:ln>
        </p:spPr>
        <p:txBody>
          <a:bodyPr>
            <a:spAutoFit/>
          </a:bodyPr>
          <a:lstStyle/>
          <a:p>
            <a:pPr>
              <a:spcBef>
                <a:spcPct val="50000"/>
              </a:spcBef>
              <a:defRPr/>
            </a:pPr>
            <a:r>
              <a:rPr lang="en-US" dirty="0">
                <a:latin typeface="Avenir Book"/>
              </a:rPr>
              <a:t>-</a:t>
            </a:r>
          </a:p>
        </p:txBody>
      </p:sp>
      <p:pic>
        <p:nvPicPr>
          <p:cNvPr id="9" name="Picture 8">
            <a:extLst>
              <a:ext uri="{FF2B5EF4-FFF2-40B4-BE49-F238E27FC236}">
                <a16:creationId xmlns:a16="http://schemas.microsoft.com/office/drawing/2014/main" id="{9640A8FA-7B40-404E-86A6-1EBC6C5AC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0" name="TextBox 9">
            <a:extLst>
              <a:ext uri="{FF2B5EF4-FFF2-40B4-BE49-F238E27FC236}">
                <a16:creationId xmlns:a16="http://schemas.microsoft.com/office/drawing/2014/main" id="{81BE10BF-8607-4EB4-AE60-C7664CD2E74A}"/>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31C5610-7D7A-49F6-9E93-6810891E5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795" name="Text Box 2"/>
          <p:cNvSpPr txBox="1">
            <a:spLocks noChangeArrowheads="1"/>
          </p:cNvSpPr>
          <p:nvPr/>
        </p:nvSpPr>
        <p:spPr bwMode="auto">
          <a:xfrm>
            <a:off x="0" y="358303"/>
            <a:ext cx="12192000" cy="479897"/>
          </a:xfrm>
          <a:prstGeom prst="rect">
            <a:avLst/>
          </a:prstGeom>
          <a:noFill/>
          <a:ln w="9525">
            <a:noFill/>
            <a:miter lim="800000"/>
            <a:headEnd/>
            <a:tailEnd/>
          </a:ln>
        </p:spPr>
        <p:txBody>
          <a:bodyPr wrap="square">
            <a:spAutoFit/>
          </a:bodyPr>
          <a:lstStyle/>
          <a:p>
            <a:pPr algn="ctr" eaLnBrk="1" hangingPunct="1">
              <a:spcBef>
                <a:spcPct val="50000"/>
              </a:spcBef>
              <a:defRPr/>
            </a:pPr>
            <a:r>
              <a:rPr lang="en-US" sz="2400" dirty="0">
                <a:latin typeface="Avenir Book"/>
              </a:rPr>
              <a:t>After the calculation is completed, what’s next?</a:t>
            </a:r>
          </a:p>
        </p:txBody>
      </p:sp>
      <p:sp>
        <p:nvSpPr>
          <p:cNvPr id="33797" name="Text Box 4"/>
          <p:cNvSpPr txBox="1">
            <a:spLocks noChangeArrowheads="1"/>
          </p:cNvSpPr>
          <p:nvPr/>
        </p:nvSpPr>
        <p:spPr bwMode="auto">
          <a:xfrm>
            <a:off x="2100744" y="943080"/>
            <a:ext cx="8153400" cy="1369606"/>
          </a:xfrm>
          <a:prstGeom prst="rect">
            <a:avLst/>
          </a:prstGeom>
          <a:noFill/>
          <a:ln w="9525">
            <a:noFill/>
            <a:miter lim="800000"/>
            <a:headEnd/>
            <a:tailEnd/>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The student will receive a FAFSA Submission Summary from the processor</a:t>
            </a:r>
          </a:p>
          <a:p>
            <a:pPr marL="731520" lvl="1" indent="-274320">
              <a:spcBef>
                <a:spcPts val="600"/>
              </a:spcBef>
              <a:buClr>
                <a:schemeClr val="accent1"/>
              </a:buClr>
              <a:buSzPct val="70000"/>
              <a:buFont typeface="Wingdings"/>
              <a:buChar char=""/>
              <a:defRPr/>
            </a:pPr>
            <a:r>
              <a:rPr lang="en-US" sz="1600" i="1" dirty="0">
                <a:latin typeface="Avenir Book"/>
              </a:rPr>
              <a:t>Notification will be emailed to student (usually within 72 hours)</a:t>
            </a:r>
          </a:p>
          <a:p>
            <a:pPr marL="731520" lvl="1" indent="-274320">
              <a:spcBef>
                <a:spcPts val="600"/>
              </a:spcBef>
              <a:buClr>
                <a:schemeClr val="accent1"/>
              </a:buClr>
              <a:buSzPct val="70000"/>
              <a:buFont typeface="Wingdings"/>
              <a:buChar char=""/>
              <a:defRPr/>
            </a:pPr>
            <a:r>
              <a:rPr lang="en-US" sz="1600" i="1" dirty="0">
                <a:latin typeface="Avenir Book"/>
              </a:rPr>
              <a:t>Check SPAM folders</a:t>
            </a:r>
          </a:p>
          <a:p>
            <a:pPr marL="731520" lvl="1" indent="-274320">
              <a:spcBef>
                <a:spcPts val="600"/>
              </a:spcBef>
              <a:buClr>
                <a:schemeClr val="accent1"/>
              </a:buClr>
              <a:buSzPct val="70000"/>
              <a:buFont typeface="Wingdings"/>
              <a:buChar char=""/>
              <a:defRPr/>
            </a:pPr>
            <a:r>
              <a:rPr lang="en-US" sz="1600" i="1" dirty="0">
                <a:latin typeface="Avenir Book"/>
              </a:rPr>
              <a:t>Link is only active for a short period of time</a:t>
            </a:r>
            <a:endParaRPr lang="en-US" dirty="0">
              <a:latin typeface="Avenir Book"/>
            </a:endParaRPr>
          </a:p>
        </p:txBody>
      </p:sp>
      <p:pic>
        <p:nvPicPr>
          <p:cNvPr id="7" name="Picture 6" descr="View Student Aid Report (SAR) View&#10;&#10;A screenshot of the View Student Aid Report page, which allows the user to select edit the FAFSA form or view the Student Aid Report.">
            <a:extLst>
              <a:ext uri="{FF2B5EF4-FFF2-40B4-BE49-F238E27FC236}">
                <a16:creationId xmlns:a16="http://schemas.microsoft.com/office/drawing/2014/main" id="{DF5988D5-4071-44DC-9DA5-4A8887680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245" y="2417566"/>
            <a:ext cx="7207541" cy="3034237"/>
          </a:xfrm>
          <a:prstGeom prst="rect">
            <a:avLst/>
          </a:prstGeom>
          <a:ln w="12700">
            <a:solidFill>
              <a:schemeClr val="tx1"/>
            </a:solidFill>
          </a:ln>
          <a:effectLst>
            <a:outerShdw blurRad="50800" dist="38100" dir="2700000" algn="tl" rotWithShape="0">
              <a:prstClr val="black">
                <a:alpha val="40000"/>
              </a:prstClr>
            </a:outerShdw>
          </a:effectLst>
        </p:spPr>
      </p:pic>
      <p:sp>
        <p:nvSpPr>
          <p:cNvPr id="2" name="Arrow: Left 1">
            <a:extLst>
              <a:ext uri="{FF2B5EF4-FFF2-40B4-BE49-F238E27FC236}">
                <a16:creationId xmlns:a16="http://schemas.microsoft.com/office/drawing/2014/main" id="{DF0679EB-C446-4093-9A39-611A60320E39}"/>
              </a:ext>
            </a:extLst>
          </p:cNvPr>
          <p:cNvSpPr/>
          <p:nvPr/>
        </p:nvSpPr>
        <p:spPr>
          <a:xfrm>
            <a:off x="8720356" y="4313070"/>
            <a:ext cx="10668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a:endParaRPr>
          </a:p>
        </p:txBody>
      </p:sp>
      <p:pic>
        <p:nvPicPr>
          <p:cNvPr id="9" name="Picture 8">
            <a:extLst>
              <a:ext uri="{FF2B5EF4-FFF2-40B4-BE49-F238E27FC236}">
                <a16:creationId xmlns:a16="http://schemas.microsoft.com/office/drawing/2014/main" id="{0AE361FD-8F30-426F-ADBF-1F2BA695A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0" name="TextBox 9">
            <a:extLst>
              <a:ext uri="{FF2B5EF4-FFF2-40B4-BE49-F238E27FC236}">
                <a16:creationId xmlns:a16="http://schemas.microsoft.com/office/drawing/2014/main" id="{C355AF16-B686-436B-BCF2-EB391D522FE6}"/>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89102F44-89C0-4450-84DB-1AEB09EF9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387" name="Rectangle 2"/>
          <p:cNvSpPr>
            <a:spLocks noGrp="1" noChangeArrowheads="1"/>
          </p:cNvSpPr>
          <p:nvPr>
            <p:ph type="title"/>
          </p:nvPr>
        </p:nvSpPr>
        <p:spPr>
          <a:xfrm>
            <a:off x="1524000" y="228600"/>
            <a:ext cx="8763000" cy="1143000"/>
          </a:xfrm>
        </p:spPr>
        <p:txBody>
          <a:bodyPr/>
          <a:lstStyle/>
          <a:p>
            <a:pPr algn="ctr">
              <a:defRPr/>
            </a:pPr>
            <a:r>
              <a:rPr lang="en-US" sz="3200" dirty="0">
                <a:latin typeface="Avenir Book" panose="02000503020000020003"/>
              </a:rPr>
              <a:t>What Are We Going To Talk About? </a:t>
            </a:r>
          </a:p>
        </p:txBody>
      </p:sp>
      <p:sp>
        <p:nvSpPr>
          <p:cNvPr id="9219" name="Rectangle 3"/>
          <p:cNvSpPr>
            <a:spLocks noGrp="1" noChangeArrowheads="1"/>
          </p:cNvSpPr>
          <p:nvPr>
            <p:ph idx="1"/>
          </p:nvPr>
        </p:nvSpPr>
        <p:spPr>
          <a:xfrm>
            <a:off x="3314700" y="1371600"/>
            <a:ext cx="6211040" cy="4800600"/>
          </a:xfrm>
        </p:spPr>
        <p:txBody>
          <a:bodyPr/>
          <a:lstStyle/>
          <a:p>
            <a:pPr eaLnBrk="1" hangingPunct="1"/>
            <a:r>
              <a:rPr lang="en-US" dirty="0">
                <a:latin typeface="Avenir Book" panose="02000503020000020003"/>
              </a:rPr>
              <a:t>Reality Check - College Costs in 2024</a:t>
            </a:r>
          </a:p>
          <a:p>
            <a:pPr eaLnBrk="1" hangingPunct="1"/>
            <a:endParaRPr lang="en-US" dirty="0">
              <a:latin typeface="Avenir Book" panose="02000503020000020003"/>
            </a:endParaRPr>
          </a:p>
          <a:p>
            <a:pPr eaLnBrk="1" hangingPunct="1"/>
            <a:r>
              <a:rPr lang="en-US" dirty="0">
                <a:latin typeface="Avenir Book" panose="02000503020000020003"/>
              </a:rPr>
              <a:t>Applying for Financial Aid</a:t>
            </a:r>
          </a:p>
          <a:p>
            <a:pPr eaLnBrk="1" hangingPunct="1"/>
            <a:endParaRPr lang="en-US" dirty="0">
              <a:latin typeface="Avenir Book" panose="02000503020000020003"/>
            </a:endParaRPr>
          </a:p>
          <a:p>
            <a:pPr eaLnBrk="1" hangingPunct="1"/>
            <a:r>
              <a:rPr lang="en-US" dirty="0">
                <a:latin typeface="Avenir Book" panose="02000503020000020003"/>
              </a:rPr>
              <a:t>Types of Financial Aid</a:t>
            </a:r>
          </a:p>
          <a:p>
            <a:pPr eaLnBrk="1" hangingPunct="1"/>
            <a:endParaRPr lang="en-US" dirty="0">
              <a:latin typeface="Avenir Book" panose="02000503020000020003"/>
            </a:endParaRPr>
          </a:p>
          <a:p>
            <a:pPr eaLnBrk="1" hangingPunct="1"/>
            <a:r>
              <a:rPr lang="en-US" dirty="0">
                <a:latin typeface="Avenir Book" panose="02000503020000020003"/>
              </a:rPr>
              <a:t>Additional Notes</a:t>
            </a:r>
          </a:p>
        </p:txBody>
      </p:sp>
      <p:pic>
        <p:nvPicPr>
          <p:cNvPr id="6" name="Picture 5">
            <a:extLst>
              <a:ext uri="{FF2B5EF4-FFF2-40B4-BE49-F238E27FC236}">
                <a16:creationId xmlns:a16="http://schemas.microsoft.com/office/drawing/2014/main" id="{82590C42-DE85-4F4A-9420-7B6265A3E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7" name="TextBox 6">
            <a:extLst>
              <a:ext uri="{FF2B5EF4-FFF2-40B4-BE49-F238E27FC236}">
                <a16:creationId xmlns:a16="http://schemas.microsoft.com/office/drawing/2014/main" id="{879F7CE0-7A72-4A5B-8EB3-5FC0E17A2357}"/>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Agenda – What are we going to talk about?</a:t>
            </a:r>
          </a:p>
          <a:p>
            <a:pPr algn="r"/>
            <a:endParaRPr lang="en-US" sz="1600" dirty="0">
              <a:solidFill>
                <a:srgbClr val="87204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09F4CF6D-66B0-45D7-857F-C70740361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2">
            <a:extLst>
              <a:ext uri="{FF2B5EF4-FFF2-40B4-BE49-F238E27FC236}">
                <a16:creationId xmlns:a16="http://schemas.microsoft.com/office/drawing/2014/main" id="{5416C8C4-0A02-4138-91F6-35C45ECED14A}"/>
              </a:ext>
            </a:extLst>
          </p:cNvPr>
          <p:cNvSpPr txBox="1">
            <a:spLocks noChangeArrowheads="1"/>
          </p:cNvSpPr>
          <p:nvPr/>
        </p:nvSpPr>
        <p:spPr bwMode="auto">
          <a:xfrm>
            <a:off x="0" y="482638"/>
            <a:ext cx="12191999" cy="461963"/>
          </a:xfrm>
          <a:prstGeom prst="rect">
            <a:avLst/>
          </a:prstGeom>
          <a:noFill/>
          <a:ln w="9525">
            <a:noFill/>
            <a:miter lim="800000"/>
            <a:headEnd/>
            <a:tailEnd/>
          </a:ln>
        </p:spPr>
        <p:txBody>
          <a:bodyPr wrap="square">
            <a:spAutoFit/>
          </a:bodyPr>
          <a:lstStyle/>
          <a:p>
            <a:pPr algn="ctr" eaLnBrk="1" hangingPunct="1">
              <a:spcBef>
                <a:spcPct val="50000"/>
              </a:spcBef>
              <a:defRPr/>
            </a:pPr>
            <a:r>
              <a:rPr lang="en-US" sz="2400" dirty="0">
                <a:latin typeface="Avenir Book"/>
              </a:rPr>
              <a:t>Additional Things to Note About the FAFSA Submission Summary</a:t>
            </a:r>
          </a:p>
        </p:txBody>
      </p:sp>
      <p:sp>
        <p:nvSpPr>
          <p:cNvPr id="3" name="Text Box 4">
            <a:extLst>
              <a:ext uri="{FF2B5EF4-FFF2-40B4-BE49-F238E27FC236}">
                <a16:creationId xmlns:a16="http://schemas.microsoft.com/office/drawing/2014/main" id="{DE7BF4F6-D1DF-4F0F-9191-5F9F5AC9A500}"/>
              </a:ext>
            </a:extLst>
          </p:cNvPr>
          <p:cNvSpPr txBox="1">
            <a:spLocks noChangeArrowheads="1"/>
          </p:cNvSpPr>
          <p:nvPr/>
        </p:nvSpPr>
        <p:spPr bwMode="auto">
          <a:xfrm>
            <a:off x="2019299" y="1084911"/>
            <a:ext cx="9507173" cy="2000548"/>
          </a:xfrm>
          <a:prstGeom prst="rect">
            <a:avLst/>
          </a:prstGeom>
          <a:noFill/>
          <a:ln w="9525">
            <a:noFill/>
            <a:miter lim="800000"/>
            <a:headEnd/>
            <a:tailEnd/>
          </a:ln>
        </p:spPr>
        <p:txBody>
          <a:bodyPr wrap="square">
            <a:spAutoFit/>
          </a:bodyPr>
          <a:lstStyle/>
          <a:p>
            <a:pPr marL="274320" indent="-274320">
              <a:spcBef>
                <a:spcPts val="600"/>
              </a:spcBef>
              <a:buClr>
                <a:schemeClr val="accent1"/>
              </a:buClr>
              <a:buSzPct val="70000"/>
              <a:buFont typeface="Wingdings"/>
              <a:buChar char=""/>
              <a:defRPr/>
            </a:pPr>
            <a:r>
              <a:rPr lang="en-US" dirty="0">
                <a:latin typeface="Avenir Book"/>
              </a:rPr>
              <a:t>All institutions listed on the FAFSA will receive an electronic copy of the same FAFSA submission summary</a:t>
            </a:r>
          </a:p>
          <a:p>
            <a:pPr marL="274320" indent="-274320">
              <a:spcBef>
                <a:spcPts val="600"/>
              </a:spcBef>
              <a:buClr>
                <a:schemeClr val="accent1"/>
              </a:buClr>
              <a:buSzPct val="70000"/>
              <a:buFont typeface="Wingdings"/>
              <a:buChar char=""/>
              <a:defRPr/>
            </a:pPr>
            <a:r>
              <a:rPr lang="en-US" dirty="0">
                <a:latin typeface="Avenir Book"/>
              </a:rPr>
              <a:t>Each school will initiate awarding of federal and/or state funds.  </a:t>
            </a:r>
          </a:p>
          <a:p>
            <a:pPr marL="274320" indent="-274320">
              <a:spcBef>
                <a:spcPts val="600"/>
              </a:spcBef>
              <a:buClr>
                <a:schemeClr val="accent1"/>
              </a:buClr>
              <a:buSzPct val="70000"/>
              <a:buFont typeface="Wingdings"/>
              <a:buChar char=""/>
              <a:defRPr/>
            </a:pPr>
            <a:r>
              <a:rPr lang="en-US" dirty="0">
                <a:latin typeface="Avenir Book"/>
              </a:rPr>
              <a:t>It is VERY IMPORTANT that the information on this form is accurate!  </a:t>
            </a:r>
          </a:p>
          <a:p>
            <a:pPr marL="731520" lvl="1" indent="-274320">
              <a:spcBef>
                <a:spcPts val="600"/>
              </a:spcBef>
              <a:buClr>
                <a:schemeClr val="accent1"/>
              </a:buClr>
              <a:buSzPct val="70000"/>
              <a:buFont typeface="Wingdings"/>
              <a:buChar char=""/>
              <a:defRPr/>
            </a:pPr>
            <a:r>
              <a:rPr lang="en-US" sz="1600" i="1" dirty="0">
                <a:latin typeface="Avenir Book"/>
              </a:rPr>
              <a:t>Be sure to check your summary over carefully for errors!</a:t>
            </a:r>
          </a:p>
          <a:p>
            <a:pPr marL="731520" lvl="1" indent="-274320">
              <a:spcBef>
                <a:spcPts val="600"/>
              </a:spcBef>
              <a:buClr>
                <a:schemeClr val="accent1"/>
              </a:buClr>
              <a:buSzPct val="70000"/>
              <a:buFont typeface="Wingdings"/>
              <a:buChar char=""/>
              <a:defRPr/>
            </a:pPr>
            <a:r>
              <a:rPr lang="en-US" sz="1600" i="1" dirty="0">
                <a:latin typeface="Avenir Book"/>
              </a:rPr>
              <a:t>Both parent and student should review entire form, paying particular attention to the first page</a:t>
            </a:r>
          </a:p>
        </p:txBody>
      </p:sp>
      <p:pic>
        <p:nvPicPr>
          <p:cNvPr id="4" name="Picture 3" descr="FAFSA Data (2 of 5) View&#10;&#10;Screenshot of the &quot;Student Dependency Status&quot; section. The user can scroll to the next section.">
            <a:extLst>
              <a:ext uri="{FF2B5EF4-FFF2-40B4-BE49-F238E27FC236}">
                <a16:creationId xmlns:a16="http://schemas.microsoft.com/office/drawing/2014/main" id="{6D3AC7C4-A81D-4D21-8823-20EE115D607B}"/>
              </a:ext>
            </a:extLst>
          </p:cNvPr>
          <p:cNvPicPr>
            <a:picLocks noChangeAspect="1"/>
          </p:cNvPicPr>
          <p:nvPr/>
        </p:nvPicPr>
        <p:blipFill>
          <a:blip r:embed="rId3"/>
          <a:stretch>
            <a:fillRect/>
          </a:stretch>
        </p:blipFill>
        <p:spPr>
          <a:xfrm>
            <a:off x="2102912" y="3137490"/>
            <a:ext cx="3836144" cy="2545805"/>
          </a:xfrm>
          <a:prstGeom prst="rect">
            <a:avLst/>
          </a:prstGeom>
        </p:spPr>
      </p:pic>
      <p:pic>
        <p:nvPicPr>
          <p:cNvPr id="5" name="Picture 4" descr="FAFSA Data (4 of 5) View&#10;&#10;The user scrolls to the &quot;Parent Financials&quot; and &quot;Student Financials&quot; sections.">
            <a:extLst>
              <a:ext uri="{FF2B5EF4-FFF2-40B4-BE49-F238E27FC236}">
                <a16:creationId xmlns:a16="http://schemas.microsoft.com/office/drawing/2014/main" id="{6FD1C6B0-AAE9-4460-B2E2-74C3F64AE66B}"/>
              </a:ext>
            </a:extLst>
          </p:cNvPr>
          <p:cNvPicPr>
            <a:picLocks noChangeAspect="1"/>
          </p:cNvPicPr>
          <p:nvPr/>
        </p:nvPicPr>
        <p:blipFill>
          <a:blip r:embed="rId4"/>
          <a:stretch>
            <a:fillRect/>
          </a:stretch>
        </p:blipFill>
        <p:spPr>
          <a:xfrm>
            <a:off x="6224705" y="3137490"/>
            <a:ext cx="3500067" cy="2472156"/>
          </a:xfrm>
          <a:prstGeom prst="rect">
            <a:avLst/>
          </a:prstGeom>
        </p:spPr>
      </p:pic>
      <p:pic>
        <p:nvPicPr>
          <p:cNvPr id="8" name="Picture 7">
            <a:extLst>
              <a:ext uri="{FF2B5EF4-FFF2-40B4-BE49-F238E27FC236}">
                <a16:creationId xmlns:a16="http://schemas.microsoft.com/office/drawing/2014/main" id="{32855FC5-AC62-499F-83EC-F7F5520C29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7DB05B87-99BA-4772-B6D6-206844249A39}"/>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p:txBody>
      </p:sp>
    </p:spTree>
    <p:extLst>
      <p:ext uri="{BB962C8B-B14F-4D97-AF65-F5344CB8AC3E}">
        <p14:creationId xmlns:p14="http://schemas.microsoft.com/office/powerpoint/2010/main" val="25598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DAAAA14-A1D4-4DC1-A6B6-3E206F4F6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6" name="Rectangle 2"/>
          <p:cNvSpPr>
            <a:spLocks noChangeArrowheads="1"/>
          </p:cNvSpPr>
          <p:nvPr/>
        </p:nvSpPr>
        <p:spPr bwMode="auto">
          <a:xfrm>
            <a:off x="0" y="451637"/>
            <a:ext cx="12192000" cy="461665"/>
          </a:xfrm>
          <a:prstGeom prst="rect">
            <a:avLst/>
          </a:prstGeom>
          <a:noFill/>
          <a:ln w="12700" cap="sq">
            <a:noFill/>
            <a:miter lim="800000"/>
            <a:headEnd type="none" w="sm" len="sm"/>
            <a:tailEnd type="none" w="sm" len="sm"/>
          </a:ln>
        </p:spPr>
        <p:txBody>
          <a:bodyPr wrap="square">
            <a:spAutoFit/>
          </a:bodyPr>
          <a:lstStyle/>
          <a:p>
            <a:pPr algn="ctr">
              <a:defRPr/>
            </a:pPr>
            <a:r>
              <a:rPr lang="en-US" sz="2400" dirty="0">
                <a:latin typeface="Avenir Book"/>
              </a:rPr>
              <a:t>Common Errors to be Aware of When Filing the FAFSA</a:t>
            </a:r>
          </a:p>
        </p:txBody>
      </p:sp>
      <p:sp>
        <p:nvSpPr>
          <p:cNvPr id="3077" name="Text Box 3"/>
          <p:cNvSpPr txBox="1">
            <a:spLocks noChangeArrowheads="1"/>
          </p:cNvSpPr>
          <p:nvPr/>
        </p:nvSpPr>
        <p:spPr bwMode="auto">
          <a:xfrm>
            <a:off x="2095150" y="1200912"/>
            <a:ext cx="8305800" cy="3585597"/>
          </a:xfrm>
          <a:prstGeom prst="rect">
            <a:avLst/>
          </a:prstGeom>
          <a:noFill/>
          <a:ln w="12700" cap="sq">
            <a:noFill/>
            <a:miter lim="800000"/>
            <a:headEnd type="none" w="sm" len="sm"/>
            <a:tailEnd type="none" w="sm" len="sm"/>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Check for the following:</a:t>
            </a:r>
          </a:p>
          <a:p>
            <a:pPr marL="731520" lvl="1" indent="-274320">
              <a:spcBef>
                <a:spcPts val="600"/>
              </a:spcBef>
              <a:buClr>
                <a:schemeClr val="accent1"/>
              </a:buClr>
              <a:buSzPct val="70000"/>
              <a:buFont typeface="Wingdings"/>
              <a:buChar char=""/>
              <a:defRPr/>
            </a:pPr>
            <a:r>
              <a:rPr lang="en-US" sz="1600" dirty="0">
                <a:latin typeface="Avenir Book"/>
              </a:rPr>
              <a:t>Is everything spelled correctly?</a:t>
            </a:r>
          </a:p>
          <a:p>
            <a:pPr marL="731520" lvl="1" indent="-274320">
              <a:spcBef>
                <a:spcPts val="600"/>
              </a:spcBef>
              <a:buClr>
                <a:schemeClr val="accent1"/>
              </a:buClr>
              <a:buSzPct val="70000"/>
              <a:buFont typeface="Wingdings"/>
              <a:buChar char=""/>
              <a:defRPr/>
            </a:pPr>
            <a:r>
              <a:rPr lang="en-US" sz="1600" dirty="0">
                <a:latin typeface="Avenir Book"/>
              </a:rPr>
              <a:t>Are email addresses correct?</a:t>
            </a:r>
          </a:p>
          <a:p>
            <a:pPr marL="731520" lvl="1" indent="-274320">
              <a:spcBef>
                <a:spcPts val="600"/>
              </a:spcBef>
              <a:buClr>
                <a:schemeClr val="accent1"/>
              </a:buClr>
              <a:buSzPct val="70000"/>
              <a:buFont typeface="Wingdings"/>
              <a:buChar char=""/>
              <a:defRPr/>
            </a:pPr>
            <a:r>
              <a:rPr lang="en-US" sz="1600" dirty="0">
                <a:latin typeface="Avenir Book"/>
              </a:rPr>
              <a:t>Do names match social security cards? </a:t>
            </a:r>
          </a:p>
          <a:p>
            <a:pPr marL="731520" lvl="1" indent="-274320">
              <a:spcBef>
                <a:spcPts val="600"/>
              </a:spcBef>
              <a:buClr>
                <a:schemeClr val="accent1"/>
              </a:buClr>
              <a:buSzPct val="70000"/>
              <a:buFont typeface="Wingdings"/>
              <a:buChar char=""/>
              <a:defRPr/>
            </a:pPr>
            <a:r>
              <a:rPr lang="en-US" sz="1600" dirty="0">
                <a:latin typeface="Avenir Book"/>
              </a:rPr>
              <a:t>Do you have the correct “parent(s)” listed?</a:t>
            </a:r>
          </a:p>
          <a:p>
            <a:pPr marL="731520" lvl="1" indent="-274320">
              <a:spcBef>
                <a:spcPts val="600"/>
              </a:spcBef>
              <a:buClr>
                <a:schemeClr val="accent1"/>
              </a:buClr>
              <a:buSzPct val="70000"/>
              <a:buFont typeface="Wingdings"/>
              <a:buChar char=""/>
              <a:defRPr/>
            </a:pPr>
            <a:r>
              <a:rPr lang="en-US" sz="1600" dirty="0">
                <a:latin typeface="Avenir Book"/>
              </a:rPr>
              <a:t>If parent completing, did they answer questions about the student correctly?</a:t>
            </a:r>
          </a:p>
          <a:p>
            <a:pPr marL="1188720" lvl="2" indent="-274320">
              <a:spcBef>
                <a:spcPts val="600"/>
              </a:spcBef>
              <a:buClr>
                <a:schemeClr val="accent1"/>
              </a:buClr>
              <a:buSzPct val="70000"/>
              <a:buFont typeface="Wingdings"/>
              <a:buChar char=""/>
              <a:defRPr/>
            </a:pPr>
            <a:r>
              <a:rPr lang="en-US" sz="1600" dirty="0">
                <a:latin typeface="Avenir Book"/>
              </a:rPr>
              <a:t>Student section v Parent section</a:t>
            </a:r>
          </a:p>
          <a:p>
            <a:pPr marL="274320" indent="-274320">
              <a:spcBef>
                <a:spcPts val="600"/>
              </a:spcBef>
              <a:buClr>
                <a:schemeClr val="accent1"/>
              </a:buClr>
              <a:buSzPct val="70000"/>
              <a:buFont typeface="Wingdings"/>
              <a:buChar char=""/>
              <a:defRPr/>
            </a:pPr>
            <a:r>
              <a:rPr lang="en-US" dirty="0">
                <a:latin typeface="Avenir Book"/>
              </a:rPr>
              <a:t>Other issues to be aware of (highlighted on the first page of the FAFSA </a:t>
            </a:r>
            <a:r>
              <a:rPr lang="en-US">
                <a:latin typeface="Avenir Book"/>
              </a:rPr>
              <a:t>submission summary):</a:t>
            </a:r>
            <a:endParaRPr lang="en-US" dirty="0">
              <a:latin typeface="Avenir Book"/>
            </a:endParaRPr>
          </a:p>
          <a:p>
            <a:pPr marL="731520" lvl="2" indent="-274320">
              <a:spcBef>
                <a:spcPts val="600"/>
              </a:spcBef>
              <a:buClr>
                <a:schemeClr val="accent1"/>
              </a:buClr>
              <a:buSzPct val="70000"/>
              <a:buFont typeface="Wingdings"/>
              <a:buChar char=""/>
              <a:defRPr/>
            </a:pPr>
            <a:r>
              <a:rPr lang="en-US" sz="1600" dirty="0">
                <a:latin typeface="Avenir Book"/>
              </a:rPr>
              <a:t>Citizenship Issue</a:t>
            </a:r>
          </a:p>
          <a:p>
            <a:pPr marL="731520" lvl="2" indent="-274320">
              <a:spcBef>
                <a:spcPts val="600"/>
              </a:spcBef>
              <a:buClr>
                <a:schemeClr val="accent1"/>
              </a:buClr>
              <a:buSzPct val="70000"/>
              <a:buFont typeface="Wingdings"/>
              <a:buChar char=""/>
              <a:defRPr/>
            </a:pPr>
            <a:r>
              <a:rPr lang="en-US" sz="1600" dirty="0">
                <a:latin typeface="Avenir Book"/>
              </a:rPr>
              <a:t>Social Security Conflict</a:t>
            </a:r>
            <a:endParaRPr lang="en-US" dirty="0">
              <a:latin typeface="Avenir Book"/>
            </a:endParaRPr>
          </a:p>
        </p:txBody>
      </p:sp>
      <p:pic>
        <p:nvPicPr>
          <p:cNvPr id="8" name="Picture 7">
            <a:extLst>
              <a:ext uri="{FF2B5EF4-FFF2-40B4-BE49-F238E27FC236}">
                <a16:creationId xmlns:a16="http://schemas.microsoft.com/office/drawing/2014/main" id="{42DC087E-094D-418A-B5EF-8BEE49450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0" name="TextBox 9">
            <a:extLst>
              <a:ext uri="{FF2B5EF4-FFF2-40B4-BE49-F238E27FC236}">
                <a16:creationId xmlns:a16="http://schemas.microsoft.com/office/drawing/2014/main" id="{DEFCD59E-43B1-47D4-B9C5-684A83F90242}"/>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6ED0300-CB95-4310-A687-8EAC58EC48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9">
            <a:extLst>
              <a:ext uri="{FF2B5EF4-FFF2-40B4-BE49-F238E27FC236}">
                <a16:creationId xmlns:a16="http://schemas.microsoft.com/office/drawing/2014/main" id="{80E53B62-1A0A-4A54-8482-CF36B0403D58}"/>
              </a:ext>
            </a:extLst>
          </p:cNvPr>
          <p:cNvSpPr txBox="1">
            <a:spLocks noChangeArrowheads="1"/>
          </p:cNvSpPr>
          <p:nvPr/>
        </p:nvSpPr>
        <p:spPr bwMode="auto">
          <a:xfrm>
            <a:off x="2209800" y="1743983"/>
            <a:ext cx="8153400" cy="2139047"/>
          </a:xfrm>
          <a:prstGeom prst="rect">
            <a:avLst/>
          </a:prstGeom>
          <a:noFill/>
          <a:ln w="12700" cap="sq">
            <a:noFill/>
            <a:miter lim="800000"/>
            <a:headEnd type="none" w="sm" len="sm"/>
            <a:tailEnd type="none" w="sm" len="sm"/>
          </a:ln>
        </p:spPr>
        <p:txBody>
          <a:bodyPr>
            <a:spAutoFit/>
          </a:bodyPr>
          <a:lstStyle/>
          <a:p>
            <a:pPr marL="285750" indent="-274320">
              <a:spcBef>
                <a:spcPts val="600"/>
              </a:spcBef>
              <a:buClr>
                <a:schemeClr val="accent1"/>
              </a:buClr>
              <a:buSzPct val="70000"/>
              <a:buFont typeface="Wingdings"/>
              <a:buChar char=""/>
              <a:defRPr/>
            </a:pPr>
            <a:r>
              <a:rPr lang="en-US" dirty="0">
                <a:latin typeface="Avenir Book"/>
              </a:rPr>
              <a:t>Five Types of Assistance</a:t>
            </a:r>
          </a:p>
          <a:p>
            <a:pPr marL="742950" lvl="1" indent="-274320">
              <a:spcBef>
                <a:spcPts val="600"/>
              </a:spcBef>
              <a:buClr>
                <a:schemeClr val="accent1"/>
              </a:buClr>
              <a:buSzPct val="70000"/>
              <a:buFont typeface="Wingdings"/>
              <a:buChar char=""/>
              <a:defRPr/>
            </a:pPr>
            <a:r>
              <a:rPr lang="en-US" dirty="0">
                <a:latin typeface="Avenir Book"/>
              </a:rPr>
              <a:t>Institutional Scholarships/Grants</a:t>
            </a:r>
          </a:p>
          <a:p>
            <a:pPr marL="742950" lvl="1" indent="-274320">
              <a:spcBef>
                <a:spcPts val="600"/>
              </a:spcBef>
              <a:buClr>
                <a:schemeClr val="accent1"/>
              </a:buClr>
              <a:buSzPct val="70000"/>
              <a:buFont typeface="Wingdings"/>
              <a:buChar char=""/>
              <a:defRPr/>
            </a:pPr>
            <a:r>
              <a:rPr lang="en-US" dirty="0">
                <a:latin typeface="Avenir Book"/>
              </a:rPr>
              <a:t>Entitlement Awards</a:t>
            </a:r>
          </a:p>
          <a:p>
            <a:pPr marL="742950" lvl="1" indent="-274320">
              <a:spcBef>
                <a:spcPts val="600"/>
              </a:spcBef>
              <a:buClr>
                <a:schemeClr val="accent1"/>
              </a:buClr>
              <a:buSzPct val="70000"/>
              <a:buFont typeface="Wingdings"/>
              <a:buChar char=""/>
              <a:defRPr/>
            </a:pPr>
            <a:r>
              <a:rPr lang="en-US" dirty="0">
                <a:latin typeface="Avenir Book"/>
              </a:rPr>
              <a:t>Need Based Aid</a:t>
            </a:r>
          </a:p>
          <a:p>
            <a:pPr marL="742950" lvl="1" indent="-274320">
              <a:spcBef>
                <a:spcPts val="600"/>
              </a:spcBef>
              <a:buClr>
                <a:schemeClr val="accent1"/>
              </a:buClr>
              <a:buSzPct val="70000"/>
              <a:buFont typeface="Wingdings"/>
              <a:buChar char=""/>
              <a:defRPr/>
            </a:pPr>
            <a:r>
              <a:rPr lang="en-US" dirty="0">
                <a:latin typeface="Avenir Book"/>
              </a:rPr>
              <a:t>Outside Funding</a:t>
            </a:r>
          </a:p>
          <a:p>
            <a:pPr marL="742950" lvl="1" indent="-274320">
              <a:spcBef>
                <a:spcPts val="600"/>
              </a:spcBef>
              <a:buClr>
                <a:schemeClr val="accent1"/>
              </a:buClr>
              <a:buSzPct val="70000"/>
              <a:buFont typeface="Wingdings"/>
              <a:buChar char=""/>
              <a:defRPr/>
            </a:pPr>
            <a:r>
              <a:rPr lang="en-US" dirty="0">
                <a:latin typeface="Avenir Book"/>
              </a:rPr>
              <a:t>Payment Options</a:t>
            </a:r>
          </a:p>
        </p:txBody>
      </p:sp>
      <p:sp>
        <p:nvSpPr>
          <p:cNvPr id="5" name="Text Box 2">
            <a:extLst>
              <a:ext uri="{FF2B5EF4-FFF2-40B4-BE49-F238E27FC236}">
                <a16:creationId xmlns:a16="http://schemas.microsoft.com/office/drawing/2014/main" id="{45F62151-01CF-4C04-8206-4D9009E14E8A}"/>
              </a:ext>
            </a:extLst>
          </p:cNvPr>
          <p:cNvSpPr txBox="1">
            <a:spLocks noChangeArrowheads="1"/>
          </p:cNvSpPr>
          <p:nvPr/>
        </p:nvSpPr>
        <p:spPr bwMode="auto">
          <a:xfrm>
            <a:off x="1371600" y="307068"/>
            <a:ext cx="9296400" cy="762000"/>
          </a:xfrm>
          <a:prstGeom prst="rect">
            <a:avLst/>
          </a:prstGeom>
          <a:noFill/>
          <a:ln w="9525">
            <a:noFill/>
            <a:miter lim="800000"/>
            <a:headEnd/>
            <a:tailEnd/>
          </a:ln>
        </p:spPr>
        <p:txBody>
          <a:bodyPr wrap="square">
            <a:spAutoFit/>
          </a:bodyPr>
          <a:lstStyle/>
          <a:p>
            <a:pPr algn="ctr" eaLnBrk="1" hangingPunct="1">
              <a:spcBef>
                <a:spcPct val="50000"/>
              </a:spcBef>
              <a:defRPr/>
            </a:pPr>
            <a:r>
              <a:rPr lang="en-US" sz="4400" dirty="0">
                <a:latin typeface="Avenir Book"/>
              </a:rPr>
              <a:t>Types of Financial Aid</a:t>
            </a:r>
          </a:p>
        </p:txBody>
      </p:sp>
      <p:pic>
        <p:nvPicPr>
          <p:cNvPr id="7" name="Picture 6">
            <a:extLst>
              <a:ext uri="{FF2B5EF4-FFF2-40B4-BE49-F238E27FC236}">
                <a16:creationId xmlns:a16="http://schemas.microsoft.com/office/drawing/2014/main" id="{6AC7798D-D011-4522-94A3-E2C3E33EF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E006278E-E626-400A-A55D-AF770DD53790}"/>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extLst>
      <p:ext uri="{BB962C8B-B14F-4D97-AF65-F5344CB8AC3E}">
        <p14:creationId xmlns:p14="http://schemas.microsoft.com/office/powerpoint/2010/main" val="367235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6DE31653-CE5A-4224-AFEE-92262B243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0" name="Text Box 2"/>
          <p:cNvSpPr txBox="1">
            <a:spLocks noChangeArrowheads="1"/>
          </p:cNvSpPr>
          <p:nvPr/>
        </p:nvSpPr>
        <p:spPr bwMode="auto">
          <a:xfrm>
            <a:off x="0" y="414791"/>
            <a:ext cx="12192000" cy="457200"/>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en-US" sz="2400" dirty="0"/>
              <a:t>Institutional Scholarships/Grants</a:t>
            </a:r>
            <a:endParaRPr lang="en-US" dirty="0"/>
          </a:p>
        </p:txBody>
      </p:sp>
      <p:sp>
        <p:nvSpPr>
          <p:cNvPr id="4105" name="Text Box 9"/>
          <p:cNvSpPr txBox="1">
            <a:spLocks noChangeArrowheads="1"/>
          </p:cNvSpPr>
          <p:nvPr/>
        </p:nvSpPr>
        <p:spPr bwMode="auto">
          <a:xfrm>
            <a:off x="2276912" y="1056085"/>
            <a:ext cx="8153400" cy="3554819"/>
          </a:xfrm>
          <a:prstGeom prst="rect">
            <a:avLst/>
          </a:prstGeom>
          <a:noFill/>
          <a:ln w="12700" cap="sq">
            <a:noFill/>
            <a:miter lim="800000"/>
            <a:headEnd type="none" w="sm" len="sm"/>
            <a:tailEnd type="none" w="sm" len="sm"/>
          </a:ln>
        </p:spPr>
        <p:txBody>
          <a:bodyPr>
            <a:spAutoFit/>
          </a:bodyPr>
          <a:lstStyle/>
          <a:p>
            <a:pPr marL="274320" indent="-274320">
              <a:spcBef>
                <a:spcPts val="600"/>
              </a:spcBef>
              <a:buClr>
                <a:schemeClr val="accent1"/>
              </a:buClr>
              <a:buSzPct val="70000"/>
              <a:buFont typeface="Wingdings"/>
              <a:buChar char=""/>
              <a:defRPr/>
            </a:pPr>
            <a:r>
              <a:rPr lang="en-US" dirty="0"/>
              <a:t>Scholarships and Grants are gifts that DO NOT need to be repaid</a:t>
            </a:r>
          </a:p>
          <a:p>
            <a:pPr marL="274320" indent="-274320">
              <a:spcBef>
                <a:spcPts val="600"/>
              </a:spcBef>
              <a:buClr>
                <a:schemeClr val="accent1"/>
              </a:buClr>
              <a:buSzPct val="70000"/>
              <a:buFont typeface="Wingdings"/>
              <a:buChar char=""/>
              <a:defRPr/>
            </a:pPr>
            <a:r>
              <a:rPr lang="en-US" dirty="0"/>
              <a:t>May require separate application</a:t>
            </a:r>
          </a:p>
          <a:p>
            <a:pPr marL="274320" indent="-274320">
              <a:spcBef>
                <a:spcPts val="600"/>
              </a:spcBef>
              <a:buClr>
                <a:schemeClr val="accent1"/>
              </a:buClr>
              <a:buSzPct val="70000"/>
              <a:buFont typeface="Wingdings"/>
              <a:buChar char=""/>
              <a:defRPr/>
            </a:pPr>
            <a:r>
              <a:rPr lang="en-US" dirty="0"/>
              <a:t>Can be awarded to students based on any of the following:</a:t>
            </a:r>
          </a:p>
          <a:p>
            <a:pPr marL="731520" lvl="1" indent="-274320">
              <a:spcBef>
                <a:spcPts val="600"/>
              </a:spcBef>
              <a:buClr>
                <a:schemeClr val="accent1"/>
              </a:buClr>
              <a:buSzPct val="70000"/>
              <a:buFont typeface="Wingdings"/>
              <a:buChar char=""/>
              <a:defRPr/>
            </a:pPr>
            <a:r>
              <a:rPr lang="en-US" dirty="0"/>
              <a:t>High school GPA</a:t>
            </a:r>
          </a:p>
          <a:p>
            <a:pPr marL="731520" lvl="1" indent="-274320">
              <a:spcBef>
                <a:spcPts val="600"/>
              </a:spcBef>
              <a:buClr>
                <a:schemeClr val="accent1"/>
              </a:buClr>
              <a:buSzPct val="70000"/>
              <a:buFont typeface="Wingdings"/>
              <a:buChar char=""/>
              <a:defRPr/>
            </a:pPr>
            <a:r>
              <a:rPr lang="en-US" dirty="0"/>
              <a:t>Standardized test scores, if available</a:t>
            </a:r>
          </a:p>
          <a:p>
            <a:pPr marL="731520" lvl="1" indent="-274320">
              <a:spcBef>
                <a:spcPts val="600"/>
              </a:spcBef>
              <a:buClr>
                <a:schemeClr val="accent1"/>
              </a:buClr>
              <a:buSzPct val="70000"/>
              <a:buFont typeface="Wingdings"/>
              <a:buChar char=""/>
              <a:defRPr/>
            </a:pPr>
            <a:r>
              <a:rPr lang="en-US" dirty="0"/>
              <a:t>Athletic ability</a:t>
            </a:r>
          </a:p>
          <a:p>
            <a:pPr marL="731520" lvl="1" indent="-274320">
              <a:spcBef>
                <a:spcPts val="600"/>
              </a:spcBef>
              <a:buClr>
                <a:schemeClr val="accent1"/>
              </a:buClr>
              <a:buSzPct val="70000"/>
              <a:buFont typeface="Wingdings"/>
              <a:buChar char=""/>
              <a:defRPr/>
            </a:pPr>
            <a:r>
              <a:rPr lang="en-US" dirty="0"/>
              <a:t>Musical abilities</a:t>
            </a:r>
          </a:p>
          <a:p>
            <a:pPr marL="274320" indent="-274320">
              <a:spcBef>
                <a:spcPts val="600"/>
              </a:spcBef>
              <a:buClr>
                <a:schemeClr val="accent1"/>
              </a:buClr>
              <a:buSzPct val="70000"/>
              <a:buFont typeface="Wingdings"/>
              <a:buChar char=""/>
              <a:defRPr/>
            </a:pPr>
            <a:r>
              <a:rPr lang="en-US" dirty="0"/>
              <a:t>Scholarship competitions and/or honors programs </a:t>
            </a:r>
          </a:p>
          <a:p>
            <a:pPr marL="274320" indent="-274320">
              <a:spcBef>
                <a:spcPts val="600"/>
              </a:spcBef>
              <a:buClr>
                <a:schemeClr val="accent1"/>
              </a:buClr>
              <a:buSzPct val="70000"/>
              <a:buFont typeface="Wingdings"/>
              <a:buChar char=""/>
              <a:defRPr/>
            </a:pPr>
            <a:r>
              <a:rPr lang="en-US" dirty="0"/>
              <a:t>Renewability up to the individual school</a:t>
            </a:r>
          </a:p>
          <a:p>
            <a:pPr marL="731520" lvl="1" indent="-274320">
              <a:spcBef>
                <a:spcPts val="600"/>
              </a:spcBef>
              <a:buClr>
                <a:schemeClr val="accent1"/>
              </a:buClr>
              <a:buSzPct val="70000"/>
              <a:buFont typeface="Wingdings"/>
              <a:buChar char=""/>
              <a:defRPr/>
            </a:pPr>
            <a:r>
              <a:rPr lang="en-US" dirty="0"/>
              <a:t>It’s important to ask each school what their policy is</a:t>
            </a:r>
          </a:p>
        </p:txBody>
      </p:sp>
      <p:pic>
        <p:nvPicPr>
          <p:cNvPr id="7" name="Picture 6">
            <a:extLst>
              <a:ext uri="{FF2B5EF4-FFF2-40B4-BE49-F238E27FC236}">
                <a16:creationId xmlns:a16="http://schemas.microsoft.com/office/drawing/2014/main" id="{76F51901-B588-49C7-BC10-A3F1DEB44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8" name="TextBox 7">
            <a:extLst>
              <a:ext uri="{FF2B5EF4-FFF2-40B4-BE49-F238E27FC236}">
                <a16:creationId xmlns:a16="http://schemas.microsoft.com/office/drawing/2014/main" id="{83593822-9BE3-47FA-AAA1-51DBF0C7B3F2}"/>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1F4FF40-F2A2-434E-AC63-C156CC38A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2"/>
          <p:cNvSpPr txBox="1">
            <a:spLocks noChangeArrowheads="1"/>
          </p:cNvSpPr>
          <p:nvPr/>
        </p:nvSpPr>
        <p:spPr>
          <a:xfrm>
            <a:off x="0" y="513709"/>
            <a:ext cx="12192000" cy="457200"/>
          </a:xfrm>
          <a:prstGeom prst="rect">
            <a:avLst/>
          </a:prstGeom>
        </p:spPr>
        <p:txBody>
          <a:bodyPr>
            <a:normAutofit fontScale="97500"/>
          </a:bodyPr>
          <a:lstStyle/>
          <a:p>
            <a:pPr algn="ctr">
              <a:defRPr/>
            </a:pPr>
            <a:r>
              <a:rPr lang="en-US" sz="2400" dirty="0"/>
              <a:t>Entitlement Awards</a:t>
            </a:r>
          </a:p>
        </p:txBody>
      </p:sp>
      <p:sp>
        <p:nvSpPr>
          <p:cNvPr id="12" name="Text Box 4"/>
          <p:cNvSpPr txBox="1">
            <a:spLocks noChangeArrowheads="1"/>
          </p:cNvSpPr>
          <p:nvPr/>
        </p:nvSpPr>
        <p:spPr bwMode="auto">
          <a:xfrm>
            <a:off x="0" y="932627"/>
            <a:ext cx="12192000" cy="338554"/>
          </a:xfrm>
          <a:prstGeom prst="rect">
            <a:avLst/>
          </a:prstGeom>
          <a:noFill/>
          <a:ln w="9525">
            <a:noFill/>
            <a:miter lim="800000"/>
            <a:headEnd/>
            <a:tailEnd/>
          </a:ln>
        </p:spPr>
        <p:txBody>
          <a:bodyPr wrap="square">
            <a:spAutoFit/>
          </a:bodyPr>
          <a:lstStyle/>
          <a:p>
            <a:pPr algn="ctr">
              <a:defRPr/>
            </a:pPr>
            <a:r>
              <a:rPr lang="en-US" sz="1600" i="1" dirty="0"/>
              <a:t>Entitlement funds are awarded according to either geographical location or religious affiliation.</a:t>
            </a:r>
          </a:p>
        </p:txBody>
      </p:sp>
      <p:sp>
        <p:nvSpPr>
          <p:cNvPr id="15" name="Rectangle 23"/>
          <p:cNvSpPr>
            <a:spLocks noChangeArrowheads="1"/>
          </p:cNvSpPr>
          <p:nvPr/>
        </p:nvSpPr>
        <p:spPr bwMode="auto">
          <a:xfrm>
            <a:off x="2017869" y="1484618"/>
            <a:ext cx="8305800" cy="4016484"/>
          </a:xfrm>
          <a:prstGeom prst="rect">
            <a:avLst/>
          </a:prstGeom>
          <a:noFill/>
          <a:ln w="9525">
            <a:noFill/>
            <a:miter lim="800000"/>
            <a:headEnd/>
            <a:tailEnd/>
          </a:ln>
        </p:spPr>
        <p:txBody>
          <a:bodyPr>
            <a:spAutoFit/>
          </a:bodyPr>
          <a:lstStyle/>
          <a:p>
            <a:pPr indent="-274320">
              <a:spcBef>
                <a:spcPts val="600"/>
              </a:spcBef>
              <a:buClr>
                <a:schemeClr val="accent1"/>
              </a:buClr>
              <a:buSzPct val="70000"/>
              <a:buFont typeface="Wingdings"/>
              <a:buChar char=""/>
              <a:defRPr/>
            </a:pPr>
            <a:r>
              <a:rPr lang="en-US" dirty="0"/>
              <a:t>Institutional Awards </a:t>
            </a:r>
          </a:p>
          <a:p>
            <a:pPr indent="-274320">
              <a:spcBef>
                <a:spcPts val="600"/>
              </a:spcBef>
              <a:buClr>
                <a:schemeClr val="accent1"/>
              </a:buClr>
              <a:buSzPct val="70000"/>
              <a:buFont typeface="Wingdings"/>
              <a:buChar char=""/>
              <a:defRPr/>
            </a:pPr>
            <a:r>
              <a:rPr lang="en-US" dirty="0"/>
              <a:t>Virginia Tuition Assistance Grant</a:t>
            </a:r>
          </a:p>
          <a:p>
            <a:pPr marL="801688" lvl="1" indent="-338138">
              <a:spcBef>
                <a:spcPts val="600"/>
              </a:spcBef>
              <a:buClr>
                <a:schemeClr val="accent1"/>
              </a:buClr>
              <a:buSzPct val="70000"/>
              <a:buFont typeface="Wingdings"/>
              <a:buChar char=""/>
              <a:defRPr/>
            </a:pPr>
            <a:r>
              <a:rPr lang="en-US" sz="1600" i="1" dirty="0"/>
              <a:t>Bona-fide residents of Virginia who are enrolled in a VA Private college</a:t>
            </a:r>
          </a:p>
          <a:p>
            <a:pPr indent="-274320">
              <a:spcBef>
                <a:spcPts val="600"/>
              </a:spcBef>
              <a:buClr>
                <a:schemeClr val="accent1"/>
              </a:buClr>
              <a:buSzPct val="70000"/>
              <a:buFont typeface="Wingdings"/>
              <a:buChar char=""/>
              <a:defRPr/>
            </a:pPr>
            <a:r>
              <a:rPr lang="en-US" dirty="0"/>
              <a:t>Virginia Guaranteed Assistance Program (VGAP)</a:t>
            </a:r>
          </a:p>
          <a:p>
            <a:pPr marL="801688" lvl="1" indent="-338138">
              <a:spcBef>
                <a:spcPts val="600"/>
              </a:spcBef>
              <a:buClr>
                <a:schemeClr val="accent1"/>
              </a:buClr>
              <a:buSzPct val="70000"/>
              <a:buFont typeface="Wingdings"/>
              <a:buChar char=""/>
              <a:defRPr/>
            </a:pPr>
            <a:r>
              <a:rPr lang="en-US" sz="1600" i="1" dirty="0"/>
              <a:t>Graduates of Virginia HS (2.5 GPA) who are enrolled in a Public VA University</a:t>
            </a:r>
          </a:p>
          <a:p>
            <a:pPr marL="801688" lvl="1" indent="-338138">
              <a:spcBef>
                <a:spcPts val="600"/>
              </a:spcBef>
              <a:buClr>
                <a:schemeClr val="accent1"/>
              </a:buClr>
              <a:buSzPct val="70000"/>
              <a:buFont typeface="Wingdings"/>
              <a:buChar char=""/>
              <a:defRPr/>
            </a:pPr>
            <a:r>
              <a:rPr lang="en-US" sz="1600" i="1" dirty="0"/>
              <a:t>Awards Range by institution</a:t>
            </a:r>
          </a:p>
          <a:p>
            <a:pPr marL="801688" lvl="1" indent="-338138">
              <a:spcBef>
                <a:spcPts val="600"/>
              </a:spcBef>
              <a:buClr>
                <a:schemeClr val="accent1"/>
              </a:buClr>
              <a:buSzPct val="70000"/>
              <a:buFont typeface="Wingdings"/>
              <a:buChar char=""/>
              <a:defRPr/>
            </a:pPr>
            <a:r>
              <a:rPr lang="en-US" sz="1600" i="1" dirty="0"/>
              <a:t>Renewed for up to 3 additional years</a:t>
            </a:r>
          </a:p>
          <a:p>
            <a:pPr marL="282575" lvl="1" indent="-282575">
              <a:spcBef>
                <a:spcPts val="600"/>
              </a:spcBef>
              <a:buClr>
                <a:schemeClr val="accent1"/>
              </a:buClr>
              <a:buSzPct val="70000"/>
              <a:buFont typeface="Wingdings"/>
              <a:buChar char=""/>
              <a:defRPr/>
            </a:pPr>
            <a:r>
              <a:rPr lang="en-US" dirty="0"/>
              <a:t>Virginia Transfer Grant Program </a:t>
            </a:r>
          </a:p>
          <a:p>
            <a:pPr marL="801688" lvl="1" indent="-338138">
              <a:spcBef>
                <a:spcPts val="600"/>
              </a:spcBef>
              <a:buClr>
                <a:schemeClr val="accent1"/>
              </a:buClr>
              <a:buSzPct val="70000"/>
              <a:buFont typeface="Wingdings"/>
              <a:buChar char=""/>
              <a:defRPr/>
            </a:pPr>
            <a:r>
              <a:rPr lang="en-US" sz="1600" i="1" dirty="0"/>
              <a:t>Recipient must be a first-time transfer minority student from an accredited institution</a:t>
            </a:r>
          </a:p>
          <a:p>
            <a:pPr marL="801688" lvl="1" indent="-338138">
              <a:spcBef>
                <a:spcPts val="600"/>
              </a:spcBef>
              <a:buClr>
                <a:schemeClr val="accent1"/>
              </a:buClr>
              <a:buSzPct val="70000"/>
              <a:buFont typeface="Wingdings"/>
              <a:buChar char=""/>
              <a:defRPr/>
            </a:pPr>
            <a:r>
              <a:rPr lang="en-US" sz="1600" i="1" dirty="0"/>
              <a:t>Award amount is $1,000 per academic year</a:t>
            </a:r>
          </a:p>
          <a:p>
            <a:pPr marL="801688" lvl="1" indent="-338138">
              <a:spcBef>
                <a:spcPts val="600"/>
              </a:spcBef>
              <a:buClr>
                <a:schemeClr val="accent1"/>
              </a:buClr>
              <a:buSzPct val="70000"/>
              <a:buFont typeface="Wingdings"/>
              <a:buChar char=""/>
              <a:defRPr/>
            </a:pPr>
            <a:r>
              <a:rPr lang="en-US" sz="1600" i="1" dirty="0"/>
              <a:t>Requires applicants to have a cumulative transfer GPA of at least 2.0</a:t>
            </a:r>
          </a:p>
          <a:p>
            <a:pPr marL="801688" lvl="1" indent="-338138">
              <a:spcBef>
                <a:spcPts val="600"/>
              </a:spcBef>
              <a:buClr>
                <a:schemeClr val="accent1"/>
              </a:buClr>
              <a:buSzPct val="70000"/>
              <a:buFont typeface="Wingdings"/>
              <a:buChar char=""/>
              <a:defRPr/>
            </a:pPr>
            <a:r>
              <a:rPr lang="en-US" sz="1600" i="1" dirty="0"/>
              <a:t>Minimum number of college-level courses prior to transfer</a:t>
            </a:r>
          </a:p>
        </p:txBody>
      </p:sp>
      <p:pic>
        <p:nvPicPr>
          <p:cNvPr id="8" name="Picture 7">
            <a:extLst>
              <a:ext uri="{FF2B5EF4-FFF2-40B4-BE49-F238E27FC236}">
                <a16:creationId xmlns:a16="http://schemas.microsoft.com/office/drawing/2014/main" id="{C7582014-E7BD-4A6B-8BAE-7A356EF7B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F4DB56EB-7B6B-4C00-96A8-B20833ABCC49}"/>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a:p>
            <a:pPr algn="r"/>
            <a:endParaRPr lang="en-US" sz="1600" dirty="0">
              <a:solidFill>
                <a:srgbClr val="87204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B9707953-4C26-496F-B6D3-0F8CF6A55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674" name="Slide Number Placeholder 5"/>
          <p:cNvSpPr>
            <a:spLocks noGrp="1"/>
          </p:cNvSpPr>
          <p:nvPr>
            <p:ph type="sldNum" sz="quarter" idx="12"/>
          </p:nvPr>
        </p:nvSpPr>
        <p:spPr bwMode="auto">
          <a:xfrm>
            <a:off x="10171113" y="6408739"/>
            <a:ext cx="366712" cy="365125"/>
          </a:xfrm>
          <a:noFill/>
          <a:ln>
            <a:miter lim="800000"/>
            <a:headEnd/>
            <a:tailEnd/>
          </a:ln>
        </p:spPr>
        <p:txBody>
          <a:bodyPr vert="horz" wrap="square" lIns="91440" tIns="45720" rIns="91440" bIns="45720" numCol="1" rtlCol="0" anchor="ctr" anchorCtr="0" compatLnSpc="1">
            <a:prstTxWarp prst="textNoShape">
              <a:avLst/>
            </a:prstTxWarp>
          </a:bodyPr>
          <a:lstStyle/>
          <a:p>
            <a:fld id="{8C88B242-5D49-4E36-900C-AC1FF4F0D77B}" type="slidenum">
              <a:rPr lang="en-US" smtClean="0"/>
              <a:pPr/>
              <a:t>25</a:t>
            </a:fld>
            <a:endParaRPr lang="en-US"/>
          </a:p>
        </p:txBody>
      </p:sp>
      <p:sp>
        <p:nvSpPr>
          <p:cNvPr id="12" name="Rectangle 2"/>
          <p:cNvSpPr txBox="1">
            <a:spLocks noChangeArrowheads="1"/>
          </p:cNvSpPr>
          <p:nvPr/>
        </p:nvSpPr>
        <p:spPr>
          <a:xfrm>
            <a:off x="0" y="457200"/>
            <a:ext cx="12192000" cy="457200"/>
          </a:xfrm>
          <a:prstGeom prst="rect">
            <a:avLst/>
          </a:prstGeom>
        </p:spPr>
        <p:txBody>
          <a:bodyPr/>
          <a:lstStyle/>
          <a:p>
            <a:pPr algn="ctr" eaLnBrk="1" hangingPunct="1">
              <a:defRPr/>
            </a:pPr>
            <a:r>
              <a:rPr lang="en-US" sz="2400" dirty="0"/>
              <a:t>Need-Based Aid</a:t>
            </a:r>
          </a:p>
        </p:txBody>
      </p:sp>
      <p:sp>
        <p:nvSpPr>
          <p:cNvPr id="17" name="Text Box 29"/>
          <p:cNvSpPr txBox="1">
            <a:spLocks noChangeArrowheads="1"/>
          </p:cNvSpPr>
          <p:nvPr/>
        </p:nvSpPr>
        <p:spPr bwMode="auto">
          <a:xfrm>
            <a:off x="1941513" y="1115736"/>
            <a:ext cx="8229600" cy="1846659"/>
          </a:xfrm>
          <a:prstGeom prst="rect">
            <a:avLst/>
          </a:prstGeom>
          <a:noFill/>
          <a:ln w="9525">
            <a:noFill/>
            <a:miter lim="800000"/>
            <a:headEnd/>
            <a:tailEnd/>
          </a:ln>
        </p:spPr>
        <p:txBody>
          <a:bodyPr>
            <a:spAutoFit/>
          </a:bodyPr>
          <a:lstStyle/>
          <a:p>
            <a:pPr marL="274320" indent="-274320">
              <a:spcBef>
                <a:spcPts val="600"/>
              </a:spcBef>
              <a:buClr>
                <a:schemeClr val="accent1"/>
              </a:buClr>
              <a:buSzPct val="70000"/>
              <a:buFont typeface="Wingdings"/>
              <a:buChar char=""/>
              <a:defRPr/>
            </a:pPr>
            <a:r>
              <a:rPr lang="en-US" dirty="0"/>
              <a:t>Automatic review for need-based programs upon FAFSA receipt	</a:t>
            </a:r>
          </a:p>
          <a:p>
            <a:pPr marL="731520" lvl="1" indent="-274320">
              <a:spcBef>
                <a:spcPts val="600"/>
              </a:spcBef>
              <a:buClr>
                <a:schemeClr val="accent1"/>
              </a:buClr>
              <a:buSzPct val="70000"/>
              <a:buFont typeface="Wingdings"/>
              <a:buChar char=""/>
              <a:defRPr/>
            </a:pPr>
            <a:r>
              <a:rPr lang="en-US" dirty="0"/>
              <a:t>Grants</a:t>
            </a:r>
          </a:p>
          <a:p>
            <a:pPr marL="731520" lvl="1" indent="-274320">
              <a:spcBef>
                <a:spcPts val="600"/>
              </a:spcBef>
              <a:buClr>
                <a:schemeClr val="accent1"/>
              </a:buClr>
              <a:buSzPct val="70000"/>
              <a:buFont typeface="Wingdings"/>
              <a:buChar char=""/>
              <a:defRPr/>
            </a:pPr>
            <a:r>
              <a:rPr lang="en-US" dirty="0"/>
              <a:t>Loans</a:t>
            </a:r>
          </a:p>
          <a:p>
            <a:pPr marL="731520" lvl="1" indent="-274320">
              <a:spcBef>
                <a:spcPts val="600"/>
              </a:spcBef>
              <a:buClr>
                <a:schemeClr val="accent1"/>
              </a:buClr>
              <a:buSzPct val="70000"/>
              <a:buFont typeface="Wingdings"/>
              <a:buChar char=""/>
              <a:defRPr/>
            </a:pPr>
            <a:r>
              <a:rPr lang="en-US" dirty="0"/>
              <a:t>Work</a:t>
            </a:r>
          </a:p>
          <a:p>
            <a:pPr>
              <a:spcBef>
                <a:spcPct val="50000"/>
              </a:spcBef>
              <a:defRPr/>
            </a:pPr>
            <a:endParaRPr lang="en-US" dirty="0">
              <a:solidFill>
                <a:schemeClr val="bg2"/>
              </a:solidFill>
            </a:endParaRPr>
          </a:p>
        </p:txBody>
      </p:sp>
      <p:pic>
        <p:nvPicPr>
          <p:cNvPr id="9" name="Picture 8">
            <a:extLst>
              <a:ext uri="{FF2B5EF4-FFF2-40B4-BE49-F238E27FC236}">
                <a16:creationId xmlns:a16="http://schemas.microsoft.com/office/drawing/2014/main" id="{67514E4F-C14B-4FB1-965D-16FA8EED5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0" name="TextBox 9">
            <a:extLst>
              <a:ext uri="{FF2B5EF4-FFF2-40B4-BE49-F238E27FC236}">
                <a16:creationId xmlns:a16="http://schemas.microsoft.com/office/drawing/2014/main" id="{34F41CF5-00AA-48D4-AF80-7EA5E2A6C8EA}"/>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B9707953-4C26-496F-B6D3-0F8CF6A55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674" name="Slide Number Placeholder 5"/>
          <p:cNvSpPr>
            <a:spLocks noGrp="1"/>
          </p:cNvSpPr>
          <p:nvPr>
            <p:ph type="sldNum" sz="quarter" idx="12"/>
          </p:nvPr>
        </p:nvSpPr>
        <p:spPr bwMode="auto">
          <a:xfrm>
            <a:off x="10171113" y="6408739"/>
            <a:ext cx="366712" cy="365125"/>
          </a:xfrm>
          <a:noFill/>
          <a:ln>
            <a:miter lim="800000"/>
            <a:headEnd/>
            <a:tailEnd/>
          </a:ln>
        </p:spPr>
        <p:txBody>
          <a:bodyPr vert="horz" wrap="square" lIns="91440" tIns="45720" rIns="91440" bIns="45720" numCol="1" rtlCol="0" anchor="ctr" anchorCtr="0" compatLnSpc="1">
            <a:prstTxWarp prst="textNoShape">
              <a:avLst/>
            </a:prstTxWarp>
          </a:bodyPr>
          <a:lstStyle/>
          <a:p>
            <a:fld id="{8C88B242-5D49-4E36-900C-AC1FF4F0D77B}" type="slidenum">
              <a:rPr lang="en-US" smtClean="0"/>
              <a:pPr/>
              <a:t>26</a:t>
            </a:fld>
            <a:endParaRPr lang="en-US"/>
          </a:p>
        </p:txBody>
      </p:sp>
      <p:sp>
        <p:nvSpPr>
          <p:cNvPr id="12" name="Rectangle 2"/>
          <p:cNvSpPr txBox="1">
            <a:spLocks noChangeArrowheads="1"/>
          </p:cNvSpPr>
          <p:nvPr/>
        </p:nvSpPr>
        <p:spPr>
          <a:xfrm>
            <a:off x="0" y="457200"/>
            <a:ext cx="12192000" cy="457200"/>
          </a:xfrm>
          <a:prstGeom prst="rect">
            <a:avLst/>
          </a:prstGeom>
        </p:spPr>
        <p:txBody>
          <a:bodyPr/>
          <a:lstStyle/>
          <a:p>
            <a:pPr algn="ctr" eaLnBrk="1" hangingPunct="1">
              <a:defRPr/>
            </a:pPr>
            <a:r>
              <a:rPr lang="en-US" sz="2400" dirty="0"/>
              <a:t>Need-Based Aid</a:t>
            </a:r>
          </a:p>
        </p:txBody>
      </p:sp>
      <p:sp>
        <p:nvSpPr>
          <p:cNvPr id="17" name="Text Box 29"/>
          <p:cNvSpPr txBox="1">
            <a:spLocks noChangeArrowheads="1"/>
          </p:cNvSpPr>
          <p:nvPr/>
        </p:nvSpPr>
        <p:spPr bwMode="auto">
          <a:xfrm>
            <a:off x="1941513" y="1115736"/>
            <a:ext cx="8229600" cy="3323987"/>
          </a:xfrm>
          <a:prstGeom prst="rect">
            <a:avLst/>
          </a:prstGeom>
          <a:noFill/>
          <a:ln w="9525">
            <a:noFill/>
            <a:miter lim="800000"/>
            <a:headEnd/>
            <a:tailEnd/>
          </a:ln>
        </p:spPr>
        <p:txBody>
          <a:bodyPr>
            <a:spAutoFit/>
          </a:bodyPr>
          <a:lstStyle/>
          <a:p>
            <a:pPr marL="274320" indent="-274320">
              <a:spcBef>
                <a:spcPts val="600"/>
              </a:spcBef>
              <a:buClr>
                <a:schemeClr val="accent1"/>
              </a:buClr>
              <a:buSzPct val="70000"/>
              <a:buFont typeface="Wingdings"/>
              <a:buChar char=""/>
              <a:defRPr/>
            </a:pPr>
            <a:r>
              <a:rPr lang="en-US" dirty="0"/>
              <a:t>The Federal Pell Grant Program</a:t>
            </a:r>
          </a:p>
          <a:p>
            <a:pPr marL="731520" lvl="1" indent="-274320">
              <a:spcBef>
                <a:spcPts val="600"/>
              </a:spcBef>
              <a:buClr>
                <a:schemeClr val="accent1"/>
              </a:buClr>
              <a:buSzPct val="70000"/>
              <a:buFont typeface="Wingdings"/>
              <a:buChar char=""/>
              <a:defRPr/>
            </a:pPr>
            <a:r>
              <a:rPr lang="en-US" sz="1600" i="1" dirty="0"/>
              <a:t>Made to undergraduates with high need.</a:t>
            </a:r>
          </a:p>
          <a:p>
            <a:pPr marL="731520" lvl="1" indent="-274320">
              <a:spcBef>
                <a:spcPts val="600"/>
              </a:spcBef>
              <a:buClr>
                <a:schemeClr val="accent1"/>
              </a:buClr>
              <a:buSzPct val="70000"/>
              <a:buFont typeface="Wingdings"/>
              <a:buChar char=""/>
              <a:defRPr/>
            </a:pPr>
            <a:r>
              <a:rPr lang="en-US" sz="1600" i="1" dirty="0"/>
              <a:t>Awards for 2023-2024 range from $767 to $7,395.</a:t>
            </a:r>
          </a:p>
          <a:p>
            <a:pPr marL="731520" lvl="1" indent="-274320">
              <a:spcBef>
                <a:spcPts val="600"/>
              </a:spcBef>
              <a:buClr>
                <a:schemeClr val="accent1"/>
              </a:buClr>
              <a:buSzPct val="70000"/>
              <a:buFont typeface="Wingdings"/>
              <a:buChar char=""/>
              <a:defRPr/>
            </a:pPr>
            <a:r>
              <a:rPr lang="en-US" sz="1600" i="1" dirty="0"/>
              <a:t>Eligibility linked to family size, federal poverty level and enrollment intensity</a:t>
            </a:r>
          </a:p>
          <a:p>
            <a:pPr marL="1188720" lvl="2" indent="-274320">
              <a:spcBef>
                <a:spcPts val="600"/>
              </a:spcBef>
              <a:buClr>
                <a:schemeClr val="accent1"/>
              </a:buClr>
              <a:buSzPct val="70000"/>
              <a:buFont typeface="Wingdings"/>
              <a:buChar char=""/>
              <a:defRPr/>
            </a:pPr>
            <a:r>
              <a:rPr lang="en-US" sz="1600" i="1" dirty="0"/>
              <a:t>Usually families with adjusted gross incomes of $50,000 or less</a:t>
            </a:r>
          </a:p>
          <a:p>
            <a:pPr marL="282575" lvl="1" indent="-282575">
              <a:spcBef>
                <a:spcPts val="600"/>
              </a:spcBef>
              <a:buClr>
                <a:schemeClr val="accent1"/>
              </a:buClr>
              <a:buSzPct val="70000"/>
              <a:buFont typeface="Wingdings"/>
              <a:buChar char=""/>
              <a:defRPr/>
            </a:pPr>
            <a:r>
              <a:rPr lang="en-US" dirty="0"/>
              <a:t>Federal Supplemental Educational Opportunity Grant (SEOG)</a:t>
            </a:r>
          </a:p>
          <a:p>
            <a:pPr marL="739775" lvl="2" indent="-282575">
              <a:spcBef>
                <a:spcPts val="600"/>
              </a:spcBef>
              <a:buClr>
                <a:schemeClr val="accent1"/>
              </a:buClr>
              <a:buSzPct val="70000"/>
              <a:buFont typeface="Wingdings"/>
              <a:buChar char=""/>
              <a:defRPr/>
            </a:pPr>
            <a:r>
              <a:rPr lang="en-US" sz="1600" i="1" dirty="0"/>
              <a:t>Provides grants to students with high financial need, with consideration given to Federal Pell Grant recipients.</a:t>
            </a:r>
          </a:p>
          <a:p>
            <a:pPr marL="739775" lvl="2" indent="-282575">
              <a:spcBef>
                <a:spcPts val="600"/>
              </a:spcBef>
              <a:buClr>
                <a:schemeClr val="accent1"/>
              </a:buClr>
              <a:buSzPct val="70000"/>
              <a:buFont typeface="Wingdings"/>
              <a:buChar char=""/>
              <a:defRPr/>
            </a:pPr>
            <a:r>
              <a:rPr lang="en-US" sz="1600" i="1" dirty="0"/>
              <a:t>The typical Roanoke College award ranges from $200 to $400.</a:t>
            </a:r>
          </a:p>
          <a:p>
            <a:pPr>
              <a:spcBef>
                <a:spcPct val="50000"/>
              </a:spcBef>
              <a:buFont typeface="Arial" charset="0"/>
              <a:buChar char="•"/>
              <a:defRPr/>
            </a:pPr>
            <a:endParaRPr lang="en-US" dirty="0">
              <a:solidFill>
                <a:schemeClr val="bg2"/>
              </a:solidFill>
            </a:endParaRPr>
          </a:p>
        </p:txBody>
      </p:sp>
      <p:pic>
        <p:nvPicPr>
          <p:cNvPr id="9" name="Picture 8">
            <a:extLst>
              <a:ext uri="{FF2B5EF4-FFF2-40B4-BE49-F238E27FC236}">
                <a16:creationId xmlns:a16="http://schemas.microsoft.com/office/drawing/2014/main" id="{67514E4F-C14B-4FB1-965D-16FA8EED5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0" name="TextBox 9">
            <a:extLst>
              <a:ext uri="{FF2B5EF4-FFF2-40B4-BE49-F238E27FC236}">
                <a16:creationId xmlns:a16="http://schemas.microsoft.com/office/drawing/2014/main" id="{34F41CF5-00AA-48D4-AF80-7EA5E2A6C8EA}"/>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extLst>
      <p:ext uri="{BB962C8B-B14F-4D97-AF65-F5344CB8AC3E}">
        <p14:creationId xmlns:p14="http://schemas.microsoft.com/office/powerpoint/2010/main" val="407698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1D305F4-0A1A-477C-9875-D2FD5D438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22" name="Slide Number Placeholder 1"/>
          <p:cNvSpPr>
            <a:spLocks noGrp="1"/>
          </p:cNvSpPr>
          <p:nvPr>
            <p:ph type="sldNum" sz="quarter" idx="12"/>
          </p:nvPr>
        </p:nvSpPr>
        <p:spPr bwMode="auto">
          <a:xfrm>
            <a:off x="10171114" y="6408739"/>
            <a:ext cx="350837" cy="365125"/>
          </a:xfrm>
          <a:noFill/>
          <a:ln>
            <a:miter lim="800000"/>
            <a:headEnd/>
            <a:tailEnd/>
          </a:ln>
        </p:spPr>
        <p:txBody>
          <a:bodyPr vert="horz" wrap="square" lIns="91440" tIns="45720" rIns="91440" bIns="45720" numCol="1" rtlCol="0" anchor="ctr" anchorCtr="0" compatLnSpc="1">
            <a:prstTxWarp prst="textNoShape">
              <a:avLst/>
            </a:prstTxWarp>
          </a:bodyPr>
          <a:lstStyle/>
          <a:p>
            <a:fld id="{F3B42E5D-4577-4AFE-B4DE-94B17D745E07}" type="slidenum">
              <a:rPr lang="en-US" smtClean="0"/>
              <a:pPr/>
              <a:t>27</a:t>
            </a:fld>
            <a:endParaRPr lang="en-US"/>
          </a:p>
        </p:txBody>
      </p:sp>
      <p:sp>
        <p:nvSpPr>
          <p:cNvPr id="30723" name="Slide Number Placeholder 3"/>
          <p:cNvSpPr txBox="1">
            <a:spLocks/>
          </p:cNvSpPr>
          <p:nvPr/>
        </p:nvSpPr>
        <p:spPr bwMode="auto">
          <a:xfrm>
            <a:off x="10171114" y="6408739"/>
            <a:ext cx="350837" cy="365125"/>
          </a:xfrm>
          <a:prstGeom prst="rect">
            <a:avLst/>
          </a:prstGeom>
          <a:noFill/>
          <a:ln w="9525">
            <a:noFill/>
            <a:miter lim="800000"/>
            <a:headEnd/>
            <a:tailEnd/>
          </a:ln>
        </p:spPr>
        <p:txBody>
          <a:bodyPr anchor="b"/>
          <a:lstStyle/>
          <a:p>
            <a:pPr algn="r" eaLnBrk="1" hangingPunct="1"/>
            <a:endParaRPr lang="en-US" sz="1000"/>
          </a:p>
        </p:txBody>
      </p:sp>
      <p:sp>
        <p:nvSpPr>
          <p:cNvPr id="12" name="Rectangle 4"/>
          <p:cNvSpPr>
            <a:spLocks noChangeArrowheads="1"/>
          </p:cNvSpPr>
          <p:nvPr/>
        </p:nvSpPr>
        <p:spPr bwMode="auto">
          <a:xfrm>
            <a:off x="0" y="363650"/>
            <a:ext cx="12192000" cy="914400"/>
          </a:xfrm>
          <a:prstGeom prst="rect">
            <a:avLst/>
          </a:prstGeom>
          <a:noFill/>
          <a:ln w="9525">
            <a:noFill/>
            <a:miter lim="800000"/>
            <a:headEnd/>
            <a:tailEnd/>
          </a:ln>
        </p:spPr>
        <p:txBody>
          <a:bodyPr lIns="92075" tIns="46038" rIns="92075" bIns="46038" anchor="ctr"/>
          <a:lstStyle/>
          <a:p>
            <a:pPr algn="ctr">
              <a:lnSpc>
                <a:spcPct val="70000"/>
              </a:lnSpc>
              <a:defRPr/>
            </a:pPr>
            <a:r>
              <a:rPr lang="en-US" sz="2400" dirty="0"/>
              <a:t>Need-Based Aid</a:t>
            </a:r>
          </a:p>
        </p:txBody>
      </p:sp>
      <p:sp>
        <p:nvSpPr>
          <p:cNvPr id="30725" name="Text Box 6"/>
          <p:cNvSpPr txBox="1">
            <a:spLocks noChangeArrowheads="1"/>
          </p:cNvSpPr>
          <p:nvPr/>
        </p:nvSpPr>
        <p:spPr bwMode="auto">
          <a:xfrm>
            <a:off x="2743200" y="1905000"/>
            <a:ext cx="7594600" cy="369888"/>
          </a:xfrm>
          <a:prstGeom prst="rect">
            <a:avLst/>
          </a:prstGeom>
          <a:noFill/>
          <a:ln w="9525">
            <a:noFill/>
            <a:miter lim="800000"/>
            <a:headEnd/>
            <a:tailEnd/>
          </a:ln>
        </p:spPr>
        <p:txBody>
          <a:bodyPr>
            <a:spAutoFit/>
          </a:bodyPr>
          <a:lstStyle/>
          <a:p>
            <a:pPr>
              <a:spcBef>
                <a:spcPct val="50000"/>
              </a:spcBef>
              <a:buFont typeface="Arial" charset="0"/>
              <a:buChar char="•"/>
            </a:pPr>
            <a:endParaRPr lang="en-US" i="1">
              <a:solidFill>
                <a:schemeClr val="bg2"/>
              </a:solidFill>
            </a:endParaRPr>
          </a:p>
        </p:txBody>
      </p:sp>
      <p:sp>
        <p:nvSpPr>
          <p:cNvPr id="15" name="Rectangle 6"/>
          <p:cNvSpPr>
            <a:spLocks noChangeArrowheads="1"/>
          </p:cNvSpPr>
          <p:nvPr/>
        </p:nvSpPr>
        <p:spPr bwMode="auto">
          <a:xfrm>
            <a:off x="2269332" y="1258439"/>
            <a:ext cx="8077200" cy="3308350"/>
          </a:xfrm>
          <a:prstGeom prst="rect">
            <a:avLst/>
          </a:prstGeom>
          <a:noFill/>
          <a:ln w="9525">
            <a:noFill/>
            <a:miter lim="800000"/>
            <a:headEnd/>
            <a:tailEnd/>
          </a:ln>
        </p:spPr>
        <p:txBody>
          <a:bodyPr>
            <a:spAutoFit/>
          </a:bodyPr>
          <a:lstStyle/>
          <a:p>
            <a:pPr marL="274320" indent="-274320">
              <a:spcBef>
                <a:spcPts val="600"/>
              </a:spcBef>
              <a:buClr>
                <a:schemeClr val="accent1"/>
              </a:buClr>
              <a:buSzPct val="70000"/>
              <a:buFont typeface="Wingdings"/>
              <a:buChar char=""/>
              <a:defRPr/>
            </a:pPr>
            <a:r>
              <a:rPr lang="en-US" dirty="0"/>
              <a:t>Supplemental Grant</a:t>
            </a:r>
          </a:p>
          <a:p>
            <a:pPr marL="731520" lvl="1" indent="-274320">
              <a:spcBef>
                <a:spcPts val="600"/>
              </a:spcBef>
              <a:buClr>
                <a:schemeClr val="accent1"/>
              </a:buClr>
              <a:buSzPct val="70000"/>
              <a:buFont typeface="Wingdings"/>
              <a:buChar char=""/>
              <a:defRPr/>
            </a:pPr>
            <a:r>
              <a:rPr lang="en-US" sz="1600" i="1" dirty="0"/>
              <a:t>Awarded to students who can demonstrate financial need.</a:t>
            </a:r>
          </a:p>
          <a:p>
            <a:pPr marL="731520" lvl="1" indent="-274320">
              <a:spcBef>
                <a:spcPts val="600"/>
              </a:spcBef>
              <a:buClr>
                <a:schemeClr val="accent1"/>
              </a:buClr>
              <a:buSzPct val="70000"/>
              <a:buFont typeface="Wingdings"/>
              <a:buChar char=""/>
              <a:defRPr/>
            </a:pPr>
            <a:r>
              <a:rPr lang="en-US" sz="1600" i="1" dirty="0"/>
              <a:t>Designed to help middle class families.</a:t>
            </a:r>
          </a:p>
          <a:p>
            <a:pPr indent="-274320">
              <a:spcBef>
                <a:spcPts val="600"/>
              </a:spcBef>
              <a:buClr>
                <a:schemeClr val="accent1"/>
              </a:buClr>
              <a:buSzPct val="70000"/>
              <a:buFont typeface="Wingdings"/>
              <a:buChar char=""/>
              <a:defRPr/>
            </a:pPr>
            <a:r>
              <a:rPr lang="en-US" dirty="0"/>
              <a:t>Virginia Commonwealth Award</a:t>
            </a:r>
          </a:p>
          <a:p>
            <a:pPr marL="744538" lvl="1" indent="-280988">
              <a:spcBef>
                <a:spcPts val="600"/>
              </a:spcBef>
              <a:buClr>
                <a:schemeClr val="accent1"/>
              </a:buClr>
              <a:buSzPct val="70000"/>
              <a:buFont typeface="Wingdings"/>
              <a:buChar char=""/>
              <a:defRPr/>
            </a:pPr>
            <a:r>
              <a:rPr lang="en-US" sz="1600" i="1" dirty="0"/>
              <a:t>High need, Federal Pell Grant recipients from Virginia</a:t>
            </a:r>
          </a:p>
          <a:p>
            <a:pPr marL="744538" lvl="1" indent="-280988">
              <a:spcBef>
                <a:spcPts val="600"/>
              </a:spcBef>
              <a:buClr>
                <a:schemeClr val="accent1"/>
              </a:buClr>
              <a:buSzPct val="70000"/>
              <a:buFont typeface="Wingdings"/>
              <a:buChar char=""/>
              <a:defRPr/>
            </a:pPr>
            <a:r>
              <a:rPr lang="en-US" sz="1600" i="1" dirty="0"/>
              <a:t>Must attend a PUBLIC University in VA</a:t>
            </a:r>
          </a:p>
          <a:p>
            <a:pPr marL="744538" lvl="1" indent="-280988">
              <a:spcBef>
                <a:spcPts val="600"/>
              </a:spcBef>
              <a:buClr>
                <a:schemeClr val="accent1"/>
              </a:buClr>
              <a:buSzPct val="70000"/>
              <a:buFont typeface="Wingdings"/>
              <a:buChar char=""/>
              <a:defRPr/>
            </a:pPr>
            <a:r>
              <a:rPr lang="en-US" sz="1600" i="1" dirty="0"/>
              <a:t>Undergraduate and Graduate students</a:t>
            </a:r>
          </a:p>
          <a:p>
            <a:pPr marL="744538" lvl="1" indent="-280988">
              <a:spcBef>
                <a:spcPts val="600"/>
              </a:spcBef>
              <a:buClr>
                <a:schemeClr val="accent1"/>
              </a:buClr>
              <a:buSzPct val="70000"/>
              <a:buFont typeface="Wingdings"/>
              <a:buChar char=""/>
              <a:defRPr/>
            </a:pPr>
            <a:r>
              <a:rPr lang="en-US" sz="1600" i="1" dirty="0"/>
              <a:t>Students with the greatest need receive the largest awards</a:t>
            </a:r>
          </a:p>
          <a:p>
            <a:pPr marL="744538" lvl="1" indent="-280988">
              <a:spcBef>
                <a:spcPts val="600"/>
              </a:spcBef>
              <a:buClr>
                <a:schemeClr val="accent1"/>
              </a:buClr>
              <a:buSzPct val="70000"/>
              <a:buFont typeface="Wingdings"/>
              <a:buChar char=""/>
              <a:defRPr/>
            </a:pPr>
            <a:r>
              <a:rPr lang="en-US" sz="1600" i="1" dirty="0"/>
              <a:t>Amount:  Varies by institution</a:t>
            </a:r>
          </a:p>
          <a:p>
            <a:pPr marL="744538" lvl="1" indent="-280988">
              <a:spcBef>
                <a:spcPts val="600"/>
              </a:spcBef>
              <a:buClr>
                <a:schemeClr val="accent1"/>
              </a:buClr>
              <a:buSzPct val="70000"/>
              <a:buFont typeface="Wingdings"/>
              <a:buChar char=""/>
              <a:defRPr/>
            </a:pPr>
            <a:r>
              <a:rPr lang="en-US" sz="1600" i="1" dirty="0"/>
              <a:t>Renewal requires Satisfactory Academic Progress</a:t>
            </a:r>
          </a:p>
        </p:txBody>
      </p:sp>
      <p:pic>
        <p:nvPicPr>
          <p:cNvPr id="10" name="Picture 9">
            <a:extLst>
              <a:ext uri="{FF2B5EF4-FFF2-40B4-BE49-F238E27FC236}">
                <a16:creationId xmlns:a16="http://schemas.microsoft.com/office/drawing/2014/main" id="{9B2CEE0F-1D83-4DBF-A5BB-90C9ADC1B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1" name="TextBox 10">
            <a:extLst>
              <a:ext uri="{FF2B5EF4-FFF2-40B4-BE49-F238E27FC236}">
                <a16:creationId xmlns:a16="http://schemas.microsoft.com/office/drawing/2014/main" id="{D0A7010B-1C0B-4DE3-B838-E272A6F8B793}"/>
              </a:ext>
            </a:extLst>
          </p:cNvPr>
          <p:cNvSpPr txBox="1"/>
          <p:nvPr/>
        </p:nvSpPr>
        <p:spPr>
          <a:xfrm>
            <a:off x="3058886" y="6290003"/>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3C783F70-54A5-43A8-9FC1-ECC73A7C5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746" name="Text Box 2"/>
          <p:cNvSpPr txBox="1">
            <a:spLocks noChangeArrowheads="1"/>
          </p:cNvSpPr>
          <p:nvPr/>
        </p:nvSpPr>
        <p:spPr bwMode="auto">
          <a:xfrm>
            <a:off x="2286000" y="838201"/>
            <a:ext cx="6781800" cy="366713"/>
          </a:xfrm>
          <a:prstGeom prst="rect">
            <a:avLst/>
          </a:prstGeom>
          <a:noFill/>
          <a:ln w="9525">
            <a:noFill/>
            <a:miter lim="800000"/>
            <a:headEnd/>
            <a:tailEnd/>
          </a:ln>
        </p:spPr>
        <p:txBody>
          <a:bodyPr>
            <a:spAutoFit/>
          </a:bodyPr>
          <a:lstStyle/>
          <a:p>
            <a:pPr>
              <a:spcBef>
                <a:spcPct val="50000"/>
              </a:spcBef>
            </a:pPr>
            <a:endParaRPr lang="en-US"/>
          </a:p>
        </p:txBody>
      </p:sp>
      <p:sp>
        <p:nvSpPr>
          <p:cNvPr id="31747" name="Text Box 10"/>
          <p:cNvSpPr txBox="1">
            <a:spLocks noChangeArrowheads="1"/>
          </p:cNvSpPr>
          <p:nvPr/>
        </p:nvSpPr>
        <p:spPr bwMode="auto">
          <a:xfrm>
            <a:off x="2667000" y="762001"/>
            <a:ext cx="4267200" cy="366713"/>
          </a:xfrm>
          <a:prstGeom prst="rect">
            <a:avLst/>
          </a:prstGeom>
          <a:noFill/>
          <a:ln w="9525">
            <a:noFill/>
            <a:miter lim="800000"/>
            <a:headEnd/>
            <a:tailEnd/>
          </a:ln>
        </p:spPr>
        <p:txBody>
          <a:bodyPr>
            <a:spAutoFit/>
          </a:bodyPr>
          <a:lstStyle/>
          <a:p>
            <a:pPr>
              <a:spcBef>
                <a:spcPct val="50000"/>
              </a:spcBef>
            </a:pPr>
            <a:endParaRPr lang="en-US"/>
          </a:p>
        </p:txBody>
      </p:sp>
      <p:sp>
        <p:nvSpPr>
          <p:cNvPr id="15" name="Text Box 11"/>
          <p:cNvSpPr txBox="1">
            <a:spLocks noChangeArrowheads="1"/>
          </p:cNvSpPr>
          <p:nvPr/>
        </p:nvSpPr>
        <p:spPr bwMode="auto">
          <a:xfrm>
            <a:off x="2286000" y="1128714"/>
            <a:ext cx="8458200" cy="4247317"/>
          </a:xfrm>
          <a:prstGeom prst="rect">
            <a:avLst/>
          </a:prstGeom>
          <a:noFill/>
          <a:ln w="9525">
            <a:noFill/>
            <a:miter lim="800000"/>
            <a:headEnd/>
            <a:tailEnd/>
          </a:ln>
        </p:spPr>
        <p:txBody>
          <a:bodyPr>
            <a:spAutoFit/>
          </a:bodyPr>
          <a:lstStyle/>
          <a:p>
            <a:pPr marL="282575" lvl="1" indent="-282575">
              <a:spcBef>
                <a:spcPts val="600"/>
              </a:spcBef>
              <a:buClr>
                <a:schemeClr val="accent1"/>
              </a:buClr>
              <a:buSzPct val="70000"/>
              <a:buFont typeface="Wingdings"/>
              <a:buChar char=""/>
              <a:defRPr/>
            </a:pPr>
            <a:r>
              <a:rPr lang="en-US" dirty="0"/>
              <a:t>Federal Student Loans</a:t>
            </a:r>
          </a:p>
          <a:p>
            <a:pPr lvl="2" indent="-274320">
              <a:spcBef>
                <a:spcPts val="600"/>
              </a:spcBef>
              <a:buClr>
                <a:schemeClr val="accent1"/>
              </a:buClr>
              <a:buSzPct val="70000"/>
              <a:buFont typeface="Wingdings"/>
              <a:buChar char=""/>
              <a:defRPr/>
            </a:pPr>
            <a:r>
              <a:rPr lang="en-US" sz="1600" i="1" dirty="0"/>
              <a:t>Subsidized</a:t>
            </a:r>
          </a:p>
          <a:p>
            <a:pPr lvl="3" indent="-274320">
              <a:spcBef>
                <a:spcPts val="600"/>
              </a:spcBef>
              <a:buClr>
                <a:schemeClr val="accent1"/>
              </a:buClr>
              <a:buSzPct val="70000"/>
              <a:buFont typeface="Wingdings"/>
              <a:buChar char=""/>
              <a:defRPr/>
            </a:pPr>
            <a:r>
              <a:rPr lang="en-US" sz="1600" i="1" dirty="0"/>
              <a:t>Available to all students who demonstrate financial need </a:t>
            </a:r>
          </a:p>
          <a:p>
            <a:pPr lvl="3" indent="-274320">
              <a:spcBef>
                <a:spcPts val="600"/>
              </a:spcBef>
              <a:buClr>
                <a:schemeClr val="accent1"/>
              </a:buClr>
              <a:buSzPct val="70000"/>
              <a:buFont typeface="Wingdings"/>
              <a:buChar char=""/>
              <a:defRPr/>
            </a:pPr>
            <a:r>
              <a:rPr lang="en-US" sz="1600" i="1" dirty="0"/>
              <a:t>Government pays the interest, principle deferred</a:t>
            </a:r>
          </a:p>
          <a:p>
            <a:pPr lvl="2" indent="-274320">
              <a:spcBef>
                <a:spcPts val="600"/>
              </a:spcBef>
              <a:buClr>
                <a:schemeClr val="accent1"/>
              </a:buClr>
              <a:buSzPct val="70000"/>
              <a:buFont typeface="Wingdings"/>
              <a:buChar char=""/>
              <a:defRPr/>
            </a:pPr>
            <a:r>
              <a:rPr lang="en-US" sz="1600" i="1" dirty="0"/>
              <a:t>Unsubsidized</a:t>
            </a:r>
          </a:p>
          <a:p>
            <a:pPr lvl="3" indent="-274320">
              <a:spcBef>
                <a:spcPts val="600"/>
              </a:spcBef>
              <a:buClr>
                <a:schemeClr val="accent1"/>
              </a:buClr>
              <a:buSzPct val="70000"/>
              <a:buFont typeface="Wingdings"/>
              <a:buChar char=""/>
              <a:defRPr/>
            </a:pPr>
            <a:r>
              <a:rPr lang="en-US" sz="1600" i="1" dirty="0"/>
              <a:t>Available to all students who do not demonstrate financial need</a:t>
            </a:r>
          </a:p>
          <a:p>
            <a:pPr lvl="3" indent="-274320">
              <a:spcBef>
                <a:spcPts val="600"/>
              </a:spcBef>
              <a:buClr>
                <a:schemeClr val="accent1"/>
              </a:buClr>
              <a:buSzPct val="70000"/>
              <a:buFont typeface="Wingdings"/>
              <a:buChar char=""/>
              <a:defRPr/>
            </a:pPr>
            <a:r>
              <a:rPr lang="en-US" sz="1600" i="1" dirty="0"/>
              <a:t>Student pays interest, principle deferred.</a:t>
            </a:r>
          </a:p>
          <a:p>
            <a:pPr lvl="2" indent="-274320">
              <a:spcBef>
                <a:spcPts val="600"/>
              </a:spcBef>
              <a:buClr>
                <a:schemeClr val="accent1"/>
              </a:buClr>
              <a:buSzPct val="70000"/>
              <a:buFont typeface="Wingdings"/>
              <a:buChar char=""/>
              <a:defRPr/>
            </a:pPr>
            <a:r>
              <a:rPr lang="en-US" sz="1600" i="1" dirty="0"/>
              <a:t>Loan amounts: </a:t>
            </a:r>
          </a:p>
          <a:p>
            <a:pPr lvl="3" indent="-274320">
              <a:spcBef>
                <a:spcPts val="600"/>
              </a:spcBef>
              <a:buClr>
                <a:schemeClr val="accent1"/>
              </a:buClr>
              <a:buSzPct val="70000"/>
              <a:buFont typeface="Wingdings"/>
              <a:buChar char=""/>
              <a:defRPr/>
            </a:pPr>
            <a:r>
              <a:rPr lang="en-US" sz="1600" i="1" dirty="0"/>
              <a:t>Freshmen:  $5,500 (no more than $3,500 Sub) </a:t>
            </a:r>
          </a:p>
          <a:p>
            <a:pPr lvl="3" indent="-274320">
              <a:spcBef>
                <a:spcPts val="600"/>
              </a:spcBef>
              <a:buClr>
                <a:schemeClr val="accent1"/>
              </a:buClr>
              <a:buSzPct val="70000"/>
              <a:buFont typeface="Wingdings"/>
              <a:buChar char=""/>
              <a:defRPr/>
            </a:pPr>
            <a:r>
              <a:rPr lang="en-US" sz="1600" i="1" dirty="0"/>
              <a:t>Sophomore:  $6,500 (no more than $4,500 Sub)</a:t>
            </a:r>
          </a:p>
          <a:p>
            <a:pPr lvl="3" indent="-274320">
              <a:spcBef>
                <a:spcPts val="600"/>
              </a:spcBef>
              <a:buClr>
                <a:schemeClr val="accent1"/>
              </a:buClr>
              <a:buSzPct val="70000"/>
              <a:buFont typeface="Wingdings"/>
              <a:buChar char=""/>
              <a:defRPr/>
            </a:pPr>
            <a:r>
              <a:rPr lang="en-US" sz="1600" i="1" dirty="0"/>
              <a:t>Junior/Senior:  $7,500 (no more than $5,500 Sub)</a:t>
            </a:r>
          </a:p>
          <a:p>
            <a:pPr lvl="2" indent="-274320">
              <a:spcBef>
                <a:spcPts val="600"/>
              </a:spcBef>
              <a:buClr>
                <a:schemeClr val="accent1"/>
              </a:buClr>
              <a:buSzPct val="70000"/>
              <a:buFont typeface="Wingdings"/>
              <a:buChar char=""/>
              <a:defRPr/>
            </a:pPr>
            <a:r>
              <a:rPr lang="en-US" sz="1600" i="1" dirty="0"/>
              <a:t>Interest Rate:  5.50% fixed for 23/24</a:t>
            </a:r>
          </a:p>
          <a:p>
            <a:pPr lvl="2" indent="-274320">
              <a:spcBef>
                <a:spcPts val="600"/>
              </a:spcBef>
              <a:buClr>
                <a:schemeClr val="accent1"/>
              </a:buClr>
              <a:buSzPct val="70000"/>
              <a:buFont typeface="Wingdings"/>
              <a:buChar char=""/>
              <a:defRPr/>
            </a:pPr>
            <a:r>
              <a:rPr lang="en-US" sz="1600" i="1" dirty="0"/>
              <a:t>6 month grace period, 10 year repayment</a:t>
            </a:r>
          </a:p>
        </p:txBody>
      </p:sp>
      <p:sp>
        <p:nvSpPr>
          <p:cNvPr id="16" name="Rectangle 21"/>
          <p:cNvSpPr>
            <a:spLocks noChangeArrowheads="1"/>
          </p:cNvSpPr>
          <p:nvPr/>
        </p:nvSpPr>
        <p:spPr bwMode="auto">
          <a:xfrm>
            <a:off x="0" y="406693"/>
            <a:ext cx="12192000" cy="461963"/>
          </a:xfrm>
          <a:prstGeom prst="rect">
            <a:avLst/>
          </a:prstGeom>
          <a:noFill/>
          <a:ln w="9525">
            <a:noFill/>
            <a:miter lim="800000"/>
            <a:headEnd/>
            <a:tailEnd/>
          </a:ln>
        </p:spPr>
        <p:txBody>
          <a:bodyPr wrap="square">
            <a:spAutoFit/>
          </a:bodyPr>
          <a:lstStyle/>
          <a:p>
            <a:pPr algn="ctr">
              <a:spcBef>
                <a:spcPct val="50000"/>
              </a:spcBef>
              <a:defRPr/>
            </a:pPr>
            <a:r>
              <a:rPr lang="en-US" sz="2400" dirty="0"/>
              <a:t>Need-Based Aid</a:t>
            </a:r>
          </a:p>
        </p:txBody>
      </p:sp>
      <p:pic>
        <p:nvPicPr>
          <p:cNvPr id="9" name="Picture 8">
            <a:extLst>
              <a:ext uri="{FF2B5EF4-FFF2-40B4-BE49-F238E27FC236}">
                <a16:creationId xmlns:a16="http://schemas.microsoft.com/office/drawing/2014/main" id="{B9EB3DAB-5754-4DFB-9701-7808E5918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0" name="TextBox 9">
            <a:extLst>
              <a:ext uri="{FF2B5EF4-FFF2-40B4-BE49-F238E27FC236}">
                <a16:creationId xmlns:a16="http://schemas.microsoft.com/office/drawing/2014/main" id="{D9BBB35E-E43C-480D-8E35-C8910A688401}"/>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28B757-C8FD-46CC-B5D6-0ADFF6DDB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Text Box 9"/>
          <p:cNvSpPr txBox="1">
            <a:spLocks noChangeArrowheads="1"/>
          </p:cNvSpPr>
          <p:nvPr/>
        </p:nvSpPr>
        <p:spPr bwMode="auto">
          <a:xfrm>
            <a:off x="4648200" y="3886201"/>
            <a:ext cx="6019800" cy="366713"/>
          </a:xfrm>
          <a:prstGeom prst="rect">
            <a:avLst/>
          </a:prstGeom>
          <a:noFill/>
          <a:ln w="9525">
            <a:noFill/>
            <a:miter lim="800000"/>
            <a:headEnd/>
            <a:tailEnd/>
          </a:ln>
        </p:spPr>
        <p:txBody>
          <a:bodyPr>
            <a:spAutoFit/>
          </a:bodyPr>
          <a:lstStyle/>
          <a:p>
            <a:pPr>
              <a:spcBef>
                <a:spcPct val="50000"/>
              </a:spcBef>
              <a:buFontTx/>
              <a:buChar char="•"/>
              <a:defRPr/>
            </a:pPr>
            <a:endParaRPr lang="en-US" dirty="0"/>
          </a:p>
        </p:txBody>
      </p:sp>
      <p:sp>
        <p:nvSpPr>
          <p:cNvPr id="43012" name="Text Box 11"/>
          <p:cNvSpPr txBox="1">
            <a:spLocks noChangeArrowheads="1"/>
          </p:cNvSpPr>
          <p:nvPr/>
        </p:nvSpPr>
        <p:spPr bwMode="auto">
          <a:xfrm>
            <a:off x="3886200" y="1676400"/>
            <a:ext cx="5410200" cy="381000"/>
          </a:xfrm>
          <a:prstGeom prst="rect">
            <a:avLst/>
          </a:prstGeom>
          <a:noFill/>
          <a:ln w="9525">
            <a:noFill/>
            <a:miter lim="800000"/>
            <a:headEnd/>
            <a:tailEnd/>
          </a:ln>
        </p:spPr>
        <p:txBody>
          <a:bodyPr>
            <a:spAutoFit/>
          </a:bodyPr>
          <a:lstStyle/>
          <a:p>
            <a:pPr lvl="2">
              <a:buFont typeface="Symbol" pitchFamily="18" charset="2"/>
              <a:buNone/>
              <a:defRPr/>
            </a:pPr>
            <a:endParaRPr lang="en-US" dirty="0"/>
          </a:p>
        </p:txBody>
      </p:sp>
      <p:sp>
        <p:nvSpPr>
          <p:cNvPr id="43013" name="Text Box 12"/>
          <p:cNvSpPr txBox="1">
            <a:spLocks noChangeArrowheads="1"/>
          </p:cNvSpPr>
          <p:nvPr/>
        </p:nvSpPr>
        <p:spPr bwMode="auto">
          <a:xfrm>
            <a:off x="2095500" y="829468"/>
            <a:ext cx="8153400" cy="4570482"/>
          </a:xfrm>
          <a:prstGeom prst="rect">
            <a:avLst/>
          </a:prstGeom>
          <a:noFill/>
          <a:ln w="9525">
            <a:noFill/>
            <a:miter lim="800000"/>
            <a:headEnd/>
            <a:tailEnd/>
          </a:ln>
        </p:spPr>
        <p:txBody>
          <a:bodyPr>
            <a:spAutoFit/>
          </a:bodyPr>
          <a:lstStyle/>
          <a:p>
            <a:pPr marL="274320" lvl="2" indent="-274320">
              <a:spcBef>
                <a:spcPts val="600"/>
              </a:spcBef>
              <a:buClr>
                <a:schemeClr val="accent1"/>
              </a:buClr>
              <a:buSzPct val="70000"/>
              <a:buFont typeface="Wingdings"/>
              <a:buChar char=""/>
              <a:defRPr/>
            </a:pPr>
            <a:r>
              <a:rPr lang="en-US" dirty="0"/>
              <a:t>Federal Work-Study Program</a:t>
            </a:r>
          </a:p>
          <a:p>
            <a:pPr marL="731520" lvl="1" indent="-274320">
              <a:spcBef>
                <a:spcPts val="600"/>
              </a:spcBef>
              <a:buClr>
                <a:schemeClr val="accent1"/>
              </a:buClr>
              <a:buSzPct val="70000"/>
              <a:buFont typeface="Wingdings"/>
              <a:buChar char=""/>
              <a:defRPr/>
            </a:pPr>
            <a:r>
              <a:rPr lang="en-US" sz="1600" i="1" dirty="0"/>
              <a:t>Allows students to earn money while working in a campus job.</a:t>
            </a:r>
          </a:p>
          <a:p>
            <a:pPr marL="731520" lvl="1" indent="-274320">
              <a:spcBef>
                <a:spcPts val="600"/>
              </a:spcBef>
              <a:buClr>
                <a:schemeClr val="accent1"/>
              </a:buClr>
              <a:buSzPct val="70000"/>
              <a:buFont typeface="Wingdings"/>
              <a:buChar char=""/>
              <a:defRPr/>
            </a:pPr>
            <a:r>
              <a:rPr lang="en-US" sz="1600" i="1" dirty="0"/>
              <a:t>Awards may range depending on institution</a:t>
            </a:r>
          </a:p>
          <a:p>
            <a:pPr marL="731520" lvl="1" indent="-274320">
              <a:spcBef>
                <a:spcPts val="600"/>
              </a:spcBef>
              <a:buClr>
                <a:schemeClr val="accent1"/>
              </a:buClr>
              <a:buSzPct val="70000"/>
              <a:buFont typeface="Wingdings"/>
              <a:buChar char=""/>
              <a:defRPr/>
            </a:pPr>
            <a:r>
              <a:rPr lang="en-US" sz="1600" i="1" dirty="0"/>
              <a:t>How do student’s find jobs?</a:t>
            </a:r>
          </a:p>
          <a:p>
            <a:pPr marL="1188720" lvl="2" indent="-274320">
              <a:spcBef>
                <a:spcPts val="600"/>
              </a:spcBef>
              <a:buClr>
                <a:schemeClr val="accent1"/>
              </a:buClr>
              <a:buSzPct val="70000"/>
              <a:buFont typeface="Wingdings"/>
              <a:buChar char=""/>
              <a:defRPr/>
            </a:pPr>
            <a:r>
              <a:rPr lang="en-US" sz="1600" i="1" dirty="0"/>
              <a:t>Some institutions may assign positions to students</a:t>
            </a:r>
          </a:p>
          <a:p>
            <a:pPr marL="1188720" lvl="2" indent="-274320">
              <a:spcBef>
                <a:spcPts val="600"/>
              </a:spcBef>
              <a:buClr>
                <a:schemeClr val="accent1"/>
              </a:buClr>
              <a:buSzPct val="70000"/>
              <a:buFont typeface="Wingdings"/>
              <a:buChar char=""/>
              <a:defRPr/>
            </a:pPr>
            <a:r>
              <a:rPr lang="en-US" sz="1600" i="1" dirty="0"/>
              <a:t>Others will leave it up to the student to find employment on their own</a:t>
            </a:r>
          </a:p>
          <a:p>
            <a:pPr marL="1645920" lvl="3" indent="-274320">
              <a:spcBef>
                <a:spcPts val="600"/>
              </a:spcBef>
              <a:buClr>
                <a:schemeClr val="accent1"/>
              </a:buClr>
              <a:buSzPct val="70000"/>
              <a:buFont typeface="Wingdings"/>
              <a:buChar char=""/>
              <a:defRPr/>
            </a:pPr>
            <a:r>
              <a:rPr lang="en-US" sz="1600" i="1" dirty="0"/>
              <a:t>Interview</a:t>
            </a:r>
          </a:p>
          <a:p>
            <a:pPr marL="1645920" lvl="3" indent="-274320">
              <a:spcBef>
                <a:spcPts val="600"/>
              </a:spcBef>
              <a:buClr>
                <a:schemeClr val="accent1"/>
              </a:buClr>
              <a:buSzPct val="70000"/>
              <a:buFont typeface="Wingdings"/>
              <a:buChar char=""/>
              <a:defRPr/>
            </a:pPr>
            <a:r>
              <a:rPr lang="en-US" sz="1600" i="1" dirty="0"/>
              <a:t>Application</a:t>
            </a:r>
          </a:p>
          <a:p>
            <a:pPr marL="731520" lvl="1" indent="-274320">
              <a:spcBef>
                <a:spcPts val="600"/>
              </a:spcBef>
              <a:buClr>
                <a:schemeClr val="accent1"/>
              </a:buClr>
              <a:buSzPct val="70000"/>
              <a:buFont typeface="Wingdings"/>
              <a:buChar char=""/>
              <a:defRPr/>
            </a:pPr>
            <a:r>
              <a:rPr lang="en-US" sz="1600" i="1" dirty="0"/>
              <a:t>Where might I work?</a:t>
            </a:r>
          </a:p>
          <a:p>
            <a:pPr marL="1188720" lvl="2" indent="-274320">
              <a:spcBef>
                <a:spcPts val="600"/>
              </a:spcBef>
              <a:buClr>
                <a:schemeClr val="accent1"/>
              </a:buClr>
              <a:buSzPct val="70000"/>
              <a:buFont typeface="Wingdings"/>
              <a:buChar char=""/>
              <a:defRPr/>
            </a:pPr>
            <a:r>
              <a:rPr lang="en-US" sz="1600" i="1" dirty="0"/>
              <a:t>Commonly on campus </a:t>
            </a:r>
          </a:p>
          <a:p>
            <a:pPr marL="1188720" lvl="2" indent="-274320">
              <a:spcBef>
                <a:spcPts val="600"/>
              </a:spcBef>
              <a:buClr>
                <a:schemeClr val="accent1"/>
              </a:buClr>
              <a:buSzPct val="70000"/>
              <a:buFont typeface="Wingdings"/>
              <a:buChar char=""/>
              <a:defRPr/>
            </a:pPr>
            <a:r>
              <a:rPr lang="en-US" sz="1600" i="1" dirty="0"/>
              <a:t>Select off campus locations</a:t>
            </a:r>
          </a:p>
          <a:p>
            <a:pPr marL="1645920" lvl="3" indent="-274320">
              <a:spcBef>
                <a:spcPts val="600"/>
              </a:spcBef>
              <a:buClr>
                <a:schemeClr val="accent1"/>
              </a:buClr>
              <a:buSzPct val="70000"/>
              <a:buFont typeface="Wingdings"/>
              <a:buChar char=""/>
              <a:defRPr/>
            </a:pPr>
            <a:r>
              <a:rPr lang="en-US" sz="1600" i="1" dirty="0"/>
              <a:t>America Reads</a:t>
            </a:r>
          </a:p>
          <a:p>
            <a:pPr marL="1645920" lvl="3" indent="-274320">
              <a:spcBef>
                <a:spcPts val="600"/>
              </a:spcBef>
              <a:buClr>
                <a:schemeClr val="accent1"/>
              </a:buClr>
              <a:buSzPct val="70000"/>
              <a:buFont typeface="Wingdings"/>
              <a:buChar char=""/>
              <a:defRPr/>
            </a:pPr>
            <a:r>
              <a:rPr lang="en-US" sz="1600" i="1" dirty="0"/>
              <a:t>Community Service Organization</a:t>
            </a:r>
            <a:endParaRPr lang="en-US" dirty="0"/>
          </a:p>
          <a:p>
            <a:pPr marL="1645920" lvl="3" indent="-274320">
              <a:spcBef>
                <a:spcPts val="600"/>
              </a:spcBef>
              <a:buClr>
                <a:schemeClr val="accent1"/>
              </a:buClr>
              <a:buSzPct val="70000"/>
              <a:buFont typeface="Wingdings"/>
              <a:buChar char=""/>
              <a:defRPr/>
            </a:pPr>
            <a:r>
              <a:rPr lang="en-US" sz="1600" i="1" dirty="0"/>
              <a:t>Must be an approved location – decision made by school</a:t>
            </a:r>
          </a:p>
        </p:txBody>
      </p:sp>
      <p:sp>
        <p:nvSpPr>
          <p:cNvPr id="43014" name="Text Box 13"/>
          <p:cNvSpPr txBox="1">
            <a:spLocks noChangeArrowheads="1"/>
          </p:cNvSpPr>
          <p:nvPr/>
        </p:nvSpPr>
        <p:spPr bwMode="auto">
          <a:xfrm>
            <a:off x="6172200" y="3581400"/>
            <a:ext cx="4495800" cy="369888"/>
          </a:xfrm>
          <a:prstGeom prst="rect">
            <a:avLst/>
          </a:prstGeom>
          <a:noFill/>
          <a:ln w="9525">
            <a:noFill/>
            <a:miter lim="800000"/>
            <a:headEnd/>
            <a:tailEnd/>
          </a:ln>
        </p:spPr>
        <p:txBody>
          <a:bodyPr>
            <a:spAutoFit/>
          </a:bodyPr>
          <a:lstStyle/>
          <a:p>
            <a:pPr>
              <a:spcBef>
                <a:spcPct val="50000"/>
              </a:spcBef>
              <a:buFontTx/>
              <a:buChar char="•"/>
              <a:defRPr/>
            </a:pPr>
            <a:endParaRPr lang="en-US" dirty="0"/>
          </a:p>
        </p:txBody>
      </p:sp>
      <p:sp>
        <p:nvSpPr>
          <p:cNvPr id="43016" name="Text Box 16"/>
          <p:cNvSpPr txBox="1">
            <a:spLocks noChangeArrowheads="1"/>
          </p:cNvSpPr>
          <p:nvPr/>
        </p:nvSpPr>
        <p:spPr bwMode="auto">
          <a:xfrm>
            <a:off x="0" y="437645"/>
            <a:ext cx="12192000" cy="457200"/>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en-US" sz="2400" dirty="0"/>
              <a:t>Need-Based Aid</a:t>
            </a:r>
          </a:p>
        </p:txBody>
      </p:sp>
      <p:sp>
        <p:nvSpPr>
          <p:cNvPr id="43017" name="Text Box 18"/>
          <p:cNvSpPr txBox="1">
            <a:spLocks noChangeArrowheads="1"/>
          </p:cNvSpPr>
          <p:nvPr/>
        </p:nvSpPr>
        <p:spPr bwMode="auto">
          <a:xfrm>
            <a:off x="6172200" y="5029200"/>
            <a:ext cx="4495800" cy="369888"/>
          </a:xfrm>
          <a:prstGeom prst="rect">
            <a:avLst/>
          </a:prstGeom>
          <a:noFill/>
          <a:ln w="12700" cap="sq">
            <a:noFill/>
            <a:miter lim="800000"/>
            <a:headEnd type="none" w="sm" len="sm"/>
            <a:tailEnd type="none" w="sm" len="sm"/>
          </a:ln>
        </p:spPr>
        <p:txBody>
          <a:bodyPr>
            <a:spAutoFit/>
          </a:bodyPr>
          <a:lstStyle/>
          <a:p>
            <a:pPr>
              <a:spcBef>
                <a:spcPct val="50000"/>
              </a:spcBef>
              <a:buFontTx/>
              <a:buChar char="•"/>
              <a:defRPr/>
            </a:pPr>
            <a:endParaRPr lang="en-US" dirty="0"/>
          </a:p>
        </p:txBody>
      </p:sp>
      <p:pic>
        <p:nvPicPr>
          <p:cNvPr id="11" name="Picture 10">
            <a:extLst>
              <a:ext uri="{FF2B5EF4-FFF2-40B4-BE49-F238E27FC236}">
                <a16:creationId xmlns:a16="http://schemas.microsoft.com/office/drawing/2014/main" id="{37D85100-F2FB-490B-BC69-1B6C704A5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2" name="TextBox 11">
            <a:extLst>
              <a:ext uri="{FF2B5EF4-FFF2-40B4-BE49-F238E27FC236}">
                <a16:creationId xmlns:a16="http://schemas.microsoft.com/office/drawing/2014/main" id="{674AAC4C-D576-444C-B458-B35D808549BC}"/>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232D1E13-A568-4EE0-A740-6B7D19B9B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35" name="Text Box 24"/>
          <p:cNvSpPr txBox="1">
            <a:spLocks noChangeArrowheads="1"/>
          </p:cNvSpPr>
          <p:nvPr/>
        </p:nvSpPr>
        <p:spPr bwMode="auto">
          <a:xfrm>
            <a:off x="1524000" y="1082530"/>
            <a:ext cx="9144000" cy="830263"/>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en-US" sz="2400" dirty="0">
                <a:latin typeface="Avenir Book" panose="02000503020000020003"/>
              </a:rPr>
              <a:t>How much did you say it was going to </a:t>
            </a:r>
            <a:br>
              <a:rPr lang="en-US" sz="2400" dirty="0">
                <a:latin typeface="Avenir Book" panose="02000503020000020003"/>
              </a:rPr>
            </a:br>
            <a:r>
              <a:rPr lang="en-US" sz="2400" dirty="0">
                <a:latin typeface="Avenir Book" panose="02000503020000020003"/>
              </a:rPr>
              <a:t>cost my student?</a:t>
            </a:r>
          </a:p>
        </p:txBody>
      </p:sp>
      <p:sp>
        <p:nvSpPr>
          <p:cNvPr id="18436" name="Text Box 25"/>
          <p:cNvSpPr txBox="1">
            <a:spLocks noChangeArrowheads="1"/>
          </p:cNvSpPr>
          <p:nvPr/>
        </p:nvSpPr>
        <p:spPr bwMode="auto">
          <a:xfrm>
            <a:off x="1981199" y="2057401"/>
            <a:ext cx="8303703" cy="2800767"/>
          </a:xfrm>
          <a:prstGeom prst="rect">
            <a:avLst/>
          </a:prstGeom>
          <a:noFill/>
          <a:ln w="12700" cap="sq">
            <a:noFill/>
            <a:miter lim="800000"/>
            <a:headEnd type="none" w="sm" len="sm"/>
            <a:tailEnd type="none" w="sm" len="sm"/>
          </a:ln>
        </p:spPr>
        <p:txBody>
          <a:bodyPr wrap="square">
            <a:spAutoFit/>
          </a:bodyPr>
          <a:lstStyle/>
          <a:p>
            <a:pPr marL="274320" indent="-274320">
              <a:spcBef>
                <a:spcPts val="600"/>
              </a:spcBef>
              <a:buClr>
                <a:schemeClr val="accent1"/>
              </a:buClr>
              <a:buSzPct val="70000"/>
              <a:buFont typeface="Wingdings"/>
              <a:buChar char=""/>
              <a:defRPr/>
            </a:pPr>
            <a:r>
              <a:rPr lang="en-US" dirty="0">
                <a:latin typeface="Avenir Book" panose="02000503020000020003"/>
              </a:rPr>
              <a:t>Costs are rising at rates greater than inflation</a:t>
            </a:r>
          </a:p>
          <a:p>
            <a:pPr marL="274320" indent="-274320">
              <a:spcBef>
                <a:spcPts val="600"/>
              </a:spcBef>
              <a:buClr>
                <a:schemeClr val="accent1"/>
              </a:buClr>
              <a:buSzPct val="70000"/>
              <a:buFont typeface="Wingdings"/>
              <a:buChar char=""/>
              <a:defRPr/>
            </a:pPr>
            <a:r>
              <a:rPr lang="en-US" dirty="0">
                <a:latin typeface="Avenir Book" panose="02000503020000020003"/>
              </a:rPr>
              <a:t>Estimated 3% to 5% increase each year</a:t>
            </a:r>
          </a:p>
          <a:p>
            <a:pPr marL="731520" lvl="2" indent="-274320">
              <a:spcBef>
                <a:spcPts val="600"/>
              </a:spcBef>
              <a:buClr>
                <a:schemeClr val="accent1"/>
              </a:buClr>
              <a:buSzPct val="70000"/>
              <a:buFont typeface="Wingdings"/>
              <a:buChar char=""/>
              <a:defRPr/>
            </a:pPr>
            <a:endParaRPr lang="en-US" sz="1600" dirty="0">
              <a:latin typeface="Avenir Book" panose="02000503020000020003"/>
            </a:endParaRPr>
          </a:p>
          <a:p>
            <a:pPr marL="731520" lvl="2" indent="-274320">
              <a:spcBef>
                <a:spcPts val="600"/>
              </a:spcBef>
              <a:buClr>
                <a:schemeClr val="accent1"/>
              </a:buClr>
              <a:buSzPct val="70000"/>
              <a:buFont typeface="Wingdings"/>
              <a:buChar char=""/>
              <a:defRPr/>
            </a:pPr>
            <a:r>
              <a:rPr lang="en-US" sz="1600" dirty="0">
                <a:latin typeface="Avenir Book" panose="02000503020000020003"/>
              </a:rPr>
              <a:t>College Board’s College Cost Calculator online at:  </a:t>
            </a:r>
            <a:r>
              <a:rPr lang="en-US" sz="1600" dirty="0">
                <a:solidFill>
                  <a:srgbClr val="000000"/>
                </a:solidFill>
                <a:latin typeface="Avenir Book" panose="02000503020000020003"/>
                <a:hlinkClick r:id="rId4"/>
              </a:rPr>
              <a:t>http://apps.collegeboard.com/fincalc/college_cost.jsp</a:t>
            </a:r>
            <a:r>
              <a:rPr lang="en-US" sz="1600" dirty="0">
                <a:solidFill>
                  <a:srgbClr val="000000"/>
                </a:solidFill>
                <a:latin typeface="Avenir Book" panose="02000503020000020003"/>
              </a:rPr>
              <a:t> </a:t>
            </a:r>
          </a:p>
          <a:p>
            <a:pPr marL="731520" lvl="1" indent="-274320">
              <a:spcBef>
                <a:spcPts val="600"/>
              </a:spcBef>
              <a:buClr>
                <a:schemeClr val="accent1"/>
              </a:buClr>
              <a:buSzPct val="70000"/>
              <a:buFont typeface="Wingdings"/>
              <a:buChar char=""/>
              <a:defRPr/>
            </a:pPr>
            <a:r>
              <a:rPr lang="en-US" sz="1600" dirty="0">
                <a:latin typeface="Avenir Book" panose="02000503020000020003"/>
              </a:rPr>
              <a:t>Visit the College’s website</a:t>
            </a:r>
          </a:p>
          <a:p>
            <a:pPr algn="ctr">
              <a:spcBef>
                <a:spcPct val="50000"/>
              </a:spcBef>
              <a:defRPr/>
            </a:pPr>
            <a:r>
              <a:rPr lang="en-US" sz="3600" dirty="0">
                <a:latin typeface="Avenir Book" panose="02000503020000020003"/>
              </a:rPr>
              <a:t>But wait... there is good news!</a:t>
            </a:r>
          </a:p>
        </p:txBody>
      </p:sp>
      <p:sp>
        <p:nvSpPr>
          <p:cNvPr id="4" name="Text Box 2">
            <a:extLst>
              <a:ext uri="{FF2B5EF4-FFF2-40B4-BE49-F238E27FC236}">
                <a16:creationId xmlns:a16="http://schemas.microsoft.com/office/drawing/2014/main" id="{B9E01CDC-1D90-406C-8981-4E8C7C8EC536}"/>
              </a:ext>
            </a:extLst>
          </p:cNvPr>
          <p:cNvSpPr txBox="1">
            <a:spLocks noChangeArrowheads="1"/>
          </p:cNvSpPr>
          <p:nvPr/>
        </p:nvSpPr>
        <p:spPr bwMode="auto">
          <a:xfrm>
            <a:off x="1524000" y="240288"/>
            <a:ext cx="9144000" cy="769441"/>
          </a:xfrm>
          <a:prstGeom prst="rect">
            <a:avLst/>
          </a:prstGeom>
          <a:noFill/>
          <a:ln w="9525">
            <a:noFill/>
            <a:miter lim="800000"/>
            <a:headEnd/>
            <a:tailEnd/>
          </a:ln>
        </p:spPr>
        <p:txBody>
          <a:bodyPr wrap="square">
            <a:spAutoFit/>
          </a:bodyPr>
          <a:lstStyle/>
          <a:p>
            <a:pPr algn="ctr" eaLnBrk="1" hangingPunct="1">
              <a:spcBef>
                <a:spcPct val="50000"/>
              </a:spcBef>
              <a:defRPr/>
            </a:pPr>
            <a:r>
              <a:rPr lang="en-US" sz="4400" dirty="0">
                <a:latin typeface="Avenir Book" panose="02000503020000020003"/>
              </a:rPr>
              <a:t>Reality Check:  College Costs in 2024</a:t>
            </a:r>
          </a:p>
        </p:txBody>
      </p:sp>
      <p:pic>
        <p:nvPicPr>
          <p:cNvPr id="6" name="Picture 5">
            <a:extLst>
              <a:ext uri="{FF2B5EF4-FFF2-40B4-BE49-F238E27FC236}">
                <a16:creationId xmlns:a16="http://schemas.microsoft.com/office/drawing/2014/main" id="{600484D1-391E-4B0E-B41D-CE5E2028B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7" name="TextBox 6">
            <a:extLst>
              <a:ext uri="{FF2B5EF4-FFF2-40B4-BE49-F238E27FC236}">
                <a16:creationId xmlns:a16="http://schemas.microsoft.com/office/drawing/2014/main" id="{D1A6DFAC-D5A1-414B-BCE2-AB0831FFBC28}"/>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College Costs for the Future</a:t>
            </a:r>
          </a:p>
          <a:p>
            <a:pPr algn="r"/>
            <a:endParaRPr lang="en-US" sz="1600" dirty="0">
              <a:solidFill>
                <a:srgbClr val="87204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5766F0B9-FCFA-4E92-89B2-4C7B2546A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155" name="Rectangle 2"/>
          <p:cNvSpPr>
            <a:spLocks noChangeArrowheads="1"/>
          </p:cNvSpPr>
          <p:nvPr/>
        </p:nvSpPr>
        <p:spPr bwMode="auto">
          <a:xfrm>
            <a:off x="0" y="422091"/>
            <a:ext cx="12191999" cy="457200"/>
          </a:xfrm>
          <a:prstGeom prst="rect">
            <a:avLst/>
          </a:prstGeom>
          <a:noFill/>
          <a:ln w="9525">
            <a:noFill/>
            <a:miter lim="800000"/>
            <a:headEnd/>
            <a:tailEnd/>
          </a:ln>
        </p:spPr>
        <p:txBody>
          <a:bodyPr wrap="square">
            <a:spAutoFit/>
          </a:bodyPr>
          <a:lstStyle/>
          <a:p>
            <a:pPr algn="ctr">
              <a:defRPr/>
            </a:pPr>
            <a:r>
              <a:rPr lang="en-US" sz="2300" dirty="0"/>
              <a:t>Outside Funding</a:t>
            </a:r>
          </a:p>
        </p:txBody>
      </p:sp>
      <p:sp>
        <p:nvSpPr>
          <p:cNvPr id="49156" name="Text Box 3"/>
          <p:cNvSpPr txBox="1">
            <a:spLocks noChangeArrowheads="1"/>
          </p:cNvSpPr>
          <p:nvPr/>
        </p:nvSpPr>
        <p:spPr bwMode="auto">
          <a:xfrm>
            <a:off x="2191873" y="961223"/>
            <a:ext cx="8229600" cy="3893374"/>
          </a:xfrm>
          <a:prstGeom prst="rect">
            <a:avLst/>
          </a:prstGeom>
          <a:noFill/>
          <a:ln w="9525">
            <a:noFill/>
            <a:miter lim="800000"/>
            <a:headEnd/>
            <a:tailEnd/>
          </a:ln>
        </p:spPr>
        <p:txBody>
          <a:bodyPr>
            <a:spAutoFit/>
          </a:bodyPr>
          <a:lstStyle/>
          <a:p>
            <a:pPr indent="-274320">
              <a:spcBef>
                <a:spcPts val="600"/>
              </a:spcBef>
              <a:buClr>
                <a:schemeClr val="accent1"/>
              </a:buClr>
              <a:buSzPct val="70000"/>
              <a:buFont typeface="Wingdings"/>
              <a:buChar char=""/>
              <a:defRPr/>
            </a:pPr>
            <a:r>
              <a:rPr lang="en-US" dirty="0"/>
              <a:t>Gates Millennium Scholars Program</a:t>
            </a:r>
          </a:p>
          <a:p>
            <a:pPr indent="-274320">
              <a:spcBef>
                <a:spcPts val="600"/>
              </a:spcBef>
              <a:buClr>
                <a:schemeClr val="accent1"/>
              </a:buClr>
              <a:buSzPct val="70000"/>
              <a:buFont typeface="Wingdings"/>
              <a:buChar char=""/>
              <a:defRPr/>
            </a:pPr>
            <a:r>
              <a:rPr lang="en-US" dirty="0"/>
              <a:t>United Negro College Fund</a:t>
            </a:r>
          </a:p>
          <a:p>
            <a:pPr marL="744538" lvl="1" indent="-280988">
              <a:spcBef>
                <a:spcPts val="600"/>
              </a:spcBef>
              <a:buClr>
                <a:schemeClr val="accent1"/>
              </a:buClr>
              <a:buSzPct val="70000"/>
              <a:buFont typeface="Wingdings"/>
              <a:buChar char=""/>
              <a:defRPr/>
            </a:pPr>
            <a:r>
              <a:rPr lang="en-US" sz="1600" i="1" dirty="0"/>
              <a:t>Provides scholarships for outstanding low-income minority students</a:t>
            </a:r>
          </a:p>
          <a:p>
            <a:pPr indent="-274320">
              <a:spcBef>
                <a:spcPts val="600"/>
              </a:spcBef>
              <a:buClr>
                <a:schemeClr val="accent1"/>
              </a:buClr>
              <a:buSzPct val="70000"/>
              <a:buFont typeface="Wingdings"/>
              <a:buChar char=""/>
              <a:defRPr/>
            </a:pPr>
            <a:r>
              <a:rPr lang="en-US" dirty="0"/>
              <a:t>National Merit Scholarships</a:t>
            </a:r>
          </a:p>
          <a:p>
            <a:pPr indent="-274320">
              <a:spcBef>
                <a:spcPts val="600"/>
              </a:spcBef>
              <a:buClr>
                <a:schemeClr val="accent1"/>
              </a:buClr>
              <a:buSzPct val="70000"/>
              <a:buFont typeface="Wingdings"/>
              <a:buChar char=""/>
              <a:defRPr/>
            </a:pPr>
            <a:r>
              <a:rPr lang="en-US" dirty="0"/>
              <a:t>Military Scholarships</a:t>
            </a:r>
          </a:p>
          <a:p>
            <a:pPr indent="-274320">
              <a:spcBef>
                <a:spcPts val="600"/>
              </a:spcBef>
              <a:buClr>
                <a:schemeClr val="accent1"/>
              </a:buClr>
              <a:buSzPct val="70000"/>
              <a:buFont typeface="Wingdings"/>
              <a:buChar char=""/>
              <a:defRPr/>
            </a:pPr>
            <a:r>
              <a:rPr lang="en-US" dirty="0"/>
              <a:t>Robert C Byrd Scholarships</a:t>
            </a:r>
          </a:p>
          <a:p>
            <a:pPr marL="744538" lvl="1" indent="-280988">
              <a:spcBef>
                <a:spcPts val="600"/>
              </a:spcBef>
              <a:buClr>
                <a:schemeClr val="accent1"/>
              </a:buClr>
              <a:buSzPct val="70000"/>
              <a:buFont typeface="Wingdings"/>
              <a:buChar char=""/>
              <a:defRPr/>
            </a:pPr>
            <a:r>
              <a:rPr lang="en-US" sz="1600" i="1" dirty="0"/>
              <a:t>Awarded to students based on academic achievement and excellence</a:t>
            </a:r>
          </a:p>
          <a:p>
            <a:pPr marL="744538" lvl="1" indent="-280988">
              <a:spcBef>
                <a:spcPts val="600"/>
              </a:spcBef>
              <a:buClr>
                <a:schemeClr val="accent1"/>
              </a:buClr>
              <a:buSzPct val="70000"/>
              <a:buFont typeface="Wingdings"/>
              <a:buChar char=""/>
              <a:defRPr/>
            </a:pPr>
            <a:r>
              <a:rPr lang="en-US" sz="1600" i="1" dirty="0"/>
              <a:t>Recipients may receive up to $1,500 a year</a:t>
            </a:r>
          </a:p>
          <a:p>
            <a:pPr marL="744538" lvl="1" indent="-280988">
              <a:spcBef>
                <a:spcPts val="600"/>
              </a:spcBef>
              <a:buClr>
                <a:schemeClr val="accent1"/>
              </a:buClr>
              <a:buSzPct val="70000"/>
              <a:buFont typeface="Wingdings"/>
              <a:buChar char=""/>
              <a:defRPr/>
            </a:pPr>
            <a:r>
              <a:rPr lang="en-US" sz="1600" i="1" dirty="0"/>
              <a:t>Students will be judged on GPA, test scores, letters of recognition, extra curricula activities, and community involvement</a:t>
            </a:r>
          </a:p>
          <a:p>
            <a:pPr marL="744538" lvl="1" indent="-280988">
              <a:spcBef>
                <a:spcPts val="600"/>
              </a:spcBef>
              <a:buClr>
                <a:schemeClr val="accent1"/>
              </a:buClr>
              <a:buSzPct val="70000"/>
              <a:buFont typeface="Wingdings"/>
              <a:buChar char=""/>
              <a:defRPr/>
            </a:pPr>
            <a:r>
              <a:rPr lang="en-US" sz="1600" i="1" dirty="0"/>
              <a:t>To apply, students should contact the Department of Education in their</a:t>
            </a:r>
            <a:br>
              <a:rPr lang="en-US" sz="1600" i="1" dirty="0"/>
            </a:br>
            <a:r>
              <a:rPr lang="en-US" sz="1600" i="1" dirty="0"/>
              <a:t>home state</a:t>
            </a:r>
          </a:p>
        </p:txBody>
      </p:sp>
      <p:pic>
        <p:nvPicPr>
          <p:cNvPr id="8" name="Picture 7">
            <a:extLst>
              <a:ext uri="{FF2B5EF4-FFF2-40B4-BE49-F238E27FC236}">
                <a16:creationId xmlns:a16="http://schemas.microsoft.com/office/drawing/2014/main" id="{9241FED4-D8C6-4AA9-9ED6-150F5FBC1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A1712AD2-DFA9-4B6A-87BE-635B7AB826E2}"/>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3E4923B7-212F-4897-BFA1-577EBDF9A2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251" name="Rectangle 2"/>
          <p:cNvSpPr>
            <a:spLocks noChangeArrowheads="1"/>
          </p:cNvSpPr>
          <p:nvPr/>
        </p:nvSpPr>
        <p:spPr bwMode="auto">
          <a:xfrm>
            <a:off x="1524000" y="0"/>
            <a:ext cx="184150" cy="457200"/>
          </a:xfrm>
          <a:prstGeom prst="rect">
            <a:avLst/>
          </a:prstGeom>
          <a:noFill/>
          <a:ln w="9525">
            <a:noFill/>
            <a:miter lim="800000"/>
            <a:headEnd/>
            <a:tailEnd/>
          </a:ln>
        </p:spPr>
        <p:txBody>
          <a:bodyPr wrap="none">
            <a:spAutoFit/>
          </a:bodyPr>
          <a:lstStyle/>
          <a:p>
            <a:pPr eaLnBrk="1" hangingPunct="1">
              <a:defRPr/>
            </a:pPr>
            <a:endParaRPr lang="en-US" sz="2400" dirty="0"/>
          </a:p>
        </p:txBody>
      </p:sp>
      <p:sp>
        <p:nvSpPr>
          <p:cNvPr id="53252" name="Text Box 3"/>
          <p:cNvSpPr txBox="1">
            <a:spLocks noChangeArrowheads="1"/>
          </p:cNvSpPr>
          <p:nvPr/>
        </p:nvSpPr>
        <p:spPr bwMode="auto">
          <a:xfrm>
            <a:off x="0" y="337592"/>
            <a:ext cx="12191999" cy="457200"/>
          </a:xfrm>
          <a:prstGeom prst="rect">
            <a:avLst/>
          </a:prstGeom>
          <a:noFill/>
          <a:ln w="9525">
            <a:noFill/>
            <a:miter lim="800000"/>
            <a:headEnd/>
            <a:tailEnd/>
          </a:ln>
        </p:spPr>
        <p:txBody>
          <a:bodyPr wrap="square">
            <a:spAutoFit/>
          </a:bodyPr>
          <a:lstStyle/>
          <a:p>
            <a:pPr algn="ctr">
              <a:defRPr/>
            </a:pPr>
            <a:r>
              <a:rPr lang="en-US" sz="2300" dirty="0"/>
              <a:t>Scholarship Search Engines</a:t>
            </a:r>
          </a:p>
        </p:txBody>
      </p:sp>
      <p:pic>
        <p:nvPicPr>
          <p:cNvPr id="37893" name="Picture 7"/>
          <p:cNvPicPr>
            <a:picLocks noChangeAspect="1" noChangeArrowheads="1"/>
          </p:cNvPicPr>
          <p:nvPr/>
        </p:nvPicPr>
        <p:blipFill>
          <a:blip r:embed="rId4" cstate="print"/>
          <a:srcRect/>
          <a:stretch>
            <a:fillRect/>
          </a:stretch>
        </p:blipFill>
        <p:spPr bwMode="auto">
          <a:xfrm>
            <a:off x="1259748" y="2486159"/>
            <a:ext cx="4606925" cy="3359150"/>
          </a:xfrm>
          <a:prstGeom prst="rect">
            <a:avLst/>
          </a:prstGeom>
          <a:noFill/>
          <a:ln w="12700" cap="sq">
            <a:noFill/>
            <a:miter lim="800000"/>
            <a:headEnd type="none" w="sm" len="sm"/>
            <a:tailEnd type="none" w="sm" len="sm"/>
          </a:ln>
        </p:spPr>
      </p:pic>
      <p:sp>
        <p:nvSpPr>
          <p:cNvPr id="3" name="TextBox 2">
            <a:extLst>
              <a:ext uri="{FF2B5EF4-FFF2-40B4-BE49-F238E27FC236}">
                <a16:creationId xmlns:a16="http://schemas.microsoft.com/office/drawing/2014/main" id="{8D4B8671-23EF-4EB6-8AD5-8E570A846DCB}"/>
              </a:ext>
            </a:extLst>
          </p:cNvPr>
          <p:cNvSpPr txBox="1"/>
          <p:nvPr/>
        </p:nvSpPr>
        <p:spPr>
          <a:xfrm>
            <a:off x="2493963" y="1662961"/>
            <a:ext cx="3581400" cy="369332"/>
          </a:xfrm>
          <a:prstGeom prst="rect">
            <a:avLst/>
          </a:prstGeom>
          <a:noFill/>
        </p:spPr>
        <p:txBody>
          <a:bodyPr wrap="square" rtlCol="0">
            <a:spAutoFit/>
          </a:bodyPr>
          <a:lstStyle/>
          <a:p>
            <a:pPr algn="ctr"/>
            <a:r>
              <a:rPr lang="en-US" dirty="0"/>
              <a:t>www.fastweb.com</a:t>
            </a:r>
          </a:p>
        </p:txBody>
      </p:sp>
      <p:sp>
        <p:nvSpPr>
          <p:cNvPr id="4" name="TextBox 3">
            <a:extLst>
              <a:ext uri="{FF2B5EF4-FFF2-40B4-BE49-F238E27FC236}">
                <a16:creationId xmlns:a16="http://schemas.microsoft.com/office/drawing/2014/main" id="{128C073F-85FF-4044-90CE-27022F734C9B}"/>
              </a:ext>
            </a:extLst>
          </p:cNvPr>
          <p:cNvSpPr txBox="1"/>
          <p:nvPr/>
        </p:nvSpPr>
        <p:spPr>
          <a:xfrm>
            <a:off x="5321417" y="3950046"/>
            <a:ext cx="4079875" cy="369332"/>
          </a:xfrm>
          <a:prstGeom prst="rect">
            <a:avLst/>
          </a:prstGeom>
          <a:noFill/>
        </p:spPr>
        <p:txBody>
          <a:bodyPr wrap="square" rtlCol="0">
            <a:spAutoFit/>
          </a:bodyPr>
          <a:lstStyle/>
          <a:p>
            <a:pPr algn="ctr"/>
            <a:r>
              <a:rPr lang="en-US" dirty="0"/>
              <a:t>www.students.gov</a:t>
            </a:r>
          </a:p>
        </p:txBody>
      </p:sp>
      <p:pic>
        <p:nvPicPr>
          <p:cNvPr id="5" name="Picture 4">
            <a:extLst>
              <a:ext uri="{FF2B5EF4-FFF2-40B4-BE49-F238E27FC236}">
                <a16:creationId xmlns:a16="http://schemas.microsoft.com/office/drawing/2014/main" id="{DCFAE3BD-37E8-42BC-A31D-C2E0983EA7DA}"/>
              </a:ext>
            </a:extLst>
          </p:cNvPr>
          <p:cNvPicPr>
            <a:picLocks noChangeAspect="1"/>
          </p:cNvPicPr>
          <p:nvPr/>
        </p:nvPicPr>
        <p:blipFill>
          <a:blip r:embed="rId5"/>
          <a:stretch>
            <a:fillRect/>
          </a:stretch>
        </p:blipFill>
        <p:spPr>
          <a:xfrm>
            <a:off x="5693072" y="1012691"/>
            <a:ext cx="4971786" cy="1895264"/>
          </a:xfrm>
          <a:prstGeom prst="rect">
            <a:avLst/>
          </a:prstGeom>
        </p:spPr>
      </p:pic>
      <p:pic>
        <p:nvPicPr>
          <p:cNvPr id="11" name="Picture 10">
            <a:extLst>
              <a:ext uri="{FF2B5EF4-FFF2-40B4-BE49-F238E27FC236}">
                <a16:creationId xmlns:a16="http://schemas.microsoft.com/office/drawing/2014/main" id="{9EB0E6F2-5CB5-40A7-9AAD-9003D9BEBD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2" name="TextBox 11">
            <a:extLst>
              <a:ext uri="{FF2B5EF4-FFF2-40B4-BE49-F238E27FC236}">
                <a16:creationId xmlns:a16="http://schemas.microsoft.com/office/drawing/2014/main" id="{8869D03D-B2BA-41AD-BA08-7D54A5C6A752}"/>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5DBA3278-DF63-4D8D-8EA3-536DC7410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03" name="Text Box 16"/>
          <p:cNvSpPr txBox="1">
            <a:spLocks noChangeArrowheads="1"/>
          </p:cNvSpPr>
          <p:nvPr/>
        </p:nvSpPr>
        <p:spPr bwMode="auto">
          <a:xfrm>
            <a:off x="0" y="380301"/>
            <a:ext cx="12192000" cy="457200"/>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en-US" sz="2300" dirty="0"/>
              <a:t>Payment Schedules</a:t>
            </a:r>
          </a:p>
        </p:txBody>
      </p:sp>
      <p:sp>
        <p:nvSpPr>
          <p:cNvPr id="8204" name="Text Box 17"/>
          <p:cNvSpPr txBox="1">
            <a:spLocks noChangeArrowheads="1"/>
          </p:cNvSpPr>
          <p:nvPr/>
        </p:nvSpPr>
        <p:spPr bwMode="auto">
          <a:xfrm>
            <a:off x="2159466" y="920522"/>
            <a:ext cx="8077200" cy="4078039"/>
          </a:xfrm>
          <a:prstGeom prst="rect">
            <a:avLst/>
          </a:prstGeom>
          <a:noFill/>
          <a:ln w="12700" cap="sq">
            <a:noFill/>
            <a:miter lim="800000"/>
            <a:headEnd type="none" w="sm" len="sm"/>
            <a:tailEnd type="none" w="sm" len="sm"/>
          </a:ln>
        </p:spPr>
        <p:txBody>
          <a:bodyPr>
            <a:spAutoFit/>
          </a:bodyPr>
          <a:lstStyle/>
          <a:p>
            <a:pPr marL="0" lvl="1" indent="-274320">
              <a:spcBef>
                <a:spcPts val="600"/>
              </a:spcBef>
              <a:buClr>
                <a:schemeClr val="accent1"/>
              </a:buClr>
              <a:buSzPct val="70000"/>
              <a:buFont typeface="Wingdings"/>
              <a:buChar char=""/>
              <a:defRPr/>
            </a:pPr>
            <a:r>
              <a:rPr lang="en-US" dirty="0"/>
              <a:t>Cash Payment</a:t>
            </a:r>
          </a:p>
          <a:p>
            <a:pPr marL="0" lvl="1" indent="-274320">
              <a:spcBef>
                <a:spcPts val="600"/>
              </a:spcBef>
              <a:buClr>
                <a:schemeClr val="accent1"/>
              </a:buClr>
              <a:buSzPct val="70000"/>
              <a:buFont typeface="Wingdings"/>
              <a:buChar char=""/>
              <a:defRPr/>
            </a:pPr>
            <a:r>
              <a:rPr lang="en-US" dirty="0"/>
              <a:t>Credit Card Payment </a:t>
            </a:r>
          </a:p>
          <a:p>
            <a:pPr marL="457200" lvl="2" indent="-274320">
              <a:spcBef>
                <a:spcPts val="600"/>
              </a:spcBef>
              <a:buClr>
                <a:schemeClr val="accent1"/>
              </a:buClr>
              <a:buSzPct val="70000"/>
              <a:buFont typeface="Wingdings"/>
              <a:buChar char=""/>
              <a:defRPr/>
            </a:pPr>
            <a:r>
              <a:rPr lang="en-US" dirty="0"/>
              <a:t>May have convenience fees</a:t>
            </a:r>
          </a:p>
          <a:p>
            <a:pPr marL="0" lvl="1" indent="-274320">
              <a:spcBef>
                <a:spcPts val="600"/>
              </a:spcBef>
              <a:buClr>
                <a:schemeClr val="accent1"/>
              </a:buClr>
              <a:buSzPct val="70000"/>
              <a:buFont typeface="Wingdings"/>
              <a:buChar char=""/>
              <a:defRPr/>
            </a:pPr>
            <a:r>
              <a:rPr lang="en-US" dirty="0"/>
              <a:t>Monthly Payment Plan</a:t>
            </a:r>
          </a:p>
          <a:p>
            <a:pPr marL="0" lvl="1" indent="-274320">
              <a:spcBef>
                <a:spcPts val="600"/>
              </a:spcBef>
              <a:buClr>
                <a:schemeClr val="accent1"/>
              </a:buClr>
              <a:buSzPct val="70000"/>
              <a:buFont typeface="Wingdings"/>
              <a:buChar char=""/>
              <a:defRPr/>
            </a:pPr>
            <a:r>
              <a:rPr lang="en-US" dirty="0"/>
              <a:t>Parent Loan for Undergraduate Students</a:t>
            </a:r>
          </a:p>
          <a:p>
            <a:pPr marL="631825" lvl="2" indent="-236538">
              <a:spcBef>
                <a:spcPts val="600"/>
              </a:spcBef>
              <a:buClr>
                <a:schemeClr val="accent1"/>
              </a:buClr>
              <a:buSzPct val="70000"/>
              <a:buFont typeface="Wingdings"/>
              <a:buChar char=""/>
              <a:defRPr/>
            </a:pPr>
            <a:r>
              <a:rPr lang="en-US" sz="1600" i="1" dirty="0"/>
              <a:t>Provides non-need-based loans to assist parents of dependent students</a:t>
            </a:r>
          </a:p>
          <a:p>
            <a:pPr marL="631825" lvl="2" indent="-236538">
              <a:spcBef>
                <a:spcPts val="600"/>
              </a:spcBef>
              <a:buClr>
                <a:schemeClr val="accent1"/>
              </a:buClr>
              <a:buSzPct val="70000"/>
              <a:buFont typeface="Wingdings"/>
              <a:buChar char=""/>
              <a:defRPr/>
            </a:pPr>
            <a:r>
              <a:rPr lang="en-US" sz="1600" i="1" dirty="0"/>
              <a:t>Credit check required</a:t>
            </a:r>
          </a:p>
          <a:p>
            <a:pPr marL="631825" lvl="2" indent="-236538">
              <a:spcBef>
                <a:spcPts val="600"/>
              </a:spcBef>
              <a:buClr>
                <a:schemeClr val="accent1"/>
              </a:buClr>
              <a:buSzPct val="70000"/>
              <a:buFont typeface="Wingdings"/>
              <a:buChar char=""/>
              <a:defRPr/>
            </a:pPr>
            <a:r>
              <a:rPr lang="en-US" sz="1600" i="1" dirty="0"/>
              <a:t>Interest rate: Fixed 8.05% begins within 60 days of full disbursement</a:t>
            </a:r>
          </a:p>
          <a:p>
            <a:pPr marL="0" lvl="1" indent="-274320">
              <a:spcBef>
                <a:spcPts val="600"/>
              </a:spcBef>
              <a:buClr>
                <a:schemeClr val="accent1"/>
              </a:buClr>
              <a:buSzPct val="70000"/>
              <a:buFont typeface="Wingdings"/>
              <a:buChar char=""/>
              <a:defRPr/>
            </a:pPr>
            <a:r>
              <a:rPr lang="en-US" dirty="0"/>
              <a:t>Alternative Loans Student Loan. </a:t>
            </a:r>
          </a:p>
          <a:p>
            <a:pPr marL="631825" lvl="2" indent="-236538">
              <a:spcBef>
                <a:spcPts val="600"/>
              </a:spcBef>
              <a:buClr>
                <a:schemeClr val="accent1"/>
              </a:buClr>
              <a:buSzPct val="70000"/>
              <a:buFont typeface="Wingdings"/>
              <a:buChar char=""/>
              <a:defRPr/>
            </a:pPr>
            <a:r>
              <a:rPr lang="en-US" sz="1600" i="1" dirty="0"/>
              <a:t>Co-signer is required. </a:t>
            </a:r>
          </a:p>
          <a:p>
            <a:pPr marL="631825" lvl="2" indent="-236538">
              <a:spcBef>
                <a:spcPts val="600"/>
              </a:spcBef>
              <a:buClr>
                <a:schemeClr val="accent1"/>
              </a:buClr>
              <a:buSzPct val="70000"/>
              <a:buFont typeface="Wingdings"/>
              <a:buChar char=""/>
              <a:defRPr/>
            </a:pPr>
            <a:r>
              <a:rPr lang="en-US" sz="1600" i="1" dirty="0"/>
              <a:t>Credit check will be done.</a:t>
            </a:r>
          </a:p>
          <a:p>
            <a:pPr marL="631825" lvl="2" indent="-236538">
              <a:spcBef>
                <a:spcPts val="600"/>
              </a:spcBef>
              <a:buClr>
                <a:schemeClr val="accent1"/>
              </a:buClr>
              <a:buSzPct val="70000"/>
              <a:buFont typeface="Wingdings"/>
              <a:buChar char=""/>
              <a:defRPr/>
            </a:pPr>
            <a:r>
              <a:rPr lang="en-US" sz="1600" i="1" dirty="0"/>
              <a:t>Wide variety of </a:t>
            </a:r>
            <a:r>
              <a:rPr lang="en-US" sz="1600" i="1"/>
              <a:t>lenders and interest </a:t>
            </a:r>
            <a:r>
              <a:rPr lang="en-US" sz="1600" i="1" dirty="0"/>
              <a:t>rates</a:t>
            </a:r>
            <a:endParaRPr lang="en-US" dirty="0"/>
          </a:p>
        </p:txBody>
      </p:sp>
      <p:pic>
        <p:nvPicPr>
          <p:cNvPr id="8" name="Picture 7">
            <a:extLst>
              <a:ext uri="{FF2B5EF4-FFF2-40B4-BE49-F238E27FC236}">
                <a16:creationId xmlns:a16="http://schemas.microsoft.com/office/drawing/2014/main" id="{C3D4B78A-A107-48BE-9865-241AA133B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CE4D5306-E21B-4211-ACC5-3C0672BB4E7D}"/>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Types of Financial Aid</a:t>
            </a:r>
            <a:endParaRPr lang="en-US" sz="1600" dirty="0">
              <a:solidFill>
                <a:srgbClr val="87204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923A679D-1C34-4104-BC38-A33947B52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2">
            <a:extLst>
              <a:ext uri="{FF2B5EF4-FFF2-40B4-BE49-F238E27FC236}">
                <a16:creationId xmlns:a16="http://schemas.microsoft.com/office/drawing/2014/main" id="{9438DEB0-6DDF-4795-8984-DF0BCA55403D}"/>
              </a:ext>
            </a:extLst>
          </p:cNvPr>
          <p:cNvSpPr txBox="1">
            <a:spLocks noChangeArrowheads="1"/>
          </p:cNvSpPr>
          <p:nvPr/>
        </p:nvSpPr>
        <p:spPr bwMode="auto">
          <a:xfrm>
            <a:off x="1524000" y="1066801"/>
            <a:ext cx="9144000" cy="461665"/>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400" dirty="0">
                <a:latin typeface="Avenir Book"/>
              </a:rPr>
              <a:t>Use the Financial Aid Office as a resource!</a:t>
            </a:r>
          </a:p>
        </p:txBody>
      </p:sp>
      <p:sp>
        <p:nvSpPr>
          <p:cNvPr id="4" name="Text Box 3">
            <a:extLst>
              <a:ext uri="{FF2B5EF4-FFF2-40B4-BE49-F238E27FC236}">
                <a16:creationId xmlns:a16="http://schemas.microsoft.com/office/drawing/2014/main" id="{7CAB6F2C-5275-43A4-A098-C5BF9AFD418D}"/>
              </a:ext>
            </a:extLst>
          </p:cNvPr>
          <p:cNvSpPr txBox="1">
            <a:spLocks noChangeArrowheads="1"/>
          </p:cNvSpPr>
          <p:nvPr/>
        </p:nvSpPr>
        <p:spPr bwMode="auto">
          <a:xfrm>
            <a:off x="1981200" y="1563030"/>
            <a:ext cx="8229600" cy="4339650"/>
          </a:xfrm>
          <a:prstGeom prst="rect">
            <a:avLst/>
          </a:prstGeom>
          <a:noFill/>
          <a:ln w="12700" cap="sq">
            <a:noFill/>
            <a:miter lim="800000"/>
            <a:headEnd type="none" w="sm" len="sm"/>
            <a:tailEnd type="none" w="sm" len="sm"/>
          </a:ln>
        </p:spPr>
        <p:txBody>
          <a:bodyPr>
            <a:spAutoFit/>
          </a:bodyPr>
          <a:lstStyle/>
          <a:p>
            <a:pPr>
              <a:spcBef>
                <a:spcPct val="50000"/>
              </a:spcBef>
              <a:buFontTx/>
              <a:buChar char="•"/>
            </a:pPr>
            <a:r>
              <a:rPr lang="en-US" dirty="0">
                <a:latin typeface="Avenir Book"/>
              </a:rPr>
              <a:t>Visit campus AND talk with Financial Aid while you are there</a:t>
            </a:r>
          </a:p>
          <a:p>
            <a:pPr>
              <a:spcBef>
                <a:spcPct val="50000"/>
              </a:spcBef>
              <a:buFontTx/>
              <a:buChar char="•"/>
            </a:pPr>
            <a:r>
              <a:rPr lang="en-US" dirty="0">
                <a:latin typeface="Avenir Book"/>
              </a:rPr>
              <a:t>Respond to all requests in a timely manner</a:t>
            </a:r>
          </a:p>
          <a:p>
            <a:pPr>
              <a:spcBef>
                <a:spcPct val="50000"/>
              </a:spcBef>
              <a:buFontTx/>
              <a:buChar char="•"/>
            </a:pPr>
            <a:r>
              <a:rPr lang="en-US" dirty="0">
                <a:latin typeface="Avenir Book"/>
              </a:rPr>
              <a:t>Use the financial aid calculators on each website</a:t>
            </a:r>
          </a:p>
          <a:p>
            <a:pPr>
              <a:spcBef>
                <a:spcPct val="50000"/>
              </a:spcBef>
              <a:buFontTx/>
              <a:buChar char="•"/>
            </a:pPr>
            <a:r>
              <a:rPr lang="en-US" dirty="0">
                <a:latin typeface="Avenir Book"/>
              </a:rPr>
              <a:t>Communicate Special Circumstances</a:t>
            </a:r>
          </a:p>
          <a:p>
            <a:pPr lvl="1">
              <a:spcBef>
                <a:spcPct val="50000"/>
              </a:spcBef>
              <a:buFontTx/>
              <a:buChar char="•"/>
            </a:pPr>
            <a:r>
              <a:rPr lang="en-US" sz="1600" i="1" dirty="0">
                <a:latin typeface="Avenir Book"/>
              </a:rPr>
              <a:t>Send each Financial Aid Office a detailed letter explaining your individual circumstances</a:t>
            </a:r>
            <a:endParaRPr lang="en-US" sz="1200" i="1" dirty="0">
              <a:latin typeface="Avenir Book"/>
            </a:endParaRPr>
          </a:p>
          <a:p>
            <a:pPr lvl="1">
              <a:spcBef>
                <a:spcPct val="50000"/>
              </a:spcBef>
              <a:buFontTx/>
              <a:buChar char="•"/>
            </a:pPr>
            <a:r>
              <a:rPr lang="en-US" sz="1600" i="1" dirty="0">
                <a:latin typeface="Avenir Book"/>
              </a:rPr>
              <a:t>Send appropriate documentation (copies of W-2’s, tax returns, projections of income)</a:t>
            </a:r>
          </a:p>
          <a:p>
            <a:pPr lvl="1">
              <a:spcBef>
                <a:spcPct val="50000"/>
              </a:spcBef>
              <a:buFontTx/>
              <a:buChar char="•"/>
            </a:pPr>
            <a:r>
              <a:rPr lang="en-US" sz="1600" i="1" dirty="0">
                <a:latin typeface="Avenir Book"/>
              </a:rPr>
              <a:t>Examples:</a:t>
            </a:r>
          </a:p>
          <a:p>
            <a:pPr lvl="2">
              <a:spcBef>
                <a:spcPct val="50000"/>
              </a:spcBef>
              <a:buFontTx/>
              <a:buChar char="•"/>
            </a:pPr>
            <a:r>
              <a:rPr lang="en-US" sz="1400" i="1" dirty="0">
                <a:latin typeface="Avenir Book"/>
              </a:rPr>
              <a:t>Loss of job or benefit</a:t>
            </a:r>
          </a:p>
          <a:p>
            <a:pPr lvl="2">
              <a:spcBef>
                <a:spcPct val="50000"/>
              </a:spcBef>
              <a:buFontTx/>
              <a:buChar char="•"/>
            </a:pPr>
            <a:r>
              <a:rPr lang="en-US" sz="1400" i="1" dirty="0">
                <a:latin typeface="Avenir Book"/>
              </a:rPr>
              <a:t>Separation or divorce after you have already filed the FAFSA</a:t>
            </a:r>
          </a:p>
          <a:p>
            <a:pPr lvl="2">
              <a:spcBef>
                <a:spcPct val="50000"/>
              </a:spcBef>
              <a:buFontTx/>
              <a:buChar char="•"/>
            </a:pPr>
            <a:r>
              <a:rPr lang="en-US" sz="1400" i="1" dirty="0">
                <a:latin typeface="Avenir Book"/>
              </a:rPr>
              <a:t>Extraordinary out-of-pocket medical expenses (not covered by insurance)</a:t>
            </a:r>
          </a:p>
          <a:p>
            <a:pPr lvl="2">
              <a:spcBef>
                <a:spcPct val="50000"/>
              </a:spcBef>
              <a:buFontTx/>
              <a:buChar char="•"/>
            </a:pPr>
            <a:r>
              <a:rPr lang="en-US" sz="1400" i="1" dirty="0">
                <a:latin typeface="Avenir Book"/>
              </a:rPr>
              <a:t>Sibling Educational Expenses</a:t>
            </a:r>
          </a:p>
          <a:p>
            <a:pPr lvl="2">
              <a:spcBef>
                <a:spcPct val="50000"/>
              </a:spcBef>
              <a:buFontTx/>
              <a:buChar char="•"/>
            </a:pPr>
            <a:r>
              <a:rPr lang="en-US" sz="1400" i="1" dirty="0">
                <a:latin typeface="Avenir Book"/>
              </a:rPr>
              <a:t>Parent Educational  Expenses </a:t>
            </a:r>
            <a:endParaRPr lang="en-US" dirty="0">
              <a:latin typeface="Avenir Book"/>
            </a:endParaRPr>
          </a:p>
        </p:txBody>
      </p:sp>
      <p:sp>
        <p:nvSpPr>
          <p:cNvPr id="5" name="Text Box 2">
            <a:extLst>
              <a:ext uri="{FF2B5EF4-FFF2-40B4-BE49-F238E27FC236}">
                <a16:creationId xmlns:a16="http://schemas.microsoft.com/office/drawing/2014/main" id="{001812EA-335F-4D57-A44D-0C65452D9740}"/>
              </a:ext>
            </a:extLst>
          </p:cNvPr>
          <p:cNvSpPr txBox="1">
            <a:spLocks noChangeArrowheads="1"/>
          </p:cNvSpPr>
          <p:nvPr/>
        </p:nvSpPr>
        <p:spPr bwMode="auto">
          <a:xfrm>
            <a:off x="1529499" y="270235"/>
            <a:ext cx="9144000" cy="762000"/>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4400" dirty="0">
                <a:latin typeface="Avenir Book"/>
              </a:rPr>
              <a:t>Additional Notes</a:t>
            </a:r>
          </a:p>
        </p:txBody>
      </p:sp>
      <p:pic>
        <p:nvPicPr>
          <p:cNvPr id="7" name="Picture 6">
            <a:extLst>
              <a:ext uri="{FF2B5EF4-FFF2-40B4-BE49-F238E27FC236}">
                <a16:creationId xmlns:a16="http://schemas.microsoft.com/office/drawing/2014/main" id="{35B9A0B5-131C-4935-B4BD-9E60870D4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8" name="TextBox 7">
            <a:extLst>
              <a:ext uri="{FF2B5EF4-FFF2-40B4-BE49-F238E27FC236}">
                <a16:creationId xmlns:a16="http://schemas.microsoft.com/office/drawing/2014/main" id="{973A0EA9-15B9-4F96-AAB2-EF1B8D42AA1B}"/>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Additional Notes</a:t>
            </a:r>
            <a:endParaRPr lang="en-US" sz="1600" dirty="0">
              <a:solidFill>
                <a:srgbClr val="872046"/>
              </a:solidFill>
            </a:endParaRPr>
          </a:p>
          <a:p>
            <a:pPr algn="r"/>
            <a:endParaRPr lang="en-US" sz="1600" dirty="0">
              <a:solidFill>
                <a:srgbClr val="872046"/>
              </a:solidFill>
            </a:endParaRPr>
          </a:p>
        </p:txBody>
      </p:sp>
    </p:spTree>
    <p:extLst>
      <p:ext uri="{BB962C8B-B14F-4D97-AF65-F5344CB8AC3E}">
        <p14:creationId xmlns:p14="http://schemas.microsoft.com/office/powerpoint/2010/main" val="2008443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BEF920EE-060B-4385-9EF9-AFC4F3748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Text Box 2"/>
          <p:cNvSpPr txBox="1">
            <a:spLocks noChangeArrowheads="1"/>
          </p:cNvSpPr>
          <p:nvPr/>
        </p:nvSpPr>
        <p:spPr bwMode="auto">
          <a:xfrm>
            <a:off x="1447800" y="1143001"/>
            <a:ext cx="9144000" cy="461665"/>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400" dirty="0">
                <a:latin typeface="Avenir Book"/>
              </a:rPr>
              <a:t>Other Helpful Notes</a:t>
            </a:r>
          </a:p>
        </p:txBody>
      </p:sp>
      <p:sp>
        <p:nvSpPr>
          <p:cNvPr id="11269" name="Text Box 3"/>
          <p:cNvSpPr txBox="1">
            <a:spLocks noChangeArrowheads="1"/>
          </p:cNvSpPr>
          <p:nvPr/>
        </p:nvSpPr>
        <p:spPr bwMode="auto">
          <a:xfrm>
            <a:off x="1981200" y="1752600"/>
            <a:ext cx="8229600" cy="2754600"/>
          </a:xfrm>
          <a:prstGeom prst="rect">
            <a:avLst/>
          </a:prstGeom>
          <a:noFill/>
          <a:ln w="12700" cap="sq">
            <a:noFill/>
            <a:miter lim="800000"/>
            <a:headEnd type="none" w="sm" len="sm"/>
            <a:tailEnd type="none" w="sm" len="sm"/>
          </a:ln>
        </p:spPr>
        <p:txBody>
          <a:bodyPr>
            <a:spAutoFit/>
          </a:bodyPr>
          <a:lstStyle/>
          <a:p>
            <a:pPr marL="0" lvl="1" indent="-274320">
              <a:spcBef>
                <a:spcPts val="600"/>
              </a:spcBef>
              <a:buClr>
                <a:schemeClr val="accent1"/>
              </a:buClr>
              <a:buSzPct val="70000"/>
              <a:buFont typeface="Wingdings"/>
              <a:buChar char=""/>
              <a:defRPr/>
            </a:pPr>
            <a:r>
              <a:rPr lang="en-US" dirty="0">
                <a:latin typeface="Avenir Book"/>
              </a:rPr>
              <a:t>Meet the deadlines put into place!</a:t>
            </a:r>
          </a:p>
          <a:p>
            <a:pPr marL="914400" lvl="3" indent="-274320">
              <a:spcBef>
                <a:spcPts val="600"/>
              </a:spcBef>
              <a:buClr>
                <a:schemeClr val="accent1"/>
              </a:buClr>
              <a:buSzPct val="70000"/>
              <a:buFont typeface="Wingdings"/>
              <a:buChar char=""/>
              <a:defRPr/>
            </a:pPr>
            <a:r>
              <a:rPr lang="en-US" dirty="0">
                <a:latin typeface="Avenir Book"/>
              </a:rPr>
              <a:t>Late filing may mean missing out on aid opportunities</a:t>
            </a:r>
          </a:p>
          <a:p>
            <a:pPr marL="0" lvl="1" indent="-274320">
              <a:spcBef>
                <a:spcPts val="600"/>
              </a:spcBef>
              <a:buClr>
                <a:schemeClr val="accent1"/>
              </a:buClr>
              <a:buSzPct val="70000"/>
              <a:buFont typeface="Wingdings"/>
              <a:buChar char=""/>
              <a:defRPr/>
            </a:pPr>
            <a:r>
              <a:rPr lang="en-US" dirty="0">
                <a:latin typeface="Avenir Book"/>
              </a:rPr>
              <a:t>Utilize IRS Education Credits</a:t>
            </a:r>
          </a:p>
          <a:p>
            <a:pPr marL="914400" lvl="3" indent="-274320">
              <a:spcBef>
                <a:spcPts val="600"/>
              </a:spcBef>
              <a:buClr>
                <a:schemeClr val="accent1"/>
              </a:buClr>
              <a:buSzPct val="70000"/>
              <a:buFont typeface="Wingdings"/>
              <a:buChar char=""/>
              <a:defRPr/>
            </a:pPr>
            <a:r>
              <a:rPr lang="en-US" sz="1600" i="1" dirty="0">
                <a:latin typeface="Avenir Book"/>
              </a:rPr>
              <a:t>American Opportunity Credit </a:t>
            </a:r>
          </a:p>
          <a:p>
            <a:pPr marL="914400" lvl="3" indent="-274320">
              <a:spcBef>
                <a:spcPts val="600"/>
              </a:spcBef>
              <a:buClr>
                <a:schemeClr val="accent1"/>
              </a:buClr>
              <a:buSzPct val="70000"/>
              <a:buFont typeface="Wingdings"/>
              <a:buChar char=""/>
              <a:defRPr/>
            </a:pPr>
            <a:r>
              <a:rPr lang="en-US" sz="1600" i="1" dirty="0">
                <a:latin typeface="Avenir Book"/>
              </a:rPr>
              <a:t>Lifetime Learning Credit</a:t>
            </a:r>
          </a:p>
          <a:p>
            <a:pPr marL="0" lvl="1" indent="-274320">
              <a:spcBef>
                <a:spcPts val="600"/>
              </a:spcBef>
              <a:buClr>
                <a:schemeClr val="accent1"/>
              </a:buClr>
              <a:buSzPct val="70000"/>
              <a:buFont typeface="Wingdings"/>
              <a:buChar char=""/>
              <a:defRPr/>
            </a:pPr>
            <a:r>
              <a:rPr lang="en-US" dirty="0">
                <a:latin typeface="Avenir Book"/>
              </a:rPr>
              <a:t>Parents with multiple students </a:t>
            </a:r>
          </a:p>
          <a:p>
            <a:pPr marL="914400" lvl="3" indent="-274320">
              <a:spcBef>
                <a:spcPts val="600"/>
              </a:spcBef>
              <a:buClr>
                <a:schemeClr val="accent1"/>
              </a:buClr>
              <a:buSzPct val="70000"/>
              <a:buFont typeface="Wingdings"/>
              <a:buChar char=""/>
              <a:defRPr/>
            </a:pPr>
            <a:r>
              <a:rPr lang="en-US" dirty="0">
                <a:latin typeface="Avenir Book"/>
              </a:rPr>
              <a:t>Separate FAFSAs need to be submitted on each student</a:t>
            </a:r>
          </a:p>
          <a:p>
            <a:pPr marL="914400" lvl="3" indent="-274320">
              <a:spcBef>
                <a:spcPts val="600"/>
              </a:spcBef>
              <a:buClr>
                <a:schemeClr val="accent1"/>
              </a:buClr>
              <a:buSzPct val="70000"/>
              <a:buFont typeface="Wingdings"/>
              <a:buChar char=""/>
              <a:defRPr/>
            </a:pPr>
            <a:endParaRPr lang="en-US" sz="1600" i="1" dirty="0">
              <a:latin typeface="Avenir Book"/>
            </a:endParaRPr>
          </a:p>
        </p:txBody>
      </p:sp>
      <p:pic>
        <p:nvPicPr>
          <p:cNvPr id="7" name="Picture 6">
            <a:extLst>
              <a:ext uri="{FF2B5EF4-FFF2-40B4-BE49-F238E27FC236}">
                <a16:creationId xmlns:a16="http://schemas.microsoft.com/office/drawing/2014/main" id="{68F741D3-584F-4F65-9803-13CC6668D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8" name="TextBox 7">
            <a:extLst>
              <a:ext uri="{FF2B5EF4-FFF2-40B4-BE49-F238E27FC236}">
                <a16:creationId xmlns:a16="http://schemas.microsoft.com/office/drawing/2014/main" id="{72C43921-F29D-42CC-A7F4-7D47E9E7AFED}"/>
              </a:ext>
            </a:extLst>
          </p:cNvPr>
          <p:cNvSpPr txBox="1"/>
          <p:nvPr/>
        </p:nvSpPr>
        <p:spPr>
          <a:xfrm>
            <a:off x="3058886" y="6273225"/>
            <a:ext cx="8797471" cy="338554"/>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Additional Notes</a:t>
            </a:r>
            <a:endParaRPr lang="en-US" sz="1600" dirty="0">
              <a:solidFill>
                <a:srgbClr val="87204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1876A3C0-63E6-4485-A7E6-FB03442C3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7587" name="Text Box 2"/>
          <p:cNvSpPr txBox="1">
            <a:spLocks noChangeArrowheads="1"/>
          </p:cNvSpPr>
          <p:nvPr/>
        </p:nvSpPr>
        <p:spPr bwMode="auto">
          <a:xfrm>
            <a:off x="0" y="1351175"/>
            <a:ext cx="12192000" cy="1015663"/>
          </a:xfrm>
          <a:prstGeom prst="rect">
            <a:avLst/>
          </a:prstGeom>
          <a:noFill/>
          <a:ln w="9525">
            <a:noFill/>
            <a:miter lim="800000"/>
            <a:headEnd/>
            <a:tailEnd/>
          </a:ln>
        </p:spPr>
        <p:txBody>
          <a:bodyPr wrap="square">
            <a:spAutoFit/>
          </a:bodyPr>
          <a:lstStyle/>
          <a:p>
            <a:pPr algn="ctr" eaLnBrk="1" hangingPunct="1">
              <a:spcBef>
                <a:spcPct val="50000"/>
              </a:spcBef>
              <a:defRPr/>
            </a:pPr>
            <a:r>
              <a:rPr lang="en-US" sz="6000" dirty="0">
                <a:latin typeface="Avenir Book"/>
              </a:rPr>
              <a:t>Questions?</a:t>
            </a:r>
          </a:p>
        </p:txBody>
      </p:sp>
      <p:sp>
        <p:nvSpPr>
          <p:cNvPr id="2" name="TextBox 1"/>
          <p:cNvSpPr txBox="1"/>
          <p:nvPr/>
        </p:nvSpPr>
        <p:spPr>
          <a:xfrm>
            <a:off x="83891" y="2563851"/>
            <a:ext cx="12192000" cy="2308324"/>
          </a:xfrm>
          <a:prstGeom prst="rect">
            <a:avLst/>
          </a:prstGeom>
          <a:noFill/>
        </p:spPr>
        <p:txBody>
          <a:bodyPr wrap="square" rtlCol="0">
            <a:spAutoFit/>
          </a:bodyPr>
          <a:lstStyle/>
          <a:p>
            <a:pPr algn="ctr"/>
            <a:endParaRPr lang="en-US" dirty="0">
              <a:latin typeface="Avenir Book"/>
            </a:endParaRPr>
          </a:p>
          <a:p>
            <a:pPr algn="ctr"/>
            <a:r>
              <a:rPr lang="en-US" dirty="0">
                <a:latin typeface="Avenir Book"/>
              </a:rPr>
              <a:t>Melissa Lacombe </a:t>
            </a:r>
          </a:p>
          <a:p>
            <a:pPr algn="ctr"/>
            <a:r>
              <a:rPr lang="en-US" sz="1400" dirty="0">
                <a:latin typeface="Avenir Book"/>
              </a:rPr>
              <a:t>Director of Admissions &amp; Financial Aid Operations</a:t>
            </a:r>
          </a:p>
          <a:p>
            <a:pPr algn="ctr"/>
            <a:r>
              <a:rPr lang="en-US" sz="1400" dirty="0">
                <a:latin typeface="Avenir Book"/>
              </a:rPr>
              <a:t>Roanoke College</a:t>
            </a:r>
          </a:p>
          <a:p>
            <a:pPr algn="ctr"/>
            <a:endParaRPr lang="en-US" sz="1400" dirty="0">
              <a:latin typeface="Avenir Book"/>
            </a:endParaRPr>
          </a:p>
          <a:p>
            <a:pPr algn="ctr"/>
            <a:r>
              <a:rPr lang="en-US" sz="1600" dirty="0">
                <a:latin typeface="Avenir Book"/>
                <a:hlinkClick r:id="rId4"/>
              </a:rPr>
              <a:t>mlacombe@roanoke.edu</a:t>
            </a:r>
            <a:endParaRPr lang="en-US" sz="1600" dirty="0">
              <a:latin typeface="Avenir Book"/>
            </a:endParaRPr>
          </a:p>
          <a:p>
            <a:pPr algn="ctr"/>
            <a:r>
              <a:rPr lang="en-US" sz="1600" dirty="0">
                <a:latin typeface="Avenir Book"/>
              </a:rPr>
              <a:t>or</a:t>
            </a:r>
          </a:p>
          <a:p>
            <a:pPr algn="ctr"/>
            <a:r>
              <a:rPr lang="en-US" sz="1600" dirty="0">
                <a:latin typeface="Avenir Book"/>
              </a:rPr>
              <a:t>(540) 375-2235</a:t>
            </a:r>
          </a:p>
          <a:p>
            <a:endParaRPr lang="en-US" dirty="0">
              <a:latin typeface="Avenir Book"/>
            </a:endParaRPr>
          </a:p>
        </p:txBody>
      </p:sp>
      <p:pic>
        <p:nvPicPr>
          <p:cNvPr id="12" name="Picture 11">
            <a:extLst>
              <a:ext uri="{FF2B5EF4-FFF2-40B4-BE49-F238E27FC236}">
                <a16:creationId xmlns:a16="http://schemas.microsoft.com/office/drawing/2014/main" id="{F89ECC34-CD96-4BD6-8858-2B43EB353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89E1F2C5-FD3C-4AA6-AB60-BB180CCF4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460" name="Text Box 3"/>
          <p:cNvSpPr txBox="1">
            <a:spLocks noChangeArrowheads="1"/>
          </p:cNvSpPr>
          <p:nvPr/>
        </p:nvSpPr>
        <p:spPr bwMode="auto">
          <a:xfrm>
            <a:off x="1905000" y="586792"/>
            <a:ext cx="8305800" cy="3585597"/>
          </a:xfrm>
          <a:prstGeom prst="rect">
            <a:avLst/>
          </a:prstGeom>
          <a:noFill/>
          <a:ln w="12700" cap="sq">
            <a:noFill/>
            <a:miter lim="800000"/>
            <a:headEnd type="none" w="sm" len="sm"/>
            <a:tailEnd type="none" w="sm" len="sm"/>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Financial Aid continues to be a priority!</a:t>
            </a:r>
            <a:br>
              <a:rPr lang="en-US" dirty="0">
                <a:latin typeface="Avenir Book"/>
              </a:rPr>
            </a:br>
            <a:endParaRPr lang="en-US" dirty="0">
              <a:latin typeface="Avenir Book"/>
            </a:endParaRPr>
          </a:p>
          <a:p>
            <a:pPr marL="731520" lvl="1" indent="-274320">
              <a:spcBef>
                <a:spcPts val="600"/>
              </a:spcBef>
              <a:buClr>
                <a:schemeClr val="accent1"/>
              </a:buClr>
              <a:buSzPct val="70000"/>
              <a:buFont typeface="Wingdings"/>
              <a:buChar char=""/>
              <a:defRPr/>
            </a:pPr>
            <a:r>
              <a:rPr lang="en-US" sz="1600" i="1" dirty="0">
                <a:latin typeface="Avenir Book"/>
              </a:rPr>
              <a:t>At Roanoke College, 85% of our enrolled students receive aid</a:t>
            </a:r>
          </a:p>
          <a:p>
            <a:pPr marL="731520" lvl="1" indent="-274320">
              <a:spcBef>
                <a:spcPts val="600"/>
              </a:spcBef>
              <a:buClr>
                <a:schemeClr val="accent1"/>
              </a:buClr>
              <a:buSzPct val="70000"/>
              <a:buFont typeface="Wingdings"/>
              <a:buChar char=""/>
              <a:defRPr/>
            </a:pPr>
            <a:r>
              <a:rPr lang="en-US" sz="1600" i="1" dirty="0">
                <a:latin typeface="Avenir Book"/>
              </a:rPr>
              <a:t>At Radford University, 70% of their students receive aid</a:t>
            </a:r>
          </a:p>
          <a:p>
            <a:pPr marL="274320" indent="-274320">
              <a:spcBef>
                <a:spcPts val="600"/>
              </a:spcBef>
              <a:buClr>
                <a:schemeClr val="accent1"/>
              </a:buClr>
              <a:buSzPct val="70000"/>
              <a:buFont typeface="Wingdings"/>
              <a:buChar char=""/>
              <a:defRPr/>
            </a:pPr>
            <a:endParaRPr lang="en-US" dirty="0">
              <a:latin typeface="Avenir Book"/>
            </a:endParaRPr>
          </a:p>
          <a:p>
            <a:pPr algn="ctr">
              <a:spcBef>
                <a:spcPct val="50000"/>
              </a:spcBef>
              <a:defRPr/>
            </a:pPr>
            <a:r>
              <a:rPr lang="en-US" dirty="0">
                <a:latin typeface="Avenir Book"/>
              </a:rPr>
              <a:t>Remember… most families are not expected to pay the whole college bill with no financial aid!</a:t>
            </a:r>
          </a:p>
          <a:p>
            <a:pPr algn="ctr">
              <a:spcBef>
                <a:spcPct val="50000"/>
              </a:spcBef>
              <a:defRPr/>
            </a:pPr>
            <a:endParaRPr lang="en-US" dirty="0">
              <a:latin typeface="Avenir Book"/>
            </a:endParaRPr>
          </a:p>
          <a:p>
            <a:pPr algn="ctr">
              <a:spcBef>
                <a:spcPct val="50000"/>
              </a:spcBef>
              <a:defRPr/>
            </a:pPr>
            <a:r>
              <a:rPr lang="en-US" dirty="0">
                <a:latin typeface="Avenir Book"/>
              </a:rPr>
              <a:t>DO NOT dismiss an institution right away just because of “sticker price”!</a:t>
            </a:r>
          </a:p>
          <a:p>
            <a:pPr>
              <a:spcBef>
                <a:spcPct val="50000"/>
              </a:spcBef>
              <a:buFontTx/>
              <a:buChar char="•"/>
              <a:defRPr/>
            </a:pPr>
            <a:endParaRPr lang="en-US" dirty="0">
              <a:latin typeface="Avenir Book"/>
            </a:endParaRPr>
          </a:p>
        </p:txBody>
      </p:sp>
      <p:pic>
        <p:nvPicPr>
          <p:cNvPr id="8" name="Picture 7">
            <a:extLst>
              <a:ext uri="{FF2B5EF4-FFF2-40B4-BE49-F238E27FC236}">
                <a16:creationId xmlns:a16="http://schemas.microsoft.com/office/drawing/2014/main" id="{D0E8FCEB-793D-448B-B699-017D6D1CE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AB062292-9DBE-4167-AD14-E0CD5E08F03E}"/>
              </a:ext>
            </a:extLst>
          </p:cNvPr>
          <p:cNvSpPr txBox="1"/>
          <p:nvPr/>
        </p:nvSpPr>
        <p:spPr>
          <a:xfrm>
            <a:off x="3058886" y="6290003"/>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College Costs for the Future</a:t>
            </a:r>
          </a:p>
          <a:p>
            <a:pPr algn="r"/>
            <a:endParaRPr lang="en-US" sz="1600" dirty="0">
              <a:solidFill>
                <a:srgbClr val="87204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85D50324-CDB1-4E53-B36B-A85AA5DEE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0"/>
            <a:ext cx="12192000" cy="6858000"/>
          </a:xfrm>
          <a:prstGeom prst="rect">
            <a:avLst/>
          </a:prstGeom>
        </p:spPr>
      </p:pic>
      <p:sp>
        <p:nvSpPr>
          <p:cNvPr id="23555" name="Text Box 2"/>
          <p:cNvSpPr txBox="1">
            <a:spLocks noChangeArrowheads="1"/>
          </p:cNvSpPr>
          <p:nvPr/>
        </p:nvSpPr>
        <p:spPr bwMode="auto">
          <a:xfrm>
            <a:off x="1562100" y="906341"/>
            <a:ext cx="9105900" cy="461665"/>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en-US" sz="2400" u="sng" dirty="0">
                <a:latin typeface="Avenir Book"/>
              </a:rPr>
              <a:t>Institutional Aid</a:t>
            </a:r>
            <a:endParaRPr lang="en-US" u="sng" dirty="0">
              <a:latin typeface="Avenir Book"/>
            </a:endParaRPr>
          </a:p>
        </p:txBody>
      </p:sp>
      <p:sp>
        <p:nvSpPr>
          <p:cNvPr id="23558" name="Text Box 5"/>
          <p:cNvSpPr txBox="1">
            <a:spLocks noChangeArrowheads="1"/>
          </p:cNvSpPr>
          <p:nvPr/>
        </p:nvSpPr>
        <p:spPr bwMode="auto">
          <a:xfrm>
            <a:off x="2133600" y="1425744"/>
            <a:ext cx="8305800" cy="3339376"/>
          </a:xfrm>
          <a:prstGeom prst="rect">
            <a:avLst/>
          </a:prstGeom>
          <a:noFill/>
          <a:ln w="12700" cap="sq">
            <a:noFill/>
            <a:miter lim="800000"/>
            <a:headEnd type="none" w="sm" len="sm"/>
            <a:tailEnd type="none" w="sm" len="sm"/>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College grants and scholarships are gifts that do not need to be repaid</a:t>
            </a:r>
          </a:p>
          <a:p>
            <a:pPr marL="274320" indent="-274320">
              <a:spcBef>
                <a:spcPts val="600"/>
              </a:spcBef>
              <a:buClr>
                <a:schemeClr val="accent1"/>
              </a:buClr>
              <a:buSzPct val="70000"/>
              <a:buFont typeface="Wingdings"/>
              <a:buChar char=""/>
              <a:defRPr/>
            </a:pPr>
            <a:r>
              <a:rPr lang="en-US" dirty="0">
                <a:latin typeface="Avenir Book"/>
              </a:rPr>
              <a:t>May require separate application</a:t>
            </a:r>
          </a:p>
          <a:p>
            <a:pPr marL="731520" lvl="1" indent="-274320">
              <a:spcBef>
                <a:spcPts val="600"/>
              </a:spcBef>
              <a:buClr>
                <a:schemeClr val="accent1"/>
              </a:buClr>
              <a:buSzPct val="70000"/>
              <a:buFont typeface="Wingdings"/>
              <a:buChar char=""/>
              <a:defRPr/>
            </a:pPr>
            <a:r>
              <a:rPr lang="en-US" sz="1600" i="1" dirty="0">
                <a:latin typeface="Avenir Book"/>
              </a:rPr>
              <a:t>College Board Financial Aid Profile (CSS Profile)</a:t>
            </a:r>
          </a:p>
          <a:p>
            <a:pPr marL="1188720" lvl="2" indent="-274320">
              <a:spcBef>
                <a:spcPts val="600"/>
              </a:spcBef>
              <a:buClr>
                <a:schemeClr val="accent1"/>
              </a:buClr>
              <a:buSzPct val="70000"/>
              <a:buFont typeface="Wingdings"/>
              <a:buChar char=""/>
              <a:defRPr/>
            </a:pPr>
            <a:r>
              <a:rPr lang="en-US" sz="1600" i="1" dirty="0">
                <a:latin typeface="Avenir Book"/>
              </a:rPr>
              <a:t>Series of 200 questions</a:t>
            </a:r>
          </a:p>
          <a:p>
            <a:pPr marL="1188720" lvl="2" indent="-274320">
              <a:spcBef>
                <a:spcPts val="600"/>
              </a:spcBef>
              <a:buClr>
                <a:schemeClr val="accent1"/>
              </a:buClr>
              <a:buSzPct val="70000"/>
              <a:buFont typeface="Wingdings"/>
              <a:buChar char=""/>
              <a:defRPr/>
            </a:pPr>
            <a:r>
              <a:rPr lang="en-US" sz="1600" i="1" dirty="0">
                <a:latin typeface="Avenir Book"/>
              </a:rPr>
              <a:t>Fee charged</a:t>
            </a:r>
          </a:p>
          <a:p>
            <a:pPr marL="1188720" lvl="2" indent="-274320">
              <a:spcBef>
                <a:spcPts val="600"/>
              </a:spcBef>
              <a:buClr>
                <a:schemeClr val="accent1"/>
              </a:buClr>
              <a:buSzPct val="70000"/>
              <a:buFont typeface="Wingdings"/>
              <a:buChar char=""/>
              <a:defRPr/>
            </a:pPr>
            <a:r>
              <a:rPr lang="en-US" sz="1600" i="1" dirty="0">
                <a:latin typeface="Avenir Book"/>
              </a:rPr>
              <a:t>Check with the individual school on requirements</a:t>
            </a:r>
          </a:p>
          <a:p>
            <a:pPr marL="274320" indent="-274320">
              <a:spcBef>
                <a:spcPts val="600"/>
              </a:spcBef>
              <a:buClr>
                <a:schemeClr val="accent1"/>
              </a:buClr>
              <a:buSzPct val="70000"/>
              <a:buFont typeface="Wingdings"/>
              <a:buChar char=""/>
              <a:defRPr/>
            </a:pPr>
            <a:r>
              <a:rPr lang="en-US" dirty="0">
                <a:latin typeface="Avenir Book"/>
              </a:rPr>
              <a:t>Awarded for a variety of reasons</a:t>
            </a:r>
          </a:p>
          <a:p>
            <a:pPr marL="731520" lvl="1" indent="-274320">
              <a:spcBef>
                <a:spcPts val="600"/>
              </a:spcBef>
              <a:buClr>
                <a:schemeClr val="accent1"/>
              </a:buClr>
              <a:buSzPct val="70000"/>
              <a:buFont typeface="Wingdings"/>
              <a:buChar char=""/>
              <a:defRPr/>
            </a:pPr>
            <a:r>
              <a:rPr lang="en-US" sz="1600" i="1" dirty="0">
                <a:latin typeface="Avenir Book"/>
              </a:rPr>
              <a:t>Proven High School performance</a:t>
            </a:r>
          </a:p>
          <a:p>
            <a:pPr marL="731520" lvl="1" indent="-274320">
              <a:spcBef>
                <a:spcPts val="600"/>
              </a:spcBef>
              <a:buClr>
                <a:schemeClr val="accent1"/>
              </a:buClr>
              <a:buSzPct val="70000"/>
              <a:buFont typeface="Wingdings"/>
              <a:buChar char=""/>
              <a:defRPr/>
            </a:pPr>
            <a:r>
              <a:rPr lang="en-US" sz="1600" i="1" dirty="0">
                <a:latin typeface="Avenir Book"/>
              </a:rPr>
              <a:t>Competition</a:t>
            </a:r>
          </a:p>
          <a:p>
            <a:pPr marL="731520" lvl="1" indent="-274320">
              <a:spcBef>
                <a:spcPts val="600"/>
              </a:spcBef>
              <a:buClr>
                <a:schemeClr val="accent1"/>
              </a:buClr>
              <a:buSzPct val="70000"/>
              <a:buFont typeface="Wingdings"/>
              <a:buChar char=""/>
              <a:defRPr/>
            </a:pPr>
            <a:r>
              <a:rPr lang="en-US" sz="1600" i="1" dirty="0">
                <a:latin typeface="Avenir Book"/>
              </a:rPr>
              <a:t>Athletic/Music/Choral ability</a:t>
            </a:r>
          </a:p>
        </p:txBody>
      </p:sp>
      <p:sp>
        <p:nvSpPr>
          <p:cNvPr id="23560" name="Rectangle 7"/>
          <p:cNvSpPr>
            <a:spLocks noChangeArrowheads="1"/>
          </p:cNvSpPr>
          <p:nvPr/>
        </p:nvSpPr>
        <p:spPr bwMode="auto">
          <a:xfrm>
            <a:off x="1524000" y="0"/>
            <a:ext cx="184150" cy="457200"/>
          </a:xfrm>
          <a:prstGeom prst="rect">
            <a:avLst/>
          </a:prstGeom>
          <a:noFill/>
          <a:ln w="9525">
            <a:noFill/>
            <a:miter lim="800000"/>
            <a:headEnd/>
            <a:tailEnd/>
          </a:ln>
        </p:spPr>
        <p:txBody>
          <a:bodyPr wrap="none">
            <a:spAutoFit/>
          </a:bodyPr>
          <a:lstStyle/>
          <a:p>
            <a:pPr eaLnBrk="1" hangingPunct="1">
              <a:spcBef>
                <a:spcPct val="50000"/>
              </a:spcBef>
              <a:defRPr/>
            </a:pPr>
            <a:endParaRPr lang="en-US" sz="2400" dirty="0">
              <a:latin typeface="Avenir Book"/>
            </a:endParaRPr>
          </a:p>
        </p:txBody>
      </p:sp>
      <p:sp>
        <p:nvSpPr>
          <p:cNvPr id="6" name="Text Box 2">
            <a:extLst>
              <a:ext uri="{FF2B5EF4-FFF2-40B4-BE49-F238E27FC236}">
                <a16:creationId xmlns:a16="http://schemas.microsoft.com/office/drawing/2014/main" id="{6607906A-AE48-435D-BB34-4F3BBC42A3D5}"/>
              </a:ext>
            </a:extLst>
          </p:cNvPr>
          <p:cNvSpPr txBox="1">
            <a:spLocks noChangeArrowheads="1"/>
          </p:cNvSpPr>
          <p:nvPr/>
        </p:nvSpPr>
        <p:spPr bwMode="auto">
          <a:xfrm>
            <a:off x="1562100" y="144959"/>
            <a:ext cx="9105900" cy="769441"/>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en-US" sz="4400" dirty="0">
                <a:latin typeface="Avenir Book"/>
              </a:rPr>
              <a:t>Applying for Financial Aid</a:t>
            </a:r>
          </a:p>
        </p:txBody>
      </p:sp>
      <p:pic>
        <p:nvPicPr>
          <p:cNvPr id="8" name="Picture 7">
            <a:extLst>
              <a:ext uri="{FF2B5EF4-FFF2-40B4-BE49-F238E27FC236}">
                <a16:creationId xmlns:a16="http://schemas.microsoft.com/office/drawing/2014/main" id="{2556DB96-12C2-41AF-A386-690155A7B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726FC344-E469-4DE8-89D9-7BDF6B92CDFB}"/>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67718FA5-3887-482D-B87D-A51C3D441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2" name="Rectangle 12"/>
          <p:cNvSpPr>
            <a:spLocks noChangeArrowheads="1"/>
          </p:cNvSpPr>
          <p:nvPr/>
        </p:nvSpPr>
        <p:spPr bwMode="auto">
          <a:xfrm>
            <a:off x="58723" y="255355"/>
            <a:ext cx="12133277" cy="1015663"/>
          </a:xfrm>
          <a:prstGeom prst="rect">
            <a:avLst/>
          </a:prstGeom>
          <a:noFill/>
          <a:ln w="9525">
            <a:noFill/>
            <a:miter lim="800000"/>
            <a:headEnd/>
            <a:tailEnd/>
          </a:ln>
        </p:spPr>
        <p:txBody>
          <a:bodyPr wrap="square">
            <a:spAutoFit/>
          </a:bodyPr>
          <a:lstStyle/>
          <a:p>
            <a:pPr algn="ctr">
              <a:spcBef>
                <a:spcPct val="50000"/>
              </a:spcBef>
              <a:defRPr/>
            </a:pPr>
            <a:r>
              <a:rPr lang="en-US" sz="2400" u="sng" dirty="0">
                <a:latin typeface="Avenir Book"/>
              </a:rPr>
              <a:t>Federal Aid</a:t>
            </a:r>
          </a:p>
          <a:p>
            <a:pPr algn="ctr">
              <a:spcBef>
                <a:spcPct val="50000"/>
              </a:spcBef>
              <a:defRPr/>
            </a:pPr>
            <a:endParaRPr lang="en-US" sz="2400" u="sng" dirty="0">
              <a:latin typeface="Avenir Book"/>
            </a:endParaRPr>
          </a:p>
        </p:txBody>
      </p:sp>
      <p:sp>
        <p:nvSpPr>
          <p:cNvPr id="2053" name="Rectangle 13"/>
          <p:cNvSpPr>
            <a:spLocks noChangeArrowheads="1"/>
          </p:cNvSpPr>
          <p:nvPr/>
        </p:nvSpPr>
        <p:spPr bwMode="auto">
          <a:xfrm>
            <a:off x="1524000" y="0"/>
            <a:ext cx="184150" cy="457200"/>
          </a:xfrm>
          <a:prstGeom prst="rect">
            <a:avLst/>
          </a:prstGeom>
          <a:noFill/>
          <a:ln w="9525">
            <a:noFill/>
            <a:miter lim="800000"/>
            <a:headEnd/>
            <a:tailEnd/>
          </a:ln>
        </p:spPr>
        <p:txBody>
          <a:bodyPr wrap="none">
            <a:spAutoFit/>
          </a:bodyPr>
          <a:lstStyle/>
          <a:p>
            <a:pPr eaLnBrk="1" hangingPunct="1">
              <a:defRPr/>
            </a:pPr>
            <a:endParaRPr lang="en-US" sz="2400" dirty="0">
              <a:latin typeface="Avenir Book"/>
            </a:endParaRPr>
          </a:p>
        </p:txBody>
      </p:sp>
      <p:sp>
        <p:nvSpPr>
          <p:cNvPr id="2054" name="Text Box 14"/>
          <p:cNvSpPr txBox="1">
            <a:spLocks noChangeArrowheads="1"/>
          </p:cNvSpPr>
          <p:nvPr/>
        </p:nvSpPr>
        <p:spPr bwMode="auto">
          <a:xfrm>
            <a:off x="1989137" y="822189"/>
            <a:ext cx="8305800" cy="5863144"/>
          </a:xfrm>
          <a:prstGeom prst="rect">
            <a:avLst/>
          </a:prstGeom>
          <a:noFill/>
          <a:ln w="12700" cap="sq">
            <a:noFill/>
            <a:miter lim="800000"/>
            <a:headEnd type="none" w="sm" len="sm"/>
            <a:tailEnd type="none" w="sm" len="sm"/>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Completion of the Free Application for Federal Student Aid (FAFSA) is recommended for everyone! </a:t>
            </a:r>
          </a:p>
          <a:p>
            <a:pPr marL="731520" lvl="1" indent="-274320">
              <a:spcBef>
                <a:spcPts val="600"/>
              </a:spcBef>
              <a:buClr>
                <a:schemeClr val="accent1"/>
              </a:buClr>
              <a:buSzPct val="70000"/>
              <a:buFont typeface="Wingdings"/>
              <a:buChar char=""/>
              <a:defRPr/>
            </a:pPr>
            <a:r>
              <a:rPr lang="en-US" dirty="0">
                <a:latin typeface="Avenir Book"/>
              </a:rPr>
              <a:t>Applications typically available online on October 1</a:t>
            </a:r>
          </a:p>
          <a:p>
            <a:pPr marL="1188720" lvl="2" indent="-274320">
              <a:spcBef>
                <a:spcPts val="600"/>
              </a:spcBef>
              <a:buClr>
                <a:schemeClr val="accent1"/>
              </a:buClr>
              <a:buSzPct val="70000"/>
              <a:buFont typeface="Wingdings"/>
              <a:buChar char=""/>
              <a:defRPr/>
            </a:pPr>
            <a:r>
              <a:rPr lang="en-US" sz="1600" dirty="0">
                <a:latin typeface="Avenir Book"/>
              </a:rPr>
              <a:t>https://studentaid.gov</a:t>
            </a:r>
          </a:p>
          <a:p>
            <a:pPr marL="1188720" lvl="2" indent="-274320">
              <a:spcBef>
                <a:spcPts val="600"/>
              </a:spcBef>
              <a:buClr>
                <a:schemeClr val="accent1"/>
              </a:buClr>
              <a:buSzPct val="70000"/>
              <a:buFont typeface="Wingdings"/>
              <a:buChar char=""/>
              <a:defRPr/>
            </a:pPr>
            <a:r>
              <a:rPr lang="en-US" dirty="0">
                <a:latin typeface="Avenir Book"/>
              </a:rPr>
              <a:t>THIS YEAR ONLY – available December 2023</a:t>
            </a:r>
          </a:p>
          <a:p>
            <a:pPr marL="731520" lvl="1" indent="-274320">
              <a:spcBef>
                <a:spcPts val="600"/>
              </a:spcBef>
              <a:buClr>
                <a:schemeClr val="accent1"/>
              </a:buClr>
              <a:buSzPct val="70000"/>
              <a:buFont typeface="Wingdings"/>
              <a:buChar char=""/>
              <a:defRPr/>
            </a:pPr>
            <a:r>
              <a:rPr lang="en-US" dirty="0">
                <a:latin typeface="Avenir Book"/>
              </a:rPr>
              <a:t>Deadlines for states or colleges will vary</a:t>
            </a:r>
          </a:p>
          <a:p>
            <a:pPr marL="1188720" lvl="2" indent="-274320">
              <a:spcBef>
                <a:spcPts val="600"/>
              </a:spcBef>
              <a:buClr>
                <a:schemeClr val="accent1"/>
              </a:buClr>
              <a:buSzPct val="70000"/>
              <a:buFont typeface="Wingdings"/>
              <a:buChar char=""/>
              <a:defRPr/>
            </a:pPr>
            <a:r>
              <a:rPr lang="en-US" sz="1600" dirty="0">
                <a:latin typeface="Avenir Book"/>
              </a:rPr>
              <a:t>Check with the institution about their specific deadlines</a:t>
            </a:r>
          </a:p>
          <a:p>
            <a:pPr marL="1188720" lvl="2" indent="-274320">
              <a:spcBef>
                <a:spcPts val="600"/>
              </a:spcBef>
              <a:buClr>
                <a:schemeClr val="accent1"/>
              </a:buClr>
              <a:buSzPct val="70000"/>
              <a:buFont typeface="Wingdings"/>
              <a:buChar char=""/>
              <a:defRPr/>
            </a:pPr>
            <a:r>
              <a:rPr lang="en-US" sz="1600" dirty="0">
                <a:latin typeface="Avenir Book"/>
              </a:rPr>
              <a:t>State Council of Higher Education for Virginia (www.schev.edu)</a:t>
            </a: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a:p>
            <a:pPr marL="731520" lvl="1" indent="-274320">
              <a:spcBef>
                <a:spcPts val="600"/>
              </a:spcBef>
              <a:buClr>
                <a:schemeClr val="accent1"/>
              </a:buClr>
              <a:buSzPct val="70000"/>
              <a:buFont typeface="Wingdings"/>
              <a:buChar char=""/>
              <a:defRPr/>
            </a:pPr>
            <a:endParaRPr lang="en-US" dirty="0">
              <a:latin typeface="Avenir Book"/>
            </a:endParaRPr>
          </a:p>
        </p:txBody>
      </p:sp>
      <p:pic>
        <p:nvPicPr>
          <p:cNvPr id="2" name="Picture 1">
            <a:extLst>
              <a:ext uri="{FF2B5EF4-FFF2-40B4-BE49-F238E27FC236}">
                <a16:creationId xmlns:a16="http://schemas.microsoft.com/office/drawing/2014/main" id="{D51A6F50-A4B5-4CFE-A571-7E1FF0E65BB0}"/>
              </a:ext>
            </a:extLst>
          </p:cNvPr>
          <p:cNvPicPr>
            <a:picLocks noChangeAspect="1"/>
          </p:cNvPicPr>
          <p:nvPr/>
        </p:nvPicPr>
        <p:blipFill>
          <a:blip r:embed="rId4"/>
          <a:stretch>
            <a:fillRect/>
          </a:stretch>
        </p:blipFill>
        <p:spPr>
          <a:xfrm>
            <a:off x="4439174" y="3696728"/>
            <a:ext cx="4183500" cy="2049959"/>
          </a:xfrm>
          <a:prstGeom prst="rect">
            <a:avLst/>
          </a:prstGeom>
        </p:spPr>
      </p:pic>
      <p:pic>
        <p:nvPicPr>
          <p:cNvPr id="8" name="Picture 7">
            <a:extLst>
              <a:ext uri="{FF2B5EF4-FFF2-40B4-BE49-F238E27FC236}">
                <a16:creationId xmlns:a16="http://schemas.microsoft.com/office/drawing/2014/main" id="{9BF67793-A54D-4560-A295-C49A69597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9" name="TextBox 8">
            <a:extLst>
              <a:ext uri="{FF2B5EF4-FFF2-40B4-BE49-F238E27FC236}">
                <a16:creationId xmlns:a16="http://schemas.microsoft.com/office/drawing/2014/main" id="{CEC75BB5-34DC-4BF7-A21F-4F442236869A}"/>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271BC53-97B9-47A9-8982-6586281CA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603" name="Rectangle 4"/>
          <p:cNvSpPr>
            <a:spLocks noChangeArrowheads="1"/>
          </p:cNvSpPr>
          <p:nvPr/>
        </p:nvSpPr>
        <p:spPr bwMode="auto">
          <a:xfrm>
            <a:off x="1524000" y="0"/>
            <a:ext cx="9144000" cy="457200"/>
          </a:xfrm>
          <a:prstGeom prst="rect">
            <a:avLst/>
          </a:prstGeom>
          <a:noFill/>
          <a:ln w="9525">
            <a:noFill/>
            <a:miter lim="800000"/>
            <a:headEnd/>
            <a:tailEnd/>
          </a:ln>
        </p:spPr>
        <p:txBody>
          <a:bodyPr>
            <a:spAutoFit/>
          </a:bodyPr>
          <a:lstStyle/>
          <a:p>
            <a:pPr eaLnBrk="1" hangingPunct="1">
              <a:spcBef>
                <a:spcPct val="50000"/>
              </a:spcBef>
              <a:defRPr/>
            </a:pPr>
            <a:endParaRPr lang="en-US" sz="2400" dirty="0">
              <a:latin typeface="Avenir Book"/>
            </a:endParaRPr>
          </a:p>
        </p:txBody>
      </p:sp>
      <p:sp>
        <p:nvSpPr>
          <p:cNvPr id="25604" name="Text Box 5"/>
          <p:cNvSpPr txBox="1">
            <a:spLocks noChangeArrowheads="1"/>
          </p:cNvSpPr>
          <p:nvPr/>
        </p:nvSpPr>
        <p:spPr bwMode="auto">
          <a:xfrm>
            <a:off x="1905000" y="1032108"/>
            <a:ext cx="8382000" cy="1077218"/>
          </a:xfrm>
          <a:prstGeom prst="rect">
            <a:avLst/>
          </a:prstGeom>
          <a:noFill/>
          <a:ln w="9525">
            <a:noFill/>
            <a:miter lim="800000"/>
            <a:headEnd/>
            <a:tailEnd/>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FAFSA can be filed on the web at </a:t>
            </a:r>
            <a:r>
              <a:rPr lang="en-US" dirty="0">
                <a:latin typeface="Avenir Book"/>
                <a:hlinkClick r:id="rId4">
                  <a:extLst>
                    <a:ext uri="{A12FA001-AC4F-418D-AE19-62706E023703}">
                      <ahyp:hlinkClr xmlns:ahyp="http://schemas.microsoft.com/office/drawing/2018/hyperlinkcolor" val="tx"/>
                    </a:ext>
                  </a:extLst>
                </a:hlinkClick>
              </a:rPr>
              <a:t>https://studentaid.gov</a:t>
            </a:r>
            <a:endParaRPr lang="en-US" dirty="0">
              <a:latin typeface="Avenir Book"/>
            </a:endParaRPr>
          </a:p>
          <a:p>
            <a:pPr marL="274320" indent="-274320">
              <a:spcBef>
                <a:spcPts val="600"/>
              </a:spcBef>
              <a:buClr>
                <a:schemeClr val="accent1"/>
              </a:buClr>
              <a:buSzPct val="70000"/>
              <a:buFont typeface="Wingdings"/>
              <a:buChar char=""/>
              <a:defRPr/>
            </a:pPr>
            <a:r>
              <a:rPr lang="en-US" dirty="0">
                <a:latin typeface="Avenir Book"/>
              </a:rPr>
              <a:t>Free US Department of Education website </a:t>
            </a:r>
          </a:p>
          <a:p>
            <a:pPr marL="274320" indent="-274320">
              <a:spcBef>
                <a:spcPts val="600"/>
              </a:spcBef>
              <a:buClr>
                <a:schemeClr val="accent1"/>
              </a:buClr>
              <a:buSzPct val="70000"/>
              <a:buFont typeface="Wingdings"/>
              <a:buChar char=""/>
              <a:defRPr/>
            </a:pPr>
            <a:r>
              <a:rPr lang="en-US" dirty="0">
                <a:latin typeface="Avenir Book"/>
              </a:rPr>
              <a:t>Safe, secure and fast (results within 72 hours of submission)</a:t>
            </a:r>
          </a:p>
        </p:txBody>
      </p:sp>
      <p:sp>
        <p:nvSpPr>
          <p:cNvPr id="25609" name="Text Box 10"/>
          <p:cNvSpPr txBox="1">
            <a:spLocks noChangeArrowheads="1"/>
          </p:cNvSpPr>
          <p:nvPr/>
        </p:nvSpPr>
        <p:spPr bwMode="auto">
          <a:xfrm>
            <a:off x="0" y="423255"/>
            <a:ext cx="12122092" cy="461665"/>
          </a:xfrm>
          <a:prstGeom prst="rect">
            <a:avLst/>
          </a:prstGeom>
          <a:noFill/>
          <a:ln w="9525">
            <a:noFill/>
            <a:miter lim="800000"/>
            <a:headEnd/>
            <a:tailEnd/>
          </a:ln>
        </p:spPr>
        <p:txBody>
          <a:bodyPr wrap="square">
            <a:spAutoFit/>
          </a:bodyPr>
          <a:lstStyle/>
          <a:p>
            <a:pPr algn="ctr" eaLnBrk="1" hangingPunct="1">
              <a:spcBef>
                <a:spcPct val="50000"/>
              </a:spcBef>
              <a:defRPr/>
            </a:pPr>
            <a:r>
              <a:rPr lang="en-US" sz="2400" dirty="0">
                <a:latin typeface="Avenir Book"/>
              </a:rPr>
              <a:t>How Does the Student Access the FAFSA?</a:t>
            </a:r>
          </a:p>
        </p:txBody>
      </p:sp>
      <p:pic>
        <p:nvPicPr>
          <p:cNvPr id="4" name="Picture 3">
            <a:extLst>
              <a:ext uri="{FF2B5EF4-FFF2-40B4-BE49-F238E27FC236}">
                <a16:creationId xmlns:a16="http://schemas.microsoft.com/office/drawing/2014/main" id="{5BF2FE85-B375-4F97-9C8E-BEBE06FA0D8D}"/>
              </a:ext>
            </a:extLst>
          </p:cNvPr>
          <p:cNvPicPr>
            <a:picLocks noChangeAspect="1"/>
          </p:cNvPicPr>
          <p:nvPr/>
        </p:nvPicPr>
        <p:blipFill>
          <a:blip r:embed="rId5"/>
          <a:stretch>
            <a:fillRect/>
          </a:stretch>
        </p:blipFill>
        <p:spPr>
          <a:xfrm>
            <a:off x="3390900" y="2256514"/>
            <a:ext cx="5410200" cy="3398821"/>
          </a:xfrm>
          <a:prstGeom prst="rect">
            <a:avLst/>
          </a:prstGeom>
        </p:spPr>
      </p:pic>
      <p:sp>
        <p:nvSpPr>
          <p:cNvPr id="5" name="Arrow: Left 4">
            <a:extLst>
              <a:ext uri="{FF2B5EF4-FFF2-40B4-BE49-F238E27FC236}">
                <a16:creationId xmlns:a16="http://schemas.microsoft.com/office/drawing/2014/main" id="{A0D77908-6CFB-4142-B567-C08F2EB1211D}"/>
              </a:ext>
            </a:extLst>
          </p:cNvPr>
          <p:cNvSpPr/>
          <p:nvPr/>
        </p:nvSpPr>
        <p:spPr>
          <a:xfrm>
            <a:off x="7854892" y="3286275"/>
            <a:ext cx="10668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a:endParaRPr>
          </a:p>
        </p:txBody>
      </p:sp>
      <p:sp>
        <p:nvSpPr>
          <p:cNvPr id="6" name="Arrow: Down 5">
            <a:extLst>
              <a:ext uri="{FF2B5EF4-FFF2-40B4-BE49-F238E27FC236}">
                <a16:creationId xmlns:a16="http://schemas.microsoft.com/office/drawing/2014/main" id="{C76538F6-5D8B-4AB5-B6B3-9CB923271D0F}"/>
              </a:ext>
            </a:extLst>
          </p:cNvPr>
          <p:cNvSpPr/>
          <p:nvPr/>
        </p:nvSpPr>
        <p:spPr>
          <a:xfrm>
            <a:off x="4552426" y="2256514"/>
            <a:ext cx="533400" cy="65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a:endParaRPr>
          </a:p>
        </p:txBody>
      </p:sp>
      <p:pic>
        <p:nvPicPr>
          <p:cNvPr id="10" name="Picture 9">
            <a:extLst>
              <a:ext uri="{FF2B5EF4-FFF2-40B4-BE49-F238E27FC236}">
                <a16:creationId xmlns:a16="http://schemas.microsoft.com/office/drawing/2014/main" id="{C3B7E2D6-6C7C-4864-A14E-242A51BB16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1" name="TextBox 10">
            <a:extLst>
              <a:ext uri="{FF2B5EF4-FFF2-40B4-BE49-F238E27FC236}">
                <a16:creationId xmlns:a16="http://schemas.microsoft.com/office/drawing/2014/main" id="{F0F926B3-B943-45DA-9C18-F9CA231904B9}"/>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F77C899-AAF3-4637-8FA4-A75C6AAB4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86E893B9-BFCE-4DB7-B6D6-D1EDDE141BCC}"/>
              </a:ext>
            </a:extLst>
          </p:cNvPr>
          <p:cNvPicPr>
            <a:picLocks noChangeAspect="1"/>
          </p:cNvPicPr>
          <p:nvPr/>
        </p:nvPicPr>
        <p:blipFill>
          <a:blip r:embed="rId3"/>
          <a:stretch>
            <a:fillRect/>
          </a:stretch>
        </p:blipFill>
        <p:spPr>
          <a:xfrm>
            <a:off x="2770774" y="346045"/>
            <a:ext cx="6650452" cy="5347214"/>
          </a:xfrm>
          <a:prstGeom prst="rect">
            <a:avLst/>
          </a:prstGeom>
          <a:ln w="12700">
            <a:solidFill>
              <a:schemeClr val="tx1"/>
            </a:solidFill>
          </a:ln>
        </p:spPr>
      </p:pic>
      <p:pic>
        <p:nvPicPr>
          <p:cNvPr id="6" name="Picture 5">
            <a:extLst>
              <a:ext uri="{FF2B5EF4-FFF2-40B4-BE49-F238E27FC236}">
                <a16:creationId xmlns:a16="http://schemas.microsoft.com/office/drawing/2014/main" id="{613FE947-8C55-4E00-8DE6-F1EECAE06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7" name="TextBox 6">
            <a:extLst>
              <a:ext uri="{FF2B5EF4-FFF2-40B4-BE49-F238E27FC236}">
                <a16:creationId xmlns:a16="http://schemas.microsoft.com/office/drawing/2014/main" id="{C0A70E2F-E878-4404-8E12-E840915CB60C}"/>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extLst>
      <p:ext uri="{BB962C8B-B14F-4D97-AF65-F5344CB8AC3E}">
        <p14:creationId xmlns:p14="http://schemas.microsoft.com/office/powerpoint/2010/main" val="315851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B36A3A9C-B31C-43F4-8DF2-42D414D801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4">
            <a:extLst>
              <a:ext uri="{FF2B5EF4-FFF2-40B4-BE49-F238E27FC236}">
                <a16:creationId xmlns:a16="http://schemas.microsoft.com/office/drawing/2014/main" id="{FD87EEFE-8F39-4AA8-B80C-72E1F94AC78B}"/>
              </a:ext>
            </a:extLst>
          </p:cNvPr>
          <p:cNvSpPr>
            <a:spLocks noChangeArrowheads="1"/>
          </p:cNvSpPr>
          <p:nvPr/>
        </p:nvSpPr>
        <p:spPr bwMode="auto">
          <a:xfrm>
            <a:off x="1524000" y="0"/>
            <a:ext cx="9144000" cy="457200"/>
          </a:xfrm>
          <a:prstGeom prst="rect">
            <a:avLst/>
          </a:prstGeom>
          <a:noFill/>
          <a:ln w="9525">
            <a:noFill/>
            <a:miter lim="800000"/>
            <a:headEnd/>
            <a:tailEnd/>
          </a:ln>
        </p:spPr>
        <p:txBody>
          <a:bodyPr>
            <a:spAutoFit/>
          </a:bodyPr>
          <a:lstStyle/>
          <a:p>
            <a:pPr eaLnBrk="1" hangingPunct="1">
              <a:spcBef>
                <a:spcPct val="50000"/>
              </a:spcBef>
              <a:defRPr/>
            </a:pPr>
            <a:endParaRPr lang="en-US" sz="2400" dirty="0">
              <a:latin typeface="Avenir Book"/>
            </a:endParaRPr>
          </a:p>
        </p:txBody>
      </p:sp>
      <p:sp>
        <p:nvSpPr>
          <p:cNvPr id="3" name="Text Box 5">
            <a:extLst>
              <a:ext uri="{FF2B5EF4-FFF2-40B4-BE49-F238E27FC236}">
                <a16:creationId xmlns:a16="http://schemas.microsoft.com/office/drawing/2014/main" id="{94DE05CB-A533-4198-BA61-B622D70619A0}"/>
              </a:ext>
            </a:extLst>
          </p:cNvPr>
          <p:cNvSpPr txBox="1">
            <a:spLocks noChangeArrowheads="1"/>
          </p:cNvSpPr>
          <p:nvPr/>
        </p:nvSpPr>
        <p:spPr bwMode="auto">
          <a:xfrm>
            <a:off x="1905000" y="891429"/>
            <a:ext cx="8382000" cy="723275"/>
          </a:xfrm>
          <a:prstGeom prst="rect">
            <a:avLst/>
          </a:prstGeom>
          <a:noFill/>
          <a:ln w="9525">
            <a:noFill/>
            <a:miter lim="800000"/>
            <a:headEnd/>
            <a:tailEnd/>
          </a:ln>
        </p:spPr>
        <p:txBody>
          <a:bodyPr>
            <a:spAutoFit/>
          </a:bodyPr>
          <a:lstStyle/>
          <a:p>
            <a:pPr marL="274320" indent="-274320">
              <a:spcBef>
                <a:spcPts val="600"/>
              </a:spcBef>
              <a:buClr>
                <a:schemeClr val="accent1"/>
              </a:buClr>
              <a:buSzPct val="70000"/>
              <a:buFont typeface="Wingdings"/>
              <a:buChar char=""/>
              <a:defRPr/>
            </a:pPr>
            <a:r>
              <a:rPr lang="en-US" dirty="0">
                <a:latin typeface="Avenir Book"/>
              </a:rPr>
              <a:t>An FSA ID (account username and password) is required to access</a:t>
            </a:r>
          </a:p>
          <a:p>
            <a:pPr marL="731520" lvl="1" indent="-274320">
              <a:spcBef>
                <a:spcPts val="600"/>
              </a:spcBef>
              <a:buClr>
                <a:schemeClr val="accent1"/>
              </a:buClr>
              <a:buSzPct val="70000"/>
              <a:buFont typeface="Wingdings"/>
              <a:buChar char=""/>
              <a:defRPr/>
            </a:pPr>
            <a:r>
              <a:rPr lang="en-US" dirty="0">
                <a:latin typeface="Avenir Book"/>
              </a:rPr>
              <a:t>Student AND at least one parent (if dependent) must have</a:t>
            </a:r>
          </a:p>
        </p:txBody>
      </p:sp>
      <p:sp>
        <p:nvSpPr>
          <p:cNvPr id="4" name="Text Box 10">
            <a:extLst>
              <a:ext uri="{FF2B5EF4-FFF2-40B4-BE49-F238E27FC236}">
                <a16:creationId xmlns:a16="http://schemas.microsoft.com/office/drawing/2014/main" id="{BB4FF8BF-DF61-4CDE-8CBF-BBA0BC6FDAC2}"/>
              </a:ext>
            </a:extLst>
          </p:cNvPr>
          <p:cNvSpPr txBox="1">
            <a:spLocks noChangeArrowheads="1"/>
          </p:cNvSpPr>
          <p:nvPr/>
        </p:nvSpPr>
        <p:spPr bwMode="auto">
          <a:xfrm>
            <a:off x="0" y="320425"/>
            <a:ext cx="12192000" cy="461665"/>
          </a:xfrm>
          <a:prstGeom prst="rect">
            <a:avLst/>
          </a:prstGeom>
          <a:noFill/>
          <a:ln w="9525">
            <a:noFill/>
            <a:miter lim="800000"/>
            <a:headEnd/>
            <a:tailEnd/>
          </a:ln>
        </p:spPr>
        <p:txBody>
          <a:bodyPr wrap="square">
            <a:spAutoFit/>
          </a:bodyPr>
          <a:lstStyle/>
          <a:p>
            <a:pPr algn="ctr" eaLnBrk="1" hangingPunct="1">
              <a:spcBef>
                <a:spcPct val="50000"/>
              </a:spcBef>
              <a:defRPr/>
            </a:pPr>
            <a:r>
              <a:rPr lang="en-US" sz="2400" dirty="0">
                <a:latin typeface="Avenir Book"/>
              </a:rPr>
              <a:t>What is the First Step to filing the FAFSA?</a:t>
            </a:r>
          </a:p>
        </p:txBody>
      </p:sp>
      <p:pic>
        <p:nvPicPr>
          <p:cNvPr id="9" name="Picture 8">
            <a:extLst>
              <a:ext uri="{FF2B5EF4-FFF2-40B4-BE49-F238E27FC236}">
                <a16:creationId xmlns:a16="http://schemas.microsoft.com/office/drawing/2014/main" id="{F282814C-3001-44C6-8E54-E56587854260}"/>
              </a:ext>
            </a:extLst>
          </p:cNvPr>
          <p:cNvPicPr>
            <a:picLocks noChangeAspect="1"/>
          </p:cNvPicPr>
          <p:nvPr/>
        </p:nvPicPr>
        <p:blipFill rotWithShape="1">
          <a:blip r:embed="rId3"/>
          <a:srcRect t="11210" b="64129"/>
          <a:stretch/>
        </p:blipFill>
        <p:spPr>
          <a:xfrm>
            <a:off x="3234855" y="1742669"/>
            <a:ext cx="5410200" cy="838199"/>
          </a:xfrm>
          <a:prstGeom prst="rect">
            <a:avLst/>
          </a:prstGeom>
        </p:spPr>
      </p:pic>
      <p:sp>
        <p:nvSpPr>
          <p:cNvPr id="11" name="Arrow: Left 10">
            <a:extLst>
              <a:ext uri="{FF2B5EF4-FFF2-40B4-BE49-F238E27FC236}">
                <a16:creationId xmlns:a16="http://schemas.microsoft.com/office/drawing/2014/main" id="{2927FBF6-6BBB-4811-A93F-57CD96079B29}"/>
              </a:ext>
            </a:extLst>
          </p:cNvPr>
          <p:cNvSpPr/>
          <p:nvPr/>
        </p:nvSpPr>
        <p:spPr>
          <a:xfrm>
            <a:off x="8212123" y="1999570"/>
            <a:ext cx="533400" cy="2285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a:endParaRPr>
          </a:p>
        </p:txBody>
      </p:sp>
      <p:pic>
        <p:nvPicPr>
          <p:cNvPr id="12" name="Picture 11"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
            <a:extLst>
              <a:ext uri="{FF2B5EF4-FFF2-40B4-BE49-F238E27FC236}">
                <a16:creationId xmlns:a16="http://schemas.microsoft.com/office/drawing/2014/main" id="{53423F93-1C0A-4128-8D17-F0FC53899E0E}"/>
              </a:ext>
            </a:extLst>
          </p:cNvPr>
          <p:cNvPicPr>
            <a:picLocks noChangeAspect="1"/>
          </p:cNvPicPr>
          <p:nvPr/>
        </p:nvPicPr>
        <p:blipFill rotWithShape="1">
          <a:blip r:embed="rId4"/>
          <a:srcRect r="541" b="25782"/>
          <a:stretch/>
        </p:blipFill>
        <p:spPr>
          <a:xfrm>
            <a:off x="3110568" y="2729441"/>
            <a:ext cx="5658774" cy="3290359"/>
          </a:xfrm>
          <a:prstGeom prst="rect">
            <a:avLst/>
          </a:prstGeom>
          <a:ln w="12700">
            <a:solidFill>
              <a:schemeClr val="tx1"/>
            </a:solidFill>
          </a:ln>
        </p:spPr>
      </p:pic>
      <p:sp>
        <p:nvSpPr>
          <p:cNvPr id="13" name="Arrow: Left 12">
            <a:extLst>
              <a:ext uri="{FF2B5EF4-FFF2-40B4-BE49-F238E27FC236}">
                <a16:creationId xmlns:a16="http://schemas.microsoft.com/office/drawing/2014/main" id="{47477F36-2C56-4459-8F1A-FE04FB4D194D}"/>
              </a:ext>
            </a:extLst>
          </p:cNvPr>
          <p:cNvSpPr/>
          <p:nvPr/>
        </p:nvSpPr>
        <p:spPr>
          <a:xfrm>
            <a:off x="6247002" y="5440611"/>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a:endParaRPr>
          </a:p>
        </p:txBody>
      </p:sp>
      <p:pic>
        <p:nvPicPr>
          <p:cNvPr id="14" name="Picture 13">
            <a:extLst>
              <a:ext uri="{FF2B5EF4-FFF2-40B4-BE49-F238E27FC236}">
                <a16:creationId xmlns:a16="http://schemas.microsoft.com/office/drawing/2014/main" id="{1303DFC5-1A11-40DB-A5A8-B178988C0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3" y="6267952"/>
            <a:ext cx="2723243" cy="417381"/>
          </a:xfrm>
          <a:prstGeom prst="rect">
            <a:avLst/>
          </a:prstGeom>
        </p:spPr>
      </p:pic>
      <p:sp>
        <p:nvSpPr>
          <p:cNvPr id="15" name="TextBox 14">
            <a:extLst>
              <a:ext uri="{FF2B5EF4-FFF2-40B4-BE49-F238E27FC236}">
                <a16:creationId xmlns:a16="http://schemas.microsoft.com/office/drawing/2014/main" id="{A19FB25E-4C09-4E2A-BC38-F1D06CBEEC37}"/>
              </a:ext>
            </a:extLst>
          </p:cNvPr>
          <p:cNvSpPr txBox="1"/>
          <p:nvPr/>
        </p:nvSpPr>
        <p:spPr>
          <a:xfrm>
            <a:off x="3058886" y="6273225"/>
            <a:ext cx="8797471" cy="584775"/>
          </a:xfrm>
          <a:prstGeom prst="rect">
            <a:avLst/>
          </a:prstGeom>
          <a:noFill/>
        </p:spPr>
        <p:txBody>
          <a:bodyPr wrap="square" rtlCol="0">
            <a:spAutoFit/>
          </a:bodyPr>
          <a:lstStyle/>
          <a:p>
            <a:pPr algn="r"/>
            <a:r>
              <a:rPr lang="en-US" sz="1600" dirty="0">
                <a:solidFill>
                  <a:srgbClr val="872046"/>
                </a:solidFill>
                <a:latin typeface="Avenir Book" panose="02000503020000020003" pitchFamily="2" charset="0"/>
              </a:rPr>
              <a:t>Applying for Financial Aid</a:t>
            </a:r>
          </a:p>
          <a:p>
            <a:pPr algn="r"/>
            <a:endParaRPr lang="en-US" sz="1600" dirty="0">
              <a:solidFill>
                <a:srgbClr val="872046"/>
              </a:solidFill>
            </a:endParaRPr>
          </a:p>
        </p:txBody>
      </p:sp>
    </p:spTree>
    <p:extLst>
      <p:ext uri="{BB962C8B-B14F-4D97-AF65-F5344CB8AC3E}">
        <p14:creationId xmlns:p14="http://schemas.microsoft.com/office/powerpoint/2010/main" val="5805001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2776</TotalTime>
  <Words>1999</Words>
  <Application>Microsoft Office PowerPoint</Application>
  <PresentationFormat>Widescreen</PresentationFormat>
  <Paragraphs>336</Paragraphs>
  <Slides>35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Avenir Book</vt:lpstr>
      <vt:lpstr>Calibri</vt:lpstr>
      <vt:lpstr>Calibri Light</vt:lpstr>
      <vt:lpstr>OCR B Std</vt:lpstr>
      <vt:lpstr>Symbol</vt:lpstr>
      <vt:lpstr>Wingdings</vt:lpstr>
      <vt:lpstr>Office Theme</vt:lpstr>
      <vt:lpstr>PowerPoint Presentation</vt:lpstr>
      <vt:lpstr>What Are We Going To Talk About?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Roanoke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Theodore, Mary Grace</dc:creator>
  <cp:lastModifiedBy>Karen Garlow</cp:lastModifiedBy>
  <cp:revision>71</cp:revision>
  <cp:lastPrinted>2022-04-18T14:58:05Z</cp:lastPrinted>
  <dcterms:created xsi:type="dcterms:W3CDTF">2016-04-06T21:36:35Z</dcterms:created>
  <dcterms:modified xsi:type="dcterms:W3CDTF">2024-01-10T15:14:54Z</dcterms:modified>
</cp:coreProperties>
</file>