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1712" r:id="rId3"/>
    <p:sldId id="1648" r:id="rId4"/>
    <p:sldId id="257" r:id="rId5"/>
    <p:sldId id="258" r:id="rId6"/>
    <p:sldId id="259" r:id="rId7"/>
    <p:sldId id="260" r:id="rId8"/>
    <p:sldId id="261" r:id="rId9"/>
    <p:sldId id="262" r:id="rId10"/>
    <p:sldId id="164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8A3A3-7F31-0C49-B2ED-BBAC8A6D30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036947-546E-E34E-8C7E-406E870120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AB46625-614A-014E-B86F-5D514C8912BA}"/>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5" name="Footer Placeholder 4">
            <a:extLst>
              <a:ext uri="{FF2B5EF4-FFF2-40B4-BE49-F238E27FC236}">
                <a16:creationId xmlns:a16="http://schemas.microsoft.com/office/drawing/2014/main" id="{23844055-EC9D-D94F-B95D-D8C06A668A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65A767-339B-334D-AD30-77D3ACC3EDDB}"/>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1179030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64016-6F56-1241-8CEA-38EC767639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C76DBC-D7E7-AB4A-8038-F8F4336FCF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7FA786-AF1D-7E4F-AFCF-19408B96953C}"/>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5" name="Footer Placeholder 4">
            <a:extLst>
              <a:ext uri="{FF2B5EF4-FFF2-40B4-BE49-F238E27FC236}">
                <a16:creationId xmlns:a16="http://schemas.microsoft.com/office/drawing/2014/main" id="{9829F78E-FEB1-0F4B-B35E-F7BE925256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126E0E-29A5-9C4C-82FB-8C8806EA1A91}"/>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3506148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C7032C-B759-EA45-A2A8-D8AD0D039F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589ED7-71D5-A640-8BBE-3CF71C3CAF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0E9B79-60BE-334D-938A-6E3DF16D9172}"/>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5" name="Footer Placeholder 4">
            <a:extLst>
              <a:ext uri="{FF2B5EF4-FFF2-40B4-BE49-F238E27FC236}">
                <a16:creationId xmlns:a16="http://schemas.microsoft.com/office/drawing/2014/main" id="{39733286-17A3-6448-928E-8DF0C3D647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377860-9407-D546-B7F9-8AFDA0A6C93F}"/>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4107133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93A5-01F5-B24D-AEA7-A99162A11E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89152C-491B-0541-83B8-92815D0D32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07D8B8-0581-8140-8220-6407C16E6731}"/>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5" name="Footer Placeholder 4">
            <a:extLst>
              <a:ext uri="{FF2B5EF4-FFF2-40B4-BE49-F238E27FC236}">
                <a16:creationId xmlns:a16="http://schemas.microsoft.com/office/drawing/2014/main" id="{50B91EDF-D7F3-9443-AD81-889A8B76B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6B065A-52A7-454F-9D45-726CF094A635}"/>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3154544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C509A-2328-474A-BF8D-B7B0F68A85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3FA9B46-D131-D04E-BA0A-F50FA3529F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56B8D6-5A45-6244-B437-C24CE132D69A}"/>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5" name="Footer Placeholder 4">
            <a:extLst>
              <a:ext uri="{FF2B5EF4-FFF2-40B4-BE49-F238E27FC236}">
                <a16:creationId xmlns:a16="http://schemas.microsoft.com/office/drawing/2014/main" id="{25AF9BE0-F14D-7E44-9819-60195A299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036F2C-A3F0-2C41-82FD-5F55237CDA90}"/>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4286213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3A24-5389-2543-8846-75CC171617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BE6146-2014-304D-BB8A-7CD479AA9C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5C36AF-4121-D545-9C92-24A3461D67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231BC2-65F3-9E48-AC42-DEA02120610C}"/>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6" name="Footer Placeholder 5">
            <a:extLst>
              <a:ext uri="{FF2B5EF4-FFF2-40B4-BE49-F238E27FC236}">
                <a16:creationId xmlns:a16="http://schemas.microsoft.com/office/drawing/2014/main" id="{DA535C44-3CFE-3941-A729-2627603C98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E1CE5-F2D8-0B45-865B-6B61E650A9D7}"/>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362470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25733-5704-174C-A2AF-351BEE858E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802699-8454-9D43-A384-50CCC794C7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50EAB7-7205-964B-9D39-1D43049284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120B23-F877-BE41-BA1E-8418F29DDA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4805C2-551E-6D43-A75A-82AACABAC6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7120B5-5FA1-234A-A4A0-AF1596AD9618}"/>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8" name="Footer Placeholder 7">
            <a:extLst>
              <a:ext uri="{FF2B5EF4-FFF2-40B4-BE49-F238E27FC236}">
                <a16:creationId xmlns:a16="http://schemas.microsoft.com/office/drawing/2014/main" id="{4AFCF411-9C15-5A4C-A332-743BD6BF25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38D9C0-1A87-3A47-8BE5-4B81168D927E}"/>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719010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44D3A-889C-DF4A-8B93-B175569B76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22D3C6-8A1E-3544-AF7E-00724E73FE64}"/>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4" name="Footer Placeholder 3">
            <a:extLst>
              <a:ext uri="{FF2B5EF4-FFF2-40B4-BE49-F238E27FC236}">
                <a16:creationId xmlns:a16="http://schemas.microsoft.com/office/drawing/2014/main" id="{33B42D19-65B3-2F4B-B4D2-B70F5E36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7AF5E1-57B6-044C-B9F8-34E1A1726BE0}"/>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215049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9D4D15-B9EE-9C4F-A138-72F807B22A48}"/>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3" name="Footer Placeholder 2">
            <a:extLst>
              <a:ext uri="{FF2B5EF4-FFF2-40B4-BE49-F238E27FC236}">
                <a16:creationId xmlns:a16="http://schemas.microsoft.com/office/drawing/2014/main" id="{7E2F55E4-5113-2C48-B419-EBFBD28B3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BAD54C1-2996-8443-A24B-CE6D95F72608}"/>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362835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F0A90-5F59-554E-8AFD-9A8738471F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585400-8922-DC4F-A895-5B58F0B39F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26EBDE-7D7C-1C42-A13A-8EE9901FC1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F0E8F2-E6A6-E54E-97AE-8A733B9ECE9A}"/>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6" name="Footer Placeholder 5">
            <a:extLst>
              <a:ext uri="{FF2B5EF4-FFF2-40B4-BE49-F238E27FC236}">
                <a16:creationId xmlns:a16="http://schemas.microsoft.com/office/drawing/2014/main" id="{DD2BC997-C76F-254C-B8DC-3848EB09F5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80D037-F2F3-1141-B035-B01532A0C072}"/>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2655273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CF0A9-71F3-DD44-9226-52DEA5F1F9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40340A-47EA-3642-AD34-2FB95F78EF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9F556D4-1576-5442-B73E-79D20A26AA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520CF1-7D46-8E45-A1AB-E945C50FDC1A}"/>
              </a:ext>
            </a:extLst>
          </p:cNvPr>
          <p:cNvSpPr>
            <a:spLocks noGrp="1"/>
          </p:cNvSpPr>
          <p:nvPr>
            <p:ph type="dt" sz="half" idx="10"/>
          </p:nvPr>
        </p:nvSpPr>
        <p:spPr/>
        <p:txBody>
          <a:bodyPr/>
          <a:lstStyle/>
          <a:p>
            <a:fld id="{294477CB-8533-0A46-84D6-F5D8DB965EFC}" type="datetimeFigureOut">
              <a:rPr lang="en-US" smtClean="0"/>
              <a:t>5/28/21</a:t>
            </a:fld>
            <a:endParaRPr lang="en-US"/>
          </a:p>
        </p:txBody>
      </p:sp>
      <p:sp>
        <p:nvSpPr>
          <p:cNvPr id="6" name="Footer Placeholder 5">
            <a:extLst>
              <a:ext uri="{FF2B5EF4-FFF2-40B4-BE49-F238E27FC236}">
                <a16:creationId xmlns:a16="http://schemas.microsoft.com/office/drawing/2014/main" id="{9F254A8B-4715-8D4D-AF6E-900841448A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99536F-32C8-7E48-88CE-2D7785423A81}"/>
              </a:ext>
            </a:extLst>
          </p:cNvPr>
          <p:cNvSpPr>
            <a:spLocks noGrp="1"/>
          </p:cNvSpPr>
          <p:nvPr>
            <p:ph type="sldNum" sz="quarter" idx="12"/>
          </p:nvPr>
        </p:nvSpPr>
        <p:spPr/>
        <p:txBody>
          <a:bodyPr/>
          <a:lstStyle/>
          <a:p>
            <a:fld id="{C29951FE-F744-814A-88BC-E98710190639}" type="slidenum">
              <a:rPr lang="en-US" smtClean="0"/>
              <a:t>‹#›</a:t>
            </a:fld>
            <a:endParaRPr lang="en-US"/>
          </a:p>
        </p:txBody>
      </p:sp>
    </p:spTree>
    <p:extLst>
      <p:ext uri="{BB962C8B-B14F-4D97-AF65-F5344CB8AC3E}">
        <p14:creationId xmlns:p14="http://schemas.microsoft.com/office/powerpoint/2010/main" val="395336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2CEFC6-6493-0648-9C98-22702AE1EB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E30F4C-8279-2E48-861C-F159F083FC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014DC4-7E76-9148-90DE-0C4E9B88FF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4477CB-8533-0A46-84D6-F5D8DB965EFC}" type="datetimeFigureOut">
              <a:rPr lang="en-US" smtClean="0"/>
              <a:t>5/28/21</a:t>
            </a:fld>
            <a:endParaRPr lang="en-US"/>
          </a:p>
        </p:txBody>
      </p:sp>
      <p:sp>
        <p:nvSpPr>
          <p:cNvPr id="5" name="Footer Placeholder 4">
            <a:extLst>
              <a:ext uri="{FF2B5EF4-FFF2-40B4-BE49-F238E27FC236}">
                <a16:creationId xmlns:a16="http://schemas.microsoft.com/office/drawing/2014/main" id="{97686ED5-9548-FA48-A16D-321B412640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0A5B52D-1A05-E542-A039-2EBC55162E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951FE-F744-814A-88BC-E98710190639}" type="slidenum">
              <a:rPr lang="en-US" smtClean="0"/>
              <a:t>‹#›</a:t>
            </a:fld>
            <a:endParaRPr lang="en-US"/>
          </a:p>
        </p:txBody>
      </p:sp>
    </p:spTree>
    <p:extLst>
      <p:ext uri="{BB962C8B-B14F-4D97-AF65-F5344CB8AC3E}">
        <p14:creationId xmlns:p14="http://schemas.microsoft.com/office/powerpoint/2010/main" val="996455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EA75A-00AF-4D4F-90A3-8AB8747EFCE0}"/>
              </a:ext>
            </a:extLst>
          </p:cNvPr>
          <p:cNvSpPr>
            <a:spLocks noGrp="1"/>
          </p:cNvSpPr>
          <p:nvPr>
            <p:ph type="ctrTitle"/>
          </p:nvPr>
        </p:nvSpPr>
        <p:spPr>
          <a:xfrm>
            <a:off x="1524000" y="1383620"/>
            <a:ext cx="9144000" cy="2387600"/>
          </a:xfrm>
        </p:spPr>
        <p:txBody>
          <a:bodyPr>
            <a:normAutofit/>
          </a:bodyPr>
          <a:lstStyle/>
          <a:p>
            <a:r>
              <a:rPr lang="en-US" dirty="0"/>
              <a:t>CRRSA Grant Funding</a:t>
            </a:r>
            <a:br>
              <a:rPr lang="en-US" dirty="0"/>
            </a:br>
            <a:r>
              <a:rPr lang="en-US" sz="3200" dirty="0"/>
              <a:t>Clarence Central School District</a:t>
            </a:r>
            <a:endParaRPr lang="en-US" dirty="0"/>
          </a:p>
        </p:txBody>
      </p:sp>
      <p:sp>
        <p:nvSpPr>
          <p:cNvPr id="3" name="Subtitle 2">
            <a:extLst>
              <a:ext uri="{FF2B5EF4-FFF2-40B4-BE49-F238E27FC236}">
                <a16:creationId xmlns:a16="http://schemas.microsoft.com/office/drawing/2014/main" id="{8A4508F6-B2F6-FC40-A79D-12231020FA1B}"/>
              </a:ext>
            </a:extLst>
          </p:cNvPr>
          <p:cNvSpPr>
            <a:spLocks noGrp="1"/>
          </p:cNvSpPr>
          <p:nvPr>
            <p:ph type="subTitle" idx="1"/>
          </p:nvPr>
        </p:nvSpPr>
        <p:spPr>
          <a:xfrm>
            <a:off x="1524000" y="4451124"/>
            <a:ext cx="9144000" cy="1655762"/>
          </a:xfrm>
        </p:spPr>
        <p:txBody>
          <a:bodyPr>
            <a:normAutofit/>
          </a:bodyPr>
          <a:lstStyle/>
          <a:p>
            <a:r>
              <a:rPr lang="en-US" sz="3200" dirty="0"/>
              <a:t>June 14, 2021</a:t>
            </a:r>
          </a:p>
        </p:txBody>
      </p:sp>
    </p:spTree>
    <p:extLst>
      <p:ext uri="{BB962C8B-B14F-4D97-AF65-F5344CB8AC3E}">
        <p14:creationId xmlns:p14="http://schemas.microsoft.com/office/powerpoint/2010/main" val="1165804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01CD4-27EC-0541-9A44-DF00FA1A38FB}"/>
              </a:ext>
            </a:extLst>
          </p:cNvPr>
          <p:cNvSpPr>
            <a:spLocks noGrp="1"/>
          </p:cNvSpPr>
          <p:nvPr>
            <p:ph type="title"/>
          </p:nvPr>
        </p:nvSpPr>
        <p:spPr/>
        <p:txBody>
          <a:bodyPr/>
          <a:lstStyle/>
          <a:p>
            <a:r>
              <a:rPr lang="en-US" b="1" dirty="0"/>
              <a:t>Grant-funded Programming</a:t>
            </a:r>
          </a:p>
        </p:txBody>
      </p:sp>
      <p:graphicFrame>
        <p:nvGraphicFramePr>
          <p:cNvPr id="4" name="Table 4">
            <a:extLst>
              <a:ext uri="{FF2B5EF4-FFF2-40B4-BE49-F238E27FC236}">
                <a16:creationId xmlns:a16="http://schemas.microsoft.com/office/drawing/2014/main" id="{39F99C0F-3F95-B64E-9691-27F9071DE177}"/>
              </a:ext>
            </a:extLst>
          </p:cNvPr>
          <p:cNvGraphicFramePr>
            <a:graphicFrameLocks noGrp="1"/>
          </p:cNvGraphicFramePr>
          <p:nvPr>
            <p:ph idx="1"/>
            <p:extLst>
              <p:ext uri="{D42A27DB-BD31-4B8C-83A1-F6EECF244321}">
                <p14:modId xmlns:p14="http://schemas.microsoft.com/office/powerpoint/2010/main" val="1024422929"/>
              </p:ext>
            </p:extLst>
          </p:nvPr>
        </p:nvGraphicFramePr>
        <p:xfrm>
          <a:off x="838200" y="1545771"/>
          <a:ext cx="10515600" cy="4947103"/>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4197014906"/>
                    </a:ext>
                  </a:extLst>
                </a:gridCol>
                <a:gridCol w="5257800">
                  <a:extLst>
                    <a:ext uri="{9D8B030D-6E8A-4147-A177-3AD203B41FA5}">
                      <a16:colId xmlns:a16="http://schemas.microsoft.com/office/drawing/2014/main" val="1448751226"/>
                    </a:ext>
                  </a:extLst>
                </a:gridCol>
              </a:tblGrid>
              <a:tr h="787255">
                <a:tc>
                  <a:txBody>
                    <a:bodyPr/>
                    <a:lstStyle/>
                    <a:p>
                      <a:pPr algn="ctr"/>
                      <a:r>
                        <a:rPr lang="en-US" sz="3600" dirty="0"/>
                        <a:t>Program</a:t>
                      </a:r>
                    </a:p>
                  </a:txBody>
                  <a:tcPr/>
                </a:tc>
                <a:tc>
                  <a:txBody>
                    <a:bodyPr/>
                    <a:lstStyle/>
                    <a:p>
                      <a:pPr algn="ctr"/>
                      <a:r>
                        <a:rPr lang="en-US" sz="3600" b="1" kern="1200" dirty="0">
                          <a:solidFill>
                            <a:schemeClr val="lt1"/>
                          </a:solidFill>
                          <a:latin typeface="+mn-lt"/>
                          <a:ea typeface="+mn-ea"/>
                          <a:cs typeface="+mn-cs"/>
                        </a:rPr>
                        <a:t>Description</a:t>
                      </a:r>
                    </a:p>
                  </a:txBody>
                  <a:tcPr/>
                </a:tc>
                <a:extLst>
                  <a:ext uri="{0D108BD9-81ED-4DB2-BD59-A6C34878D82A}">
                    <a16:rowId xmlns:a16="http://schemas.microsoft.com/office/drawing/2014/main" val="1953211943"/>
                  </a:ext>
                </a:extLst>
              </a:tr>
              <a:tr h="1316682">
                <a:tc>
                  <a:txBody>
                    <a:bodyPr/>
                    <a:lstStyle/>
                    <a:p>
                      <a:pPr algn="ctr"/>
                      <a:r>
                        <a:rPr lang="en-US" sz="2600" b="0" dirty="0"/>
                        <a:t>Contracted Mental Health</a:t>
                      </a:r>
                      <a:r>
                        <a:rPr lang="en-US" sz="2600" b="0" dirty="0">
                          <a:effectLst/>
                        </a:rPr>
                        <a:t> </a:t>
                      </a:r>
                      <a:endParaRPr lang="en-US" sz="2600" b="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District will contract out with 3</a:t>
                      </a:r>
                      <a:r>
                        <a:rPr lang="en-US" baseline="30000" dirty="0"/>
                        <a:t>rd</a:t>
                      </a:r>
                      <a:r>
                        <a:rPr lang="en-US" dirty="0"/>
                        <a:t> party providers to be able to provide additional mental health services to students and/or families.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nchor="ctr"/>
                </a:tc>
                <a:extLst>
                  <a:ext uri="{0D108BD9-81ED-4DB2-BD59-A6C34878D82A}">
                    <a16:rowId xmlns:a16="http://schemas.microsoft.com/office/drawing/2014/main" val="3170412802"/>
                  </a:ext>
                </a:extLst>
              </a:tr>
              <a:tr h="1012832">
                <a:tc>
                  <a:txBody>
                    <a:bodyPr/>
                    <a:lstStyle/>
                    <a:p>
                      <a:pPr algn="ctr"/>
                      <a:r>
                        <a:rPr lang="en-US" sz="2600" b="0" kern="1200" dirty="0">
                          <a:solidFill>
                            <a:schemeClr val="dk1"/>
                          </a:solidFill>
                          <a:latin typeface="+mn-lt"/>
                          <a:ea typeface="+mn-ea"/>
                          <a:cs typeface="+mn-cs"/>
                        </a:rPr>
                        <a:t>Intervention and Tutoring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Academic Intervention services provided to students both during the school day as well as outside the day.</a:t>
                      </a:r>
                    </a:p>
                    <a:p>
                      <a:endParaRPr lang="en-US" dirty="0"/>
                    </a:p>
                  </a:txBody>
                  <a:tcPr anchor="ctr"/>
                </a:tc>
                <a:extLst>
                  <a:ext uri="{0D108BD9-81ED-4DB2-BD59-A6C34878D82A}">
                    <a16:rowId xmlns:a16="http://schemas.microsoft.com/office/drawing/2014/main" val="1846805761"/>
                  </a:ext>
                </a:extLst>
              </a:tr>
              <a:tr h="796401">
                <a:tc>
                  <a:txBody>
                    <a:bodyPr/>
                    <a:lstStyle/>
                    <a:p>
                      <a:pPr algn="ctr"/>
                      <a:r>
                        <a:rPr lang="en-US" sz="2600" b="0" kern="1200" dirty="0">
                          <a:solidFill>
                            <a:schemeClr val="dk1"/>
                          </a:solidFill>
                          <a:latin typeface="+mn-lt"/>
                          <a:ea typeface="+mn-ea"/>
                          <a:cs typeface="+mn-cs"/>
                        </a:rPr>
                        <a:t>Technology Purchases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Technology application tools specifically focused on learning loss and closing learning gaps</a:t>
                      </a:r>
                      <a:r>
                        <a:rPr lang="en-US" dirty="0">
                          <a:effectLst/>
                        </a:rPr>
                        <a:t>.</a:t>
                      </a:r>
                      <a:endParaRPr lang="en-US" dirty="0"/>
                    </a:p>
                  </a:txBody>
                  <a:tcPr anchor="ctr"/>
                </a:tc>
                <a:extLst>
                  <a:ext uri="{0D108BD9-81ED-4DB2-BD59-A6C34878D82A}">
                    <a16:rowId xmlns:a16="http://schemas.microsoft.com/office/drawing/2014/main" val="109653634"/>
                  </a:ext>
                </a:extLst>
              </a:tr>
              <a:tr h="1033933">
                <a:tc>
                  <a:txBody>
                    <a:bodyPr/>
                    <a:lstStyle/>
                    <a:p>
                      <a:pPr algn="ctr"/>
                      <a:r>
                        <a:rPr lang="en-US" sz="2600" b="0" kern="1200" dirty="0">
                          <a:solidFill>
                            <a:schemeClr val="dk1"/>
                          </a:solidFill>
                          <a:latin typeface="+mn-lt"/>
                          <a:ea typeface="+mn-ea"/>
                          <a:cs typeface="+mn-cs"/>
                        </a:rPr>
                        <a:t>Evidence-Based Professional Learning Opportunities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Specific staff development and training around mental health and social emotional practices </a:t>
                      </a:r>
                    </a:p>
                    <a:p>
                      <a:endParaRPr lang="en-US" dirty="0"/>
                    </a:p>
                  </a:txBody>
                  <a:tcPr anchor="ctr"/>
                </a:tc>
                <a:extLst>
                  <a:ext uri="{0D108BD9-81ED-4DB2-BD59-A6C34878D82A}">
                    <a16:rowId xmlns:a16="http://schemas.microsoft.com/office/drawing/2014/main" val="3989340780"/>
                  </a:ext>
                </a:extLst>
              </a:tr>
            </a:tbl>
          </a:graphicData>
        </a:graphic>
      </p:graphicFrame>
    </p:spTree>
    <p:extLst>
      <p:ext uri="{BB962C8B-B14F-4D97-AF65-F5344CB8AC3E}">
        <p14:creationId xmlns:p14="http://schemas.microsoft.com/office/powerpoint/2010/main" val="4091113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ABF55-7C3B-0A4C-8AF0-A67EFB0D1CA7}"/>
              </a:ext>
            </a:extLst>
          </p:cNvPr>
          <p:cNvSpPr>
            <a:spLocks noGrp="1"/>
          </p:cNvSpPr>
          <p:nvPr>
            <p:ph type="title"/>
          </p:nvPr>
        </p:nvSpPr>
        <p:spPr>
          <a:xfrm>
            <a:off x="533400" y="350837"/>
            <a:ext cx="10515600" cy="1325563"/>
          </a:xfrm>
        </p:spPr>
        <p:txBody>
          <a:bodyPr/>
          <a:lstStyle/>
          <a:p>
            <a:r>
              <a:rPr lang="en-US" b="1" dirty="0"/>
              <a:t>Distribution of Federal Grant Funds</a:t>
            </a:r>
          </a:p>
        </p:txBody>
      </p:sp>
      <p:graphicFrame>
        <p:nvGraphicFramePr>
          <p:cNvPr id="4" name="Table 4">
            <a:extLst>
              <a:ext uri="{FF2B5EF4-FFF2-40B4-BE49-F238E27FC236}">
                <a16:creationId xmlns:a16="http://schemas.microsoft.com/office/drawing/2014/main" id="{664F2C49-F345-C540-B2AE-C1A4EC71888A}"/>
              </a:ext>
            </a:extLst>
          </p:cNvPr>
          <p:cNvGraphicFramePr>
            <a:graphicFrameLocks noGrp="1"/>
          </p:cNvGraphicFramePr>
          <p:nvPr>
            <p:ph sz="quarter" idx="1"/>
            <p:extLst>
              <p:ext uri="{D42A27DB-BD31-4B8C-83A1-F6EECF244321}">
                <p14:modId xmlns:p14="http://schemas.microsoft.com/office/powerpoint/2010/main" val="2972472741"/>
              </p:ext>
            </p:extLst>
          </p:nvPr>
        </p:nvGraphicFramePr>
        <p:xfrm>
          <a:off x="772886" y="2087087"/>
          <a:ext cx="10515600" cy="3529942"/>
        </p:xfrm>
        <a:graphic>
          <a:graphicData uri="http://schemas.openxmlformats.org/drawingml/2006/table">
            <a:tbl>
              <a:tblPr firstRow="1" bandRow="1">
                <a:tableStyleId>{5C22544A-7EE6-4342-B048-85BDC9FD1C3A}</a:tableStyleId>
              </a:tblPr>
              <a:tblGrid>
                <a:gridCol w="1877475">
                  <a:extLst>
                    <a:ext uri="{9D8B030D-6E8A-4147-A177-3AD203B41FA5}">
                      <a16:colId xmlns:a16="http://schemas.microsoft.com/office/drawing/2014/main" val="2415899773"/>
                    </a:ext>
                  </a:extLst>
                </a:gridCol>
                <a:gridCol w="1714877">
                  <a:extLst>
                    <a:ext uri="{9D8B030D-6E8A-4147-A177-3AD203B41FA5}">
                      <a16:colId xmlns:a16="http://schemas.microsoft.com/office/drawing/2014/main" val="2536271513"/>
                    </a:ext>
                  </a:extLst>
                </a:gridCol>
                <a:gridCol w="1730812">
                  <a:extLst>
                    <a:ext uri="{9D8B030D-6E8A-4147-A177-3AD203B41FA5}">
                      <a16:colId xmlns:a16="http://schemas.microsoft.com/office/drawing/2014/main" val="1610356538"/>
                    </a:ext>
                  </a:extLst>
                </a:gridCol>
                <a:gridCol w="1730812">
                  <a:extLst>
                    <a:ext uri="{9D8B030D-6E8A-4147-A177-3AD203B41FA5}">
                      <a16:colId xmlns:a16="http://schemas.microsoft.com/office/drawing/2014/main" val="2417297476"/>
                    </a:ext>
                  </a:extLst>
                </a:gridCol>
                <a:gridCol w="1730812">
                  <a:extLst>
                    <a:ext uri="{9D8B030D-6E8A-4147-A177-3AD203B41FA5}">
                      <a16:colId xmlns:a16="http://schemas.microsoft.com/office/drawing/2014/main" val="2279005378"/>
                    </a:ext>
                  </a:extLst>
                </a:gridCol>
                <a:gridCol w="1730812">
                  <a:extLst>
                    <a:ext uri="{9D8B030D-6E8A-4147-A177-3AD203B41FA5}">
                      <a16:colId xmlns:a16="http://schemas.microsoft.com/office/drawing/2014/main" val="646913511"/>
                    </a:ext>
                  </a:extLst>
                </a:gridCol>
              </a:tblGrid>
              <a:tr h="1700231">
                <a:tc>
                  <a:txBody>
                    <a:bodyPr/>
                    <a:lstStyle/>
                    <a:p>
                      <a:r>
                        <a:rPr lang="en-US" sz="2400" dirty="0"/>
                        <a:t>CRRSA &amp; ARPA Funds</a:t>
                      </a:r>
                    </a:p>
                  </a:txBody>
                  <a:tcPr anchor="ctr"/>
                </a:tc>
                <a:tc>
                  <a:txBody>
                    <a:bodyPr/>
                    <a:lstStyle/>
                    <a:p>
                      <a:pPr algn="ctr"/>
                      <a:r>
                        <a:rPr lang="en-US" sz="2400" dirty="0"/>
                        <a:t>2021-22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2022-23</a:t>
                      </a:r>
                    </a:p>
                  </a:txBody>
                  <a:tcPr anchor="ctr"/>
                </a:tc>
                <a:tc>
                  <a:txBody>
                    <a:bodyPr/>
                    <a:lstStyle/>
                    <a:p>
                      <a:pPr algn="ctr"/>
                      <a:r>
                        <a:rPr lang="en-US" sz="2400" dirty="0"/>
                        <a:t>2023-24</a:t>
                      </a:r>
                    </a:p>
                  </a:txBody>
                  <a:tcPr anchor="ctr"/>
                </a:tc>
                <a:tc>
                  <a:txBody>
                    <a:bodyPr/>
                    <a:lstStyle/>
                    <a:p>
                      <a:pPr algn="ctr"/>
                      <a:r>
                        <a:rPr lang="en-US" sz="2400" dirty="0"/>
                        <a:t>2024-25</a:t>
                      </a:r>
                    </a:p>
                  </a:txBody>
                  <a:tcPr anchor="ctr"/>
                </a:tc>
                <a:tc>
                  <a:txBody>
                    <a:bodyPr/>
                    <a:lstStyle/>
                    <a:p>
                      <a:pPr algn="ctr"/>
                      <a:r>
                        <a:rPr lang="en-US" sz="2400" dirty="0"/>
                        <a:t>Total Allocation</a:t>
                      </a:r>
                    </a:p>
                  </a:txBody>
                  <a:tcPr anchor="ctr"/>
                </a:tc>
                <a:extLst>
                  <a:ext uri="{0D108BD9-81ED-4DB2-BD59-A6C34878D82A}">
                    <a16:rowId xmlns:a16="http://schemas.microsoft.com/office/drawing/2014/main" val="537958236"/>
                  </a:ext>
                </a:extLst>
              </a:tr>
              <a:tr h="1829711">
                <a:tc>
                  <a:txBody>
                    <a:bodyPr/>
                    <a:lstStyle/>
                    <a:p>
                      <a:r>
                        <a:rPr lang="en-US" sz="2400" b="1" dirty="0"/>
                        <a:t>TOTAL Annual Expenditures</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1" dirty="0"/>
                        <a:t>$2,372,088</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1" dirty="0"/>
                        <a:t>$2,372,088</a:t>
                      </a:r>
                    </a:p>
                  </a:txBody>
                  <a:tcPr anchor="ctr"/>
                </a:tc>
                <a:tc>
                  <a:txBody>
                    <a:bodyPr/>
                    <a:lstStyle/>
                    <a:p>
                      <a:pPr algn="r"/>
                      <a:r>
                        <a:rPr lang="en-US" sz="2400" b="1" dirty="0"/>
                        <a:t>$2,372,088</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1" dirty="0"/>
                        <a:t>$443,035</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1" dirty="0"/>
                        <a:t>$7,559,299</a:t>
                      </a:r>
                    </a:p>
                  </a:txBody>
                  <a:tcPr anchor="ctr"/>
                </a:tc>
                <a:extLst>
                  <a:ext uri="{0D108BD9-81ED-4DB2-BD59-A6C34878D82A}">
                    <a16:rowId xmlns:a16="http://schemas.microsoft.com/office/drawing/2014/main" val="1835099522"/>
                  </a:ext>
                </a:extLst>
              </a:tr>
            </a:tbl>
          </a:graphicData>
        </a:graphic>
      </p:graphicFrame>
    </p:spTree>
    <p:extLst>
      <p:ext uri="{BB962C8B-B14F-4D97-AF65-F5344CB8AC3E}">
        <p14:creationId xmlns:p14="http://schemas.microsoft.com/office/powerpoint/2010/main" val="20278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8F573-F482-FA41-8139-414F7C01C85F}"/>
              </a:ext>
            </a:extLst>
          </p:cNvPr>
          <p:cNvSpPr>
            <a:spLocks noGrp="1"/>
          </p:cNvSpPr>
          <p:nvPr>
            <p:ph type="title" idx="4294967295"/>
          </p:nvPr>
        </p:nvSpPr>
        <p:spPr>
          <a:xfrm>
            <a:off x="429986" y="192034"/>
            <a:ext cx="8153400" cy="990600"/>
          </a:xfrm>
        </p:spPr>
        <p:txBody>
          <a:bodyPr/>
          <a:lstStyle/>
          <a:p>
            <a:r>
              <a:rPr lang="en-US" b="1" dirty="0">
                <a:solidFill>
                  <a:schemeClr val="tx1"/>
                </a:solidFill>
              </a:rPr>
              <a:t>Recommendations For Grant Funds</a:t>
            </a:r>
          </a:p>
        </p:txBody>
      </p:sp>
      <p:graphicFrame>
        <p:nvGraphicFramePr>
          <p:cNvPr id="4" name="Table 4">
            <a:extLst>
              <a:ext uri="{FF2B5EF4-FFF2-40B4-BE49-F238E27FC236}">
                <a16:creationId xmlns:a16="http://schemas.microsoft.com/office/drawing/2014/main" id="{ABBCB0BE-CAE0-694F-ACB3-19964AC32EF1}"/>
              </a:ext>
            </a:extLst>
          </p:cNvPr>
          <p:cNvGraphicFramePr>
            <a:graphicFrameLocks noGrp="1"/>
          </p:cNvGraphicFramePr>
          <p:nvPr>
            <p:ph sz="quarter" idx="4294967295"/>
            <p:extLst>
              <p:ext uri="{D42A27DB-BD31-4B8C-83A1-F6EECF244321}">
                <p14:modId xmlns:p14="http://schemas.microsoft.com/office/powerpoint/2010/main" val="3807145231"/>
              </p:ext>
            </p:extLst>
          </p:nvPr>
        </p:nvGraphicFramePr>
        <p:xfrm>
          <a:off x="674914" y="1182634"/>
          <a:ext cx="10831285" cy="5120656"/>
        </p:xfrm>
        <a:graphic>
          <a:graphicData uri="http://schemas.openxmlformats.org/drawingml/2006/table">
            <a:tbl>
              <a:tblPr firstRow="1" bandRow="1">
                <a:tableStyleId>{5C22544A-7EE6-4342-B048-85BDC9FD1C3A}</a:tableStyleId>
              </a:tblPr>
              <a:tblGrid>
                <a:gridCol w="5195112">
                  <a:extLst>
                    <a:ext uri="{9D8B030D-6E8A-4147-A177-3AD203B41FA5}">
                      <a16:colId xmlns:a16="http://schemas.microsoft.com/office/drawing/2014/main" val="4088752132"/>
                    </a:ext>
                  </a:extLst>
                </a:gridCol>
                <a:gridCol w="2416183">
                  <a:extLst>
                    <a:ext uri="{9D8B030D-6E8A-4147-A177-3AD203B41FA5}">
                      <a16:colId xmlns:a16="http://schemas.microsoft.com/office/drawing/2014/main" val="3123174592"/>
                    </a:ext>
                  </a:extLst>
                </a:gridCol>
                <a:gridCol w="1609995">
                  <a:extLst>
                    <a:ext uri="{9D8B030D-6E8A-4147-A177-3AD203B41FA5}">
                      <a16:colId xmlns:a16="http://schemas.microsoft.com/office/drawing/2014/main" val="1599164033"/>
                    </a:ext>
                  </a:extLst>
                </a:gridCol>
                <a:gridCol w="1609995">
                  <a:extLst>
                    <a:ext uri="{9D8B030D-6E8A-4147-A177-3AD203B41FA5}">
                      <a16:colId xmlns:a16="http://schemas.microsoft.com/office/drawing/2014/main" val="565868762"/>
                    </a:ext>
                  </a:extLst>
                </a:gridCol>
              </a:tblGrid>
              <a:tr h="329481">
                <a:tc>
                  <a:txBody>
                    <a:bodyPr/>
                    <a:lstStyle/>
                    <a:p>
                      <a:r>
                        <a:rPr lang="en-US" sz="1600" dirty="0"/>
                        <a:t>Additional Positions</a:t>
                      </a:r>
                    </a:p>
                  </a:txBody>
                  <a:tcPr/>
                </a:tc>
                <a:tc>
                  <a:txBody>
                    <a:bodyPr/>
                    <a:lstStyle/>
                    <a:p>
                      <a:pPr algn="ctr"/>
                      <a:r>
                        <a:rPr lang="en-US" sz="1600" dirty="0"/>
                        <a:t>Location</a:t>
                      </a:r>
                    </a:p>
                  </a:txBody>
                  <a:tcPr/>
                </a:tc>
                <a:tc>
                  <a:txBody>
                    <a:bodyPr/>
                    <a:lstStyle/>
                    <a:p>
                      <a:pPr algn="ctr"/>
                      <a:r>
                        <a:rPr lang="en-US" sz="1600" dirty="0"/>
                        <a:t>FTE</a:t>
                      </a:r>
                    </a:p>
                  </a:txBody>
                  <a:tcPr/>
                </a:tc>
                <a:tc>
                  <a:txBody>
                    <a:bodyPr/>
                    <a:lstStyle/>
                    <a:p>
                      <a:pPr algn="r"/>
                      <a:r>
                        <a:rPr lang="en-US" sz="1600" dirty="0"/>
                        <a:t>Cost</a:t>
                      </a:r>
                    </a:p>
                  </a:txBody>
                  <a:tcPr/>
                </a:tc>
                <a:extLst>
                  <a:ext uri="{0D108BD9-81ED-4DB2-BD59-A6C34878D82A}">
                    <a16:rowId xmlns:a16="http://schemas.microsoft.com/office/drawing/2014/main" val="1780398727"/>
                  </a:ext>
                </a:extLst>
              </a:tr>
              <a:tr h="329481">
                <a:tc>
                  <a:txBody>
                    <a:bodyPr/>
                    <a:lstStyle/>
                    <a:p>
                      <a:r>
                        <a:rPr lang="en-US" sz="1600" dirty="0"/>
                        <a:t>Psychologists &amp; Intern</a:t>
                      </a:r>
                    </a:p>
                  </a:txBody>
                  <a:tcPr/>
                </a:tc>
                <a:tc>
                  <a:txBody>
                    <a:bodyPr/>
                    <a:lstStyle/>
                    <a:p>
                      <a:pPr algn="ctr"/>
                      <a:r>
                        <a:rPr lang="en-US" sz="1600" dirty="0"/>
                        <a:t>Districtwide</a:t>
                      </a:r>
                    </a:p>
                  </a:txBody>
                  <a:tcPr/>
                </a:tc>
                <a:tc>
                  <a:txBody>
                    <a:bodyPr/>
                    <a:lstStyle/>
                    <a:p>
                      <a:pPr algn="ctr"/>
                      <a:r>
                        <a:rPr lang="en-US" sz="1600" dirty="0"/>
                        <a:t>4.0</a:t>
                      </a:r>
                    </a:p>
                  </a:txBody>
                  <a:tcPr/>
                </a:tc>
                <a:tc>
                  <a:txBody>
                    <a:bodyPr/>
                    <a:lstStyle/>
                    <a:p>
                      <a:pPr algn="r"/>
                      <a:r>
                        <a:rPr lang="en-US" sz="1600" dirty="0"/>
                        <a:t>$255,000</a:t>
                      </a:r>
                    </a:p>
                  </a:txBody>
                  <a:tcPr/>
                </a:tc>
                <a:extLst>
                  <a:ext uri="{0D108BD9-81ED-4DB2-BD59-A6C34878D82A}">
                    <a16:rowId xmlns:a16="http://schemas.microsoft.com/office/drawing/2014/main" val="4128868395"/>
                  </a:ext>
                </a:extLst>
              </a:tr>
              <a:tr h="329481">
                <a:tc>
                  <a:txBody>
                    <a:bodyPr/>
                    <a:lstStyle/>
                    <a:p>
                      <a:r>
                        <a:rPr lang="en-US" sz="1600" dirty="0"/>
                        <a:t>Social Worker</a:t>
                      </a:r>
                    </a:p>
                  </a:txBody>
                  <a:tcPr/>
                </a:tc>
                <a:tc>
                  <a:txBody>
                    <a:bodyPr/>
                    <a:lstStyle/>
                    <a:p>
                      <a:pPr algn="ctr"/>
                      <a:r>
                        <a:rPr lang="en-US" sz="1600" dirty="0"/>
                        <a:t>FSC</a:t>
                      </a:r>
                    </a:p>
                  </a:txBody>
                  <a:tcPr/>
                </a:tc>
                <a:tc>
                  <a:txBody>
                    <a:bodyPr/>
                    <a:lstStyle/>
                    <a:p>
                      <a:pPr algn="ctr"/>
                      <a:r>
                        <a:rPr lang="en-US" sz="1600" dirty="0"/>
                        <a:t>1.0</a:t>
                      </a:r>
                    </a:p>
                  </a:txBody>
                  <a:tcPr/>
                </a:tc>
                <a:tc>
                  <a:txBody>
                    <a:bodyPr/>
                    <a:lstStyle/>
                    <a:p>
                      <a:pPr algn="r"/>
                      <a:r>
                        <a:rPr lang="en-US" sz="1600" dirty="0"/>
                        <a:t>$80,000</a:t>
                      </a:r>
                    </a:p>
                  </a:txBody>
                  <a:tcPr/>
                </a:tc>
                <a:extLst>
                  <a:ext uri="{0D108BD9-81ED-4DB2-BD59-A6C34878D82A}">
                    <a16:rowId xmlns:a16="http://schemas.microsoft.com/office/drawing/2014/main" val="1680909230"/>
                  </a:ext>
                </a:extLst>
              </a:tr>
              <a:tr h="329266">
                <a:tc>
                  <a:txBody>
                    <a:bodyPr/>
                    <a:lstStyle/>
                    <a:p>
                      <a:r>
                        <a:rPr lang="en-US" sz="1600" dirty="0"/>
                        <a:t>LAC Teachers</a:t>
                      </a:r>
                    </a:p>
                  </a:txBody>
                  <a:tcPr/>
                </a:tc>
                <a:tc>
                  <a:txBody>
                    <a:bodyPr/>
                    <a:lstStyle/>
                    <a:p>
                      <a:pPr algn="ctr"/>
                      <a:r>
                        <a:rPr lang="en-US" sz="1600" dirty="0"/>
                        <a:t>CMS &amp; CHS</a:t>
                      </a:r>
                    </a:p>
                  </a:txBody>
                  <a:tcPr/>
                </a:tc>
                <a:tc>
                  <a:txBody>
                    <a:bodyPr/>
                    <a:lstStyle/>
                    <a:p>
                      <a:pPr algn="ctr"/>
                      <a:r>
                        <a:rPr lang="en-US" sz="1600" dirty="0"/>
                        <a:t>2.0</a:t>
                      </a:r>
                    </a:p>
                  </a:txBody>
                  <a:tcPr/>
                </a:tc>
                <a:tc>
                  <a:txBody>
                    <a:bodyPr/>
                    <a:lstStyle/>
                    <a:p>
                      <a:pPr algn="r"/>
                      <a:r>
                        <a:rPr lang="en-US" sz="1600" dirty="0"/>
                        <a:t>$160,000</a:t>
                      </a:r>
                    </a:p>
                  </a:txBody>
                  <a:tcPr/>
                </a:tc>
                <a:extLst>
                  <a:ext uri="{0D108BD9-81ED-4DB2-BD59-A6C34878D82A}">
                    <a16:rowId xmlns:a16="http://schemas.microsoft.com/office/drawing/2014/main" val="3318525540"/>
                  </a:ext>
                </a:extLst>
              </a:tr>
              <a:tr h="329481">
                <a:tc>
                  <a:txBody>
                    <a:bodyPr/>
                    <a:lstStyle/>
                    <a:p>
                      <a:r>
                        <a:rPr lang="en-US" sz="1600" dirty="0"/>
                        <a:t>Math Intervention Teachers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Elementary </a:t>
                      </a:r>
                    </a:p>
                  </a:txBody>
                  <a:tcPr/>
                </a:tc>
                <a:tc>
                  <a:txBody>
                    <a:bodyPr/>
                    <a:lstStyle/>
                    <a:p>
                      <a:pPr algn="ctr"/>
                      <a:r>
                        <a:rPr lang="en-US" sz="1600" dirty="0"/>
                        <a:t>4.0</a:t>
                      </a:r>
                    </a:p>
                  </a:txBody>
                  <a:tcPr/>
                </a:tc>
                <a:tc>
                  <a:txBody>
                    <a:bodyPr/>
                    <a:lstStyle/>
                    <a:p>
                      <a:pPr algn="r"/>
                      <a:r>
                        <a:rPr lang="en-US" sz="1600" dirty="0"/>
                        <a:t>$320,000</a:t>
                      </a:r>
                    </a:p>
                  </a:txBody>
                  <a:tcPr/>
                </a:tc>
                <a:extLst>
                  <a:ext uri="{0D108BD9-81ED-4DB2-BD59-A6C34878D82A}">
                    <a16:rowId xmlns:a16="http://schemas.microsoft.com/office/drawing/2014/main" val="2101599968"/>
                  </a:ext>
                </a:extLst>
              </a:tr>
              <a:tr h="329481">
                <a:tc>
                  <a:txBody>
                    <a:bodyPr/>
                    <a:lstStyle/>
                    <a:p>
                      <a:r>
                        <a:rPr lang="en-US" sz="1600" dirty="0"/>
                        <a:t>Reading Specialists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Elementary</a:t>
                      </a:r>
                    </a:p>
                  </a:txBody>
                  <a:tcPr/>
                </a:tc>
                <a:tc>
                  <a:txBody>
                    <a:bodyPr/>
                    <a:lstStyle/>
                    <a:p>
                      <a:pPr algn="ctr"/>
                      <a:r>
                        <a:rPr lang="en-US" sz="1600" dirty="0"/>
                        <a:t>2.0</a:t>
                      </a:r>
                    </a:p>
                  </a:txBody>
                  <a:tcPr/>
                </a:tc>
                <a:tc>
                  <a:txBody>
                    <a:bodyPr/>
                    <a:lstStyle/>
                    <a:p>
                      <a:pPr algn="r"/>
                      <a:r>
                        <a:rPr lang="en-US" sz="1600" dirty="0"/>
                        <a:t>$160,000</a:t>
                      </a:r>
                    </a:p>
                  </a:txBody>
                  <a:tcPr/>
                </a:tc>
                <a:extLst>
                  <a:ext uri="{0D108BD9-81ED-4DB2-BD59-A6C34878D82A}">
                    <a16:rowId xmlns:a16="http://schemas.microsoft.com/office/drawing/2014/main" val="3986490347"/>
                  </a:ext>
                </a:extLst>
              </a:tr>
              <a:tr h="329481">
                <a:tc>
                  <a:txBody>
                    <a:bodyPr/>
                    <a:lstStyle/>
                    <a:p>
                      <a:r>
                        <a:rPr lang="en-US" sz="1600" dirty="0"/>
                        <a:t>Special Education Teacher</a:t>
                      </a:r>
                    </a:p>
                  </a:txBody>
                  <a:tcPr/>
                </a:tc>
                <a:tc>
                  <a:txBody>
                    <a:bodyPr/>
                    <a:lstStyle/>
                    <a:p>
                      <a:pPr algn="ctr"/>
                      <a:r>
                        <a:rPr lang="en-US" sz="1600"/>
                        <a:t>Elementary</a:t>
                      </a:r>
                      <a:endParaRPr lang="en-US" sz="1600" dirty="0"/>
                    </a:p>
                  </a:txBody>
                  <a:tcPr/>
                </a:tc>
                <a:tc>
                  <a:txBody>
                    <a:bodyPr/>
                    <a:lstStyle/>
                    <a:p>
                      <a:pPr algn="ctr"/>
                      <a:r>
                        <a:rPr lang="en-US" sz="1600" dirty="0"/>
                        <a:t>1.0</a:t>
                      </a:r>
                    </a:p>
                  </a:txBody>
                  <a:tcPr/>
                </a:tc>
                <a:tc>
                  <a:txBody>
                    <a:bodyPr/>
                    <a:lstStyle/>
                    <a:p>
                      <a:pPr algn="r"/>
                      <a:r>
                        <a:rPr lang="en-US" sz="1600" dirty="0"/>
                        <a:t>$80,000</a:t>
                      </a:r>
                    </a:p>
                  </a:txBody>
                  <a:tcPr/>
                </a:tc>
                <a:extLst>
                  <a:ext uri="{0D108BD9-81ED-4DB2-BD59-A6C34878D82A}">
                    <a16:rowId xmlns:a16="http://schemas.microsoft.com/office/drawing/2014/main" val="1075872353"/>
                  </a:ext>
                </a:extLst>
              </a:tr>
              <a:tr h="329481">
                <a:tc>
                  <a:txBody>
                    <a:bodyPr/>
                    <a:lstStyle/>
                    <a:p>
                      <a:r>
                        <a:rPr lang="en-US" sz="1600" b="0" dirty="0"/>
                        <a:t>Summer School Programs</a:t>
                      </a:r>
                    </a:p>
                  </a:txBody>
                  <a:tcPr/>
                </a:tc>
                <a:tc>
                  <a:txBody>
                    <a:bodyPr/>
                    <a:lstStyle/>
                    <a:p>
                      <a:pPr algn="ctr"/>
                      <a:r>
                        <a:rPr lang="en-US" sz="1600" b="0" dirty="0"/>
                        <a:t>K-12</a:t>
                      </a:r>
                    </a:p>
                  </a:txBody>
                  <a:tcPr/>
                </a:tc>
                <a:tc>
                  <a:txBody>
                    <a:bodyPr/>
                    <a:lstStyle/>
                    <a:p>
                      <a:pPr algn="ctr"/>
                      <a:endParaRPr lang="en-US" sz="1600" b="0" dirty="0"/>
                    </a:p>
                  </a:txBody>
                  <a:tcPr/>
                </a:tc>
                <a:tc>
                  <a:txBody>
                    <a:bodyPr/>
                    <a:lstStyle/>
                    <a:p>
                      <a:pPr algn="r"/>
                      <a:r>
                        <a:rPr lang="en-US" sz="1600" b="0" dirty="0"/>
                        <a:t>$480,000</a:t>
                      </a:r>
                    </a:p>
                  </a:txBody>
                  <a:tcPr/>
                </a:tc>
                <a:extLst>
                  <a:ext uri="{0D108BD9-81ED-4DB2-BD59-A6C34878D82A}">
                    <a16:rowId xmlns:a16="http://schemas.microsoft.com/office/drawing/2014/main" val="3888365290"/>
                  </a:ext>
                </a:extLst>
              </a:tr>
              <a:tr h="329481">
                <a:tc>
                  <a:txBody>
                    <a:bodyPr/>
                    <a:lstStyle/>
                    <a:p>
                      <a:r>
                        <a:rPr lang="en-US" sz="1600" b="0" dirty="0"/>
                        <a:t>Contracted Mental Health Services</a:t>
                      </a:r>
                    </a:p>
                  </a:txBody>
                  <a:tcPr/>
                </a:tc>
                <a:tc>
                  <a:txBody>
                    <a:bodyPr/>
                    <a:lstStyle/>
                    <a:p>
                      <a:pPr algn="ctr"/>
                      <a:r>
                        <a:rPr lang="en-US" sz="1600" b="0" dirty="0"/>
                        <a:t>Districtwide</a:t>
                      </a:r>
                    </a:p>
                  </a:txBody>
                  <a:tcPr/>
                </a:tc>
                <a:tc>
                  <a:txBody>
                    <a:bodyPr/>
                    <a:lstStyle/>
                    <a:p>
                      <a:pPr algn="ctr"/>
                      <a:r>
                        <a:rPr lang="en-US" sz="1600" b="0" dirty="0"/>
                        <a:t>*</a:t>
                      </a:r>
                    </a:p>
                  </a:txBody>
                  <a:tcPr/>
                </a:tc>
                <a:tc>
                  <a:txBody>
                    <a:bodyPr/>
                    <a:lstStyle/>
                    <a:p>
                      <a:pPr algn="r"/>
                      <a:r>
                        <a:rPr lang="en-US" sz="1600" b="0" dirty="0"/>
                        <a:t>$320,000</a:t>
                      </a:r>
                    </a:p>
                  </a:txBody>
                  <a:tcPr/>
                </a:tc>
                <a:extLst>
                  <a:ext uri="{0D108BD9-81ED-4DB2-BD59-A6C34878D82A}">
                    <a16:rowId xmlns:a16="http://schemas.microsoft.com/office/drawing/2014/main" val="250231039"/>
                  </a:ext>
                </a:extLst>
              </a:tr>
              <a:tr h="569103">
                <a:tc>
                  <a:txBody>
                    <a:bodyPr/>
                    <a:lstStyle/>
                    <a:p>
                      <a:r>
                        <a:rPr lang="en-US" sz="1600" b="0" dirty="0"/>
                        <a:t>Additional stipends for current staff for after/before school intervention &amp; tutoring</a:t>
                      </a:r>
                    </a:p>
                  </a:txBody>
                  <a:tcPr/>
                </a:tc>
                <a:tc>
                  <a:txBody>
                    <a:bodyPr/>
                    <a:lstStyle/>
                    <a:p>
                      <a:pPr algn="ctr"/>
                      <a:r>
                        <a:rPr lang="en-US" sz="1600" b="0" dirty="0"/>
                        <a:t>Districtwide</a:t>
                      </a:r>
                    </a:p>
                  </a:txBody>
                  <a:tcPr/>
                </a:tc>
                <a:tc>
                  <a:txBody>
                    <a:bodyPr/>
                    <a:lstStyle/>
                    <a:p>
                      <a:pPr algn="ctr"/>
                      <a:r>
                        <a:rPr lang="en-US" sz="1600" b="0" dirty="0"/>
                        <a:t>*</a:t>
                      </a:r>
                    </a:p>
                  </a:txBody>
                  <a:tcPr/>
                </a:tc>
                <a:tc>
                  <a:txBody>
                    <a:bodyPr/>
                    <a:lstStyle/>
                    <a:p>
                      <a:pPr algn="r"/>
                      <a:r>
                        <a:rPr lang="en-US" sz="1600" b="0" dirty="0"/>
                        <a:t>$100,000</a:t>
                      </a:r>
                    </a:p>
                  </a:txBody>
                  <a:tcPr/>
                </a:tc>
                <a:extLst>
                  <a:ext uri="{0D108BD9-81ED-4DB2-BD59-A6C34878D82A}">
                    <a16:rowId xmlns:a16="http://schemas.microsoft.com/office/drawing/2014/main" val="2170121543"/>
                  </a:ext>
                </a:extLst>
              </a:tr>
              <a:tr h="350528">
                <a:tc>
                  <a:txBody>
                    <a:bodyPr/>
                    <a:lstStyle/>
                    <a:p>
                      <a:r>
                        <a:rPr lang="en-US" sz="1600" b="0" dirty="0"/>
                        <a:t>Technology Purchases</a:t>
                      </a:r>
                    </a:p>
                  </a:txBody>
                  <a:tcPr/>
                </a:tc>
                <a:tc>
                  <a:txBody>
                    <a:bodyPr/>
                    <a:lstStyle/>
                    <a:p>
                      <a:pPr algn="ctr"/>
                      <a:r>
                        <a:rPr lang="en-US" sz="1600" b="0" dirty="0"/>
                        <a:t>Districtwide</a:t>
                      </a:r>
                    </a:p>
                  </a:txBody>
                  <a:tcPr/>
                </a:tc>
                <a:tc>
                  <a:txBody>
                    <a:bodyPr/>
                    <a:lstStyle/>
                    <a:p>
                      <a:pPr algn="ctr"/>
                      <a:r>
                        <a:rPr lang="en-US" sz="1600" b="0" dirty="0"/>
                        <a:t>*</a:t>
                      </a:r>
                    </a:p>
                  </a:txBody>
                  <a:tcPr/>
                </a:tc>
                <a:tc>
                  <a:txBody>
                    <a:bodyPr/>
                    <a:lstStyle/>
                    <a:p>
                      <a:pPr algn="r"/>
                      <a:r>
                        <a:rPr lang="en-US" sz="1600" b="0" dirty="0"/>
                        <a:t>$150,000</a:t>
                      </a:r>
                    </a:p>
                  </a:txBody>
                  <a:tcPr/>
                </a:tc>
                <a:extLst>
                  <a:ext uri="{0D108BD9-81ED-4DB2-BD59-A6C34878D82A}">
                    <a16:rowId xmlns:a16="http://schemas.microsoft.com/office/drawing/2014/main" val="1640346054"/>
                  </a:ext>
                </a:extLst>
              </a:tr>
              <a:tr h="8087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mn-lt"/>
                        </a:rPr>
                        <a:t>Implementing evidence-based activities to meet the comprehensive needs of students (staff training &amp; facilitation).</a:t>
                      </a:r>
                    </a:p>
                  </a:txBody>
                  <a:tcPr/>
                </a:tc>
                <a:tc>
                  <a:txBody>
                    <a:bodyPr/>
                    <a:lstStyle/>
                    <a:p>
                      <a:pPr algn="ctr"/>
                      <a:r>
                        <a:rPr lang="en-US" sz="1600" b="0" dirty="0">
                          <a:latin typeface="+mn-lt"/>
                        </a:rPr>
                        <a:t>Districtwide</a:t>
                      </a:r>
                    </a:p>
                  </a:txBody>
                  <a:tcPr/>
                </a:tc>
                <a:tc>
                  <a:txBody>
                    <a:bodyPr/>
                    <a:lstStyle/>
                    <a:p>
                      <a:pPr algn="ctr"/>
                      <a:r>
                        <a:rPr lang="en-US" sz="1600" b="0" dirty="0">
                          <a:latin typeface="+mn-lt"/>
                        </a:rPr>
                        <a:t>*</a:t>
                      </a:r>
                    </a:p>
                  </a:txBody>
                  <a:tcPr/>
                </a:tc>
                <a:tc>
                  <a:txBody>
                    <a:bodyPr/>
                    <a:lstStyle/>
                    <a:p>
                      <a:pPr algn="r"/>
                      <a:r>
                        <a:rPr lang="en-US" sz="1600" b="0" dirty="0">
                          <a:latin typeface="+mn-lt"/>
                        </a:rPr>
                        <a:t>$200,000</a:t>
                      </a:r>
                    </a:p>
                  </a:txBody>
                  <a:tcPr/>
                </a:tc>
                <a:extLst>
                  <a:ext uri="{0D108BD9-81ED-4DB2-BD59-A6C34878D82A}">
                    <a16:rowId xmlns:a16="http://schemas.microsoft.com/office/drawing/2014/main" val="1343897563"/>
                  </a:ext>
                </a:extLst>
              </a:tr>
              <a:tr h="350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1" dirty="0">
                          <a:latin typeface="+mn-lt"/>
                        </a:rPr>
                        <a:t>*subject</a:t>
                      </a:r>
                      <a:r>
                        <a:rPr lang="en-US" sz="1600" b="0" i="1" dirty="0">
                          <a:effectLst/>
                          <a:latin typeface="+mn-lt"/>
                        </a:rPr>
                        <a:t> to reduction for remote learning </a:t>
                      </a:r>
                      <a:endParaRPr lang="en-US" sz="1600" b="0" i="1" dirty="0">
                        <a:latin typeface="+mn-lt"/>
                      </a:endParaRPr>
                    </a:p>
                  </a:txBody>
                  <a:tcPr/>
                </a:tc>
                <a:tc>
                  <a:txBody>
                    <a:bodyPr/>
                    <a:lstStyle/>
                    <a:p>
                      <a:pPr algn="ctr"/>
                      <a:endParaRPr lang="en-US" sz="1600" b="0" dirty="0">
                        <a:latin typeface="+mn-lt"/>
                      </a:endParaRPr>
                    </a:p>
                  </a:txBody>
                  <a:tcPr/>
                </a:tc>
                <a:tc>
                  <a:txBody>
                    <a:bodyPr/>
                    <a:lstStyle/>
                    <a:p>
                      <a:pPr algn="ctr"/>
                      <a:r>
                        <a:rPr lang="en-US" sz="1600" b="1" dirty="0">
                          <a:latin typeface="+mn-lt"/>
                        </a:rPr>
                        <a:t>TOTAL</a:t>
                      </a:r>
                    </a:p>
                  </a:txBody>
                  <a:tcPr/>
                </a:tc>
                <a:tc>
                  <a:txBody>
                    <a:bodyPr/>
                    <a:lstStyle/>
                    <a:p>
                      <a:pPr algn="r"/>
                      <a:r>
                        <a:rPr lang="en-US" sz="1600" b="1" dirty="0">
                          <a:latin typeface="+mn-lt"/>
                        </a:rPr>
                        <a:t>$2,305,000</a:t>
                      </a:r>
                    </a:p>
                  </a:txBody>
                  <a:tcPr/>
                </a:tc>
                <a:extLst>
                  <a:ext uri="{0D108BD9-81ED-4DB2-BD59-A6C34878D82A}">
                    <a16:rowId xmlns:a16="http://schemas.microsoft.com/office/drawing/2014/main" val="958945669"/>
                  </a:ext>
                </a:extLst>
              </a:tr>
            </a:tbl>
          </a:graphicData>
        </a:graphic>
      </p:graphicFrame>
      <p:sp>
        <p:nvSpPr>
          <p:cNvPr id="3" name="TextBox 2">
            <a:extLst>
              <a:ext uri="{FF2B5EF4-FFF2-40B4-BE49-F238E27FC236}">
                <a16:creationId xmlns:a16="http://schemas.microsoft.com/office/drawing/2014/main" id="{4992BFA7-F736-E44C-9544-ACC4D33B1FDD}"/>
              </a:ext>
            </a:extLst>
          </p:cNvPr>
          <p:cNvSpPr txBox="1"/>
          <p:nvPr/>
        </p:nvSpPr>
        <p:spPr>
          <a:xfrm>
            <a:off x="6751984" y="7176052"/>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6F55B1E3-D28A-1C4E-9AD1-B8DE70C7FA39}"/>
              </a:ext>
            </a:extLst>
          </p:cNvPr>
          <p:cNvSpPr txBox="1"/>
          <p:nvPr/>
        </p:nvSpPr>
        <p:spPr>
          <a:xfrm>
            <a:off x="4644391" y="70866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86073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6F64F-B2C7-4644-B709-E3725F7214B9}"/>
              </a:ext>
            </a:extLst>
          </p:cNvPr>
          <p:cNvSpPr>
            <a:spLocks noGrp="1"/>
          </p:cNvSpPr>
          <p:nvPr>
            <p:ph type="title"/>
          </p:nvPr>
        </p:nvSpPr>
        <p:spPr/>
        <p:txBody>
          <a:bodyPr/>
          <a:lstStyle/>
          <a:p>
            <a:r>
              <a:rPr lang="en-US" b="1" dirty="0"/>
              <a:t>Psychologists &amp; Psychologist Intern</a:t>
            </a:r>
            <a:endParaRPr lang="en-US" dirty="0"/>
          </a:p>
        </p:txBody>
      </p:sp>
      <p:sp>
        <p:nvSpPr>
          <p:cNvPr id="3" name="Content Placeholder 2">
            <a:extLst>
              <a:ext uri="{FF2B5EF4-FFF2-40B4-BE49-F238E27FC236}">
                <a16:creationId xmlns:a16="http://schemas.microsoft.com/office/drawing/2014/main" id="{314F02AC-5D60-454C-8364-21986E197CFE}"/>
              </a:ext>
            </a:extLst>
          </p:cNvPr>
          <p:cNvSpPr>
            <a:spLocks noGrp="1"/>
          </p:cNvSpPr>
          <p:nvPr>
            <p:ph idx="1"/>
          </p:nvPr>
        </p:nvSpPr>
        <p:spPr>
          <a:xfrm>
            <a:off x="838200" y="1825625"/>
            <a:ext cx="10515600" cy="4825546"/>
          </a:xfrm>
        </p:spPr>
        <p:txBody>
          <a:bodyPr>
            <a:normAutofit/>
          </a:bodyPr>
          <a:lstStyle/>
          <a:p>
            <a:r>
              <a:rPr lang="en-US" dirty="0"/>
              <a:t>The collective group of mental health personnel will contribute to program development and implementation that furthers the integration of the social emotional, behavioral and academic needs of students within the school and classroom environments.</a:t>
            </a:r>
          </a:p>
          <a:p>
            <a:r>
              <a:rPr lang="en-US" dirty="0"/>
              <a:t>Psychologists provide individual and group counseling for general and special education students to address social emotional and behavioral needs.</a:t>
            </a:r>
            <a:r>
              <a:rPr lang="en-US" dirty="0">
                <a:effectLst/>
              </a:rPr>
              <a:t> </a:t>
            </a:r>
            <a:endParaRPr lang="en-US" dirty="0"/>
          </a:p>
          <a:p>
            <a:pPr lvl="0" fontAlgn="base"/>
            <a:r>
              <a:rPr lang="en-US" dirty="0"/>
              <a:t>Increased opportunities to support students with developmental disabilities, mental health challenges and behavioral challenges. </a:t>
            </a:r>
          </a:p>
          <a:p>
            <a:pPr lvl="0" fontAlgn="base"/>
            <a:r>
              <a:rPr lang="en-US" dirty="0"/>
              <a:t>Provide evidence-based preventative programming in the areas social-emotional learning and mental health. </a:t>
            </a:r>
          </a:p>
        </p:txBody>
      </p:sp>
    </p:spTree>
    <p:extLst>
      <p:ext uri="{BB962C8B-B14F-4D97-AF65-F5344CB8AC3E}">
        <p14:creationId xmlns:p14="http://schemas.microsoft.com/office/powerpoint/2010/main" val="3174230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53EF4-5068-5F44-8D69-F6D523441086}"/>
              </a:ext>
            </a:extLst>
          </p:cNvPr>
          <p:cNvSpPr>
            <a:spLocks noGrp="1"/>
          </p:cNvSpPr>
          <p:nvPr>
            <p:ph type="title"/>
          </p:nvPr>
        </p:nvSpPr>
        <p:spPr/>
        <p:txBody>
          <a:bodyPr/>
          <a:lstStyle/>
          <a:p>
            <a:r>
              <a:rPr lang="en-US" b="1" dirty="0"/>
              <a:t>Family Support Center- Social Worker</a:t>
            </a:r>
          </a:p>
        </p:txBody>
      </p:sp>
      <p:sp>
        <p:nvSpPr>
          <p:cNvPr id="3" name="Content Placeholder 2">
            <a:extLst>
              <a:ext uri="{FF2B5EF4-FFF2-40B4-BE49-F238E27FC236}">
                <a16:creationId xmlns:a16="http://schemas.microsoft.com/office/drawing/2014/main" id="{137D0555-A0C2-DD45-A031-5C0C4558BEEE}"/>
              </a:ext>
            </a:extLst>
          </p:cNvPr>
          <p:cNvSpPr>
            <a:spLocks noGrp="1"/>
          </p:cNvSpPr>
          <p:nvPr>
            <p:ph idx="1"/>
          </p:nvPr>
        </p:nvSpPr>
        <p:spPr>
          <a:xfrm>
            <a:off x="555171" y="1469571"/>
            <a:ext cx="10907486" cy="5268686"/>
          </a:xfrm>
        </p:spPr>
        <p:txBody>
          <a:bodyPr>
            <a:normAutofit fontScale="92500" lnSpcReduction="20000"/>
          </a:bodyPr>
          <a:lstStyle/>
          <a:p>
            <a:pPr marL="0" indent="0">
              <a:buNone/>
            </a:pPr>
            <a:r>
              <a:rPr lang="en-US" dirty="0"/>
              <a:t>The FSC Social Worker will: </a:t>
            </a:r>
          </a:p>
          <a:p>
            <a:r>
              <a:rPr lang="en-US" dirty="0"/>
              <a:t>provide an additional mental health supports with students within the Family Support Center, along with the FSC Coordinator.</a:t>
            </a:r>
            <a:endParaRPr lang="en-US" dirty="0">
              <a:effectLst/>
            </a:endParaRPr>
          </a:p>
          <a:p>
            <a:r>
              <a:rPr lang="en-US" dirty="0"/>
              <a:t>conduct and ensure timely and effective screening, placement, and support of referrals.</a:t>
            </a:r>
            <a:endParaRPr lang="en-US" dirty="0">
              <a:effectLst/>
            </a:endParaRPr>
          </a:p>
          <a:p>
            <a:r>
              <a:rPr lang="en-US" dirty="0"/>
              <a:t>assist in linking students and their families to third party providers when necessary.</a:t>
            </a:r>
          </a:p>
          <a:p>
            <a:pPr lvl="0"/>
            <a:r>
              <a:rPr lang="en-US" dirty="0"/>
              <a:t>consults with appropriate school personnel regarding referrals prior to and after contacting student and/or parent.</a:t>
            </a:r>
          </a:p>
          <a:p>
            <a:pPr lvl="0"/>
            <a:r>
              <a:rPr lang="en-US" dirty="0"/>
              <a:t>provide direct counseling with students on an interim basis while an agency linkage is being pursued. </a:t>
            </a:r>
          </a:p>
          <a:p>
            <a:pPr lvl="0"/>
            <a:r>
              <a:rPr lang="en-US" dirty="0"/>
              <a:t>assists FSC Coordinator in planning and providing high quality professional development opportunities to CCSD staff and educational opportunities to parents. </a:t>
            </a:r>
          </a:p>
          <a:p>
            <a:pPr lvl="0"/>
            <a:r>
              <a:rPr lang="en-US" dirty="0"/>
              <a:t>Provide crisis intervention to students, as needed.</a:t>
            </a:r>
          </a:p>
          <a:p>
            <a:pPr lvl="0"/>
            <a:endParaRPr lang="en-US" dirty="0"/>
          </a:p>
          <a:p>
            <a:endParaRPr lang="en-US" dirty="0"/>
          </a:p>
        </p:txBody>
      </p:sp>
    </p:spTree>
    <p:extLst>
      <p:ext uri="{BB962C8B-B14F-4D97-AF65-F5344CB8AC3E}">
        <p14:creationId xmlns:p14="http://schemas.microsoft.com/office/powerpoint/2010/main" val="2020223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61B5-A8D1-E845-A683-03147A949458}"/>
              </a:ext>
            </a:extLst>
          </p:cNvPr>
          <p:cNvSpPr>
            <a:spLocks noGrp="1"/>
          </p:cNvSpPr>
          <p:nvPr>
            <p:ph type="title"/>
          </p:nvPr>
        </p:nvSpPr>
        <p:spPr/>
        <p:txBody>
          <a:bodyPr/>
          <a:lstStyle/>
          <a:p>
            <a:r>
              <a:rPr lang="en-US" b="1" dirty="0"/>
              <a:t>Learning Assistance Center Teachers</a:t>
            </a:r>
          </a:p>
        </p:txBody>
      </p:sp>
      <p:sp>
        <p:nvSpPr>
          <p:cNvPr id="3" name="Content Placeholder 2">
            <a:extLst>
              <a:ext uri="{FF2B5EF4-FFF2-40B4-BE49-F238E27FC236}">
                <a16:creationId xmlns:a16="http://schemas.microsoft.com/office/drawing/2014/main" id="{643080BF-0BBE-3247-9C17-D10FC8CB0030}"/>
              </a:ext>
            </a:extLst>
          </p:cNvPr>
          <p:cNvSpPr>
            <a:spLocks noGrp="1"/>
          </p:cNvSpPr>
          <p:nvPr>
            <p:ph idx="1"/>
          </p:nvPr>
        </p:nvSpPr>
        <p:spPr/>
        <p:txBody>
          <a:bodyPr/>
          <a:lstStyle/>
          <a:p>
            <a:r>
              <a:rPr lang="en-US" dirty="0"/>
              <a:t>Two dedicated teachers (1 CMS, 1 CHS)</a:t>
            </a:r>
          </a:p>
          <a:p>
            <a:pPr lvl="1"/>
            <a:r>
              <a:rPr lang="en-US" dirty="0"/>
              <a:t>Middle School- Special education/Math focus</a:t>
            </a:r>
          </a:p>
          <a:p>
            <a:pPr lvl="1"/>
            <a:r>
              <a:rPr lang="en-US" dirty="0"/>
              <a:t>High School- Special Education/ELA focus </a:t>
            </a:r>
          </a:p>
          <a:p>
            <a:pPr marL="457200" lvl="1" indent="0">
              <a:buNone/>
            </a:pPr>
            <a:endParaRPr lang="en-US" dirty="0"/>
          </a:p>
          <a:p>
            <a:pPr marL="0" indent="0">
              <a:buNone/>
            </a:pPr>
            <a:r>
              <a:rPr lang="en-US" dirty="0"/>
              <a:t>Learning Center Teachers will:</a:t>
            </a:r>
          </a:p>
          <a:p>
            <a:r>
              <a:rPr lang="en-US" dirty="0"/>
              <a:t>focus on Tier 1, Tier 2, and Tier 3 interventions, specifically working with students who are below benchmark. </a:t>
            </a:r>
          </a:p>
          <a:p>
            <a:r>
              <a:rPr lang="en-US" dirty="0"/>
              <a:t>assist will 504 planning.</a:t>
            </a:r>
          </a:p>
          <a:p>
            <a:endParaRPr lang="en-US" dirty="0"/>
          </a:p>
        </p:txBody>
      </p:sp>
    </p:spTree>
    <p:extLst>
      <p:ext uri="{BB962C8B-B14F-4D97-AF65-F5344CB8AC3E}">
        <p14:creationId xmlns:p14="http://schemas.microsoft.com/office/powerpoint/2010/main" val="625575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2B8F9-D901-0A44-942F-BEB0BFF7FD6C}"/>
              </a:ext>
            </a:extLst>
          </p:cNvPr>
          <p:cNvSpPr>
            <a:spLocks noGrp="1"/>
          </p:cNvSpPr>
          <p:nvPr>
            <p:ph type="title"/>
          </p:nvPr>
        </p:nvSpPr>
        <p:spPr/>
        <p:txBody>
          <a:bodyPr/>
          <a:lstStyle/>
          <a:p>
            <a:r>
              <a:rPr lang="en-US" b="1" dirty="0"/>
              <a:t>Math Interventionists and Reading Specialists</a:t>
            </a:r>
            <a:r>
              <a:rPr lang="en-US" dirty="0">
                <a:effectLst/>
              </a:rPr>
              <a:t> </a:t>
            </a:r>
            <a:endParaRPr lang="en-US" dirty="0"/>
          </a:p>
        </p:txBody>
      </p:sp>
      <p:sp>
        <p:nvSpPr>
          <p:cNvPr id="3" name="Content Placeholder 2">
            <a:extLst>
              <a:ext uri="{FF2B5EF4-FFF2-40B4-BE49-F238E27FC236}">
                <a16:creationId xmlns:a16="http://schemas.microsoft.com/office/drawing/2014/main" id="{1C30E8A7-6905-8C47-B9FC-B8CB6695007F}"/>
              </a:ext>
            </a:extLst>
          </p:cNvPr>
          <p:cNvSpPr>
            <a:spLocks noGrp="1"/>
          </p:cNvSpPr>
          <p:nvPr>
            <p:ph idx="1"/>
          </p:nvPr>
        </p:nvSpPr>
        <p:spPr/>
        <p:txBody>
          <a:bodyPr>
            <a:normAutofit/>
          </a:bodyPr>
          <a:lstStyle/>
          <a:p>
            <a:pPr marL="0" indent="0">
              <a:buNone/>
            </a:pPr>
            <a:r>
              <a:rPr lang="en-US" dirty="0"/>
              <a:t>Interventionists/Specialists will:</a:t>
            </a:r>
          </a:p>
          <a:p>
            <a:r>
              <a:rPr lang="en-US" dirty="0"/>
              <a:t>Focus on Tier 1, Tier 2, and Tier 3 interventions, specifically working with students who are below benchmark. </a:t>
            </a:r>
            <a:endParaRPr lang="en-US" dirty="0">
              <a:effectLst/>
            </a:endParaRPr>
          </a:p>
          <a:p>
            <a:r>
              <a:rPr lang="en-US" dirty="0"/>
              <a:t>Use identified research-based interventions focuses specifically on individual student needs.</a:t>
            </a:r>
          </a:p>
          <a:p>
            <a:pPr fontAlgn="base"/>
            <a:r>
              <a:rPr lang="en-US" dirty="0"/>
              <a:t>Provide data to grade level teams and participates in decisions about student progress.</a:t>
            </a:r>
          </a:p>
          <a:p>
            <a:pPr fontAlgn="base"/>
            <a:r>
              <a:rPr lang="en-US" dirty="0"/>
              <a:t>Provide push-in and push out services to students who demonstrate academic need</a:t>
            </a:r>
          </a:p>
          <a:p>
            <a:pPr fontAlgn="base"/>
            <a:endParaRPr lang="en-US" dirty="0"/>
          </a:p>
          <a:p>
            <a:endParaRPr lang="en-US" dirty="0"/>
          </a:p>
        </p:txBody>
      </p:sp>
    </p:spTree>
    <p:extLst>
      <p:ext uri="{BB962C8B-B14F-4D97-AF65-F5344CB8AC3E}">
        <p14:creationId xmlns:p14="http://schemas.microsoft.com/office/powerpoint/2010/main" val="3403950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7EDF9-60A4-A64E-90DE-8424C8C7EAC0}"/>
              </a:ext>
            </a:extLst>
          </p:cNvPr>
          <p:cNvSpPr>
            <a:spLocks noGrp="1"/>
          </p:cNvSpPr>
          <p:nvPr>
            <p:ph type="title"/>
          </p:nvPr>
        </p:nvSpPr>
        <p:spPr/>
        <p:txBody>
          <a:bodyPr/>
          <a:lstStyle/>
          <a:p>
            <a:r>
              <a:rPr lang="en-US" b="1" dirty="0"/>
              <a:t>Special Education Teacher- Elementary </a:t>
            </a:r>
          </a:p>
        </p:txBody>
      </p:sp>
      <p:sp>
        <p:nvSpPr>
          <p:cNvPr id="3" name="Content Placeholder 2">
            <a:extLst>
              <a:ext uri="{FF2B5EF4-FFF2-40B4-BE49-F238E27FC236}">
                <a16:creationId xmlns:a16="http://schemas.microsoft.com/office/drawing/2014/main" id="{06BF8CBD-1F02-6541-93F7-E2022D89B9EB}"/>
              </a:ext>
            </a:extLst>
          </p:cNvPr>
          <p:cNvSpPr>
            <a:spLocks noGrp="1"/>
          </p:cNvSpPr>
          <p:nvPr>
            <p:ph idx="1"/>
          </p:nvPr>
        </p:nvSpPr>
        <p:spPr/>
        <p:txBody>
          <a:bodyPr/>
          <a:lstStyle/>
          <a:p>
            <a:r>
              <a:rPr lang="en-US" dirty="0"/>
              <a:t>An additional special education needed at the elementary level based on identified needs. </a:t>
            </a:r>
          </a:p>
        </p:txBody>
      </p:sp>
    </p:spTree>
    <p:extLst>
      <p:ext uri="{BB962C8B-B14F-4D97-AF65-F5344CB8AC3E}">
        <p14:creationId xmlns:p14="http://schemas.microsoft.com/office/powerpoint/2010/main" val="882748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CD5A6-4D55-3C4A-9B5C-77A7B52FBEDF}"/>
              </a:ext>
            </a:extLst>
          </p:cNvPr>
          <p:cNvSpPr>
            <a:spLocks noGrp="1"/>
          </p:cNvSpPr>
          <p:nvPr>
            <p:ph type="title"/>
          </p:nvPr>
        </p:nvSpPr>
        <p:spPr>
          <a:xfrm>
            <a:off x="555171" y="169182"/>
            <a:ext cx="10515600" cy="1325563"/>
          </a:xfrm>
        </p:spPr>
        <p:txBody>
          <a:bodyPr/>
          <a:lstStyle/>
          <a:p>
            <a:r>
              <a:rPr lang="en-US" b="1" dirty="0"/>
              <a:t>Summer School Program</a:t>
            </a:r>
            <a:r>
              <a:rPr lang="en-US" dirty="0">
                <a:effectLst/>
              </a:rPr>
              <a:t> </a:t>
            </a:r>
            <a:endParaRPr lang="en-US" dirty="0"/>
          </a:p>
        </p:txBody>
      </p:sp>
      <p:sp>
        <p:nvSpPr>
          <p:cNvPr id="3" name="Content Placeholder 2">
            <a:extLst>
              <a:ext uri="{FF2B5EF4-FFF2-40B4-BE49-F238E27FC236}">
                <a16:creationId xmlns:a16="http://schemas.microsoft.com/office/drawing/2014/main" id="{799108FC-7434-7742-8811-EC6B36B7B4A8}"/>
              </a:ext>
            </a:extLst>
          </p:cNvPr>
          <p:cNvSpPr>
            <a:spLocks noGrp="1"/>
          </p:cNvSpPr>
          <p:nvPr>
            <p:ph idx="1"/>
          </p:nvPr>
        </p:nvSpPr>
        <p:spPr/>
        <p:txBody>
          <a:bodyPr/>
          <a:lstStyle/>
          <a:p>
            <a:pPr marL="0" indent="0">
              <a:buNone/>
            </a:pPr>
            <a:br>
              <a:rPr lang="en-US" dirty="0"/>
            </a:br>
            <a:endParaRPr lang="en-US" dirty="0"/>
          </a:p>
        </p:txBody>
      </p:sp>
      <p:graphicFrame>
        <p:nvGraphicFramePr>
          <p:cNvPr id="4" name="Table 4">
            <a:extLst>
              <a:ext uri="{FF2B5EF4-FFF2-40B4-BE49-F238E27FC236}">
                <a16:creationId xmlns:a16="http://schemas.microsoft.com/office/drawing/2014/main" id="{8092F850-6860-E146-B841-88D1D439FB35}"/>
              </a:ext>
            </a:extLst>
          </p:cNvPr>
          <p:cNvGraphicFramePr>
            <a:graphicFrameLocks noGrp="1"/>
          </p:cNvGraphicFramePr>
          <p:nvPr>
            <p:extLst>
              <p:ext uri="{D42A27DB-BD31-4B8C-83A1-F6EECF244321}">
                <p14:modId xmlns:p14="http://schemas.microsoft.com/office/powerpoint/2010/main" val="113265144"/>
              </p:ext>
            </p:extLst>
          </p:nvPr>
        </p:nvGraphicFramePr>
        <p:xfrm>
          <a:off x="642257" y="1371600"/>
          <a:ext cx="10994572" cy="4972594"/>
        </p:xfrm>
        <a:graphic>
          <a:graphicData uri="http://schemas.openxmlformats.org/drawingml/2006/table">
            <a:tbl>
              <a:tblPr firstRow="1" bandRow="1">
                <a:tableStyleId>{5C22544A-7EE6-4342-B048-85BDC9FD1C3A}</a:tableStyleId>
              </a:tblPr>
              <a:tblGrid>
                <a:gridCol w="5315181">
                  <a:extLst>
                    <a:ext uri="{9D8B030D-6E8A-4147-A177-3AD203B41FA5}">
                      <a16:colId xmlns:a16="http://schemas.microsoft.com/office/drawing/2014/main" val="1437196565"/>
                    </a:ext>
                  </a:extLst>
                </a:gridCol>
                <a:gridCol w="5679391">
                  <a:extLst>
                    <a:ext uri="{9D8B030D-6E8A-4147-A177-3AD203B41FA5}">
                      <a16:colId xmlns:a16="http://schemas.microsoft.com/office/drawing/2014/main" val="1517827711"/>
                    </a:ext>
                  </a:extLst>
                </a:gridCol>
              </a:tblGrid>
              <a:tr h="1132114">
                <a:tc>
                  <a:txBody>
                    <a:bodyPr/>
                    <a:lstStyle/>
                    <a:p>
                      <a:pPr algn="ctr" rtl="0"/>
                      <a:r>
                        <a:rPr lang="en-US" sz="3200" b="1" i="0" u="none" strike="noStrike" kern="1200" dirty="0">
                          <a:solidFill>
                            <a:schemeClr val="lt1"/>
                          </a:solidFill>
                          <a:effectLst/>
                          <a:latin typeface="+mn-lt"/>
                          <a:ea typeface="+mn-ea"/>
                          <a:cs typeface="+mn-cs"/>
                        </a:rPr>
                        <a:t>Elementary /Middle School</a:t>
                      </a:r>
                      <a:endParaRPr lang="en-US" sz="3200" b="0" dirty="0">
                        <a:effectLst/>
                      </a:endParaRPr>
                    </a:p>
                    <a:p>
                      <a:pPr algn="ctr" rtl="0"/>
                      <a:r>
                        <a:rPr lang="en-US" sz="3200" b="1" i="0" u="none" strike="noStrike" kern="1200" dirty="0">
                          <a:solidFill>
                            <a:schemeClr val="lt1"/>
                          </a:solidFill>
                          <a:effectLst/>
                          <a:latin typeface="+mn-lt"/>
                          <a:ea typeface="+mn-ea"/>
                          <a:cs typeface="+mn-cs"/>
                        </a:rPr>
                        <a:t>Grades K-8</a:t>
                      </a:r>
                      <a:endParaRPr lang="en-US" sz="3200" b="0" dirty="0">
                        <a:effectLst/>
                      </a:endParaRPr>
                    </a:p>
                  </a:txBody>
                  <a:tcPr/>
                </a:tc>
                <a:tc>
                  <a:txBody>
                    <a:bodyPr/>
                    <a:lstStyle/>
                    <a:p>
                      <a:pPr algn="ctr" rtl="0"/>
                      <a:r>
                        <a:rPr lang="en-US" sz="3200" b="1" i="0" u="none" strike="noStrike" kern="1200" dirty="0">
                          <a:solidFill>
                            <a:schemeClr val="lt1"/>
                          </a:solidFill>
                          <a:effectLst/>
                          <a:latin typeface="+mn-lt"/>
                          <a:ea typeface="+mn-ea"/>
                          <a:cs typeface="+mn-cs"/>
                        </a:rPr>
                        <a:t>High School</a:t>
                      </a:r>
                      <a:endParaRPr lang="en-US" sz="3200" b="0" dirty="0">
                        <a:effectLst/>
                      </a:endParaRPr>
                    </a:p>
                    <a:p>
                      <a:pPr algn="ctr" rtl="0"/>
                      <a:r>
                        <a:rPr lang="en-US" sz="3200" b="1" i="0" u="none" strike="noStrike" kern="1200" dirty="0">
                          <a:solidFill>
                            <a:schemeClr val="lt1"/>
                          </a:solidFill>
                          <a:effectLst/>
                          <a:latin typeface="+mn-lt"/>
                          <a:ea typeface="+mn-ea"/>
                          <a:cs typeface="+mn-cs"/>
                        </a:rPr>
                        <a:t>Grades 9-12</a:t>
                      </a:r>
                      <a:endParaRPr lang="en-US" sz="3200" b="0" dirty="0">
                        <a:effectLst/>
                      </a:endParaRPr>
                    </a:p>
                  </a:txBody>
                  <a:tcPr/>
                </a:tc>
                <a:extLst>
                  <a:ext uri="{0D108BD9-81ED-4DB2-BD59-A6C34878D82A}">
                    <a16:rowId xmlns:a16="http://schemas.microsoft.com/office/drawing/2014/main" val="1124350032"/>
                  </a:ext>
                </a:extLst>
              </a:tr>
              <a:tr h="1693190">
                <a:tc>
                  <a:txBody>
                    <a:bodyPr/>
                    <a:lstStyle/>
                    <a:p>
                      <a:pPr marL="285750" indent="-285750">
                        <a:buFont typeface="Arial" panose="020B0604020202020204" pitchFamily="34" charset="0"/>
                        <a:buChar char="•"/>
                      </a:pPr>
                      <a:r>
                        <a:rPr lang="en-US" sz="1800" b="0" i="0" u="none" strike="noStrike" kern="1200" dirty="0">
                          <a:solidFill>
                            <a:schemeClr val="dk1"/>
                          </a:solidFill>
                          <a:effectLst/>
                          <a:latin typeface="+mn-lt"/>
                          <a:ea typeface="+mn-ea"/>
                          <a:cs typeface="+mn-cs"/>
                        </a:rPr>
                        <a:t>Provide students with instruction to support learning loss in reading, writing, and mathematics using the workshop model and elements of project-based learning.</a:t>
                      </a:r>
                      <a:endParaRPr lang="en-US" dirty="0"/>
                    </a:p>
                  </a:txBody>
                  <a:tcPr/>
                </a:tc>
                <a:tc>
                  <a:txBody>
                    <a:bodyPr/>
                    <a:lstStyle/>
                    <a:p>
                      <a:pPr marL="285750" indent="-285750" rtl="0" fontAlgn="base">
                        <a:buFont typeface="Arial" panose="020B0604020202020204" pitchFamily="34" charset="0"/>
                        <a:buChar char="•"/>
                      </a:pPr>
                      <a:r>
                        <a:rPr lang="en-US" sz="1800" b="0" i="0" u="none" strike="noStrike" kern="1200" dirty="0">
                          <a:solidFill>
                            <a:schemeClr val="dk1"/>
                          </a:solidFill>
                          <a:effectLst/>
                          <a:latin typeface="+mn-lt"/>
                          <a:ea typeface="+mn-ea"/>
                          <a:cs typeface="+mn-cs"/>
                        </a:rPr>
                        <a:t>Grade 9: Provide students with instruction to support learning loss in reading, writing, and mathematics using the workshop model and elements of project-based learning. </a:t>
                      </a:r>
                      <a:endParaRPr lang="en-US" sz="1200" b="0" i="0" u="none" strike="noStrike" kern="1200" dirty="0">
                        <a:solidFill>
                          <a:schemeClr val="dk1"/>
                        </a:solidFill>
                        <a:effectLst/>
                        <a:latin typeface="+mn-lt"/>
                        <a:ea typeface="+mn-ea"/>
                        <a:cs typeface="+mn-cs"/>
                      </a:endParaRPr>
                    </a:p>
                    <a:p>
                      <a:pPr marL="742950" lvl="1" indent="-285750" rtl="0" fontAlgn="base">
                        <a:buFont typeface="Arial" panose="020B0604020202020204" pitchFamily="34" charset="0"/>
                        <a:buChar char="•"/>
                      </a:pPr>
                      <a:r>
                        <a:rPr lang="en-US" sz="1800" b="0" i="0" u="none" strike="noStrike" kern="1200" dirty="0">
                          <a:solidFill>
                            <a:schemeClr val="dk1"/>
                          </a:solidFill>
                          <a:effectLst/>
                          <a:latin typeface="+mn-lt"/>
                          <a:ea typeface="+mn-ea"/>
                          <a:cs typeface="+mn-cs"/>
                        </a:rPr>
                        <a:t>Ensure students have the skills necessary for success in high school</a:t>
                      </a:r>
                      <a:endParaRPr lang="en-US" sz="2400" b="0" i="0" u="none" strike="noStrike" kern="1200" dirty="0">
                        <a:solidFill>
                          <a:schemeClr val="dk1"/>
                        </a:solidFill>
                        <a:effectLst/>
                        <a:latin typeface="+mn-lt"/>
                        <a:ea typeface="+mn-ea"/>
                        <a:cs typeface="+mn-cs"/>
                      </a:endParaRPr>
                    </a:p>
                  </a:txBody>
                  <a:tcPr/>
                </a:tc>
                <a:extLst>
                  <a:ext uri="{0D108BD9-81ED-4DB2-BD59-A6C34878D82A}">
                    <a16:rowId xmlns:a16="http://schemas.microsoft.com/office/drawing/2014/main" val="3526505022"/>
                  </a:ext>
                </a:extLst>
              </a:tr>
              <a:tr h="891153">
                <a:tc>
                  <a:txBody>
                    <a:bodyPr/>
                    <a:lstStyle/>
                    <a:p>
                      <a:pPr marL="285750" indent="-285750">
                        <a:buFont typeface="Arial" panose="020B0604020202020204" pitchFamily="34" charset="0"/>
                        <a:buChar char="•"/>
                      </a:pPr>
                      <a:r>
                        <a:rPr lang="en-US" sz="1800" b="0" i="0" u="none" strike="noStrike" kern="1200" dirty="0">
                          <a:solidFill>
                            <a:schemeClr val="dk1"/>
                          </a:solidFill>
                          <a:effectLst/>
                          <a:latin typeface="+mn-lt"/>
                          <a:ea typeface="+mn-ea"/>
                          <a:cs typeface="+mn-cs"/>
                        </a:rPr>
                        <a:t>Embedded social and emotional learning in instruction to support loss of skills and encourage academic engagement.</a:t>
                      </a:r>
                      <a:endParaRPr lang="en-US" dirty="0"/>
                    </a:p>
                  </a:txBody>
                  <a:tcPr/>
                </a:tc>
                <a:tc>
                  <a:txBody>
                    <a:bodyPr/>
                    <a:lstStyle/>
                    <a:p>
                      <a:pPr marL="285750" indent="-285750">
                        <a:buFont typeface="Arial" panose="020B0604020202020204" pitchFamily="34" charset="0"/>
                        <a:buChar char="•"/>
                      </a:pPr>
                      <a:r>
                        <a:rPr lang="en-US" sz="1800" b="0" i="0" u="none" strike="noStrike" kern="1200" dirty="0">
                          <a:solidFill>
                            <a:schemeClr val="dk1"/>
                          </a:solidFill>
                          <a:effectLst/>
                          <a:latin typeface="+mn-lt"/>
                          <a:ea typeface="+mn-ea"/>
                          <a:cs typeface="+mn-cs"/>
                        </a:rPr>
                        <a:t>Grades 10-12: Primary goal is credit recovery. Sessions will highlight essential learnings from the Regents course in the summer session.</a:t>
                      </a:r>
                      <a:endParaRPr lang="en-US" dirty="0"/>
                    </a:p>
                  </a:txBody>
                  <a:tcPr/>
                </a:tc>
                <a:extLst>
                  <a:ext uri="{0D108BD9-81ED-4DB2-BD59-A6C34878D82A}">
                    <a16:rowId xmlns:a16="http://schemas.microsoft.com/office/drawing/2014/main" val="3847275214"/>
                  </a:ext>
                </a:extLst>
              </a:tr>
              <a:tr h="1158498">
                <a:tc>
                  <a:txBody>
                    <a:bodyPr/>
                    <a:lstStyle/>
                    <a:p>
                      <a:pPr marL="285750" indent="-285750">
                        <a:buFont typeface="Arial" panose="020B0604020202020204" pitchFamily="34" charset="0"/>
                        <a:buChar char="•"/>
                      </a:pPr>
                      <a:r>
                        <a:rPr lang="en-US" sz="1800" b="0" i="0" u="none" strike="noStrike" kern="1200" dirty="0">
                          <a:solidFill>
                            <a:schemeClr val="dk1"/>
                          </a:solidFill>
                          <a:effectLst/>
                          <a:latin typeface="+mn-lt"/>
                          <a:ea typeface="+mn-ea"/>
                          <a:cs typeface="+mn-cs"/>
                        </a:rPr>
                        <a:t>Measure student learning and growth using STAR assessments.</a:t>
                      </a:r>
                      <a:endParaRPr lang="en-US" dirty="0"/>
                    </a:p>
                  </a:txBody>
                  <a:tcPr/>
                </a:tc>
                <a:tc>
                  <a:txBody>
                    <a:bodyPr/>
                    <a:lstStyle/>
                    <a:p>
                      <a:pPr marL="285750" indent="-285750">
                        <a:buFont typeface="Arial" panose="020B0604020202020204" pitchFamily="34" charset="0"/>
                        <a:buChar char="•"/>
                      </a:pPr>
                      <a:r>
                        <a:rPr lang="en-US" sz="1800" b="0" i="0" u="none" strike="noStrike" kern="1200" dirty="0">
                          <a:solidFill>
                            <a:schemeClr val="dk1"/>
                          </a:solidFill>
                          <a:effectLst/>
                          <a:latin typeface="+mn-lt"/>
                          <a:ea typeface="+mn-ea"/>
                          <a:cs typeface="+mn-cs"/>
                        </a:rPr>
                        <a:t>Embedded social and emotional learning through advisement and have mental health personnel on staff to support student social emotional growth and development.</a:t>
                      </a:r>
                      <a:endParaRPr lang="en-US" dirty="0"/>
                    </a:p>
                  </a:txBody>
                  <a:tcPr/>
                </a:tc>
                <a:extLst>
                  <a:ext uri="{0D108BD9-81ED-4DB2-BD59-A6C34878D82A}">
                    <a16:rowId xmlns:a16="http://schemas.microsoft.com/office/drawing/2014/main" val="855314266"/>
                  </a:ext>
                </a:extLst>
              </a:tr>
            </a:tbl>
          </a:graphicData>
        </a:graphic>
      </p:graphicFrame>
    </p:spTree>
    <p:extLst>
      <p:ext uri="{BB962C8B-B14F-4D97-AF65-F5344CB8AC3E}">
        <p14:creationId xmlns:p14="http://schemas.microsoft.com/office/powerpoint/2010/main" val="3009128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752</Words>
  <Application>Microsoft Macintosh PowerPoint</Application>
  <PresentationFormat>Widescreen</PresentationFormat>
  <Paragraphs>120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CRRSA Grant Funding Clarence Central School District</vt:lpstr>
      <vt:lpstr>Distribution of Federal Grant Funds</vt:lpstr>
      <vt:lpstr>Recommendations For Grant Funds</vt:lpstr>
      <vt:lpstr>Psychologists &amp; Psychologist Intern</vt:lpstr>
      <vt:lpstr>Family Support Center- Social Worker</vt:lpstr>
      <vt:lpstr>Learning Assistance Center Teachers</vt:lpstr>
      <vt:lpstr>Math Interventionists and Reading Specialists </vt:lpstr>
      <vt:lpstr>Special Education Teacher- Elementary </vt:lpstr>
      <vt:lpstr>Summer School Program </vt:lpstr>
      <vt:lpstr>Grant-funded Programming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CRRSA Grant Funding</dc:title>
  <dc:creator>Kristin Overholt</dc:creator>
  <cp:lastModifiedBy>Kristin Overholt</cp:lastModifiedBy>
  <cp:revision>10</cp:revision>
  <dcterms:created xsi:type="dcterms:W3CDTF">2021-05-26T16:24:00Z</dcterms:created>
  <dcterms:modified xsi:type="dcterms:W3CDTF">2021-05-29T01:50:26Z</dcterms:modified>
</cp:coreProperties>
</file>