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41" r:id="rId1"/>
    <p:sldMasterId id="2147483757" r:id="rId2"/>
  </p:sldMasterIdLst>
  <p:notesMasterIdLst>
    <p:notesMasterId r:id="rId25"/>
  </p:notesMasterIdLst>
  <p:sldIdLst>
    <p:sldId id="1283" r:id="rId3"/>
    <p:sldId id="1284" r:id="rId4"/>
    <p:sldId id="1285" r:id="rId5"/>
    <p:sldId id="1304" r:id="rId6"/>
    <p:sldId id="1286" r:id="rId7"/>
    <p:sldId id="1287" r:id="rId8"/>
    <p:sldId id="1309" r:id="rId9"/>
    <p:sldId id="1288" r:id="rId10"/>
    <p:sldId id="1289" r:id="rId11"/>
    <p:sldId id="1290" r:id="rId12"/>
    <p:sldId id="1291" r:id="rId13"/>
    <p:sldId id="1292" r:id="rId14"/>
    <p:sldId id="1293" r:id="rId15"/>
    <p:sldId id="1294" r:id="rId16"/>
    <p:sldId id="1295" r:id="rId17"/>
    <p:sldId id="1310" r:id="rId18"/>
    <p:sldId id="1296" r:id="rId19"/>
    <p:sldId id="1299" r:id="rId20"/>
    <p:sldId id="1297" r:id="rId21"/>
    <p:sldId id="1302" r:id="rId22"/>
    <p:sldId id="1303" r:id="rId23"/>
    <p:sldId id="129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FE7"/>
    <a:srgbClr val="008D8A"/>
    <a:srgbClr val="194E5D"/>
    <a:srgbClr val="628BDC"/>
    <a:srgbClr val="5782C9"/>
    <a:srgbClr val="3FBFA1"/>
    <a:srgbClr val="117D4C"/>
    <a:srgbClr val="91AAED"/>
    <a:srgbClr val="354F9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50000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0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studentaid.gov/fsa-id/create-account/launch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studentaid.gov/fsa-id/create-account/launch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DB4F7-B6EB-4668-BBED-463BFA27B37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9E79FF-128D-4E9B-B73E-872D4F061E8B}">
      <dgm:prSet/>
      <dgm:spPr>
        <a:solidFill>
          <a:schemeClr val="accent3">
            <a:lumMod val="75000"/>
          </a:schemeClr>
        </a:solidFill>
        <a:ln w="57150">
          <a:solidFill>
            <a:srgbClr val="3FBFA1"/>
          </a:solidFill>
        </a:ln>
      </dgm:spPr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rPr>
            <a:t>Used to determine your eligibility for financial aid </a:t>
          </a:r>
        </a:p>
      </dgm:t>
    </dgm:pt>
    <dgm:pt modelId="{0F4819F9-0E54-40D4-B841-FCBB3983ED93}" type="parTrans" cxnId="{0428DE2E-BBCE-4FB4-AEED-BF478372C812}">
      <dgm:prSet/>
      <dgm:spPr/>
      <dgm:t>
        <a:bodyPr/>
        <a:lstStyle/>
        <a:p>
          <a:endParaRPr lang="en-US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C896B2BB-B072-444E-A288-5C43D654BC07}" type="sibTrans" cxnId="{0428DE2E-BBCE-4FB4-AEED-BF478372C812}">
      <dgm:prSet/>
      <dgm:spPr/>
      <dgm:t>
        <a:bodyPr/>
        <a:lstStyle/>
        <a:p>
          <a:endParaRPr lang="en-US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C49B3C21-E46E-4A60-803C-3BE30527E49C}">
      <dgm:prSet/>
      <dgm:spPr>
        <a:solidFill>
          <a:srgbClr val="5782C9"/>
        </a:solidFill>
        <a:ln w="57150">
          <a:solidFill>
            <a:srgbClr val="94AFE7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+mj-lt"/>
            </a:rPr>
            <a:t>Also used to apply for some forms of </a:t>
          </a:r>
        </a:p>
        <a:p>
          <a:pPr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+mj-lt"/>
            </a:rPr>
            <a:t>state aid</a:t>
          </a:r>
        </a:p>
      </dgm:t>
    </dgm:pt>
    <dgm:pt modelId="{C314A05F-E850-4496-816C-B1CB2AD00B42}" type="parTrans" cxnId="{2DF4C0E0-D8B4-4B93-BFE0-8B58CF4C793B}">
      <dgm:prSet/>
      <dgm:spPr/>
      <dgm:t>
        <a:bodyPr/>
        <a:lstStyle/>
        <a:p>
          <a:endParaRPr lang="en-US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E8537533-636C-416B-9902-50F3ECCC289D}" type="sibTrans" cxnId="{2DF4C0E0-D8B4-4B93-BFE0-8B58CF4C793B}">
      <dgm:prSet/>
      <dgm:spPr/>
      <dgm:t>
        <a:bodyPr/>
        <a:lstStyle/>
        <a:p>
          <a:endParaRPr lang="en-US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0BCF9741-BE12-4844-9D01-0D13730C81DC}">
      <dgm:prSet/>
      <dgm:spPr>
        <a:solidFill>
          <a:srgbClr val="46C284"/>
        </a:solidFill>
        <a:ln w="57150">
          <a:solidFill>
            <a:schemeClr val="accent3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  <a:cs typeface="Vani" panose="02040502050405020303" pitchFamily="18" charset="0"/>
            </a:rPr>
            <a:t>Required each year if you’re an Oklahoma’s Promise Scholarship  recipient</a:t>
          </a:r>
        </a:p>
      </dgm:t>
    </dgm:pt>
    <dgm:pt modelId="{239F1593-DBF8-4DBB-AAF5-205305EA3F34}" type="parTrans" cxnId="{5C096858-99AA-49BD-9CFC-A44ECFA0117F}">
      <dgm:prSet/>
      <dgm:spPr/>
      <dgm:t>
        <a:bodyPr/>
        <a:lstStyle/>
        <a:p>
          <a:endParaRPr lang="en-US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903EF14F-BBEA-4B68-9A72-E604A76F7D5B}" type="sibTrans" cxnId="{5C096858-99AA-49BD-9CFC-A44ECFA0117F}">
      <dgm:prSet/>
      <dgm:spPr/>
      <dgm:t>
        <a:bodyPr/>
        <a:lstStyle/>
        <a:p>
          <a:endParaRPr lang="en-US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12B9CB04-41D9-4971-AA72-088931A7CD97}" type="pres">
      <dgm:prSet presAssocID="{5FDDB4F7-B6EB-4668-BBED-463BFA27B37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819C6AE-892B-48D9-A2EF-123838F80B6D}" type="pres">
      <dgm:prSet presAssocID="{EF9E79FF-128D-4E9B-B73E-872D4F061E8B}" presName="horFlow" presStyleCnt="0"/>
      <dgm:spPr/>
    </dgm:pt>
    <dgm:pt modelId="{C0F40CDC-2AD5-4A18-A641-B55C7F227E7F}" type="pres">
      <dgm:prSet presAssocID="{EF9E79FF-128D-4E9B-B73E-872D4F061E8B}" presName="bigChev" presStyleLbl="node1" presStyleIdx="0" presStyleCnt="3" custScaleX="129130" custLinFactNeighborX="0" custLinFactNeighborY="-435"/>
      <dgm:spPr/>
    </dgm:pt>
    <dgm:pt modelId="{D705676C-9A3E-43FC-855C-168573902CA0}" type="pres">
      <dgm:prSet presAssocID="{EF9E79FF-128D-4E9B-B73E-872D4F061E8B}" presName="vSp" presStyleCnt="0"/>
      <dgm:spPr/>
    </dgm:pt>
    <dgm:pt modelId="{2E8EDEE7-EF2E-4FC3-83CC-510D00FFD7FC}" type="pres">
      <dgm:prSet presAssocID="{C49B3C21-E46E-4A60-803C-3BE30527E49C}" presName="horFlow" presStyleCnt="0"/>
      <dgm:spPr/>
    </dgm:pt>
    <dgm:pt modelId="{BC7EAF25-1853-4E25-86CC-2858470F683A}" type="pres">
      <dgm:prSet presAssocID="{C49B3C21-E46E-4A60-803C-3BE30527E49C}" presName="bigChev" presStyleLbl="node1" presStyleIdx="1" presStyleCnt="3" custScaleX="129293" custLinFactNeighborX="163" custLinFactNeighborY="851"/>
      <dgm:spPr/>
    </dgm:pt>
    <dgm:pt modelId="{FDAD4CFD-56B4-4E34-9D0C-4E9C117E7A93}" type="pres">
      <dgm:prSet presAssocID="{C49B3C21-E46E-4A60-803C-3BE30527E49C}" presName="vSp" presStyleCnt="0"/>
      <dgm:spPr/>
    </dgm:pt>
    <dgm:pt modelId="{AE18589E-A20D-4596-88D6-B7985AB4F18C}" type="pres">
      <dgm:prSet presAssocID="{0BCF9741-BE12-4844-9D01-0D13730C81DC}" presName="horFlow" presStyleCnt="0"/>
      <dgm:spPr/>
    </dgm:pt>
    <dgm:pt modelId="{F2AF0E09-D89C-404A-97AF-F5A3D78E788C}" type="pres">
      <dgm:prSet presAssocID="{0BCF9741-BE12-4844-9D01-0D13730C81DC}" presName="bigChev" presStyleLbl="node1" presStyleIdx="2" presStyleCnt="3" custScaleX="129456" custLinFactNeighborX="514" custLinFactNeighborY="6379"/>
      <dgm:spPr/>
    </dgm:pt>
  </dgm:ptLst>
  <dgm:cxnLst>
    <dgm:cxn modelId="{8EC90C0E-6988-49B0-A433-29D6F09EDB95}" type="presOf" srcId="{EF9E79FF-128D-4E9B-B73E-872D4F061E8B}" destId="{C0F40CDC-2AD5-4A18-A641-B55C7F227E7F}" srcOrd="0" destOrd="0" presId="urn:microsoft.com/office/officeart/2005/8/layout/lProcess3"/>
    <dgm:cxn modelId="{0428DE2E-BBCE-4FB4-AEED-BF478372C812}" srcId="{5FDDB4F7-B6EB-4668-BBED-463BFA27B37A}" destId="{EF9E79FF-128D-4E9B-B73E-872D4F061E8B}" srcOrd="0" destOrd="0" parTransId="{0F4819F9-0E54-40D4-B841-FCBB3983ED93}" sibTransId="{C896B2BB-B072-444E-A288-5C43D654BC07}"/>
    <dgm:cxn modelId="{505F9E33-42F9-482F-B286-75D6B0EC3370}" type="presOf" srcId="{C49B3C21-E46E-4A60-803C-3BE30527E49C}" destId="{BC7EAF25-1853-4E25-86CC-2858470F683A}" srcOrd="0" destOrd="0" presId="urn:microsoft.com/office/officeart/2005/8/layout/lProcess3"/>
    <dgm:cxn modelId="{5C096858-99AA-49BD-9CFC-A44ECFA0117F}" srcId="{5FDDB4F7-B6EB-4668-BBED-463BFA27B37A}" destId="{0BCF9741-BE12-4844-9D01-0D13730C81DC}" srcOrd="2" destOrd="0" parTransId="{239F1593-DBF8-4DBB-AAF5-205305EA3F34}" sibTransId="{903EF14F-BBEA-4B68-9A72-E604A76F7D5B}"/>
    <dgm:cxn modelId="{2DF4C0E0-D8B4-4B93-BFE0-8B58CF4C793B}" srcId="{5FDDB4F7-B6EB-4668-BBED-463BFA27B37A}" destId="{C49B3C21-E46E-4A60-803C-3BE30527E49C}" srcOrd="1" destOrd="0" parTransId="{C314A05F-E850-4496-816C-B1CB2AD00B42}" sibTransId="{E8537533-636C-416B-9902-50F3ECCC289D}"/>
    <dgm:cxn modelId="{76776CE7-2379-4D04-8A74-93EBEEDE4036}" type="presOf" srcId="{5FDDB4F7-B6EB-4668-BBED-463BFA27B37A}" destId="{12B9CB04-41D9-4971-AA72-088931A7CD97}" srcOrd="0" destOrd="0" presId="urn:microsoft.com/office/officeart/2005/8/layout/lProcess3"/>
    <dgm:cxn modelId="{0FF538EB-C395-40DB-AB72-0FE3FD684E11}" type="presOf" srcId="{0BCF9741-BE12-4844-9D01-0D13730C81DC}" destId="{F2AF0E09-D89C-404A-97AF-F5A3D78E788C}" srcOrd="0" destOrd="0" presId="urn:microsoft.com/office/officeart/2005/8/layout/lProcess3"/>
    <dgm:cxn modelId="{F1B49CD4-B0D3-4E5B-8BE8-044836985B8F}" type="presParOf" srcId="{12B9CB04-41D9-4971-AA72-088931A7CD97}" destId="{2819C6AE-892B-48D9-A2EF-123838F80B6D}" srcOrd="0" destOrd="0" presId="urn:microsoft.com/office/officeart/2005/8/layout/lProcess3"/>
    <dgm:cxn modelId="{F77653FC-E8C0-4878-8694-0160905328A5}" type="presParOf" srcId="{2819C6AE-892B-48D9-A2EF-123838F80B6D}" destId="{C0F40CDC-2AD5-4A18-A641-B55C7F227E7F}" srcOrd="0" destOrd="0" presId="urn:microsoft.com/office/officeart/2005/8/layout/lProcess3"/>
    <dgm:cxn modelId="{89DC36D6-B46C-4C9C-92D5-697DA64F787E}" type="presParOf" srcId="{12B9CB04-41D9-4971-AA72-088931A7CD97}" destId="{D705676C-9A3E-43FC-855C-168573902CA0}" srcOrd="1" destOrd="0" presId="urn:microsoft.com/office/officeart/2005/8/layout/lProcess3"/>
    <dgm:cxn modelId="{7F57AB11-9CE0-4645-B528-D6CAC32A6964}" type="presParOf" srcId="{12B9CB04-41D9-4971-AA72-088931A7CD97}" destId="{2E8EDEE7-EF2E-4FC3-83CC-510D00FFD7FC}" srcOrd="2" destOrd="0" presId="urn:microsoft.com/office/officeart/2005/8/layout/lProcess3"/>
    <dgm:cxn modelId="{B6D8F2B9-4F3B-4D63-BD84-E491CDDD3612}" type="presParOf" srcId="{2E8EDEE7-EF2E-4FC3-83CC-510D00FFD7FC}" destId="{BC7EAF25-1853-4E25-86CC-2858470F683A}" srcOrd="0" destOrd="0" presId="urn:microsoft.com/office/officeart/2005/8/layout/lProcess3"/>
    <dgm:cxn modelId="{2557BE1B-EF7E-4A5C-BE3D-335380287AF5}" type="presParOf" srcId="{12B9CB04-41D9-4971-AA72-088931A7CD97}" destId="{FDAD4CFD-56B4-4E34-9D0C-4E9C117E7A93}" srcOrd="3" destOrd="0" presId="urn:microsoft.com/office/officeart/2005/8/layout/lProcess3"/>
    <dgm:cxn modelId="{7DF97CFA-F5B2-4625-B989-599C30336C28}" type="presParOf" srcId="{12B9CB04-41D9-4971-AA72-088931A7CD97}" destId="{AE18589E-A20D-4596-88D6-B7985AB4F18C}" srcOrd="4" destOrd="0" presId="urn:microsoft.com/office/officeart/2005/8/layout/lProcess3"/>
    <dgm:cxn modelId="{AF7679E6-4860-4630-95B9-47106DB1072E}" type="presParOf" srcId="{AE18589E-A20D-4596-88D6-B7985AB4F18C}" destId="{F2AF0E09-D89C-404A-97AF-F5A3D78E788C}" srcOrd="0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4D65C-2C60-4A5A-B7A5-B28423ED51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041B75-13F9-4715-814F-EA5C0C8D8E93}">
      <dgm:prSet phldrT="[Text]" custT="1"/>
      <dgm:spPr>
        <a:solidFill>
          <a:schemeClr val="accent4">
            <a:lumMod val="75000"/>
          </a:schemeClr>
        </a:solidFill>
        <a:ln w="57150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sz="4800" b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FSA ID</a:t>
          </a:r>
        </a:p>
      </dgm:t>
    </dgm:pt>
    <dgm:pt modelId="{8642D22F-067C-4969-974D-4E33677CD594}" type="parTrans" cxnId="{E67CCA4A-034B-4CA6-BFAF-7887BECDDF0F}">
      <dgm:prSet/>
      <dgm:spPr/>
      <dgm:t>
        <a:bodyPr/>
        <a:lstStyle/>
        <a:p>
          <a:endParaRPr lang="en-US"/>
        </a:p>
      </dgm:t>
    </dgm:pt>
    <dgm:pt modelId="{155556C6-E042-48E1-B921-BB7AF6B2E1B6}" type="sibTrans" cxnId="{E67CCA4A-034B-4CA6-BFAF-7887BECDDF0F}">
      <dgm:prSet/>
      <dgm:spPr/>
      <dgm:t>
        <a:bodyPr/>
        <a:lstStyle/>
        <a:p>
          <a:endParaRPr lang="en-US"/>
        </a:p>
      </dgm:t>
    </dgm:pt>
    <dgm:pt modelId="{73946A1C-720F-4290-8F7F-5D41D561D966}">
      <dgm:prSet phldrT="[Text]" custT="1"/>
      <dgm:spPr>
        <a:ln w="57150">
          <a:solidFill>
            <a:srgbClr val="3FBFA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800"/>
            </a:spcBef>
            <a:spcAft>
              <a:spcPts val="800"/>
            </a:spcAft>
            <a:buClr>
              <a:srgbClr val="3FBFA1"/>
            </a:buClr>
          </a:pPr>
          <a:r>
            <a:rPr lang="en-US" sz="2600" dirty="0">
              <a:solidFill>
                <a:srgbClr val="008D8A"/>
              </a:solidFill>
              <a:latin typeface="+mj-lt"/>
            </a:rPr>
            <a:t>Username and password</a:t>
          </a:r>
        </a:p>
      </dgm:t>
    </dgm:pt>
    <dgm:pt modelId="{BA0914A8-103E-4428-9BC6-0615EA19AA14}" type="parTrans" cxnId="{539132E8-1E31-429C-8F36-D86FE9E9239E}">
      <dgm:prSet/>
      <dgm:spPr/>
      <dgm:t>
        <a:bodyPr/>
        <a:lstStyle/>
        <a:p>
          <a:endParaRPr lang="en-US"/>
        </a:p>
      </dgm:t>
    </dgm:pt>
    <dgm:pt modelId="{614EED2E-FE4B-48FF-BC59-7055D461624B}" type="sibTrans" cxnId="{539132E8-1E31-429C-8F36-D86FE9E9239E}">
      <dgm:prSet/>
      <dgm:spPr/>
      <dgm:t>
        <a:bodyPr/>
        <a:lstStyle/>
        <a:p>
          <a:endParaRPr lang="en-US"/>
        </a:p>
      </dgm:t>
    </dgm:pt>
    <dgm:pt modelId="{B49625B8-DF34-4EAC-B4AD-D1E61C0830F4}">
      <dgm:prSet phldrT="[Text]" custT="1"/>
      <dgm:spPr>
        <a:ln w="57150">
          <a:solidFill>
            <a:srgbClr val="3FBFA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800"/>
            </a:spcBef>
            <a:spcAft>
              <a:spcPts val="800"/>
            </a:spcAft>
            <a:buClr>
              <a:srgbClr val="3FBFA1"/>
            </a:buClr>
          </a:pPr>
          <a:r>
            <a:rPr lang="en-US" sz="2600" dirty="0">
              <a:solidFill>
                <a:srgbClr val="008D8A"/>
              </a:solidFill>
              <a:latin typeface="+mj-lt"/>
            </a:rPr>
            <a:t>Student and parent will each create  their own FSA ID</a:t>
          </a:r>
        </a:p>
      </dgm:t>
    </dgm:pt>
    <dgm:pt modelId="{E1724CC1-BE86-4B74-97D5-EC52623C346B}" type="parTrans" cxnId="{C8AB9C42-E06D-41EE-B612-0218DC066486}">
      <dgm:prSet/>
      <dgm:spPr/>
      <dgm:t>
        <a:bodyPr/>
        <a:lstStyle/>
        <a:p>
          <a:endParaRPr lang="en-US"/>
        </a:p>
      </dgm:t>
    </dgm:pt>
    <dgm:pt modelId="{72EA6232-5960-4E44-9503-59EDAB27A97E}" type="sibTrans" cxnId="{C8AB9C42-E06D-41EE-B612-0218DC066486}">
      <dgm:prSet/>
      <dgm:spPr/>
      <dgm:t>
        <a:bodyPr/>
        <a:lstStyle/>
        <a:p>
          <a:endParaRPr lang="en-US"/>
        </a:p>
      </dgm:t>
    </dgm:pt>
    <dgm:pt modelId="{58DCE246-8166-4139-93A1-257F9BF272E3}">
      <dgm:prSet phldrT="[Text]" custT="1"/>
      <dgm:spPr>
        <a:ln w="57150">
          <a:solidFill>
            <a:srgbClr val="3FBFA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800"/>
            </a:spcBef>
            <a:spcAft>
              <a:spcPts val="800"/>
            </a:spcAft>
            <a:buClr>
              <a:srgbClr val="3FBFA1"/>
            </a:buClr>
          </a:pPr>
          <a:r>
            <a:rPr lang="en-US" sz="2600" dirty="0">
              <a:solidFill>
                <a:srgbClr val="008D8A"/>
              </a:solidFill>
              <a:latin typeface="+mj-lt"/>
            </a:rPr>
            <a:t>Will be used each year to renew your FAFSA </a:t>
          </a:r>
        </a:p>
      </dgm:t>
    </dgm:pt>
    <dgm:pt modelId="{9695F208-0E2A-4399-AC9A-3B6A9076137B}" type="parTrans" cxnId="{BC2D6F22-0996-4DD3-8A69-8C2DD7A54449}">
      <dgm:prSet/>
      <dgm:spPr/>
      <dgm:t>
        <a:bodyPr/>
        <a:lstStyle/>
        <a:p>
          <a:endParaRPr lang="en-US"/>
        </a:p>
      </dgm:t>
    </dgm:pt>
    <dgm:pt modelId="{16AD4503-A819-4B9F-A162-5E5E659435DC}" type="sibTrans" cxnId="{BC2D6F22-0996-4DD3-8A69-8C2DD7A54449}">
      <dgm:prSet/>
      <dgm:spPr/>
      <dgm:t>
        <a:bodyPr/>
        <a:lstStyle/>
        <a:p>
          <a:endParaRPr lang="en-US"/>
        </a:p>
      </dgm:t>
    </dgm:pt>
    <dgm:pt modelId="{9A14F748-8D65-4ADF-B31D-65358758FBF0}">
      <dgm:prSet phldrT="[Text]" custT="1"/>
      <dgm:spPr>
        <a:ln w="57150">
          <a:solidFill>
            <a:srgbClr val="3FBFA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800"/>
            </a:spcBef>
            <a:spcAft>
              <a:spcPts val="800"/>
            </a:spcAft>
            <a:buClr>
              <a:srgbClr val="3FBFA1"/>
            </a:buClr>
          </a:pPr>
          <a:r>
            <a:rPr lang="en-US" sz="2600" dirty="0">
              <a:solidFill>
                <a:srgbClr val="008D8A"/>
              </a:solidFill>
              <a:latin typeface="+mj-lt"/>
            </a:rPr>
            <a:t>Serves as your electronic signature</a:t>
          </a:r>
        </a:p>
      </dgm:t>
    </dgm:pt>
    <dgm:pt modelId="{F5C8126F-CEA3-4321-82AD-194CD5A10CAF}" type="parTrans" cxnId="{00A8A563-6429-4977-9C40-2A516A9B9745}">
      <dgm:prSet/>
      <dgm:spPr/>
      <dgm:t>
        <a:bodyPr/>
        <a:lstStyle/>
        <a:p>
          <a:endParaRPr lang="en-US"/>
        </a:p>
      </dgm:t>
    </dgm:pt>
    <dgm:pt modelId="{AE7809DB-263B-4DAE-B935-7BE721EA5ACD}" type="sibTrans" cxnId="{00A8A563-6429-4977-9C40-2A516A9B9745}">
      <dgm:prSet/>
      <dgm:spPr/>
      <dgm:t>
        <a:bodyPr/>
        <a:lstStyle/>
        <a:p>
          <a:endParaRPr lang="en-US"/>
        </a:p>
      </dgm:t>
    </dgm:pt>
    <dgm:pt modelId="{D51EFBD6-2B64-4EF5-AC7B-D20D047F2170}">
      <dgm:prSet phldrT="[Text]" custT="1"/>
      <dgm:spPr>
        <a:ln w="57150">
          <a:solidFill>
            <a:srgbClr val="3FBFA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800"/>
            </a:spcBef>
            <a:spcAft>
              <a:spcPts val="800"/>
            </a:spcAft>
            <a:buClr>
              <a:srgbClr val="3FBFA1"/>
            </a:buClr>
          </a:pPr>
          <a:r>
            <a:rPr lang="en-US" sz="2600" dirty="0">
              <a:solidFill>
                <a:srgbClr val="008D8A"/>
              </a:solidFill>
              <a:latin typeface="+mj-lt"/>
            </a:rPr>
            <a:t>Create the FSA ID at </a:t>
          </a:r>
          <a:r>
            <a:rPr lang="en-US" sz="2600" u="sng" dirty="0">
              <a:solidFill>
                <a:srgbClr val="008D8A"/>
              </a:solidFill>
              <a:latin typeface="+mj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StudentAid.gov</a:t>
          </a:r>
          <a:endParaRPr lang="en-US" sz="2600" u="sng" dirty="0">
            <a:solidFill>
              <a:srgbClr val="008D8A"/>
            </a:solidFill>
            <a:latin typeface="+mj-lt"/>
          </a:endParaRPr>
        </a:p>
      </dgm:t>
    </dgm:pt>
    <dgm:pt modelId="{21EDFFF7-7C7B-4CE7-A0A4-584F7DB0DF2B}" type="parTrans" cxnId="{1B953DA7-6EDF-43A8-8F3E-FF8D2AD1E336}">
      <dgm:prSet/>
      <dgm:spPr/>
      <dgm:t>
        <a:bodyPr/>
        <a:lstStyle/>
        <a:p>
          <a:endParaRPr lang="en-US"/>
        </a:p>
      </dgm:t>
    </dgm:pt>
    <dgm:pt modelId="{2659B288-088F-4FAB-9188-43EE5FAA3B6B}" type="sibTrans" cxnId="{1B953DA7-6EDF-43A8-8F3E-FF8D2AD1E336}">
      <dgm:prSet/>
      <dgm:spPr/>
      <dgm:t>
        <a:bodyPr/>
        <a:lstStyle/>
        <a:p>
          <a:endParaRPr lang="en-US"/>
        </a:p>
      </dgm:t>
    </dgm:pt>
    <dgm:pt modelId="{451D39BD-5FF4-4B17-9663-813E1DCBA60C}">
      <dgm:prSet phldrT="[Text]" custT="1"/>
      <dgm:spPr>
        <a:ln w="57150">
          <a:solidFill>
            <a:srgbClr val="3FBFA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800"/>
            </a:spcBef>
            <a:spcAft>
              <a:spcPts val="800"/>
            </a:spcAft>
            <a:buClr>
              <a:srgbClr val="3FBFA1"/>
            </a:buClr>
          </a:pPr>
          <a:r>
            <a:rPr lang="en-US" sz="2600" dirty="0">
              <a:solidFill>
                <a:srgbClr val="008D8A"/>
              </a:solidFill>
              <a:latin typeface="+mj-lt"/>
            </a:rPr>
            <a:t>Will take 3-5 days to confirm your FSA ID</a:t>
          </a:r>
        </a:p>
      </dgm:t>
    </dgm:pt>
    <dgm:pt modelId="{784B41F6-A56F-4464-8128-E500EA2826AC}" type="parTrans" cxnId="{7A956831-83A4-4684-80CC-4AB95ED29DC0}">
      <dgm:prSet/>
      <dgm:spPr/>
      <dgm:t>
        <a:bodyPr/>
        <a:lstStyle/>
        <a:p>
          <a:endParaRPr lang="en-US"/>
        </a:p>
      </dgm:t>
    </dgm:pt>
    <dgm:pt modelId="{E5A6BC92-EA6B-431E-A0C0-2CB77134069A}" type="sibTrans" cxnId="{7A956831-83A4-4684-80CC-4AB95ED29DC0}">
      <dgm:prSet/>
      <dgm:spPr/>
      <dgm:t>
        <a:bodyPr/>
        <a:lstStyle/>
        <a:p>
          <a:endParaRPr lang="en-US"/>
        </a:p>
      </dgm:t>
    </dgm:pt>
    <dgm:pt modelId="{742A4DF6-F2EE-407A-B8C9-E758658862BC}" type="pres">
      <dgm:prSet presAssocID="{E904D65C-2C60-4A5A-B7A5-B28423ED5157}" presName="linear" presStyleCnt="0">
        <dgm:presLayoutVars>
          <dgm:dir/>
          <dgm:animLvl val="lvl"/>
          <dgm:resizeHandles val="exact"/>
        </dgm:presLayoutVars>
      </dgm:prSet>
      <dgm:spPr/>
    </dgm:pt>
    <dgm:pt modelId="{91D33394-21DA-4AB0-829B-C02A95C2A4CE}" type="pres">
      <dgm:prSet presAssocID="{06041B75-13F9-4715-814F-EA5C0C8D8E93}" presName="parentLin" presStyleCnt="0"/>
      <dgm:spPr/>
    </dgm:pt>
    <dgm:pt modelId="{65E5BCA3-D67A-4E12-A469-6DF7313825AB}" type="pres">
      <dgm:prSet presAssocID="{06041B75-13F9-4715-814F-EA5C0C8D8E93}" presName="parentLeftMargin" presStyleLbl="node1" presStyleIdx="0" presStyleCnt="1"/>
      <dgm:spPr/>
    </dgm:pt>
    <dgm:pt modelId="{92E22076-63EB-41F1-AFA9-E05280865C2E}" type="pres">
      <dgm:prSet presAssocID="{06041B75-13F9-4715-814F-EA5C0C8D8E93}" presName="parentText" presStyleLbl="node1" presStyleIdx="0" presStyleCnt="1" custScaleX="165775" custScaleY="154878" custLinFactNeighborX="-56951" custLinFactNeighborY="-97">
        <dgm:presLayoutVars>
          <dgm:chMax val="0"/>
          <dgm:bulletEnabled val="1"/>
        </dgm:presLayoutVars>
      </dgm:prSet>
      <dgm:spPr/>
    </dgm:pt>
    <dgm:pt modelId="{D4E3F220-412E-4996-A5EC-15372A979D10}" type="pres">
      <dgm:prSet presAssocID="{06041B75-13F9-4715-814F-EA5C0C8D8E93}" presName="negativeSpace" presStyleCnt="0"/>
      <dgm:spPr/>
    </dgm:pt>
    <dgm:pt modelId="{236FF9A5-9676-465A-8157-51FD4C45BCA2}" type="pres">
      <dgm:prSet presAssocID="{06041B75-13F9-4715-814F-EA5C0C8D8E9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C2D6F22-0996-4DD3-8A69-8C2DD7A54449}" srcId="{06041B75-13F9-4715-814F-EA5C0C8D8E93}" destId="{58DCE246-8166-4139-93A1-257F9BF272E3}" srcOrd="4" destOrd="0" parTransId="{9695F208-0E2A-4399-AC9A-3B6A9076137B}" sibTransId="{16AD4503-A819-4B9F-A162-5E5E659435DC}"/>
    <dgm:cxn modelId="{7A956831-83A4-4684-80CC-4AB95ED29DC0}" srcId="{06041B75-13F9-4715-814F-EA5C0C8D8E93}" destId="{451D39BD-5FF4-4B17-9663-813E1DCBA60C}" srcOrd="3" destOrd="0" parTransId="{784B41F6-A56F-4464-8128-E500EA2826AC}" sibTransId="{E5A6BC92-EA6B-431E-A0C0-2CB77134069A}"/>
    <dgm:cxn modelId="{C8AB9C42-E06D-41EE-B612-0218DC066486}" srcId="{06041B75-13F9-4715-814F-EA5C0C8D8E93}" destId="{B49625B8-DF34-4EAC-B4AD-D1E61C0830F4}" srcOrd="2" destOrd="0" parTransId="{E1724CC1-BE86-4B74-97D5-EC52623C346B}" sibTransId="{72EA6232-5960-4E44-9503-59EDAB27A97E}"/>
    <dgm:cxn modelId="{00A8A563-6429-4977-9C40-2A516A9B9745}" srcId="{06041B75-13F9-4715-814F-EA5C0C8D8E93}" destId="{9A14F748-8D65-4ADF-B31D-65358758FBF0}" srcOrd="1" destOrd="0" parTransId="{F5C8126F-CEA3-4321-82AD-194CD5A10CAF}" sibTransId="{AE7809DB-263B-4DAE-B935-7BE721EA5ACD}"/>
    <dgm:cxn modelId="{E67CCA4A-034B-4CA6-BFAF-7887BECDDF0F}" srcId="{E904D65C-2C60-4A5A-B7A5-B28423ED5157}" destId="{06041B75-13F9-4715-814F-EA5C0C8D8E93}" srcOrd="0" destOrd="0" parTransId="{8642D22F-067C-4969-974D-4E33677CD594}" sibTransId="{155556C6-E042-48E1-B921-BB7AF6B2E1B6}"/>
    <dgm:cxn modelId="{51993170-3042-4E22-9E58-49417BC1D35A}" type="presOf" srcId="{B49625B8-DF34-4EAC-B4AD-D1E61C0830F4}" destId="{236FF9A5-9676-465A-8157-51FD4C45BCA2}" srcOrd="0" destOrd="2" presId="urn:microsoft.com/office/officeart/2005/8/layout/list1"/>
    <dgm:cxn modelId="{6E99BA70-B699-4905-A849-2C126315ADCC}" type="presOf" srcId="{58DCE246-8166-4139-93A1-257F9BF272E3}" destId="{236FF9A5-9676-465A-8157-51FD4C45BCA2}" srcOrd="0" destOrd="4" presId="urn:microsoft.com/office/officeart/2005/8/layout/list1"/>
    <dgm:cxn modelId="{5BB06078-929F-422A-984F-6F9F24042420}" type="presOf" srcId="{451D39BD-5FF4-4B17-9663-813E1DCBA60C}" destId="{236FF9A5-9676-465A-8157-51FD4C45BCA2}" srcOrd="0" destOrd="3" presId="urn:microsoft.com/office/officeart/2005/8/layout/list1"/>
    <dgm:cxn modelId="{5CD9FE7D-28E8-45F8-9767-4A18EB9AAF81}" type="presOf" srcId="{E904D65C-2C60-4A5A-B7A5-B28423ED5157}" destId="{742A4DF6-F2EE-407A-B8C9-E758658862BC}" srcOrd="0" destOrd="0" presId="urn:microsoft.com/office/officeart/2005/8/layout/list1"/>
    <dgm:cxn modelId="{2880007E-0C6F-46C7-9B5B-3EB703DB1C02}" type="presOf" srcId="{D51EFBD6-2B64-4EF5-AC7B-D20D047F2170}" destId="{236FF9A5-9676-465A-8157-51FD4C45BCA2}" srcOrd="0" destOrd="5" presId="urn:microsoft.com/office/officeart/2005/8/layout/list1"/>
    <dgm:cxn modelId="{DC605497-EEA5-46B8-8EA5-EA8A3A0006EF}" type="presOf" srcId="{06041B75-13F9-4715-814F-EA5C0C8D8E93}" destId="{65E5BCA3-D67A-4E12-A469-6DF7313825AB}" srcOrd="0" destOrd="0" presId="urn:microsoft.com/office/officeart/2005/8/layout/list1"/>
    <dgm:cxn modelId="{1B953DA7-6EDF-43A8-8F3E-FF8D2AD1E336}" srcId="{06041B75-13F9-4715-814F-EA5C0C8D8E93}" destId="{D51EFBD6-2B64-4EF5-AC7B-D20D047F2170}" srcOrd="5" destOrd="0" parTransId="{21EDFFF7-7C7B-4CE7-A0A4-584F7DB0DF2B}" sibTransId="{2659B288-088F-4FAB-9188-43EE5FAA3B6B}"/>
    <dgm:cxn modelId="{62F6DDB8-445E-4938-A25C-FED301885A36}" type="presOf" srcId="{06041B75-13F9-4715-814F-EA5C0C8D8E93}" destId="{92E22076-63EB-41F1-AFA9-E05280865C2E}" srcOrd="1" destOrd="0" presId="urn:microsoft.com/office/officeart/2005/8/layout/list1"/>
    <dgm:cxn modelId="{FA19A8CC-EDB4-4A7B-8E61-2CFFBC51BEEB}" type="presOf" srcId="{73946A1C-720F-4290-8F7F-5D41D561D966}" destId="{236FF9A5-9676-465A-8157-51FD4C45BCA2}" srcOrd="0" destOrd="0" presId="urn:microsoft.com/office/officeart/2005/8/layout/list1"/>
    <dgm:cxn modelId="{539132E8-1E31-429C-8F36-D86FE9E9239E}" srcId="{06041B75-13F9-4715-814F-EA5C0C8D8E93}" destId="{73946A1C-720F-4290-8F7F-5D41D561D966}" srcOrd="0" destOrd="0" parTransId="{BA0914A8-103E-4428-9BC6-0615EA19AA14}" sibTransId="{614EED2E-FE4B-48FF-BC59-7055D461624B}"/>
    <dgm:cxn modelId="{C51431F6-6239-4347-B607-68098E292BED}" type="presOf" srcId="{9A14F748-8D65-4ADF-B31D-65358758FBF0}" destId="{236FF9A5-9676-465A-8157-51FD4C45BCA2}" srcOrd="0" destOrd="1" presId="urn:microsoft.com/office/officeart/2005/8/layout/list1"/>
    <dgm:cxn modelId="{16698DA4-765E-4948-B29C-9877D9B0E038}" type="presParOf" srcId="{742A4DF6-F2EE-407A-B8C9-E758658862BC}" destId="{91D33394-21DA-4AB0-829B-C02A95C2A4CE}" srcOrd="0" destOrd="0" presId="urn:microsoft.com/office/officeart/2005/8/layout/list1"/>
    <dgm:cxn modelId="{B28D15F3-7F29-421E-8D27-AB3E5A507431}" type="presParOf" srcId="{91D33394-21DA-4AB0-829B-C02A95C2A4CE}" destId="{65E5BCA3-D67A-4E12-A469-6DF7313825AB}" srcOrd="0" destOrd="0" presId="urn:microsoft.com/office/officeart/2005/8/layout/list1"/>
    <dgm:cxn modelId="{E2C291C1-E7FF-437C-B0EE-56B6E36015D5}" type="presParOf" srcId="{91D33394-21DA-4AB0-829B-C02A95C2A4CE}" destId="{92E22076-63EB-41F1-AFA9-E05280865C2E}" srcOrd="1" destOrd="0" presId="urn:microsoft.com/office/officeart/2005/8/layout/list1"/>
    <dgm:cxn modelId="{7C8E3A0C-C52E-4F4C-8FDA-00BE7A6A9B63}" type="presParOf" srcId="{742A4DF6-F2EE-407A-B8C9-E758658862BC}" destId="{D4E3F220-412E-4996-A5EC-15372A979D10}" srcOrd="1" destOrd="0" presId="urn:microsoft.com/office/officeart/2005/8/layout/list1"/>
    <dgm:cxn modelId="{E780968B-205C-4403-AAC5-C517DB2F5E43}" type="presParOf" srcId="{742A4DF6-F2EE-407A-B8C9-E758658862BC}" destId="{236FF9A5-9676-465A-8157-51FD4C45BCA2}" srcOrd="2" destOrd="0" presId="urn:microsoft.com/office/officeart/2005/8/layout/list1"/>
  </dgm:cxnLst>
  <dgm:bg/>
  <dgm:whole>
    <a:ln w="57150">
      <a:solidFill>
        <a:srgbClr val="3FBFA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40CDC-2AD5-4A18-A641-B55C7F227E7F}">
      <dsp:nvSpPr>
        <dsp:cNvPr id="0" name=""/>
        <dsp:cNvSpPr/>
      </dsp:nvSpPr>
      <dsp:spPr>
        <a:xfrm>
          <a:off x="7" y="0"/>
          <a:ext cx="4788718" cy="1483378"/>
        </a:xfrm>
        <a:prstGeom prst="chevron">
          <a:avLst/>
        </a:prstGeom>
        <a:solidFill>
          <a:schemeClr val="accent3">
            <a:lumMod val="75000"/>
          </a:schemeClr>
        </a:solidFill>
        <a:ln w="57150" cap="rnd" cmpd="sng" algn="ctr">
          <a:solidFill>
            <a:srgbClr val="3FBFA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rPr>
            <a:t>Used to determine your eligibility for financial aid </a:t>
          </a:r>
        </a:p>
      </dsp:txBody>
      <dsp:txXfrm>
        <a:off x="741696" y="0"/>
        <a:ext cx="3305340" cy="1483378"/>
      </dsp:txXfrm>
    </dsp:sp>
    <dsp:sp modelId="{BC7EAF25-1853-4E25-86CC-2858470F683A}">
      <dsp:nvSpPr>
        <dsp:cNvPr id="0" name=""/>
        <dsp:cNvSpPr/>
      </dsp:nvSpPr>
      <dsp:spPr>
        <a:xfrm>
          <a:off x="6051" y="1710126"/>
          <a:ext cx="4794762" cy="1483378"/>
        </a:xfrm>
        <a:prstGeom prst="chevron">
          <a:avLst/>
        </a:prstGeom>
        <a:solidFill>
          <a:srgbClr val="5782C9"/>
        </a:solidFill>
        <a:ln w="57150" cap="rnd" cmpd="sng" algn="ctr">
          <a:solidFill>
            <a:srgbClr val="94AFE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+mj-lt"/>
            </a:rPr>
            <a:t>Also used to apply for some forms of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+mj-lt"/>
            </a:rPr>
            <a:t>state aid</a:t>
          </a:r>
        </a:p>
      </dsp:txBody>
      <dsp:txXfrm>
        <a:off x="747740" y="1710126"/>
        <a:ext cx="3311384" cy="1483378"/>
      </dsp:txXfrm>
    </dsp:sp>
    <dsp:sp modelId="{F2AF0E09-D89C-404A-97AF-F5A3D78E788C}">
      <dsp:nvSpPr>
        <dsp:cNvPr id="0" name=""/>
        <dsp:cNvSpPr/>
      </dsp:nvSpPr>
      <dsp:spPr>
        <a:xfrm>
          <a:off x="14" y="3395006"/>
          <a:ext cx="4800807" cy="1483378"/>
        </a:xfrm>
        <a:prstGeom prst="chevron">
          <a:avLst/>
        </a:prstGeom>
        <a:solidFill>
          <a:srgbClr val="46C284"/>
        </a:solidFill>
        <a:ln w="5715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+mj-lt"/>
              <a:cs typeface="Vani" panose="02040502050405020303" pitchFamily="18" charset="0"/>
            </a:rPr>
            <a:t>Required each year if you’re an Oklahoma’s Promise Scholarship  recipient</a:t>
          </a:r>
        </a:p>
      </dsp:txBody>
      <dsp:txXfrm>
        <a:off x="741703" y="3395006"/>
        <a:ext cx="3317429" cy="1483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FF9A5-9676-465A-8157-51FD4C45BCA2}">
      <dsp:nvSpPr>
        <dsp:cNvPr id="0" name=""/>
        <dsp:cNvSpPr/>
      </dsp:nvSpPr>
      <dsp:spPr>
        <a:xfrm>
          <a:off x="0" y="559058"/>
          <a:ext cx="8580120" cy="430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3FBFA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913" tIns="374904" rIns="66591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rgbClr val="3FBFA1"/>
            </a:buClr>
            <a:buChar char="•"/>
          </a:pPr>
          <a:r>
            <a:rPr lang="en-US" sz="2600" kern="1200" dirty="0">
              <a:solidFill>
                <a:srgbClr val="008D8A"/>
              </a:solidFill>
              <a:latin typeface="+mj-lt"/>
            </a:rPr>
            <a:t>Username and password</a:t>
          </a:r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rgbClr val="3FBFA1"/>
            </a:buClr>
            <a:buChar char="•"/>
          </a:pPr>
          <a:r>
            <a:rPr lang="en-US" sz="2600" kern="1200" dirty="0">
              <a:solidFill>
                <a:srgbClr val="008D8A"/>
              </a:solidFill>
              <a:latin typeface="+mj-lt"/>
            </a:rPr>
            <a:t>Serves as your electronic signature</a:t>
          </a:r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rgbClr val="3FBFA1"/>
            </a:buClr>
            <a:buChar char="•"/>
          </a:pPr>
          <a:r>
            <a:rPr lang="en-US" sz="2600" kern="1200" dirty="0">
              <a:solidFill>
                <a:srgbClr val="008D8A"/>
              </a:solidFill>
              <a:latin typeface="+mj-lt"/>
            </a:rPr>
            <a:t>Student and parent will each create  their own FSA ID</a:t>
          </a:r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rgbClr val="3FBFA1"/>
            </a:buClr>
            <a:buChar char="•"/>
          </a:pPr>
          <a:r>
            <a:rPr lang="en-US" sz="2600" kern="1200" dirty="0">
              <a:solidFill>
                <a:srgbClr val="008D8A"/>
              </a:solidFill>
              <a:latin typeface="+mj-lt"/>
            </a:rPr>
            <a:t>Will take 3-5 days to confirm your FSA ID</a:t>
          </a:r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rgbClr val="3FBFA1"/>
            </a:buClr>
            <a:buChar char="•"/>
          </a:pPr>
          <a:r>
            <a:rPr lang="en-US" sz="2600" kern="1200" dirty="0">
              <a:solidFill>
                <a:srgbClr val="008D8A"/>
              </a:solidFill>
              <a:latin typeface="+mj-lt"/>
            </a:rPr>
            <a:t>Will be used each year to renew your FAFSA </a:t>
          </a:r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rgbClr val="3FBFA1"/>
            </a:buClr>
            <a:buChar char="•"/>
          </a:pPr>
          <a:r>
            <a:rPr lang="en-US" sz="2600" kern="1200" dirty="0">
              <a:solidFill>
                <a:srgbClr val="008D8A"/>
              </a:solidFill>
              <a:latin typeface="+mj-lt"/>
            </a:rPr>
            <a:t>Create the FSA ID at </a:t>
          </a:r>
          <a:r>
            <a:rPr lang="en-US" sz="2600" u="sng" kern="1200" dirty="0">
              <a:solidFill>
                <a:srgbClr val="008D8A"/>
              </a:solidFill>
              <a:latin typeface="+mj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StudentAid.gov</a:t>
          </a:r>
          <a:endParaRPr lang="en-US" sz="2600" u="sng" kern="1200" dirty="0">
            <a:solidFill>
              <a:srgbClr val="008D8A"/>
            </a:solidFill>
            <a:latin typeface="+mj-lt"/>
          </a:endParaRPr>
        </a:p>
      </dsp:txBody>
      <dsp:txXfrm>
        <a:off x="0" y="559058"/>
        <a:ext cx="8580120" cy="4309200"/>
      </dsp:txXfrm>
    </dsp:sp>
    <dsp:sp modelId="{92E22076-63EB-41F1-AFA9-E05280865C2E}">
      <dsp:nvSpPr>
        <dsp:cNvPr id="0" name=""/>
        <dsp:cNvSpPr/>
      </dsp:nvSpPr>
      <dsp:spPr>
        <a:xfrm>
          <a:off x="152399" y="1263"/>
          <a:ext cx="8216127" cy="822959"/>
        </a:xfrm>
        <a:prstGeom prst="roundRect">
          <a:avLst/>
        </a:prstGeom>
        <a:solidFill>
          <a:schemeClr val="accent4">
            <a:lumMod val="75000"/>
          </a:schemeClr>
        </a:solidFill>
        <a:ln w="57150" cap="rnd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16" tIns="0" rIns="227016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FSA ID</a:t>
          </a:r>
        </a:p>
      </dsp:txBody>
      <dsp:txXfrm>
        <a:off x="192573" y="41437"/>
        <a:ext cx="8135779" cy="742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DFFCBB-3A13-A449-B8FB-532BA4338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9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7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8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98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01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01A69B-DC50-486D-9C1E-93BC2F4C6260}"/>
              </a:ext>
            </a:extLst>
          </p:cNvPr>
          <p:cNvSpPr/>
          <p:nvPr userDrawn="1"/>
        </p:nvSpPr>
        <p:spPr bwMode="auto">
          <a:xfrm>
            <a:off x="0" y="3962400"/>
            <a:ext cx="12192000" cy="2895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6D9A72-0525-4F4D-B1F6-12B1D97E8379}"/>
              </a:ext>
            </a:extLst>
          </p:cNvPr>
          <p:cNvSpPr/>
          <p:nvPr userDrawn="1"/>
        </p:nvSpPr>
        <p:spPr bwMode="auto">
          <a:xfrm>
            <a:off x="-12700" y="1066800"/>
            <a:ext cx="12204700" cy="3048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77C84F-E7CF-41D6-9FA5-B7F627672936}"/>
              </a:ext>
            </a:extLst>
          </p:cNvPr>
          <p:cNvSpPr/>
          <p:nvPr userDrawn="1"/>
        </p:nvSpPr>
        <p:spPr bwMode="auto">
          <a:xfrm>
            <a:off x="-12700" y="-12700"/>
            <a:ext cx="12204700" cy="10795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154651-AAB4-4379-B847-C1500DE1DE4D}"/>
              </a:ext>
            </a:extLst>
          </p:cNvPr>
          <p:cNvGrpSpPr/>
          <p:nvPr userDrawn="1"/>
        </p:nvGrpSpPr>
        <p:grpSpPr>
          <a:xfrm>
            <a:off x="317500" y="3505200"/>
            <a:ext cx="11582400" cy="1247122"/>
            <a:chOff x="304800" y="3657600"/>
            <a:chExt cx="11582400" cy="12471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CFBB69-609F-48F6-8B75-DB01E2ABE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832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  <a:tileRect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6A9AD6-E372-4249-A403-33F1018A25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0382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2700000" scaled="1"/>
              <a:tileRect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0C534E8-F8A7-4ADD-9923-69F8CDDBEC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75897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92E760-E923-47F0-8CC2-A84A913D83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1412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6711AB7-5672-4135-A6E1-70CB9F6763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9961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E6425A0-0B00-4C48-961D-1E374DF29F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5475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94056B-0FB2-4D73-A6BC-5A3BA90EC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7958" y="3680262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CD2EB6-DFEE-41FE-AED5-A4FB63B3EF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53471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FB847B-5EF1-4AAD-9455-6302C4A153D4}"/>
                </a:ext>
              </a:extLst>
            </p:cNvPr>
            <p:cNvGrpSpPr/>
            <p:nvPr/>
          </p:nvGrpSpPr>
          <p:grpSpPr>
            <a:xfrm>
              <a:off x="304800" y="3657600"/>
              <a:ext cx="11582400" cy="1247122"/>
              <a:chOff x="304800" y="3657600"/>
              <a:chExt cx="11582400" cy="1247122"/>
            </a:xfrm>
            <a:effectLst>
              <a:outerShdw blurRad="165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C9AC12A-6A53-4523-BDFB-56C4DE810CE2}"/>
                  </a:ext>
                </a:extLst>
              </p:cNvPr>
              <p:cNvSpPr/>
              <p:nvPr/>
            </p:nvSpPr>
            <p:spPr>
              <a:xfrm>
                <a:off x="304800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5006F7A-B0CE-4862-9C63-2405EFAF04A2}"/>
                  </a:ext>
                </a:extLst>
              </p:cNvPr>
              <p:cNvSpPr/>
              <p:nvPr/>
            </p:nvSpPr>
            <p:spPr>
              <a:xfrm>
                <a:off x="1781268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A2946A-09A4-4753-B699-FFE852EBDA4C}"/>
                  </a:ext>
                </a:extLst>
              </p:cNvPr>
              <p:cNvSpPr/>
              <p:nvPr/>
            </p:nvSpPr>
            <p:spPr>
              <a:xfrm>
                <a:off x="3257736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52A3091-EFD8-4E47-9326-EE064569DC09}"/>
                  </a:ext>
                </a:extLst>
              </p:cNvPr>
              <p:cNvSpPr/>
              <p:nvPr/>
            </p:nvSpPr>
            <p:spPr>
              <a:xfrm>
                <a:off x="4734204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1AE23A2-6213-44C5-9669-D71BF42B53C8}"/>
                  </a:ext>
                </a:extLst>
              </p:cNvPr>
              <p:cNvSpPr/>
              <p:nvPr/>
            </p:nvSpPr>
            <p:spPr>
              <a:xfrm>
                <a:off x="6210672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77BA3D6-82FD-423D-A35D-79BAE78E21D8}"/>
                  </a:ext>
                </a:extLst>
              </p:cNvPr>
              <p:cNvSpPr/>
              <p:nvPr/>
            </p:nvSpPr>
            <p:spPr>
              <a:xfrm>
                <a:off x="7687140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0638CA-3A90-4BA5-8EC0-B50AC1CA5F27}"/>
                  </a:ext>
                </a:extLst>
              </p:cNvPr>
              <p:cNvSpPr/>
              <p:nvPr/>
            </p:nvSpPr>
            <p:spPr>
              <a:xfrm>
                <a:off x="9163608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5D0E9F5-6128-4215-B59D-03C7133A5414}"/>
                  </a:ext>
                </a:extLst>
              </p:cNvPr>
              <p:cNvSpPr/>
              <p:nvPr/>
            </p:nvSpPr>
            <p:spPr>
              <a:xfrm>
                <a:off x="10640076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02D1FEB-962C-4CB4-9A9C-DF28965F0599}"/>
                  </a:ext>
                </a:extLst>
              </p:cNvPr>
              <p:cNvGrpSpPr/>
              <p:nvPr/>
            </p:nvGrpSpPr>
            <p:grpSpPr>
              <a:xfrm>
                <a:off x="1528234" y="4161367"/>
                <a:ext cx="260661" cy="254939"/>
                <a:chOff x="1528234" y="4161367"/>
                <a:chExt cx="260661" cy="254939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7EE97B3-A91D-440C-9F33-8B422EEE047A}"/>
                    </a:ext>
                  </a:extLst>
                </p:cNvPr>
                <p:cNvCxnSpPr>
                  <a:endCxn id="45" idx="3"/>
                </p:cNvCxnSpPr>
                <p:nvPr/>
              </p:nvCxnSpPr>
              <p:spPr>
                <a:xfrm>
                  <a:off x="15282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5" name="AutoShape 110">
                  <a:extLst>
                    <a:ext uri="{FF2B5EF4-FFF2-40B4-BE49-F238E27FC236}">
                      <a16:creationId xmlns:a16="http://schemas.microsoft.com/office/drawing/2014/main" id="{D88D2F5A-FE02-45D8-81BE-0E3812A26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9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2470DC0-8DB7-4F39-A5E1-A4D82C30D902}"/>
                  </a:ext>
                </a:extLst>
              </p:cNvPr>
              <p:cNvGrpSpPr/>
              <p:nvPr/>
            </p:nvGrpSpPr>
            <p:grpSpPr>
              <a:xfrm>
                <a:off x="3001434" y="4161367"/>
                <a:ext cx="260661" cy="254939"/>
                <a:chOff x="1528234" y="4161367"/>
                <a:chExt cx="260661" cy="254939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69F9D2C-0788-4A3F-A7E7-6396744D8953}"/>
                    </a:ext>
                  </a:extLst>
                </p:cNvPr>
                <p:cNvCxnSpPr>
                  <a:endCxn id="43" idx="3"/>
                </p:cNvCxnSpPr>
                <p:nvPr/>
              </p:nvCxnSpPr>
              <p:spPr>
                <a:xfrm>
                  <a:off x="15282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3" name="AutoShape 110">
                  <a:extLst>
                    <a:ext uri="{FF2B5EF4-FFF2-40B4-BE49-F238E27FC236}">
                      <a16:creationId xmlns:a16="http://schemas.microsoft.com/office/drawing/2014/main" id="{94321191-FF3A-498A-B13D-37380C42F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9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CF345ED-7CDF-433A-B356-65C48E9BC2AD}"/>
                  </a:ext>
                </a:extLst>
              </p:cNvPr>
              <p:cNvGrpSpPr/>
              <p:nvPr/>
            </p:nvGrpSpPr>
            <p:grpSpPr>
              <a:xfrm>
                <a:off x="4487334" y="4161367"/>
                <a:ext cx="260661" cy="254939"/>
                <a:chOff x="1502834" y="4161367"/>
                <a:chExt cx="260661" cy="254939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54DE12B-4EF4-4203-8A36-4DBDB26AA894}"/>
                    </a:ext>
                  </a:extLst>
                </p:cNvPr>
                <p:cNvCxnSpPr>
                  <a:endCxn id="41" idx="3"/>
                </p:cNvCxnSpPr>
                <p:nvPr/>
              </p:nvCxnSpPr>
              <p:spPr>
                <a:xfrm>
                  <a:off x="15028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1" name="AutoShape 110">
                  <a:extLst>
                    <a:ext uri="{FF2B5EF4-FFF2-40B4-BE49-F238E27FC236}">
                      <a16:creationId xmlns:a16="http://schemas.microsoft.com/office/drawing/2014/main" id="{A01397AC-BBB5-49A6-9A21-B4709981C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75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8B2F8D7-E898-4056-A4A8-0E171C631B10}"/>
                  </a:ext>
                </a:extLst>
              </p:cNvPr>
              <p:cNvGrpSpPr/>
              <p:nvPr/>
            </p:nvGrpSpPr>
            <p:grpSpPr>
              <a:xfrm>
                <a:off x="5947834" y="4161367"/>
                <a:ext cx="260661" cy="254939"/>
                <a:chOff x="1502834" y="4161367"/>
                <a:chExt cx="260661" cy="254939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1032D12-ACEE-4B42-BB75-6450FE25D4D8}"/>
                    </a:ext>
                  </a:extLst>
                </p:cNvPr>
                <p:cNvCxnSpPr>
                  <a:endCxn id="39" idx="3"/>
                </p:cNvCxnSpPr>
                <p:nvPr/>
              </p:nvCxnSpPr>
              <p:spPr>
                <a:xfrm>
                  <a:off x="15028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9" name="AutoShape 110">
                  <a:extLst>
                    <a:ext uri="{FF2B5EF4-FFF2-40B4-BE49-F238E27FC236}">
                      <a16:creationId xmlns:a16="http://schemas.microsoft.com/office/drawing/2014/main" id="{6BEAD016-B39C-41B8-8492-AE3C7AB22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75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60265B6-06DA-4E8E-9E30-F45B7903668C}"/>
                  </a:ext>
                </a:extLst>
              </p:cNvPr>
              <p:cNvGrpSpPr/>
              <p:nvPr/>
            </p:nvGrpSpPr>
            <p:grpSpPr>
              <a:xfrm>
                <a:off x="7433734" y="4161367"/>
                <a:ext cx="260661" cy="254939"/>
                <a:chOff x="1502834" y="4161367"/>
                <a:chExt cx="260661" cy="254939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942AFE8-5C8E-43F5-9510-3184FCDA9E68}"/>
                    </a:ext>
                  </a:extLst>
                </p:cNvPr>
                <p:cNvCxnSpPr>
                  <a:endCxn id="37" idx="3"/>
                </p:cNvCxnSpPr>
                <p:nvPr/>
              </p:nvCxnSpPr>
              <p:spPr>
                <a:xfrm>
                  <a:off x="15028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7" name="AutoShape 110">
                  <a:extLst>
                    <a:ext uri="{FF2B5EF4-FFF2-40B4-BE49-F238E27FC236}">
                      <a16:creationId xmlns:a16="http://schemas.microsoft.com/office/drawing/2014/main" id="{F3EB9B02-0573-4AF5-8DF4-91C7E3C19B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75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E74D0B3-700B-4416-BE57-354C848BDDCF}"/>
                  </a:ext>
                </a:extLst>
              </p:cNvPr>
              <p:cNvGrpSpPr/>
              <p:nvPr/>
            </p:nvGrpSpPr>
            <p:grpSpPr>
              <a:xfrm>
                <a:off x="8919634" y="4161367"/>
                <a:ext cx="260661" cy="254939"/>
                <a:chOff x="1528234" y="4161367"/>
                <a:chExt cx="260661" cy="254939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918A4B2-EBF9-4911-B50E-F32713D9615A}"/>
                    </a:ext>
                  </a:extLst>
                </p:cNvPr>
                <p:cNvCxnSpPr>
                  <a:endCxn id="35" idx="3"/>
                </p:cNvCxnSpPr>
                <p:nvPr/>
              </p:nvCxnSpPr>
              <p:spPr>
                <a:xfrm>
                  <a:off x="15282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5" name="AutoShape 110">
                  <a:extLst>
                    <a:ext uri="{FF2B5EF4-FFF2-40B4-BE49-F238E27FC236}">
                      <a16:creationId xmlns:a16="http://schemas.microsoft.com/office/drawing/2014/main" id="{94C2E7B5-5458-4315-AA7A-64CF31B048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9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DE8C792-8BDA-4776-AD52-EBF66BC14462}"/>
                  </a:ext>
                </a:extLst>
              </p:cNvPr>
              <p:cNvGrpSpPr/>
              <p:nvPr/>
            </p:nvGrpSpPr>
            <p:grpSpPr>
              <a:xfrm>
                <a:off x="10392834" y="4161367"/>
                <a:ext cx="260661" cy="254939"/>
                <a:chOff x="1528234" y="4161367"/>
                <a:chExt cx="260661" cy="254939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9F7008B-1483-4718-9AB7-CC51346C9808}"/>
                    </a:ext>
                  </a:extLst>
                </p:cNvPr>
                <p:cNvCxnSpPr>
                  <a:endCxn id="33" idx="3"/>
                </p:cNvCxnSpPr>
                <p:nvPr/>
              </p:nvCxnSpPr>
              <p:spPr>
                <a:xfrm>
                  <a:off x="15282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3" name="AutoShape 110">
                  <a:extLst>
                    <a:ext uri="{FF2B5EF4-FFF2-40B4-BE49-F238E27FC236}">
                      <a16:creationId xmlns:a16="http://schemas.microsoft.com/office/drawing/2014/main" id="{9298148C-BE09-42F7-A714-3BD85A34C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9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</p:grp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BDCF8F-4FCE-4E27-9C70-EDA95BA30528}"/>
              </a:ext>
            </a:extLst>
          </p:cNvPr>
          <p:cNvCxnSpPr/>
          <p:nvPr userDrawn="1"/>
        </p:nvCxnSpPr>
        <p:spPr bwMode="auto">
          <a:xfrm>
            <a:off x="1600200" y="12192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C592D65-AF64-4E15-BFFC-3DF44A5D9656}"/>
              </a:ext>
            </a:extLst>
          </p:cNvPr>
          <p:cNvCxnSpPr/>
          <p:nvPr userDrawn="1"/>
        </p:nvCxnSpPr>
        <p:spPr bwMode="auto">
          <a:xfrm flipH="1">
            <a:off x="304800" y="2286000"/>
            <a:ext cx="1143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6" name="Title 365">
            <a:extLst>
              <a:ext uri="{FF2B5EF4-FFF2-40B4-BE49-F238E27FC236}">
                <a16:creationId xmlns:a16="http://schemas.microsoft.com/office/drawing/2014/main" id="{06EC32B4-A1F8-45BB-9A3E-539850528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10442448" cy="105033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Your Infographic Title Here: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Verdana"/>
            </a:endParaRPr>
          </a:p>
        </p:txBody>
      </p:sp>
      <p:sp>
        <p:nvSpPr>
          <p:cNvPr id="371" name="Text Placeholder 370">
            <a:extLst>
              <a:ext uri="{FF2B5EF4-FFF2-40B4-BE49-F238E27FC236}">
                <a16:creationId xmlns:a16="http://schemas.microsoft.com/office/drawing/2014/main" id="{46719A0F-94A8-4ECA-AC64-AB70B78E35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5648" y="1179576"/>
            <a:ext cx="9979152" cy="98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3" name="Text Placeholder 372">
            <a:extLst>
              <a:ext uri="{FF2B5EF4-FFF2-40B4-BE49-F238E27FC236}">
                <a16:creationId xmlns:a16="http://schemas.microsoft.com/office/drawing/2014/main" id="{20A279EB-6629-49B2-B5B3-5C7AE6E5A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0" y="2404872"/>
            <a:ext cx="1676400" cy="10241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5" name="Text Placeholder 374">
            <a:extLst>
              <a:ext uri="{FF2B5EF4-FFF2-40B4-BE49-F238E27FC236}">
                <a16:creationId xmlns:a16="http://schemas.microsoft.com/office/drawing/2014/main" id="{61C1D70E-8F97-4478-9B50-0545C4E8FE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214</a:t>
            </a:r>
          </a:p>
        </p:txBody>
      </p:sp>
      <p:sp>
        <p:nvSpPr>
          <p:cNvPr id="377" name="Text Placeholder 376">
            <a:extLst>
              <a:ext uri="{FF2B5EF4-FFF2-40B4-BE49-F238E27FC236}">
                <a16:creationId xmlns:a16="http://schemas.microsoft.com/office/drawing/2014/main" id="{773AC196-92C4-4E4A-BF1B-7B7882177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380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8" name="Text Placeholder 374">
            <a:extLst>
              <a:ext uri="{FF2B5EF4-FFF2-40B4-BE49-F238E27FC236}">
                <a16:creationId xmlns:a16="http://schemas.microsoft.com/office/drawing/2014/main" id="{EEC1C392-3F75-46A4-96BD-84BD51B58C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32</a:t>
            </a:r>
          </a:p>
        </p:txBody>
      </p:sp>
      <p:sp>
        <p:nvSpPr>
          <p:cNvPr id="379" name="Text Placeholder 374">
            <a:extLst>
              <a:ext uri="{FF2B5EF4-FFF2-40B4-BE49-F238E27FC236}">
                <a16:creationId xmlns:a16="http://schemas.microsoft.com/office/drawing/2014/main" id="{4E5C0608-7717-4C3D-A011-585DE3BB41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3552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380" name="Text Placeholder 374">
            <a:extLst>
              <a:ext uri="{FF2B5EF4-FFF2-40B4-BE49-F238E27FC236}">
                <a16:creationId xmlns:a16="http://schemas.microsoft.com/office/drawing/2014/main" id="{0573E36E-6F9E-4569-A36A-0AC842C257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80%</a:t>
            </a:r>
          </a:p>
        </p:txBody>
      </p:sp>
      <p:sp>
        <p:nvSpPr>
          <p:cNvPr id="381" name="Text Placeholder 374">
            <a:extLst>
              <a:ext uri="{FF2B5EF4-FFF2-40B4-BE49-F238E27FC236}">
                <a16:creationId xmlns:a16="http://schemas.microsoft.com/office/drawing/2014/main" id="{4AC04947-05A3-442F-B3DD-9382E929B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5352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35</a:t>
            </a:r>
          </a:p>
        </p:txBody>
      </p:sp>
      <p:sp>
        <p:nvSpPr>
          <p:cNvPr id="382" name="Text Placeholder 374">
            <a:extLst>
              <a:ext uri="{FF2B5EF4-FFF2-40B4-BE49-F238E27FC236}">
                <a16:creationId xmlns:a16="http://schemas.microsoft.com/office/drawing/2014/main" id="{205D640C-BE9C-4E89-A333-70714D6A45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9248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383" name="Text Placeholder 374">
            <a:extLst>
              <a:ext uri="{FF2B5EF4-FFF2-40B4-BE49-F238E27FC236}">
                <a16:creationId xmlns:a16="http://schemas.microsoft.com/office/drawing/2014/main" id="{B1FB17C4-05C8-4761-9426-E6DC4CF88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17152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84" name="Text Placeholder 374">
            <a:extLst>
              <a:ext uri="{FF2B5EF4-FFF2-40B4-BE49-F238E27FC236}">
                <a16:creationId xmlns:a16="http://schemas.microsoft.com/office/drawing/2014/main" id="{2C6038F7-C70B-41CE-9390-1F24BB27CA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71048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4M</a:t>
            </a:r>
          </a:p>
        </p:txBody>
      </p:sp>
      <p:sp>
        <p:nvSpPr>
          <p:cNvPr id="385" name="Text Placeholder 376">
            <a:extLst>
              <a:ext uri="{FF2B5EF4-FFF2-40B4-BE49-F238E27FC236}">
                <a16:creationId xmlns:a16="http://schemas.microsoft.com/office/drawing/2014/main" id="{1EF02DDD-84E2-4C79-8BBB-BDE2E7A0F3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8800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6" name="Text Placeholder 376">
            <a:extLst>
              <a:ext uri="{FF2B5EF4-FFF2-40B4-BE49-F238E27FC236}">
                <a16:creationId xmlns:a16="http://schemas.microsoft.com/office/drawing/2014/main" id="{C9527FCD-DC9E-47A6-BAB9-E45751E9D5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73552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7" name="Text Placeholder 376">
            <a:extLst>
              <a:ext uri="{FF2B5EF4-FFF2-40B4-BE49-F238E27FC236}">
                <a16:creationId xmlns:a16="http://schemas.microsoft.com/office/drawing/2014/main" id="{0F1D83F3-5DFD-4B2F-AEA2-5B9E0A7BCC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00600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8" name="Text Placeholder 376">
            <a:extLst>
              <a:ext uri="{FF2B5EF4-FFF2-40B4-BE49-F238E27FC236}">
                <a16:creationId xmlns:a16="http://schemas.microsoft.com/office/drawing/2014/main" id="{7393EE06-94AE-466A-8D3C-112893F1E4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45352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9" name="Text Placeholder 376">
            <a:extLst>
              <a:ext uri="{FF2B5EF4-FFF2-40B4-BE49-F238E27FC236}">
                <a16:creationId xmlns:a16="http://schemas.microsoft.com/office/drawing/2014/main" id="{5E5D3FCD-BAE5-4AAF-A797-6C8267AF96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99248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0" name="Text Placeholder 376">
            <a:extLst>
              <a:ext uri="{FF2B5EF4-FFF2-40B4-BE49-F238E27FC236}">
                <a16:creationId xmlns:a16="http://schemas.microsoft.com/office/drawing/2014/main" id="{8DFEC7DB-4CF8-4A75-80AB-419AC4657E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7152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1" name="Text Placeholder 376">
            <a:extLst>
              <a:ext uri="{FF2B5EF4-FFF2-40B4-BE49-F238E27FC236}">
                <a16:creationId xmlns:a16="http://schemas.microsoft.com/office/drawing/2014/main" id="{90979564-8FF0-4C93-85B9-339BFD991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71048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15579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1120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10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34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38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94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51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84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10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48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63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86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19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73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0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23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32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01A69B-DC50-486D-9C1E-93BC2F4C6260}"/>
              </a:ext>
            </a:extLst>
          </p:cNvPr>
          <p:cNvSpPr/>
          <p:nvPr userDrawn="1"/>
        </p:nvSpPr>
        <p:spPr bwMode="auto">
          <a:xfrm>
            <a:off x="0" y="3962400"/>
            <a:ext cx="12192000" cy="2895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6D9A72-0525-4F4D-B1F6-12B1D97E8379}"/>
              </a:ext>
            </a:extLst>
          </p:cNvPr>
          <p:cNvSpPr/>
          <p:nvPr userDrawn="1"/>
        </p:nvSpPr>
        <p:spPr bwMode="auto">
          <a:xfrm>
            <a:off x="-12700" y="1066800"/>
            <a:ext cx="12204700" cy="3048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77C84F-E7CF-41D6-9FA5-B7F627672936}"/>
              </a:ext>
            </a:extLst>
          </p:cNvPr>
          <p:cNvSpPr/>
          <p:nvPr userDrawn="1"/>
        </p:nvSpPr>
        <p:spPr bwMode="auto">
          <a:xfrm>
            <a:off x="-12700" y="-12700"/>
            <a:ext cx="12204700" cy="10795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154651-AAB4-4379-B847-C1500DE1DE4D}"/>
              </a:ext>
            </a:extLst>
          </p:cNvPr>
          <p:cNvGrpSpPr/>
          <p:nvPr userDrawn="1"/>
        </p:nvGrpSpPr>
        <p:grpSpPr>
          <a:xfrm>
            <a:off x="317500" y="3505200"/>
            <a:ext cx="11582400" cy="1247122"/>
            <a:chOff x="304800" y="3657600"/>
            <a:chExt cx="11582400" cy="12471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CFBB69-609F-48F6-8B75-DB01E2ABE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832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  <a:tileRect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6A9AD6-E372-4249-A403-33F1018A25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0382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2700000" scaled="1"/>
              <a:tileRect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0C534E8-F8A7-4ADD-9923-69F8CDDBEC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75897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92E760-E923-47F0-8CC2-A84A913D83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1412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6711AB7-5672-4135-A6E1-70CB9F6763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9961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E6425A0-0B00-4C48-961D-1E374DF29F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5475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94056B-0FB2-4D73-A6BC-5A3BA90EC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7958" y="3680262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CD2EB6-DFEE-41FE-AED5-A4FB63B3EF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53471" y="3680258"/>
              <a:ext cx="1206862" cy="12068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FB847B-5EF1-4AAD-9455-6302C4A153D4}"/>
                </a:ext>
              </a:extLst>
            </p:cNvPr>
            <p:cNvGrpSpPr/>
            <p:nvPr/>
          </p:nvGrpSpPr>
          <p:grpSpPr>
            <a:xfrm>
              <a:off x="304800" y="3657600"/>
              <a:ext cx="11582400" cy="1247122"/>
              <a:chOff x="304800" y="3657600"/>
              <a:chExt cx="11582400" cy="1247122"/>
            </a:xfrm>
            <a:effectLst>
              <a:outerShdw blurRad="165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C9AC12A-6A53-4523-BDFB-56C4DE810CE2}"/>
                  </a:ext>
                </a:extLst>
              </p:cNvPr>
              <p:cNvSpPr/>
              <p:nvPr/>
            </p:nvSpPr>
            <p:spPr>
              <a:xfrm>
                <a:off x="304800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5006F7A-B0CE-4862-9C63-2405EFAF04A2}"/>
                  </a:ext>
                </a:extLst>
              </p:cNvPr>
              <p:cNvSpPr/>
              <p:nvPr/>
            </p:nvSpPr>
            <p:spPr>
              <a:xfrm>
                <a:off x="1781268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A2946A-09A4-4753-B699-FFE852EBDA4C}"/>
                  </a:ext>
                </a:extLst>
              </p:cNvPr>
              <p:cNvSpPr/>
              <p:nvPr/>
            </p:nvSpPr>
            <p:spPr>
              <a:xfrm>
                <a:off x="3257736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52A3091-EFD8-4E47-9326-EE064569DC09}"/>
                  </a:ext>
                </a:extLst>
              </p:cNvPr>
              <p:cNvSpPr/>
              <p:nvPr/>
            </p:nvSpPr>
            <p:spPr>
              <a:xfrm>
                <a:off x="4734204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1AE23A2-6213-44C5-9669-D71BF42B53C8}"/>
                  </a:ext>
                </a:extLst>
              </p:cNvPr>
              <p:cNvSpPr/>
              <p:nvPr/>
            </p:nvSpPr>
            <p:spPr>
              <a:xfrm>
                <a:off x="6210672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77BA3D6-82FD-423D-A35D-79BAE78E21D8}"/>
                  </a:ext>
                </a:extLst>
              </p:cNvPr>
              <p:cNvSpPr/>
              <p:nvPr/>
            </p:nvSpPr>
            <p:spPr>
              <a:xfrm>
                <a:off x="7687140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0638CA-3A90-4BA5-8EC0-B50AC1CA5F27}"/>
                  </a:ext>
                </a:extLst>
              </p:cNvPr>
              <p:cNvSpPr/>
              <p:nvPr/>
            </p:nvSpPr>
            <p:spPr>
              <a:xfrm>
                <a:off x="9163608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5D0E9F5-6128-4215-B59D-03C7133A5414}"/>
                  </a:ext>
                </a:extLst>
              </p:cNvPr>
              <p:cNvSpPr/>
              <p:nvPr/>
            </p:nvSpPr>
            <p:spPr>
              <a:xfrm>
                <a:off x="10640076" y="3657600"/>
                <a:ext cx="1247124" cy="1247122"/>
              </a:xfrm>
              <a:prstGeom prst="ellipse">
                <a:avLst/>
              </a:prstGeom>
              <a:noFill/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02D1FEB-962C-4CB4-9A9C-DF28965F0599}"/>
                  </a:ext>
                </a:extLst>
              </p:cNvPr>
              <p:cNvGrpSpPr/>
              <p:nvPr/>
            </p:nvGrpSpPr>
            <p:grpSpPr>
              <a:xfrm>
                <a:off x="1528234" y="4161367"/>
                <a:ext cx="260661" cy="254939"/>
                <a:chOff x="1528234" y="4161367"/>
                <a:chExt cx="260661" cy="254939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7EE97B3-A91D-440C-9F33-8B422EEE047A}"/>
                    </a:ext>
                  </a:extLst>
                </p:cNvPr>
                <p:cNvCxnSpPr>
                  <a:endCxn id="45" idx="3"/>
                </p:cNvCxnSpPr>
                <p:nvPr/>
              </p:nvCxnSpPr>
              <p:spPr>
                <a:xfrm>
                  <a:off x="15282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5" name="AutoShape 110">
                  <a:extLst>
                    <a:ext uri="{FF2B5EF4-FFF2-40B4-BE49-F238E27FC236}">
                      <a16:creationId xmlns:a16="http://schemas.microsoft.com/office/drawing/2014/main" id="{D88D2F5A-FE02-45D8-81BE-0E3812A26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9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2470DC0-8DB7-4F39-A5E1-A4D82C30D902}"/>
                  </a:ext>
                </a:extLst>
              </p:cNvPr>
              <p:cNvGrpSpPr/>
              <p:nvPr/>
            </p:nvGrpSpPr>
            <p:grpSpPr>
              <a:xfrm>
                <a:off x="3001434" y="4161367"/>
                <a:ext cx="260661" cy="254939"/>
                <a:chOff x="1528234" y="4161367"/>
                <a:chExt cx="260661" cy="254939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69F9D2C-0788-4A3F-A7E7-6396744D8953}"/>
                    </a:ext>
                  </a:extLst>
                </p:cNvPr>
                <p:cNvCxnSpPr>
                  <a:endCxn id="43" idx="3"/>
                </p:cNvCxnSpPr>
                <p:nvPr/>
              </p:nvCxnSpPr>
              <p:spPr>
                <a:xfrm>
                  <a:off x="15282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3" name="AutoShape 110">
                  <a:extLst>
                    <a:ext uri="{FF2B5EF4-FFF2-40B4-BE49-F238E27FC236}">
                      <a16:creationId xmlns:a16="http://schemas.microsoft.com/office/drawing/2014/main" id="{94321191-FF3A-498A-B13D-37380C42F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9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CF345ED-7CDF-433A-B356-65C48E9BC2AD}"/>
                  </a:ext>
                </a:extLst>
              </p:cNvPr>
              <p:cNvGrpSpPr/>
              <p:nvPr/>
            </p:nvGrpSpPr>
            <p:grpSpPr>
              <a:xfrm>
                <a:off x="4487334" y="4161367"/>
                <a:ext cx="260661" cy="254939"/>
                <a:chOff x="1502834" y="4161367"/>
                <a:chExt cx="260661" cy="254939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54DE12B-4EF4-4203-8A36-4DBDB26AA894}"/>
                    </a:ext>
                  </a:extLst>
                </p:cNvPr>
                <p:cNvCxnSpPr>
                  <a:endCxn id="41" idx="3"/>
                </p:cNvCxnSpPr>
                <p:nvPr/>
              </p:nvCxnSpPr>
              <p:spPr>
                <a:xfrm>
                  <a:off x="15028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1" name="AutoShape 110">
                  <a:extLst>
                    <a:ext uri="{FF2B5EF4-FFF2-40B4-BE49-F238E27FC236}">
                      <a16:creationId xmlns:a16="http://schemas.microsoft.com/office/drawing/2014/main" id="{A01397AC-BBB5-49A6-9A21-B4709981C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75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8B2F8D7-E898-4056-A4A8-0E171C631B10}"/>
                  </a:ext>
                </a:extLst>
              </p:cNvPr>
              <p:cNvGrpSpPr/>
              <p:nvPr/>
            </p:nvGrpSpPr>
            <p:grpSpPr>
              <a:xfrm>
                <a:off x="5947834" y="4161367"/>
                <a:ext cx="260661" cy="254939"/>
                <a:chOff x="1502834" y="4161367"/>
                <a:chExt cx="260661" cy="254939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1032D12-ACEE-4B42-BB75-6450FE25D4D8}"/>
                    </a:ext>
                  </a:extLst>
                </p:cNvPr>
                <p:cNvCxnSpPr>
                  <a:endCxn id="39" idx="3"/>
                </p:cNvCxnSpPr>
                <p:nvPr/>
              </p:nvCxnSpPr>
              <p:spPr>
                <a:xfrm>
                  <a:off x="15028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9" name="AutoShape 110">
                  <a:extLst>
                    <a:ext uri="{FF2B5EF4-FFF2-40B4-BE49-F238E27FC236}">
                      <a16:creationId xmlns:a16="http://schemas.microsoft.com/office/drawing/2014/main" id="{6BEAD016-B39C-41B8-8492-AE3C7AB22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75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60265B6-06DA-4E8E-9E30-F45B7903668C}"/>
                  </a:ext>
                </a:extLst>
              </p:cNvPr>
              <p:cNvGrpSpPr/>
              <p:nvPr/>
            </p:nvGrpSpPr>
            <p:grpSpPr>
              <a:xfrm>
                <a:off x="7433734" y="4161367"/>
                <a:ext cx="260661" cy="254939"/>
                <a:chOff x="1502834" y="4161367"/>
                <a:chExt cx="260661" cy="254939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942AFE8-5C8E-43F5-9510-3184FCDA9E68}"/>
                    </a:ext>
                  </a:extLst>
                </p:cNvPr>
                <p:cNvCxnSpPr>
                  <a:endCxn id="37" idx="3"/>
                </p:cNvCxnSpPr>
                <p:nvPr/>
              </p:nvCxnSpPr>
              <p:spPr>
                <a:xfrm>
                  <a:off x="15028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7" name="AutoShape 110">
                  <a:extLst>
                    <a:ext uri="{FF2B5EF4-FFF2-40B4-BE49-F238E27FC236}">
                      <a16:creationId xmlns:a16="http://schemas.microsoft.com/office/drawing/2014/main" id="{F3EB9B02-0573-4AF5-8DF4-91C7E3C19B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75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E74D0B3-700B-4416-BE57-354C848BDDCF}"/>
                  </a:ext>
                </a:extLst>
              </p:cNvPr>
              <p:cNvGrpSpPr/>
              <p:nvPr/>
            </p:nvGrpSpPr>
            <p:grpSpPr>
              <a:xfrm>
                <a:off x="8919634" y="4161367"/>
                <a:ext cx="260661" cy="254939"/>
                <a:chOff x="1528234" y="4161367"/>
                <a:chExt cx="260661" cy="254939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918A4B2-EBF9-4911-B50E-F32713D9615A}"/>
                    </a:ext>
                  </a:extLst>
                </p:cNvPr>
                <p:cNvCxnSpPr>
                  <a:endCxn id="35" idx="3"/>
                </p:cNvCxnSpPr>
                <p:nvPr/>
              </p:nvCxnSpPr>
              <p:spPr>
                <a:xfrm>
                  <a:off x="15282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5" name="AutoShape 110">
                  <a:extLst>
                    <a:ext uri="{FF2B5EF4-FFF2-40B4-BE49-F238E27FC236}">
                      <a16:creationId xmlns:a16="http://schemas.microsoft.com/office/drawing/2014/main" id="{94C2E7B5-5458-4315-AA7A-64CF31B048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9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DE8C792-8BDA-4776-AD52-EBF66BC14462}"/>
                  </a:ext>
                </a:extLst>
              </p:cNvPr>
              <p:cNvGrpSpPr/>
              <p:nvPr/>
            </p:nvGrpSpPr>
            <p:grpSpPr>
              <a:xfrm>
                <a:off x="10392834" y="4161367"/>
                <a:ext cx="260661" cy="254939"/>
                <a:chOff x="1528234" y="4161367"/>
                <a:chExt cx="260661" cy="254939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9F7008B-1483-4718-9AB7-CC51346C9808}"/>
                    </a:ext>
                  </a:extLst>
                </p:cNvPr>
                <p:cNvCxnSpPr>
                  <a:endCxn id="33" idx="3"/>
                </p:cNvCxnSpPr>
                <p:nvPr/>
              </p:nvCxnSpPr>
              <p:spPr>
                <a:xfrm>
                  <a:off x="1528234" y="4288205"/>
                  <a:ext cx="260661" cy="632"/>
                </a:xfrm>
                <a:prstGeom prst="line">
                  <a:avLst/>
                </a:prstGeom>
                <a:noFill/>
                <a:ln w="292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3" name="AutoShape 110">
                  <a:extLst>
                    <a:ext uri="{FF2B5EF4-FFF2-40B4-BE49-F238E27FC236}">
                      <a16:creationId xmlns:a16="http://schemas.microsoft.com/office/drawing/2014/main" id="{9298148C-BE09-42F7-A714-3BD85A34C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900" y="4161367"/>
                  <a:ext cx="175995" cy="254939"/>
                </a:xfrm>
                <a:prstGeom prst="rightArrow">
                  <a:avLst>
                    <a:gd name="adj1" fmla="val 55843"/>
                    <a:gd name="adj2" fmla="val 49879"/>
                  </a:avLst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A5A5A5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</p:grp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BDCF8F-4FCE-4E27-9C70-EDA95BA30528}"/>
              </a:ext>
            </a:extLst>
          </p:cNvPr>
          <p:cNvCxnSpPr/>
          <p:nvPr userDrawn="1"/>
        </p:nvCxnSpPr>
        <p:spPr bwMode="auto">
          <a:xfrm>
            <a:off x="1600200" y="12192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C592D65-AF64-4E15-BFFC-3DF44A5D9656}"/>
              </a:ext>
            </a:extLst>
          </p:cNvPr>
          <p:cNvCxnSpPr/>
          <p:nvPr userDrawn="1"/>
        </p:nvCxnSpPr>
        <p:spPr bwMode="auto">
          <a:xfrm flipH="1">
            <a:off x="304800" y="2286000"/>
            <a:ext cx="1143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6" name="Title 365">
            <a:extLst>
              <a:ext uri="{FF2B5EF4-FFF2-40B4-BE49-F238E27FC236}">
                <a16:creationId xmlns:a16="http://schemas.microsoft.com/office/drawing/2014/main" id="{06EC32B4-A1F8-45BB-9A3E-539850528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10442448" cy="105033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Your Infographic Title Here: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Verdana"/>
            </a:endParaRPr>
          </a:p>
        </p:txBody>
      </p:sp>
      <p:sp>
        <p:nvSpPr>
          <p:cNvPr id="371" name="Text Placeholder 370">
            <a:extLst>
              <a:ext uri="{FF2B5EF4-FFF2-40B4-BE49-F238E27FC236}">
                <a16:creationId xmlns:a16="http://schemas.microsoft.com/office/drawing/2014/main" id="{46719A0F-94A8-4ECA-AC64-AB70B78E35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5648" y="1179576"/>
            <a:ext cx="9979152" cy="98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3" name="Text Placeholder 372">
            <a:extLst>
              <a:ext uri="{FF2B5EF4-FFF2-40B4-BE49-F238E27FC236}">
                <a16:creationId xmlns:a16="http://schemas.microsoft.com/office/drawing/2014/main" id="{20A279EB-6629-49B2-B5B3-5C7AE6E5A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0" y="2404872"/>
            <a:ext cx="1676400" cy="10241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5" name="Text Placeholder 374">
            <a:extLst>
              <a:ext uri="{FF2B5EF4-FFF2-40B4-BE49-F238E27FC236}">
                <a16:creationId xmlns:a16="http://schemas.microsoft.com/office/drawing/2014/main" id="{61C1D70E-8F97-4478-9B50-0545C4E8FE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214</a:t>
            </a:r>
          </a:p>
        </p:txBody>
      </p:sp>
      <p:sp>
        <p:nvSpPr>
          <p:cNvPr id="377" name="Text Placeholder 376">
            <a:extLst>
              <a:ext uri="{FF2B5EF4-FFF2-40B4-BE49-F238E27FC236}">
                <a16:creationId xmlns:a16="http://schemas.microsoft.com/office/drawing/2014/main" id="{773AC196-92C4-4E4A-BF1B-7B7882177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380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8" name="Text Placeholder 374">
            <a:extLst>
              <a:ext uri="{FF2B5EF4-FFF2-40B4-BE49-F238E27FC236}">
                <a16:creationId xmlns:a16="http://schemas.microsoft.com/office/drawing/2014/main" id="{EEC1C392-3F75-46A4-96BD-84BD51B58C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32</a:t>
            </a:r>
          </a:p>
        </p:txBody>
      </p:sp>
      <p:sp>
        <p:nvSpPr>
          <p:cNvPr id="379" name="Text Placeholder 374">
            <a:extLst>
              <a:ext uri="{FF2B5EF4-FFF2-40B4-BE49-F238E27FC236}">
                <a16:creationId xmlns:a16="http://schemas.microsoft.com/office/drawing/2014/main" id="{4E5C0608-7717-4C3D-A011-585DE3BB41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3552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380" name="Text Placeholder 374">
            <a:extLst>
              <a:ext uri="{FF2B5EF4-FFF2-40B4-BE49-F238E27FC236}">
                <a16:creationId xmlns:a16="http://schemas.microsoft.com/office/drawing/2014/main" id="{0573E36E-6F9E-4569-A36A-0AC842C257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80%</a:t>
            </a:r>
          </a:p>
        </p:txBody>
      </p:sp>
      <p:sp>
        <p:nvSpPr>
          <p:cNvPr id="381" name="Text Placeholder 374">
            <a:extLst>
              <a:ext uri="{FF2B5EF4-FFF2-40B4-BE49-F238E27FC236}">
                <a16:creationId xmlns:a16="http://schemas.microsoft.com/office/drawing/2014/main" id="{4AC04947-05A3-442F-B3DD-9382E929B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5352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35</a:t>
            </a:r>
          </a:p>
        </p:txBody>
      </p:sp>
      <p:sp>
        <p:nvSpPr>
          <p:cNvPr id="382" name="Text Placeholder 374">
            <a:extLst>
              <a:ext uri="{FF2B5EF4-FFF2-40B4-BE49-F238E27FC236}">
                <a16:creationId xmlns:a16="http://schemas.microsoft.com/office/drawing/2014/main" id="{205D640C-BE9C-4E89-A333-70714D6A45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9248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383" name="Text Placeholder 374">
            <a:extLst>
              <a:ext uri="{FF2B5EF4-FFF2-40B4-BE49-F238E27FC236}">
                <a16:creationId xmlns:a16="http://schemas.microsoft.com/office/drawing/2014/main" id="{B1FB17C4-05C8-4761-9426-E6DC4CF88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17152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84" name="Text Placeholder 374">
            <a:extLst>
              <a:ext uri="{FF2B5EF4-FFF2-40B4-BE49-F238E27FC236}">
                <a16:creationId xmlns:a16="http://schemas.microsoft.com/office/drawing/2014/main" id="{2C6038F7-C70B-41CE-9390-1F24BB27CA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71048" y="4873752"/>
            <a:ext cx="1216152" cy="506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>
                <a:latin typeface="+mj-lt"/>
              </a:defRPr>
            </a:lvl1pPr>
          </a:lstStyle>
          <a:p>
            <a:pPr lvl="0"/>
            <a:r>
              <a:rPr lang="en-US" dirty="0"/>
              <a:t>4M</a:t>
            </a:r>
          </a:p>
        </p:txBody>
      </p:sp>
      <p:sp>
        <p:nvSpPr>
          <p:cNvPr id="385" name="Text Placeholder 376">
            <a:extLst>
              <a:ext uri="{FF2B5EF4-FFF2-40B4-BE49-F238E27FC236}">
                <a16:creationId xmlns:a16="http://schemas.microsoft.com/office/drawing/2014/main" id="{1EF02DDD-84E2-4C79-8BBB-BDE2E7A0F3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8800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6" name="Text Placeholder 376">
            <a:extLst>
              <a:ext uri="{FF2B5EF4-FFF2-40B4-BE49-F238E27FC236}">
                <a16:creationId xmlns:a16="http://schemas.microsoft.com/office/drawing/2014/main" id="{C9527FCD-DC9E-47A6-BAB9-E45751E9D5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73552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7" name="Text Placeholder 376">
            <a:extLst>
              <a:ext uri="{FF2B5EF4-FFF2-40B4-BE49-F238E27FC236}">
                <a16:creationId xmlns:a16="http://schemas.microsoft.com/office/drawing/2014/main" id="{0F1D83F3-5DFD-4B2F-AEA2-5B9E0A7BCC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00600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8" name="Text Placeholder 376">
            <a:extLst>
              <a:ext uri="{FF2B5EF4-FFF2-40B4-BE49-F238E27FC236}">
                <a16:creationId xmlns:a16="http://schemas.microsoft.com/office/drawing/2014/main" id="{7393EE06-94AE-466A-8D3C-112893F1E4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45352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9" name="Text Placeholder 376">
            <a:extLst>
              <a:ext uri="{FF2B5EF4-FFF2-40B4-BE49-F238E27FC236}">
                <a16:creationId xmlns:a16="http://schemas.microsoft.com/office/drawing/2014/main" id="{5E5D3FCD-BAE5-4AAF-A797-6C8267AF96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99248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0" name="Text Placeholder 376">
            <a:extLst>
              <a:ext uri="{FF2B5EF4-FFF2-40B4-BE49-F238E27FC236}">
                <a16:creationId xmlns:a16="http://schemas.microsoft.com/office/drawing/2014/main" id="{8DFEC7DB-4CF8-4A75-80AB-419AC4657E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7152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1" name="Text Placeholder 376">
            <a:extLst>
              <a:ext uri="{FF2B5EF4-FFF2-40B4-BE49-F238E27FC236}">
                <a16:creationId xmlns:a16="http://schemas.microsoft.com/office/drawing/2014/main" id="{90979564-8FF0-4C93-85B9-339BFD991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71048" y="5376672"/>
            <a:ext cx="1216152" cy="1328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34192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5713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7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6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0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7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1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7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67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676" r:id="rId16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59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go2.org/publications/fafsa/Who_Needs_FSA_ID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b7hMVtzco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udentaid.gov/fsa-id/create-account/launch" TargetMode="External"/><Relationship Id="rId4" Type="http://schemas.openxmlformats.org/officeDocument/2006/relationships/hyperlink" Target="https://studentaid.gov/h/apply-for-aid/fafs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www.ucango2.org/publications/fafsa/FSAIDworksheet-FAFSAstepsSpanish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cango2.org/publications/fafsa/FSAIDworksheet-FAFSAsteps.pdf" TargetMode="External"/><Relationship Id="rId5" Type="http://schemas.openxmlformats.org/officeDocument/2006/relationships/hyperlink" Target="https://ucango2.org/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Head with gears">
            <a:extLst>
              <a:ext uri="{FF2B5EF4-FFF2-40B4-BE49-F238E27FC236}">
                <a16:creationId xmlns:a16="http://schemas.microsoft.com/office/drawing/2014/main" id="{66F464C7-D877-4F32-9100-A7B2942B2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3657600"/>
            <a:ext cx="914400" cy="914400"/>
          </a:xfrm>
          <a:prstGeom prst="rect">
            <a:avLst/>
          </a:prstGeom>
        </p:spPr>
      </p:pic>
      <p:pic>
        <p:nvPicPr>
          <p:cNvPr id="7" name="Graphic 6" descr="List">
            <a:extLst>
              <a:ext uri="{FF2B5EF4-FFF2-40B4-BE49-F238E27FC236}">
                <a16:creationId xmlns:a16="http://schemas.microsoft.com/office/drawing/2014/main" id="{CDBC07EB-590A-4C3E-84E9-A838D24EB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9676" y="3657600"/>
            <a:ext cx="914400" cy="914400"/>
          </a:xfrm>
          <a:prstGeom prst="rect">
            <a:avLst/>
          </a:prstGeom>
        </p:spPr>
      </p:pic>
      <p:pic>
        <p:nvPicPr>
          <p:cNvPr id="9" name="Graphic 8" descr="Money">
            <a:extLst>
              <a:ext uri="{FF2B5EF4-FFF2-40B4-BE49-F238E27FC236}">
                <a16:creationId xmlns:a16="http://schemas.microsoft.com/office/drawing/2014/main" id="{B6D790D4-4BB1-4F49-BA10-B72FE184F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6228" y="3540292"/>
            <a:ext cx="914400" cy="914400"/>
          </a:xfrm>
          <a:prstGeom prst="rect">
            <a:avLst/>
          </a:prstGeom>
        </p:spPr>
      </p:pic>
      <p:pic>
        <p:nvPicPr>
          <p:cNvPr id="11" name="Graphic 10" descr="Books">
            <a:extLst>
              <a:ext uri="{FF2B5EF4-FFF2-40B4-BE49-F238E27FC236}">
                <a16:creationId xmlns:a16="http://schemas.microsoft.com/office/drawing/2014/main" id="{BBB17B9D-B6BF-4517-999F-90A8418D88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21927" y="3657600"/>
            <a:ext cx="914400" cy="914400"/>
          </a:xfrm>
          <a:prstGeom prst="rect">
            <a:avLst/>
          </a:prstGeom>
        </p:spPr>
      </p:pic>
      <p:pic>
        <p:nvPicPr>
          <p:cNvPr id="33" name="Graphic 32" descr="Graduation cap">
            <a:extLst>
              <a:ext uri="{FF2B5EF4-FFF2-40B4-BE49-F238E27FC236}">
                <a16:creationId xmlns:a16="http://schemas.microsoft.com/office/drawing/2014/main" id="{F2B647E0-5B53-4BBA-9550-AA207619AA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33379" y="3667125"/>
            <a:ext cx="914400" cy="914400"/>
          </a:xfrm>
          <a:prstGeom prst="rect">
            <a:avLst/>
          </a:prstGeom>
        </p:spPr>
      </p:pic>
      <p:pic>
        <p:nvPicPr>
          <p:cNvPr id="35" name="Graphic 34" descr="Classroom">
            <a:extLst>
              <a:ext uri="{FF2B5EF4-FFF2-40B4-BE49-F238E27FC236}">
                <a16:creationId xmlns:a16="http://schemas.microsoft.com/office/drawing/2014/main" id="{0EFAC3B6-5AA4-44DF-B193-4F679E15BE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42430" y="3648075"/>
            <a:ext cx="914400" cy="914400"/>
          </a:xfrm>
          <a:prstGeom prst="rect">
            <a:avLst/>
          </a:prstGeom>
        </p:spPr>
      </p:pic>
      <p:pic>
        <p:nvPicPr>
          <p:cNvPr id="37" name="Graphic 36" descr="Monitor">
            <a:extLst>
              <a:ext uri="{FF2B5EF4-FFF2-40B4-BE49-F238E27FC236}">
                <a16:creationId xmlns:a16="http://schemas.microsoft.com/office/drawing/2014/main" id="{24892D33-697E-473C-A459-32F608DBAE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59077" y="3657600"/>
            <a:ext cx="914400" cy="914400"/>
          </a:xfrm>
          <a:prstGeom prst="rect">
            <a:avLst/>
          </a:prstGeom>
        </p:spPr>
      </p:pic>
      <p:pic>
        <p:nvPicPr>
          <p:cNvPr id="39" name="Graphic 38" descr="Group">
            <a:extLst>
              <a:ext uri="{FF2B5EF4-FFF2-40B4-BE49-F238E27FC236}">
                <a16:creationId xmlns:a16="http://schemas.microsoft.com/office/drawing/2014/main" id="{51CFCBA7-825B-4A94-ABB2-C990055ACF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20400" y="3638550"/>
            <a:ext cx="914400" cy="91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6B40E1-A9F0-439E-8142-1B047BD8FE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12954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92A7F1-6931-EF41-9A01-2830CCA8C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6424" y="228600"/>
            <a:ext cx="9979152" cy="1565109"/>
          </a:xfrm>
        </p:spPr>
        <p:txBody>
          <a:bodyPr>
            <a:normAutofit/>
          </a:bodyPr>
          <a:lstStyle/>
          <a:p>
            <a:pPr algn="ctr"/>
            <a:r>
              <a:rPr lang="en-US" sz="5400" b="1" cap="small" dirty="0">
                <a:solidFill>
                  <a:schemeClr val="tx1"/>
                </a:solidFill>
                <a:latin typeface="+mj-lt"/>
              </a:rPr>
              <a:t>Creating an </a:t>
            </a:r>
            <a:r>
              <a:rPr lang="en-US" sz="5400" b="1" dirty="0">
                <a:solidFill>
                  <a:schemeClr val="tx1"/>
                </a:solidFill>
                <a:latin typeface="+mj-lt"/>
              </a:rPr>
              <a:t>FSA ID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3772CD7-786E-407F-821B-4CCE010D9ED4}"/>
              </a:ext>
            </a:extLst>
          </p:cNvPr>
          <p:cNvCxnSpPr>
            <a:cxnSpLocks/>
          </p:cNvCxnSpPr>
          <p:nvPr/>
        </p:nvCxnSpPr>
        <p:spPr>
          <a:xfrm>
            <a:off x="1600200" y="228600"/>
            <a:ext cx="0" cy="2077954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30D086A-C4CB-4899-9744-F3EDA8AE2FC2}"/>
              </a:ext>
            </a:extLst>
          </p:cNvPr>
          <p:cNvCxnSpPr>
            <a:cxnSpLocks/>
          </p:cNvCxnSpPr>
          <p:nvPr/>
        </p:nvCxnSpPr>
        <p:spPr>
          <a:xfrm flipH="1">
            <a:off x="227076" y="2298533"/>
            <a:ext cx="11736324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6D8EA957-F612-4599-8300-F73744FF4C57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1F1F1F"/>
              </a:clrFrom>
              <a:clrTo>
                <a:srgbClr val="1F1F1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0718" y="5954598"/>
            <a:ext cx="3749040" cy="8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671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4356498" y="285329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 Information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33791-DFBD-478A-8C53-1DB92ACE7E82}"/>
              </a:ext>
            </a:extLst>
          </p:cNvPr>
          <p:cNvSpPr/>
          <p:nvPr/>
        </p:nvSpPr>
        <p:spPr>
          <a:xfrm>
            <a:off x="5239700" y="1316381"/>
            <a:ext cx="6329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Enter your name, exactly how it appears on your Social Security card.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1EF4C-474C-4E2F-B0B8-642A93AAB2C8}"/>
              </a:ext>
            </a:extLst>
          </p:cNvPr>
          <p:cNvSpPr txBox="1"/>
          <p:nvPr/>
        </p:nvSpPr>
        <p:spPr>
          <a:xfrm>
            <a:off x="5220650" y="2715512"/>
            <a:ext cx="634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 the correct month, date and year of your birth.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7179535-5A7C-40BD-A21A-D5AA18BA20EB}"/>
              </a:ext>
            </a:extLst>
          </p:cNvPr>
          <p:cNvSpPr/>
          <p:nvPr/>
        </p:nvSpPr>
        <p:spPr>
          <a:xfrm>
            <a:off x="5051823" y="1226139"/>
            <a:ext cx="6705600" cy="380974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354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Enter and confirm your mobile phone number. (You can’t use the same cell phone number as your parent.) Your confirmation gives Federal Student Aid permission to send you a secure code if you should need to reset your password.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218D09-0756-49E8-A561-C492F6741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1" y="429512"/>
            <a:ext cx="3686421" cy="4572000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BDC86EB-3918-4197-A649-3C4C8A02B377}"/>
              </a:ext>
            </a:extLst>
          </p:cNvPr>
          <p:cNvSpPr txBox="1"/>
          <p:nvPr/>
        </p:nvSpPr>
        <p:spPr>
          <a:xfrm>
            <a:off x="5268275" y="1527338"/>
            <a:ext cx="634889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Enter your complete home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249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-517360" y="228606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675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 Information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33791-DFBD-478A-8C53-1DB92ACE7E82}"/>
              </a:ext>
            </a:extLst>
          </p:cNvPr>
          <p:cNvSpPr/>
          <p:nvPr/>
        </p:nvSpPr>
        <p:spPr>
          <a:xfrm>
            <a:off x="5239700" y="1316381"/>
            <a:ext cx="6329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Enter your name, exactly how it appears on your Social Security card.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1EF4C-474C-4E2F-B0B8-642A93AAB2C8}"/>
              </a:ext>
            </a:extLst>
          </p:cNvPr>
          <p:cNvSpPr txBox="1"/>
          <p:nvPr/>
        </p:nvSpPr>
        <p:spPr>
          <a:xfrm>
            <a:off x="5220650" y="2715512"/>
            <a:ext cx="634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 the correct month, date and year of your birth.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7179535-5A7C-40BD-A21A-D5AA18BA20EB}"/>
              </a:ext>
            </a:extLst>
          </p:cNvPr>
          <p:cNvSpPr/>
          <p:nvPr/>
        </p:nvSpPr>
        <p:spPr>
          <a:xfrm>
            <a:off x="304800" y="1369340"/>
            <a:ext cx="6705600" cy="3383636"/>
          </a:xfrm>
          <a:prstGeom prst="roundRect">
            <a:avLst/>
          </a:prstGeom>
          <a:solidFill>
            <a:srgbClr val="26758A"/>
          </a:solidFill>
          <a:ln w="57150">
            <a:solidFill>
              <a:srgbClr val="3FB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B2E80C-66A6-4159-8491-1CFAA94DD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31" y="356971"/>
            <a:ext cx="3693491" cy="4572000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C369DC-30BB-415F-BFB8-5DB72AC79B65}"/>
              </a:ext>
            </a:extLst>
          </p:cNvPr>
          <p:cNvSpPr txBox="1"/>
          <p:nvPr/>
        </p:nvSpPr>
        <p:spPr>
          <a:xfrm>
            <a:off x="571500" y="1654892"/>
            <a:ext cx="617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Choose how you would like to receive communication about your FAFSA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Email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Postal Mail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Text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B21CC-D05A-4C46-83EB-F7B68948C200}"/>
              </a:ext>
            </a:extLst>
          </p:cNvPr>
          <p:cNvSpPr txBox="1"/>
          <p:nvPr/>
        </p:nvSpPr>
        <p:spPr>
          <a:xfrm>
            <a:off x="571500" y="3655140"/>
            <a:ext cx="6142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You can also request to have your FAFSA information provided in English or Spanish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499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4366023" y="341089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Challenge Questions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33791-DFBD-478A-8C53-1DB92ACE7E82}"/>
              </a:ext>
            </a:extLst>
          </p:cNvPr>
          <p:cNvSpPr/>
          <p:nvPr/>
        </p:nvSpPr>
        <p:spPr>
          <a:xfrm>
            <a:off x="5239700" y="1316381"/>
            <a:ext cx="6329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Enter your name, exactly how it appears on your Social Security card.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1EF4C-474C-4E2F-B0B8-642A93AAB2C8}"/>
              </a:ext>
            </a:extLst>
          </p:cNvPr>
          <p:cNvSpPr txBox="1"/>
          <p:nvPr/>
        </p:nvSpPr>
        <p:spPr>
          <a:xfrm>
            <a:off x="5220650" y="2715512"/>
            <a:ext cx="634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 the correct month, date and year of your birth.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28BA8A-64D1-45AF-860A-3F0E993DC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67" y="430697"/>
            <a:ext cx="3717122" cy="4572000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C5965F-1C40-4CEC-8933-C7D1079823F1}"/>
              </a:ext>
            </a:extLst>
          </p:cNvPr>
          <p:cNvSpPr/>
          <p:nvPr/>
        </p:nvSpPr>
        <p:spPr>
          <a:xfrm>
            <a:off x="5791200" y="1640225"/>
            <a:ext cx="5410200" cy="25060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D7591-3ECE-426A-A902-88546FFE289A}"/>
              </a:ext>
            </a:extLst>
          </p:cNvPr>
          <p:cNvSpPr txBox="1"/>
          <p:nvPr/>
        </p:nvSpPr>
        <p:spPr>
          <a:xfrm>
            <a:off x="5973563" y="2064536"/>
            <a:ext cx="4978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Choose four different challenge questions and enter each of your answers under the corresponding question.</a:t>
            </a:r>
          </a:p>
        </p:txBody>
      </p:sp>
    </p:spTree>
    <p:extLst>
      <p:ext uri="{BB962C8B-B14F-4D97-AF65-F5344CB8AC3E}">
        <p14:creationId xmlns:p14="http://schemas.microsoft.com/office/powerpoint/2010/main" val="268218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7779173" y="319278"/>
            <a:ext cx="441282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5782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Confirm &amp; Verify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1EF4C-474C-4E2F-B0B8-642A93AAB2C8}"/>
              </a:ext>
            </a:extLst>
          </p:cNvPr>
          <p:cNvSpPr txBox="1"/>
          <p:nvPr/>
        </p:nvSpPr>
        <p:spPr>
          <a:xfrm>
            <a:off x="5220650" y="2715512"/>
            <a:ext cx="634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 the correct month, date and year of your birth.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C5965F-1C40-4CEC-8933-C7D1079823F1}"/>
              </a:ext>
            </a:extLst>
          </p:cNvPr>
          <p:cNvSpPr/>
          <p:nvPr/>
        </p:nvSpPr>
        <p:spPr>
          <a:xfrm>
            <a:off x="8384621" y="2293471"/>
            <a:ext cx="3467103" cy="250607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354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+mj-lt"/>
              </a:rPr>
              <a:t>Confirm and verify       the information you’ve provided is accurate.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1EC0C0-75B2-4021-80FB-3B29C591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76" y="381616"/>
            <a:ext cx="3657600" cy="4600761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566A07-E932-41BE-8B29-128B58493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84" y="577885"/>
            <a:ext cx="3646304" cy="4572000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08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497150" y="339720"/>
            <a:ext cx="50964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Verify Email &amp; Phone Number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C5965F-1C40-4CEC-8933-C7D1079823F1}"/>
              </a:ext>
            </a:extLst>
          </p:cNvPr>
          <p:cNvSpPr/>
          <p:nvPr/>
        </p:nvSpPr>
        <p:spPr>
          <a:xfrm>
            <a:off x="497150" y="1981200"/>
            <a:ext cx="5217850" cy="304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+mj-lt"/>
            </a:endParaRP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C7E72FD5-C320-45AD-AFB1-C51266397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96" y="903567"/>
            <a:ext cx="5599981" cy="374904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F9F357-B3B7-418B-9759-E57B58808E51}"/>
              </a:ext>
            </a:extLst>
          </p:cNvPr>
          <p:cNvSpPr txBox="1"/>
          <p:nvPr/>
        </p:nvSpPr>
        <p:spPr>
          <a:xfrm>
            <a:off x="838200" y="2161430"/>
            <a:ext cx="4636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Student Aid will send a code to your cell phone and/or your email address. You’ll provide the code here  to set up your FSA ID. The code will serve as confirmation of the information you’ve provided.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17491-9153-4449-859F-BFE0538A6DAC}"/>
              </a:ext>
            </a:extLst>
          </p:cNvPr>
          <p:cNvSpPr/>
          <p:nvPr/>
        </p:nvSpPr>
        <p:spPr>
          <a:xfrm>
            <a:off x="7345456" y="3451038"/>
            <a:ext cx="1036543" cy="304800"/>
          </a:xfrm>
          <a:prstGeom prst="rect">
            <a:avLst/>
          </a:prstGeom>
          <a:solidFill>
            <a:schemeClr val="tx1"/>
          </a:solidFill>
          <a:ln>
            <a:solidFill>
              <a:srgbClr val="354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31988-46EA-44D6-BDDD-435B02FBD17F}"/>
              </a:ext>
            </a:extLst>
          </p:cNvPr>
          <p:cNvSpPr txBox="1"/>
          <p:nvPr/>
        </p:nvSpPr>
        <p:spPr>
          <a:xfrm>
            <a:off x="7381315" y="3435180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768523</a:t>
            </a:r>
          </a:p>
        </p:txBody>
      </p:sp>
    </p:spTree>
    <p:extLst>
      <p:ext uri="{BB962C8B-B14F-4D97-AF65-F5344CB8AC3E}">
        <p14:creationId xmlns:p14="http://schemas.microsoft.com/office/powerpoint/2010/main" val="421469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743875" y="261813"/>
            <a:ext cx="107042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Two-Step </a:t>
            </a:r>
            <a:r>
              <a:rPr lang="en-US" sz="48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Authentication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9A2F6-0904-4363-8D0F-7D4F1A387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04" y="1452822"/>
            <a:ext cx="4835186" cy="3291840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76629A-50E7-4CD0-BD81-C7C99D80C72D}"/>
              </a:ext>
            </a:extLst>
          </p:cNvPr>
          <p:cNvSpPr txBox="1"/>
          <p:nvPr/>
        </p:nvSpPr>
        <p:spPr>
          <a:xfrm>
            <a:off x="7791236" y="3543958"/>
            <a:ext cx="1905000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student@gmail.com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E739D-E0A9-42CE-B626-93D12E3A7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583" y="3452715"/>
            <a:ext cx="571429" cy="314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70AB70-1BCE-4C9E-BC40-855914554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333" y="4255858"/>
            <a:ext cx="1404982" cy="58004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9E1674-FEF3-4445-B561-03E2F8E4ACCB}"/>
              </a:ext>
            </a:extLst>
          </p:cNvPr>
          <p:cNvSpPr/>
          <p:nvPr/>
        </p:nvSpPr>
        <p:spPr>
          <a:xfrm>
            <a:off x="341111" y="1283342"/>
            <a:ext cx="6349816" cy="3552563"/>
          </a:xfrm>
          <a:prstGeom prst="roundRect">
            <a:avLst/>
          </a:prstGeom>
          <a:solidFill>
            <a:srgbClr val="008D8A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ABF3C-99E1-4D92-A944-9FD104BE32B1}"/>
              </a:ext>
            </a:extLst>
          </p:cNvPr>
          <p:cNvSpPr txBox="1"/>
          <p:nvPr/>
        </p:nvSpPr>
        <p:spPr>
          <a:xfrm>
            <a:off x="637775" y="1452822"/>
            <a:ext cx="60637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Installing an Authenticator App isn’t required, but it’s recommended as an added way to keep your information safe and secure.</a:t>
            </a:r>
          </a:p>
          <a:p>
            <a:endParaRPr lang="en-US" sz="1600" dirty="0">
              <a:latin typeface="+mj-lt"/>
            </a:endParaRPr>
          </a:p>
          <a:p>
            <a:r>
              <a:rPr lang="en-US" sz="2400" dirty="0">
                <a:latin typeface="+mj-lt"/>
              </a:rPr>
              <a:t>You can download your own Authenticator App, or set one up directly from the FSA ID creation screen.</a:t>
            </a:r>
            <a:endParaRPr lang="en-US" sz="2400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6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8427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364655" y="168831"/>
            <a:ext cx="50964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782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Backup Code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84C22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8427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F9F357-B3B7-418B-9759-E57B58808E51}"/>
              </a:ext>
            </a:extLst>
          </p:cNvPr>
          <p:cNvSpPr txBox="1"/>
          <p:nvPr/>
        </p:nvSpPr>
        <p:spPr>
          <a:xfrm>
            <a:off x="838200" y="2161430"/>
            <a:ext cx="4636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Student Aid will send a code to your cell phone and/or your email address. You’ll provide the code here  to set up your FSA ID. The code will serve as confirmation of the information you’ve provided.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BC9098-71A0-4757-A52A-0778EB5F0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216" y="867657"/>
            <a:ext cx="5567572" cy="397142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404F03-781F-4FBB-B7DB-EEA29FC20E14}"/>
              </a:ext>
            </a:extLst>
          </p:cNvPr>
          <p:cNvSpPr/>
          <p:nvPr/>
        </p:nvSpPr>
        <p:spPr>
          <a:xfrm>
            <a:off x="198455" y="1269358"/>
            <a:ext cx="5928025" cy="3605880"/>
          </a:xfrm>
          <a:prstGeom prst="roundRect">
            <a:avLst/>
          </a:prstGeom>
          <a:solidFill>
            <a:srgbClr val="628BDC"/>
          </a:solidFill>
          <a:ln w="57150">
            <a:solidFill>
              <a:srgbClr val="94A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When your two-step </a:t>
            </a:r>
            <a:r>
              <a:rPr lang="en-US" sz="2300" dirty="0">
                <a:solidFill>
                  <a:prstClr val="white"/>
                </a:solidFill>
                <a:latin typeface="Century Gothic" panose="020B0502020202020204"/>
              </a:rPr>
              <a:t>authenti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cation has been set up, you’ll receive a backup code.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is the code you’ll use to login when you no longer have access to any of the methods you’ve just set up.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Store the code in a safe place.</a:t>
            </a:r>
          </a:p>
        </p:txBody>
      </p:sp>
      <p:pic>
        <p:nvPicPr>
          <p:cNvPr id="18" name="Picture 17" descr="Premium Vector | Check mark symbol check mark symbol on white background  drawing by illustration black check mark">
            <a:extLst>
              <a:ext uri="{FF2B5EF4-FFF2-40B4-BE49-F238E27FC236}">
                <a16:creationId xmlns:a16="http://schemas.microsoft.com/office/drawing/2014/main" id="{DC51952E-32E0-41A3-AF44-C9D5250F2D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49" y="3381941"/>
            <a:ext cx="169952" cy="23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A7AB1A-055F-40AC-9321-37C7851D4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842802"/>
            <a:ext cx="1219200" cy="625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AFF02-583B-4BC9-A43C-C10844FE3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69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6505274" y="352723"/>
            <a:ext cx="5257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Needs </a:t>
            </a:r>
          </a:p>
          <a:p>
            <a:pPr algn="ctr"/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 FSA ID Flowchart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ED89B-DFA0-4160-8C09-0B78E2AF2A78}"/>
              </a:ext>
            </a:extLst>
          </p:cNvPr>
          <p:cNvSpPr txBox="1"/>
          <p:nvPr/>
        </p:nvSpPr>
        <p:spPr>
          <a:xfrm>
            <a:off x="7543800" y="419616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UCanGo2.org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CAD60-871D-46DB-B243-0327233E1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7131"/>
            <a:ext cx="5995048" cy="4663440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25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1524740" y="254557"/>
            <a:ext cx="11280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Where Can I Use My FSA ID?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4D2927-1DA9-4E9E-B938-673CDE43E3A9}"/>
              </a:ext>
            </a:extLst>
          </p:cNvPr>
          <p:cNvSpPr/>
          <p:nvPr/>
        </p:nvSpPr>
        <p:spPr>
          <a:xfrm>
            <a:off x="1752600" y="1273870"/>
            <a:ext cx="8077200" cy="386055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117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38D9F-265D-46E5-ACE5-AB109755862B}"/>
              </a:ext>
            </a:extLst>
          </p:cNvPr>
          <p:cNvSpPr/>
          <p:nvPr/>
        </p:nvSpPr>
        <p:spPr>
          <a:xfrm>
            <a:off x="1866900" y="1456490"/>
            <a:ext cx="78486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Calibri" panose="020F0502020204030204" pitchFamily="34" charset="0"/>
              </a:rPr>
              <a:t>Confirmation of your FSA ID can take from 3-5 days.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Calibri" panose="020F0502020204030204" pitchFamily="34" charset="0"/>
              </a:rPr>
              <a:t>Once your FSA ID has been confirmed, you can use it to sign your FAFSA and access other Federal Student Aid websites.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Complete student loan paperwork and the Master Promissory Note (MPN)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Student loan entrance and exit counseling</a:t>
            </a:r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Monitor student loan balances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Apply for student loan discharge under certain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53606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2133600" y="194713"/>
            <a:ext cx="11280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5782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Creating My FSA ID Video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D9C1C-1596-47E4-8358-03FE0FF994FF}"/>
              </a:ext>
            </a:extLst>
          </p:cNvPr>
          <p:cNvSpPr txBox="1"/>
          <p:nvPr/>
        </p:nvSpPr>
        <p:spPr>
          <a:xfrm>
            <a:off x="567466" y="254606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782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StudentAid.gov</a:t>
            </a:r>
            <a:endParaRPr lang="en-US" sz="3200" dirty="0">
              <a:solidFill>
                <a:srgbClr val="5782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1E43B-6703-4FC9-B1D5-9963D4094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285599"/>
            <a:ext cx="6675120" cy="3735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23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C537D-864B-4AD5-BF0E-F93A00942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1000"/>
            <a:ext cx="6406978" cy="4663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127247" y="20715"/>
            <a:ext cx="490195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675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FAFSA</a:t>
            </a:r>
          </a:p>
          <a:p>
            <a:endParaRPr lang="en-US" sz="1200" dirty="0">
              <a:solidFill>
                <a:srgbClr val="26758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4E5D"/>
                </a:solidFill>
              </a:rPr>
              <a:t>The FAFSA, or Free Application for Federal Student Aid, is your first step in applying for federal and state financial aid programs.</a:t>
            </a:r>
          </a:p>
          <a:p>
            <a:endParaRPr lang="en-US" sz="1200" dirty="0">
              <a:solidFill>
                <a:srgbClr val="194E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4E5D"/>
                </a:solidFill>
              </a:rPr>
              <a:t>Complete the FAFSA every year for financial aid to help with college expenses.</a:t>
            </a:r>
          </a:p>
          <a:p>
            <a:endParaRPr lang="en-US" sz="1200" dirty="0">
              <a:solidFill>
                <a:srgbClr val="194E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4E5D"/>
                </a:solidFill>
              </a:rPr>
              <a:t>Find the 2024-25 FAFSA at </a:t>
            </a:r>
            <a:r>
              <a:rPr lang="en-US" u="sng" dirty="0">
                <a:solidFill>
                  <a:srgbClr val="354F9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FAFSA.</a:t>
            </a:r>
            <a:r>
              <a:rPr lang="en-US" dirty="0">
                <a:solidFill>
                  <a:srgbClr val="354F9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r>
              <a:rPr lang="en-US" dirty="0">
                <a:solidFill>
                  <a:srgbClr val="354F93"/>
                </a:solidFill>
              </a:rPr>
              <a:t>  </a:t>
            </a:r>
            <a:r>
              <a:rPr lang="en-US" dirty="0">
                <a:solidFill>
                  <a:srgbClr val="194E5D"/>
                </a:solidFill>
              </a:rPr>
              <a:t>by December 31, 2023.</a:t>
            </a:r>
          </a:p>
          <a:p>
            <a:endParaRPr lang="en-US" sz="1200" dirty="0">
              <a:solidFill>
                <a:srgbClr val="194E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4E5D"/>
                </a:solidFill>
              </a:rPr>
              <a:t>To access and sign the FAFSA, students and parents will need to create an FSA ID (Federal Student Aid Identification) at </a:t>
            </a:r>
            <a:r>
              <a:rPr lang="en-US" u="sng" dirty="0">
                <a:solidFill>
                  <a:srgbClr val="354F9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StudentAid.gov</a:t>
            </a:r>
            <a:r>
              <a:rPr lang="en-US" dirty="0">
                <a:solidFill>
                  <a:srgbClr val="194E5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389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2286000" y="246465"/>
            <a:ext cx="11280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354F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Completing the FAFSA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D9C1C-1596-47E4-8358-03FE0FF994FF}"/>
              </a:ext>
            </a:extLst>
          </p:cNvPr>
          <p:cNvSpPr txBox="1"/>
          <p:nvPr/>
        </p:nvSpPr>
        <p:spPr>
          <a:xfrm>
            <a:off x="3382844" y="1215961"/>
            <a:ext cx="873295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4F93"/>
                </a:solidFill>
              </a:rPr>
              <a:t>The FAFSA for the 2024-25 school year will be available by December 31, 2023.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4F93"/>
                </a:solidFill>
              </a:rPr>
              <a:t>Find the FAFSA at </a:t>
            </a:r>
            <a:r>
              <a:rPr lang="en-US" sz="2800" u="sng" dirty="0">
                <a:solidFill>
                  <a:srgbClr val="354F9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FAFSA.gov</a:t>
            </a:r>
            <a:r>
              <a:rPr lang="en-US" sz="2800" dirty="0">
                <a:solidFill>
                  <a:srgbClr val="354F93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4F93"/>
                </a:solidFill>
              </a:rPr>
              <a:t>Fill this form out every year to apply for financial assistance to help with college costs.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4F93"/>
                </a:solidFill>
              </a:rPr>
              <a:t>When completing the FAFSA, it’s best to have your parents with you. They will need to include some of their personal information.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54F9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CBC71-7E3A-4BF6-8B6E-7E085EFD9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41" y="1667981"/>
            <a:ext cx="3266303" cy="26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275034" y="26185"/>
            <a:ext cx="112804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Information you may need </a:t>
            </a:r>
          </a:p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complete the FAFSA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C0527E-B2C7-4A2E-8AF2-25E62C4BB7FA}"/>
              </a:ext>
            </a:extLst>
          </p:cNvPr>
          <p:cNvSpPr/>
          <p:nvPr/>
        </p:nvSpPr>
        <p:spPr>
          <a:xfrm>
            <a:off x="737347" y="1854562"/>
            <a:ext cx="32766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7E86D-246B-4D4C-8EE4-9A485C73B6AC}"/>
              </a:ext>
            </a:extLst>
          </p:cNvPr>
          <p:cNvSpPr txBox="1"/>
          <p:nvPr/>
        </p:nvSpPr>
        <p:spPr>
          <a:xfrm>
            <a:off x="838200" y="193539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Security Numbers for student and parent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9725C1-807D-4E74-AE98-B5908A5AD619}"/>
              </a:ext>
            </a:extLst>
          </p:cNvPr>
          <p:cNvSpPr/>
          <p:nvPr/>
        </p:nvSpPr>
        <p:spPr>
          <a:xfrm>
            <a:off x="723900" y="2971800"/>
            <a:ext cx="32766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35917-6359-46A7-8203-4D6235D1C9F7}"/>
              </a:ext>
            </a:extLst>
          </p:cNvPr>
          <p:cNvSpPr txBox="1"/>
          <p:nvPr/>
        </p:nvSpPr>
        <p:spPr>
          <a:xfrm>
            <a:off x="762000" y="308320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Full, legal name for student and parent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8E1B9BC-B14B-43EE-936A-5B29884EC819}"/>
              </a:ext>
            </a:extLst>
          </p:cNvPr>
          <p:cNvSpPr/>
          <p:nvPr/>
        </p:nvSpPr>
        <p:spPr>
          <a:xfrm>
            <a:off x="762000" y="4062897"/>
            <a:ext cx="32766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Date of birth for student and parent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506C7E-9B86-480C-914B-C5D8DE3F2654}"/>
              </a:ext>
            </a:extLst>
          </p:cNvPr>
          <p:cNvSpPr/>
          <p:nvPr/>
        </p:nvSpPr>
        <p:spPr>
          <a:xfrm>
            <a:off x="4419600" y="4062897"/>
            <a:ext cx="32766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Date of marriage, divorce, separation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1861B2-99C6-40FA-847C-E03290AA473D}"/>
              </a:ext>
            </a:extLst>
          </p:cNvPr>
          <p:cNvSpPr/>
          <p:nvPr/>
        </p:nvSpPr>
        <p:spPr>
          <a:xfrm>
            <a:off x="8096251" y="2969915"/>
            <a:ext cx="32766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2022 Federal Income Tax return for student and parent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249C0B-3844-4BD5-80C3-25FE959CC89A}"/>
              </a:ext>
            </a:extLst>
          </p:cNvPr>
          <p:cNvSpPr/>
          <p:nvPr/>
        </p:nvSpPr>
        <p:spPr>
          <a:xfrm>
            <a:off x="4419600" y="1849880"/>
            <a:ext cx="32766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498E9A-F1F8-4380-87BE-FEF875E42E8C}"/>
              </a:ext>
            </a:extLst>
          </p:cNvPr>
          <p:cNvSpPr txBox="1"/>
          <p:nvPr/>
        </p:nvSpPr>
        <p:spPr>
          <a:xfrm>
            <a:off x="4464253" y="1968291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 addresses for student and parent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EA7446-5C8E-4B55-8D25-C5026BC53423}"/>
              </a:ext>
            </a:extLst>
          </p:cNvPr>
          <p:cNvSpPr/>
          <p:nvPr/>
        </p:nvSpPr>
        <p:spPr>
          <a:xfrm>
            <a:off x="4412706" y="2971800"/>
            <a:ext cx="32766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55FD1C-9DCA-429A-908C-4F4B31DFDFE4}"/>
              </a:ext>
            </a:extLst>
          </p:cNvPr>
          <p:cNvSpPr txBox="1"/>
          <p:nvPr/>
        </p:nvSpPr>
        <p:spPr>
          <a:xfrm>
            <a:off x="4464253" y="3072458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phone numbers for student and parent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89F6C15-BC59-42A1-A4B4-E7233EAEF886}"/>
              </a:ext>
            </a:extLst>
          </p:cNvPr>
          <p:cNvSpPr/>
          <p:nvPr/>
        </p:nvSpPr>
        <p:spPr>
          <a:xfrm>
            <a:off x="8096251" y="4062897"/>
            <a:ext cx="32766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658C0E-62BF-4473-8F83-6F4CDEC76CC9}"/>
              </a:ext>
            </a:extLst>
          </p:cNvPr>
          <p:cNvSpPr txBox="1"/>
          <p:nvPr/>
        </p:nvSpPr>
        <p:spPr>
          <a:xfrm>
            <a:off x="8191502" y="4188478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of assets, cash and savings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F6928EC-19E4-4F61-8891-381F54A0D65A}"/>
              </a:ext>
            </a:extLst>
          </p:cNvPr>
          <p:cNvSpPr/>
          <p:nvPr/>
        </p:nvSpPr>
        <p:spPr>
          <a:xfrm>
            <a:off x="8099612" y="1848824"/>
            <a:ext cx="32766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D19556-A7DD-4253-94A3-48B5946CAE2A}"/>
              </a:ext>
            </a:extLst>
          </p:cNvPr>
          <p:cNvSpPr txBox="1"/>
          <p:nvPr/>
        </p:nvSpPr>
        <p:spPr>
          <a:xfrm>
            <a:off x="8122654" y="1926231"/>
            <a:ext cx="315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Alien Registration Number if not a U.S. citizen</a:t>
            </a:r>
          </a:p>
        </p:txBody>
      </p:sp>
    </p:spTree>
    <p:extLst>
      <p:ext uri="{BB962C8B-B14F-4D97-AF65-F5344CB8AC3E}">
        <p14:creationId xmlns:p14="http://schemas.microsoft.com/office/powerpoint/2010/main" val="202073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Head with gears">
            <a:extLst>
              <a:ext uri="{FF2B5EF4-FFF2-40B4-BE49-F238E27FC236}">
                <a16:creationId xmlns:a16="http://schemas.microsoft.com/office/drawing/2014/main" id="{66F464C7-D877-4F32-9100-A7B2942B2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3657600"/>
            <a:ext cx="914400" cy="914400"/>
          </a:xfrm>
          <a:prstGeom prst="rect">
            <a:avLst/>
          </a:prstGeom>
        </p:spPr>
      </p:pic>
      <p:pic>
        <p:nvPicPr>
          <p:cNvPr id="7" name="Graphic 6" descr="List">
            <a:extLst>
              <a:ext uri="{FF2B5EF4-FFF2-40B4-BE49-F238E27FC236}">
                <a16:creationId xmlns:a16="http://schemas.microsoft.com/office/drawing/2014/main" id="{CDBC07EB-590A-4C3E-84E9-A838D24EB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9676" y="3657600"/>
            <a:ext cx="914400" cy="914400"/>
          </a:xfrm>
          <a:prstGeom prst="rect">
            <a:avLst/>
          </a:prstGeom>
        </p:spPr>
      </p:pic>
      <p:pic>
        <p:nvPicPr>
          <p:cNvPr id="9" name="Graphic 8" descr="Money">
            <a:extLst>
              <a:ext uri="{FF2B5EF4-FFF2-40B4-BE49-F238E27FC236}">
                <a16:creationId xmlns:a16="http://schemas.microsoft.com/office/drawing/2014/main" id="{B6D790D4-4BB1-4F49-BA10-B72FE184F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6228" y="3540292"/>
            <a:ext cx="914400" cy="914400"/>
          </a:xfrm>
          <a:prstGeom prst="rect">
            <a:avLst/>
          </a:prstGeom>
        </p:spPr>
      </p:pic>
      <p:pic>
        <p:nvPicPr>
          <p:cNvPr id="11" name="Graphic 10" descr="Books">
            <a:extLst>
              <a:ext uri="{FF2B5EF4-FFF2-40B4-BE49-F238E27FC236}">
                <a16:creationId xmlns:a16="http://schemas.microsoft.com/office/drawing/2014/main" id="{BBB17B9D-B6BF-4517-999F-90A8418D88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21927" y="3657600"/>
            <a:ext cx="914400" cy="914400"/>
          </a:xfrm>
          <a:prstGeom prst="rect">
            <a:avLst/>
          </a:prstGeom>
        </p:spPr>
      </p:pic>
      <p:pic>
        <p:nvPicPr>
          <p:cNvPr id="33" name="Graphic 32" descr="Graduation cap">
            <a:extLst>
              <a:ext uri="{FF2B5EF4-FFF2-40B4-BE49-F238E27FC236}">
                <a16:creationId xmlns:a16="http://schemas.microsoft.com/office/drawing/2014/main" id="{F2B647E0-5B53-4BBA-9550-AA207619AA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33379" y="3667125"/>
            <a:ext cx="914400" cy="914400"/>
          </a:xfrm>
          <a:prstGeom prst="rect">
            <a:avLst/>
          </a:prstGeom>
        </p:spPr>
      </p:pic>
      <p:pic>
        <p:nvPicPr>
          <p:cNvPr id="35" name="Graphic 34" descr="Classroom">
            <a:extLst>
              <a:ext uri="{FF2B5EF4-FFF2-40B4-BE49-F238E27FC236}">
                <a16:creationId xmlns:a16="http://schemas.microsoft.com/office/drawing/2014/main" id="{0EFAC3B6-5AA4-44DF-B193-4F679E15BE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42430" y="3648075"/>
            <a:ext cx="914400" cy="914400"/>
          </a:xfrm>
          <a:prstGeom prst="rect">
            <a:avLst/>
          </a:prstGeom>
        </p:spPr>
      </p:pic>
      <p:pic>
        <p:nvPicPr>
          <p:cNvPr id="37" name="Graphic 36" descr="Monitor">
            <a:extLst>
              <a:ext uri="{FF2B5EF4-FFF2-40B4-BE49-F238E27FC236}">
                <a16:creationId xmlns:a16="http://schemas.microsoft.com/office/drawing/2014/main" id="{24892D33-697E-473C-A459-32F608DBAE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59077" y="3657600"/>
            <a:ext cx="914400" cy="914400"/>
          </a:xfrm>
          <a:prstGeom prst="rect">
            <a:avLst/>
          </a:prstGeom>
        </p:spPr>
      </p:pic>
      <p:pic>
        <p:nvPicPr>
          <p:cNvPr id="39" name="Graphic 38" descr="Group">
            <a:extLst>
              <a:ext uri="{FF2B5EF4-FFF2-40B4-BE49-F238E27FC236}">
                <a16:creationId xmlns:a16="http://schemas.microsoft.com/office/drawing/2014/main" id="{51CFCBA7-825B-4A94-ABB2-C990055ACF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20400" y="3638550"/>
            <a:ext cx="914400" cy="91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6B40E1-A9F0-439E-8142-1B047BD8FE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5859" y="0"/>
            <a:ext cx="12192000" cy="12954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92A7F1-6931-EF41-9A01-2830CCA8C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202" y="220840"/>
            <a:ext cx="9979152" cy="1619469"/>
          </a:xfrm>
        </p:spPr>
        <p:txBody>
          <a:bodyPr>
            <a:normAutofit/>
          </a:bodyPr>
          <a:lstStyle/>
          <a:p>
            <a:pPr algn="ctr"/>
            <a:r>
              <a:rPr lang="en-US" sz="5400" b="1" cap="small" dirty="0">
                <a:solidFill>
                  <a:schemeClr val="tx1"/>
                </a:solidFill>
                <a:latin typeface="+mj-lt"/>
              </a:rPr>
              <a:t>Contact Us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0A45B-31FF-4D81-8267-F2D2B2BDB3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919" y="1960463"/>
            <a:ext cx="11701395" cy="944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F73FD7-EC41-4CD5-BAD2-96FE8136E5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3656" y="1325596"/>
            <a:ext cx="10089754" cy="944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9646DC-44BE-477B-9974-4ADBF9964235}"/>
              </a:ext>
            </a:extLst>
          </p:cNvPr>
          <p:cNvSpPr txBox="1"/>
          <p:nvPr/>
        </p:nvSpPr>
        <p:spPr>
          <a:xfrm>
            <a:off x="3826221" y="50537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405.234.4239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866.443.7420 (toll free)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UCanGo2@ocap.org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F12157-0B90-438C-8774-7A1E43E5D40A}"/>
              </a:ext>
            </a:extLst>
          </p:cNvPr>
          <p:cNvSpPr/>
          <p:nvPr/>
        </p:nvSpPr>
        <p:spPr>
          <a:xfrm>
            <a:off x="1993123" y="6521445"/>
            <a:ext cx="8547101" cy="272415"/>
          </a:xfrm>
          <a:prstGeom prst="roundRect">
            <a:avLst/>
          </a:prstGeom>
          <a:solidFill>
            <a:schemeClr val="tx1"/>
          </a:solidFill>
          <a:ln>
            <a:solidFill>
              <a:srgbClr val="91AAED"/>
            </a:solidFill>
          </a:ln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This presentation is for educational purposes only, and is not intended to be construed as financial, investment, legal and/or tax advice.</a:t>
            </a:r>
            <a:endParaRPr lang="en-US" sz="1000" i="1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878807-27CF-422C-AFC5-D9D0991AF0FB}"/>
              </a:ext>
            </a:extLst>
          </p:cNvPr>
          <p:cNvSpPr/>
          <p:nvPr/>
        </p:nvSpPr>
        <p:spPr>
          <a:xfrm>
            <a:off x="3180778" y="1066800"/>
            <a:ext cx="5334000" cy="18386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5C83A6-2E2A-4F34-A94E-0093F644D2C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97" y="1494991"/>
            <a:ext cx="4070869" cy="1005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5500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474D51C2-02A8-40DE-996A-E3672A3F1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54495"/>
              </p:ext>
            </p:extLst>
          </p:nvPr>
        </p:nvGraphicFramePr>
        <p:xfrm>
          <a:off x="6019800" y="228600"/>
          <a:ext cx="4800822" cy="487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1652B6-E30A-4E87-AE4C-0E05FE71C3A3}"/>
              </a:ext>
            </a:extLst>
          </p:cNvPr>
          <p:cNvSpPr txBox="1"/>
          <p:nvPr/>
        </p:nvSpPr>
        <p:spPr>
          <a:xfrm>
            <a:off x="685800" y="13716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675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should you complete the FAFSA?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38B216-078D-45B8-83EE-0E8A261D66C3}"/>
              </a:ext>
            </a:extLst>
          </p:cNvPr>
          <p:cNvSpPr/>
          <p:nvPr/>
        </p:nvSpPr>
        <p:spPr>
          <a:xfrm>
            <a:off x="5791200" y="152400"/>
            <a:ext cx="5029422" cy="1642658"/>
          </a:xfrm>
          <a:prstGeom prst="roundRect">
            <a:avLst/>
          </a:prstGeom>
          <a:solidFill>
            <a:srgbClr val="46C28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ln w="0"/>
                <a:solidFill>
                  <a:schemeClr val="tx1"/>
                </a:solidFill>
              </a:rPr>
              <a:t>Used to determine your eligibility for financial aid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79CC63-B6EB-419F-9EC4-22DD7D781FE3}"/>
              </a:ext>
            </a:extLst>
          </p:cNvPr>
          <p:cNvSpPr/>
          <p:nvPr/>
        </p:nvSpPr>
        <p:spPr>
          <a:xfrm>
            <a:off x="5791200" y="1871258"/>
            <a:ext cx="5029422" cy="16426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Also used to apply for some forms of </a:t>
            </a:r>
          </a:p>
          <a:p>
            <a:pPr lvl="0" algn="ctr"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state aid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8E40C6-417B-4AC5-B79C-D1636749D0A4}"/>
              </a:ext>
            </a:extLst>
          </p:cNvPr>
          <p:cNvSpPr/>
          <p:nvPr/>
        </p:nvSpPr>
        <p:spPr>
          <a:xfrm>
            <a:off x="5791200" y="3590116"/>
            <a:ext cx="5029422" cy="164265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tx1"/>
                </a:solidFill>
                <a:cs typeface="Vani" panose="02040502050405020303" pitchFamily="18" charset="0"/>
              </a:rPr>
              <a:t>Required each year for Alabama seniors as a graduation requirement</a:t>
            </a:r>
          </a:p>
        </p:txBody>
      </p:sp>
    </p:spTree>
    <p:extLst>
      <p:ext uri="{BB962C8B-B14F-4D97-AF65-F5344CB8AC3E}">
        <p14:creationId xmlns:p14="http://schemas.microsoft.com/office/powerpoint/2010/main" val="84982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1652B6-E30A-4E87-AE4C-0E05FE71C3A3}"/>
              </a:ext>
            </a:extLst>
          </p:cNvPr>
          <p:cNvSpPr txBox="1"/>
          <p:nvPr/>
        </p:nvSpPr>
        <p:spPr>
          <a:xfrm>
            <a:off x="3916680" y="304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8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FAFSA Facts</a:t>
            </a:r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5BA805B2-FCF9-496F-9E2F-F57888F16190}"/>
              </a:ext>
            </a:extLst>
          </p:cNvPr>
          <p:cNvSpPr/>
          <p:nvPr/>
        </p:nvSpPr>
        <p:spPr>
          <a:xfrm rot="1212055">
            <a:off x="3390013" y="2546997"/>
            <a:ext cx="2011680" cy="914400"/>
          </a:xfrm>
          <a:prstGeom prst="mathMinus">
            <a:avLst/>
          </a:prstGeom>
          <a:solidFill>
            <a:srgbClr val="008D8A"/>
          </a:solidFill>
          <a:ln>
            <a:solidFill>
              <a:srgbClr val="008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2856F0-5E28-4A49-B503-7FCC6BA85825}"/>
              </a:ext>
            </a:extLst>
          </p:cNvPr>
          <p:cNvSpPr/>
          <p:nvPr/>
        </p:nvSpPr>
        <p:spPr>
          <a:xfrm>
            <a:off x="1203126" y="1311939"/>
            <a:ext cx="2926080" cy="2926080"/>
          </a:xfrm>
          <a:prstGeom prst="ellipse">
            <a:avLst/>
          </a:prstGeom>
          <a:solidFill>
            <a:srgbClr val="008D8A"/>
          </a:solidFill>
          <a:ln>
            <a:solidFill>
              <a:srgbClr val="194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954E9-D11A-4B9D-A259-69A65974E4D1}"/>
              </a:ext>
            </a:extLst>
          </p:cNvPr>
          <p:cNvSpPr txBox="1"/>
          <p:nvPr/>
        </p:nvSpPr>
        <p:spPr>
          <a:xfrm>
            <a:off x="1449171" y="1796174"/>
            <a:ext cx="234582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high school class of 2022 left about $3.6 billion in Pell Grants on the table by not completing the FAFSA.</a:t>
            </a:r>
          </a:p>
          <a:p>
            <a:pPr algn="ctr"/>
            <a:endParaRPr lang="en-US" dirty="0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F9200CE1-11F0-4B53-A622-5F3DA8349E8B}"/>
              </a:ext>
            </a:extLst>
          </p:cNvPr>
          <p:cNvSpPr/>
          <p:nvPr/>
        </p:nvSpPr>
        <p:spPr>
          <a:xfrm rot="20412962">
            <a:off x="6747618" y="2580189"/>
            <a:ext cx="2011680" cy="914400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C750A0-8909-43FD-BED6-0A23AD85EC93}"/>
              </a:ext>
            </a:extLst>
          </p:cNvPr>
          <p:cNvSpPr/>
          <p:nvPr/>
        </p:nvSpPr>
        <p:spPr>
          <a:xfrm>
            <a:off x="4632960" y="2190800"/>
            <a:ext cx="2926080" cy="29260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8872A-E728-4012-9B87-A1AEC40D7FE3}"/>
              </a:ext>
            </a:extLst>
          </p:cNvPr>
          <p:cNvSpPr txBox="1"/>
          <p:nvPr/>
        </p:nvSpPr>
        <p:spPr>
          <a:xfrm>
            <a:off x="4817668" y="2774979"/>
            <a:ext cx="2514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By 2025, nearly</a:t>
            </a:r>
          </a:p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three out of four  jobs will require </a:t>
            </a: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education  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beyond high school.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10FB1D-E19F-48D4-A9EA-2CC7E51D369E}"/>
              </a:ext>
            </a:extLst>
          </p:cNvPr>
          <p:cNvSpPr/>
          <p:nvPr/>
        </p:nvSpPr>
        <p:spPr>
          <a:xfrm>
            <a:off x="8001000" y="1375696"/>
            <a:ext cx="2926080" cy="292608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E36F9-DDDF-462F-A6BB-741F004F7257}"/>
              </a:ext>
            </a:extLst>
          </p:cNvPr>
          <p:cNvSpPr txBox="1"/>
          <p:nvPr/>
        </p:nvSpPr>
        <p:spPr>
          <a:xfrm>
            <a:off x="8244840" y="1796174"/>
            <a:ext cx="24384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Seniors who complete the FAFSA are 84%                                more likely to immediately enroll in postsecondary                     education.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AAC39F56-1E62-4166-ACF1-3DD56BFD9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23247"/>
              </p:ext>
            </p:extLst>
          </p:nvPr>
        </p:nvGraphicFramePr>
        <p:xfrm>
          <a:off x="3124200" y="228600"/>
          <a:ext cx="8580120" cy="487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38EB8E3-5BF0-475C-BC83-A34CF62279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600200"/>
            <a:ext cx="2560320" cy="2560320"/>
          </a:xfrm>
          <a:prstGeom prst="rect">
            <a:avLst/>
          </a:prstGeom>
          <a:ln>
            <a:solidFill>
              <a:srgbClr val="3FBFA1"/>
            </a:solidFill>
          </a:ln>
        </p:spPr>
      </p:pic>
    </p:spTree>
    <p:extLst>
      <p:ext uri="{BB962C8B-B14F-4D97-AF65-F5344CB8AC3E}">
        <p14:creationId xmlns:p14="http://schemas.microsoft.com/office/powerpoint/2010/main" val="212504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5BC29-0790-4E53-AD66-D526055EA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8600"/>
            <a:ext cx="3554615" cy="4572000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712F02-A5F0-4F8C-994B-CF7CD050C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73" y="551797"/>
            <a:ext cx="3554614" cy="457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6155055" y="399395"/>
            <a:ext cx="5608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8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FSA ID Worksheet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8D8A"/>
                </a:solidFill>
                <a:latin typeface="+mj-lt"/>
              </a:rPr>
              <a:t>Visit </a:t>
            </a:r>
            <a:r>
              <a:rPr lang="en-US" sz="2400" dirty="0">
                <a:solidFill>
                  <a:srgbClr val="008D8A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UCanGo2.org</a:t>
            </a:r>
            <a:r>
              <a:rPr lang="en-US" sz="2400" dirty="0">
                <a:solidFill>
                  <a:srgbClr val="008D8A"/>
                </a:solidFill>
                <a:latin typeface="+mj-lt"/>
              </a:rPr>
              <a:t> to print the FSA ID Worksheet in </a:t>
            </a:r>
            <a:r>
              <a:rPr lang="en-US" sz="2400" dirty="0">
                <a:solidFill>
                  <a:srgbClr val="008D8A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en-US" sz="2400" dirty="0">
                <a:solidFill>
                  <a:srgbClr val="008D8A"/>
                </a:solidFill>
                <a:latin typeface="+mj-lt"/>
              </a:rPr>
              <a:t> or </a:t>
            </a:r>
            <a:r>
              <a:rPr lang="en-US" sz="2400" dirty="0">
                <a:solidFill>
                  <a:srgbClr val="008D8A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r>
              <a:rPr lang="en-US" sz="2400" dirty="0">
                <a:solidFill>
                  <a:srgbClr val="008D8A"/>
                </a:solidFill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8D8A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8D8A"/>
                </a:solidFill>
                <a:latin typeface="+mj-lt"/>
              </a:rPr>
              <a:t>As you set up your FSA ID, you can record your information here for future reference.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8D8A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8D8A"/>
                </a:solidFill>
                <a:latin typeface="+mj-lt"/>
              </a:rPr>
              <a:t>Be sure to keep the worksheet in a safe place.</a:t>
            </a:r>
          </a:p>
        </p:txBody>
      </p:sp>
    </p:spTree>
    <p:extLst>
      <p:ext uri="{BB962C8B-B14F-4D97-AF65-F5344CB8AC3E}">
        <p14:creationId xmlns:p14="http://schemas.microsoft.com/office/powerpoint/2010/main" val="146837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4CEFFE-05CF-412D-933E-4E6E6E2C19FC}"/>
              </a:ext>
            </a:extLst>
          </p:cNvPr>
          <p:cNvSpPr/>
          <p:nvPr/>
        </p:nvSpPr>
        <p:spPr>
          <a:xfrm>
            <a:off x="228600" y="914400"/>
            <a:ext cx="342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You will need these items to set up your FSA ID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8427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2CF7C-7B93-4BFF-B54C-D84A5E3574BE}"/>
              </a:ext>
            </a:extLst>
          </p:cNvPr>
          <p:cNvSpPr txBox="1"/>
          <p:nvPr/>
        </p:nvSpPr>
        <p:spPr>
          <a:xfrm>
            <a:off x="4549588" y="439757"/>
            <a:ext cx="77153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78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Full, legal name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78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Date of birth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78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Social Security number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78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Home address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78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Email address; don’t use your school email address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78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can set up a free email account at one of these sites –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782C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Gmail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782C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Yahoo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5782C9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Download a two-factor authentication app –</a:t>
            </a:r>
          </a:p>
          <a:p>
            <a:pPr marL="1257300" lvl="2" indent="-342900">
              <a:buClr>
                <a:srgbClr val="5782C9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</a:rPr>
              <a:t>Google Authenticator</a:t>
            </a:r>
          </a:p>
          <a:p>
            <a:pPr marL="1257300" lvl="2" indent="-342900">
              <a:buClr>
                <a:srgbClr val="5782C9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</a:rPr>
              <a:t>Duo Mobile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AAED"/>
              </a:buClr>
              <a:buSzTx/>
              <a:tabLst/>
              <a:defRPr/>
            </a:pPr>
            <a:endParaRPr lang="en-US" sz="2000" dirty="0">
              <a:solidFill>
                <a:srgbClr val="5782C9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D1AFE3-9BF1-4377-B90A-8EF3B00E2F8F}"/>
              </a:ext>
            </a:extLst>
          </p:cNvPr>
          <p:cNvSpPr/>
          <p:nvPr/>
        </p:nvSpPr>
        <p:spPr>
          <a:xfrm>
            <a:off x="4015628" y="0"/>
            <a:ext cx="152400" cy="5394960"/>
          </a:xfrm>
          <a:prstGeom prst="rect">
            <a:avLst/>
          </a:prstGeom>
          <a:solidFill>
            <a:srgbClr val="94A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758A0-ABA2-4423-AB39-401D32B6D10B}"/>
              </a:ext>
            </a:extLst>
          </p:cNvPr>
          <p:cNvSpPr/>
          <p:nvPr/>
        </p:nvSpPr>
        <p:spPr>
          <a:xfrm>
            <a:off x="4269161" y="0"/>
            <a:ext cx="152400" cy="5303520"/>
          </a:xfrm>
          <a:prstGeom prst="rect">
            <a:avLst/>
          </a:prstGeom>
          <a:solidFill>
            <a:srgbClr val="94A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0FA89-6E61-48EC-8435-EF0154226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75F0D3-5016-4B5D-85E0-971B1CF8D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652" y="3257845"/>
            <a:ext cx="1593927" cy="6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0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4653914" y="367131"/>
            <a:ext cx="72675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Personal Information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EBC79-698E-4777-B659-C443A3484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2" y="399395"/>
            <a:ext cx="3643325" cy="4572000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F6756A-CD46-4142-A485-F9770E7D3F7F}"/>
              </a:ext>
            </a:extLst>
          </p:cNvPr>
          <p:cNvSpPr/>
          <p:nvPr/>
        </p:nvSpPr>
        <p:spPr>
          <a:xfrm rot="10800000">
            <a:off x="4625336" y="1218230"/>
            <a:ext cx="7090414" cy="10582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354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33791-DFBD-478A-8C53-1DB92ACE7E82}"/>
              </a:ext>
            </a:extLst>
          </p:cNvPr>
          <p:cNvSpPr/>
          <p:nvPr/>
        </p:nvSpPr>
        <p:spPr>
          <a:xfrm>
            <a:off x="5239700" y="1316381"/>
            <a:ext cx="6329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Enter your name, exactly how it appears on your Social Security card.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7E035F-F6B2-493E-9D26-CB38B6557027}"/>
              </a:ext>
            </a:extLst>
          </p:cNvPr>
          <p:cNvSpPr/>
          <p:nvPr/>
        </p:nvSpPr>
        <p:spPr>
          <a:xfrm rot="10800000">
            <a:off x="4625336" y="2632126"/>
            <a:ext cx="7090414" cy="10582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354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15CBB9-93B3-48B2-9E4B-2BAF38822641}"/>
              </a:ext>
            </a:extLst>
          </p:cNvPr>
          <p:cNvSpPr/>
          <p:nvPr/>
        </p:nvSpPr>
        <p:spPr>
          <a:xfrm rot="10800000">
            <a:off x="4653914" y="4032676"/>
            <a:ext cx="7090414" cy="10582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354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1EF4C-474C-4E2F-B0B8-642A93AAB2C8}"/>
              </a:ext>
            </a:extLst>
          </p:cNvPr>
          <p:cNvSpPr txBox="1"/>
          <p:nvPr/>
        </p:nvSpPr>
        <p:spPr>
          <a:xfrm>
            <a:off x="5220650" y="2715512"/>
            <a:ext cx="634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the correct month, date and year of your birth.</a:t>
            </a:r>
          </a:p>
        </p:txBody>
      </p:sp>
    </p:spTree>
    <p:extLst>
      <p:ext uri="{BB962C8B-B14F-4D97-AF65-F5344CB8AC3E}">
        <p14:creationId xmlns:p14="http://schemas.microsoft.com/office/powerpoint/2010/main" val="184167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58616-2CFC-42B7-9096-C88A2E5A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542"/>
            <a:ext cx="12252960" cy="156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9F268-B80C-4BC7-8C0C-6D8F59E1E089}"/>
              </a:ext>
            </a:extLst>
          </p:cNvPr>
          <p:cNvSpPr txBox="1"/>
          <p:nvPr/>
        </p:nvSpPr>
        <p:spPr>
          <a:xfrm>
            <a:off x="234315" y="3671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2C31B-7B7A-445C-8952-747CA9B99D38}"/>
              </a:ext>
            </a:extLst>
          </p:cNvPr>
          <p:cNvSpPr/>
          <p:nvPr/>
        </p:nvSpPr>
        <p:spPr>
          <a:xfrm>
            <a:off x="-76200" y="245792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Username and Password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33791-DFBD-478A-8C53-1DB92ACE7E82}"/>
              </a:ext>
            </a:extLst>
          </p:cNvPr>
          <p:cNvSpPr/>
          <p:nvPr/>
        </p:nvSpPr>
        <p:spPr>
          <a:xfrm>
            <a:off x="5239700" y="1316381"/>
            <a:ext cx="6329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Enter your name, exactly how it appears on your Social Security card.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307C-5ED5-4829-B77D-CE2B99DC8941}"/>
              </a:ext>
            </a:extLst>
          </p:cNvPr>
          <p:cNvSpPr txBox="1"/>
          <p:nvPr/>
        </p:nvSpPr>
        <p:spPr>
          <a:xfrm>
            <a:off x="5268275" y="4146300"/>
            <a:ext cx="65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Enter your Social Security number accurately.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1EF4C-474C-4E2F-B0B8-642A93AAB2C8}"/>
              </a:ext>
            </a:extLst>
          </p:cNvPr>
          <p:cNvSpPr txBox="1"/>
          <p:nvPr/>
        </p:nvSpPr>
        <p:spPr>
          <a:xfrm>
            <a:off x="5220650" y="2715512"/>
            <a:ext cx="634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 the correct month, date and year of your birth.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D3ECDD-0E16-467F-B1CC-7E659D13D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5700"/>
            <a:ext cx="3627120" cy="4572000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7179535-5A7C-40BD-A21A-D5AA18BA20EB}"/>
              </a:ext>
            </a:extLst>
          </p:cNvPr>
          <p:cNvSpPr/>
          <p:nvPr/>
        </p:nvSpPr>
        <p:spPr>
          <a:xfrm>
            <a:off x="609201" y="1092115"/>
            <a:ext cx="6705600" cy="11887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14EC12-2293-4C46-8879-C3DF068F4A59}"/>
              </a:ext>
            </a:extLst>
          </p:cNvPr>
          <p:cNvSpPr/>
          <p:nvPr/>
        </p:nvSpPr>
        <p:spPr>
          <a:xfrm>
            <a:off x="609201" y="2491311"/>
            <a:ext cx="6705600" cy="11887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A1ABC92-6CCB-4E29-A598-413FC176B0D5}"/>
              </a:ext>
            </a:extLst>
          </p:cNvPr>
          <p:cNvSpPr/>
          <p:nvPr/>
        </p:nvSpPr>
        <p:spPr>
          <a:xfrm>
            <a:off x="613177" y="3880923"/>
            <a:ext cx="6705600" cy="11887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F3E146-E5EB-44C8-9A05-5BB127348466}"/>
              </a:ext>
            </a:extLst>
          </p:cNvPr>
          <p:cNvSpPr txBox="1"/>
          <p:nvPr/>
        </p:nvSpPr>
        <p:spPr>
          <a:xfrm>
            <a:off x="758887" y="1147179"/>
            <a:ext cx="6406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Username can be 6-30 characters long—a combination of letters and numbers. Not case sensitive.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DAEA92-D1CC-4F71-96C8-9DA4AB82F278}"/>
              </a:ext>
            </a:extLst>
          </p:cNvPr>
          <p:cNvSpPr txBox="1"/>
          <p:nvPr/>
        </p:nvSpPr>
        <p:spPr>
          <a:xfrm>
            <a:off x="758886" y="2522965"/>
            <a:ext cx="6327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Create and confirm your password; 8-30 characters long—a combination of numbers, upper- and lowercase letters.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83AAA0-63F7-450C-AE69-FC7A1BC2BA69}"/>
              </a:ext>
            </a:extLst>
          </p:cNvPr>
          <p:cNvSpPr txBox="1"/>
          <p:nvPr/>
        </p:nvSpPr>
        <p:spPr>
          <a:xfrm>
            <a:off x="753585" y="4125897"/>
            <a:ext cx="6411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Choose ‘Show Password’ to see the information you’re entering.</a:t>
            </a:r>
          </a:p>
        </p:txBody>
      </p:sp>
    </p:spTree>
    <p:extLst>
      <p:ext uri="{BB962C8B-B14F-4D97-AF65-F5344CB8AC3E}">
        <p14:creationId xmlns:p14="http://schemas.microsoft.com/office/powerpoint/2010/main" val="1128675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IZELISTINDEX" val="2"/>
  <p:tag name="SAFEMARGIN" val="0"/>
  <p:tag name="VERTICALOFFSET" val="0"/>
  <p:tag name="HORIZONTALOFFSET" val="0"/>
  <p:tag name="CUSTOMNAME" val="%f_Resized"/>
  <p:tag name="NAMEOPTION" val="RESIZED_LAS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Quotab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1224</Words>
  <Application>Microsoft Office PowerPoint</Application>
  <PresentationFormat>Widescreen</PresentationFormat>
  <Paragraphs>142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Nova Light</vt:lpstr>
      <vt:lpstr>Arial Rounded MT Bold</vt:lpstr>
      <vt:lpstr>Calibri</vt:lpstr>
      <vt:lpstr>Century Gothic</vt:lpstr>
      <vt:lpstr>Courier New</vt:lpstr>
      <vt:lpstr>Times</vt:lpstr>
      <vt:lpstr>Vani</vt:lpstr>
      <vt:lpstr>Wingdings 2</vt:lpstr>
      <vt:lpstr>Quotable</vt:lpstr>
      <vt:lpstr>1_Quotable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2023-09-14T17:49:03Z</dcterms:created>
  <dcterms:modified xsi:type="dcterms:W3CDTF">2024-01-31T17:58:25Z</dcterms:modified>
  <cp:category/>
</cp:coreProperties>
</file>