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handoutMasterIdLst>
    <p:handoutMasterId r:id="rId23"/>
  </p:handoutMasterIdLst>
  <p:sldIdLst>
    <p:sldId id="256" r:id="rId2"/>
    <p:sldId id="274" r:id="rId3"/>
    <p:sldId id="271" r:id="rId4"/>
    <p:sldId id="296" r:id="rId5"/>
    <p:sldId id="322" r:id="rId6"/>
    <p:sldId id="309" r:id="rId7"/>
    <p:sldId id="299" r:id="rId8"/>
    <p:sldId id="310" r:id="rId9"/>
    <p:sldId id="323" r:id="rId10"/>
    <p:sldId id="313" r:id="rId11"/>
    <p:sldId id="312" r:id="rId12"/>
    <p:sldId id="315" r:id="rId13"/>
    <p:sldId id="314" r:id="rId14"/>
    <p:sldId id="318" r:id="rId15"/>
    <p:sldId id="282" r:id="rId16"/>
    <p:sldId id="319" r:id="rId17"/>
    <p:sldId id="268" r:id="rId18"/>
    <p:sldId id="257" r:id="rId19"/>
    <p:sldId id="311" r:id="rId20"/>
    <p:sldId id="320"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C4EB"/>
    <a:srgbClr val="F87508"/>
    <a:srgbClr val="2117E5"/>
    <a:srgbClr val="C926D6"/>
    <a:srgbClr val="E393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77" d="100"/>
          <a:sy n="77" d="100"/>
        </p:scale>
        <p:origin x="46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86094B8A-0FE4-488A-B53D-7B452048D818}"/>
    <pc:docChg chg="modSld">
      <pc:chgData name="" userId="" providerId="" clId="Web-{86094B8A-0FE4-488A-B53D-7B452048D818}" dt="2019-01-30T18:11:34.256" v="26" actId="20577"/>
      <pc:docMkLst>
        <pc:docMk/>
      </pc:docMkLst>
      <pc:sldChg chg="modSp">
        <pc:chgData name="" userId="" providerId="" clId="Web-{86094B8A-0FE4-488A-B53D-7B452048D818}" dt="2019-01-30T18:11:34.256" v="26" actId="20577"/>
        <pc:sldMkLst>
          <pc:docMk/>
          <pc:sldMk cId="4070550038" sldId="257"/>
        </pc:sldMkLst>
        <pc:spChg chg="mod">
          <ac:chgData name="" userId="" providerId="" clId="Web-{86094B8A-0FE4-488A-B53D-7B452048D818}" dt="2019-01-30T18:11:34.256" v="26" actId="20577"/>
          <ac:spMkLst>
            <pc:docMk/>
            <pc:sldMk cId="4070550038" sldId="257"/>
            <ac:spMk id="3" creationId="{00000000-0000-0000-0000-000000000000}"/>
          </ac:spMkLst>
        </pc:spChg>
      </pc:sldChg>
      <pc:sldChg chg="modSp">
        <pc:chgData name="" userId="" providerId="" clId="Web-{86094B8A-0FE4-488A-B53D-7B452048D818}" dt="2019-01-30T18:09:24.457" v="10" actId="20577"/>
        <pc:sldMkLst>
          <pc:docMk/>
          <pc:sldMk cId="2167846963" sldId="274"/>
        </pc:sldMkLst>
        <pc:spChg chg="mod">
          <ac:chgData name="" userId="" providerId="" clId="Web-{86094B8A-0FE4-488A-B53D-7B452048D818}" dt="2019-01-30T18:09:24.457" v="10" actId="20577"/>
          <ac:spMkLst>
            <pc:docMk/>
            <pc:sldMk cId="2167846963" sldId="274"/>
            <ac:spMk id="4" creationId="{00000000-0000-0000-0000-000000000000}"/>
          </ac:spMkLst>
        </pc:spChg>
      </pc:sldChg>
      <pc:sldChg chg="modSp">
        <pc:chgData name="" userId="" providerId="" clId="Web-{86094B8A-0FE4-488A-B53D-7B452048D818}" dt="2019-01-30T18:10:12.207" v="16" actId="20577"/>
        <pc:sldMkLst>
          <pc:docMk/>
          <pc:sldMk cId="1928666280" sldId="299"/>
        </pc:sldMkLst>
        <pc:spChg chg="mod">
          <ac:chgData name="" userId="" providerId="" clId="Web-{86094B8A-0FE4-488A-B53D-7B452048D818}" dt="2019-01-30T18:10:12.207" v="16" actId="20577"/>
          <ac:spMkLst>
            <pc:docMk/>
            <pc:sldMk cId="1928666280" sldId="29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6578"/>
          </a:xfrm>
          <a:prstGeom prst="rect">
            <a:avLst/>
          </a:prstGeom>
        </p:spPr>
        <p:txBody>
          <a:bodyPr vert="horz" lIns="91440" tIns="45720" rIns="91440" bIns="45720" rtlCol="0"/>
          <a:lstStyle>
            <a:lvl1pPr algn="r">
              <a:defRPr sz="1200"/>
            </a:lvl1pPr>
          </a:lstStyle>
          <a:p>
            <a:fld id="{F27E6780-E375-4141-9270-C68AF29531C6}" type="datetimeFigureOut">
              <a:rPr lang="en-US" smtClean="0"/>
              <a:t>2/12/2024</a:t>
            </a:fld>
            <a:endParaRPr lang="en-US"/>
          </a:p>
        </p:txBody>
      </p:sp>
      <p:sp>
        <p:nvSpPr>
          <p:cNvPr id="4" name="Footer Placeholder 3"/>
          <p:cNvSpPr>
            <a:spLocks noGrp="1"/>
          </p:cNvSpPr>
          <p:nvPr>
            <p:ph type="ftr" sz="quarter" idx="2"/>
          </p:nvPr>
        </p:nvSpPr>
        <p:spPr>
          <a:xfrm>
            <a:off x="1" y="8829822"/>
            <a:ext cx="3038475" cy="46657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822"/>
            <a:ext cx="3038475" cy="466578"/>
          </a:xfrm>
          <a:prstGeom prst="rect">
            <a:avLst/>
          </a:prstGeom>
        </p:spPr>
        <p:txBody>
          <a:bodyPr vert="horz" lIns="91440" tIns="45720" rIns="91440" bIns="45720" rtlCol="0" anchor="b"/>
          <a:lstStyle>
            <a:lvl1pPr algn="r">
              <a:defRPr sz="1200"/>
            </a:lvl1pPr>
          </a:lstStyle>
          <a:p>
            <a:fld id="{06D664D4-B4D2-495F-9078-818A3F0B7B07}" type="slidenum">
              <a:rPr lang="en-US" smtClean="0"/>
              <a:t>‹#›</a:t>
            </a:fld>
            <a:endParaRPr lang="en-US"/>
          </a:p>
        </p:txBody>
      </p:sp>
    </p:spTree>
    <p:extLst>
      <p:ext uri="{BB962C8B-B14F-4D97-AF65-F5344CB8AC3E}">
        <p14:creationId xmlns:p14="http://schemas.microsoft.com/office/powerpoint/2010/main" val="1952259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E20DA91-0307-41C2-A5DF-9FB40DD0976F}" type="datetimeFigureOut">
              <a:rPr lang="en-US" smtClean="0"/>
              <a:t>2/12/2024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6099E53-4691-4F3C-91D1-873DED0E50C4}" type="slidenum">
              <a:rPr lang="en-US" smtClean="0"/>
              <a:t>‹#›</a:t>
            </a:fld>
            <a:endParaRPr lang="en-US"/>
          </a:p>
        </p:txBody>
      </p:sp>
    </p:spTree>
    <p:extLst>
      <p:ext uri="{BB962C8B-B14F-4D97-AF65-F5344CB8AC3E}">
        <p14:creationId xmlns:p14="http://schemas.microsoft.com/office/powerpoint/2010/main" val="1656365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2/12/2024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7j0J1J6RWN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issuu.com/mitchwyatt/docs/heyward_brochure_201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richlandone.org/Page/530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richlandone.org/domain/172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d.sc.gov/newsroom/news-releases/10-point-uniform-grading-scale-approved-by-state-board-of-education/10-point-grading-scale-conversion-char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53852" y="3770334"/>
            <a:ext cx="7700456" cy="946206"/>
          </a:xfrm>
        </p:spPr>
        <p:txBody>
          <a:bodyPr/>
          <a:lstStyle/>
          <a:p>
            <a:r>
              <a:rPr lang="en-US" dirty="0">
                <a:solidFill>
                  <a:schemeClr val="accent2">
                    <a:lumMod val="50000"/>
                  </a:schemeClr>
                </a:solidFill>
              </a:rPr>
              <a:t>A.C. Flora High School</a:t>
            </a:r>
          </a:p>
        </p:txBody>
      </p:sp>
      <p:sp>
        <p:nvSpPr>
          <p:cNvPr id="3" name="Subtitle 2"/>
          <p:cNvSpPr>
            <a:spLocks noGrp="1"/>
          </p:cNvSpPr>
          <p:nvPr>
            <p:ph type="subTitle" idx="1"/>
          </p:nvPr>
        </p:nvSpPr>
        <p:spPr>
          <a:xfrm>
            <a:off x="1853852" y="5143381"/>
            <a:ext cx="7700456" cy="508119"/>
          </a:xfrm>
        </p:spPr>
        <p:txBody>
          <a:bodyPr>
            <a:noAutofit/>
          </a:bodyPr>
          <a:lstStyle/>
          <a:p>
            <a:pPr algn="ctr"/>
            <a:r>
              <a:rPr lang="en-US" sz="3200" dirty="0">
                <a:solidFill>
                  <a:schemeClr val="accent2">
                    <a:lumMod val="50000"/>
                  </a:schemeClr>
                </a:solidFill>
              </a:rPr>
              <a:t>Welcome, Class of </a:t>
            </a:r>
            <a:r>
              <a:rPr lang="en-US" sz="3200" dirty="0" smtClean="0">
                <a:solidFill>
                  <a:schemeClr val="accent2">
                    <a:lumMod val="50000"/>
                  </a:schemeClr>
                </a:solidFill>
              </a:rPr>
              <a:t>2028!</a:t>
            </a:r>
            <a:endParaRPr lang="en-US" sz="3200" dirty="0">
              <a:solidFill>
                <a:schemeClr val="accent2">
                  <a:lumMod val="50000"/>
                </a:schemeClr>
              </a:solidFill>
            </a:endParaRPr>
          </a:p>
        </p:txBody>
      </p:sp>
      <p:pic>
        <p:nvPicPr>
          <p:cNvPr id="5" name="Picture 4"/>
          <p:cNvPicPr>
            <a:picLocks noChangeAspect="1"/>
          </p:cNvPicPr>
          <p:nvPr/>
        </p:nvPicPr>
        <p:blipFill>
          <a:blip r:embed="rId2"/>
          <a:stretch>
            <a:fillRect/>
          </a:stretch>
        </p:blipFill>
        <p:spPr>
          <a:xfrm>
            <a:off x="3073592" y="1219200"/>
            <a:ext cx="5251255" cy="202180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25293082"/>
      </p:ext>
    </p:extLst>
  </p:cSld>
  <p:clrMapOvr>
    <a:masterClrMapping/>
  </p:clrMapOvr>
  <mc:AlternateContent xmlns:mc="http://schemas.openxmlformats.org/markup-compatibility/2006" xmlns:p14="http://schemas.microsoft.com/office/powerpoint/2010/main">
    <mc:Choice Requires="p14">
      <p:transition spd="slow" p14:dur="2000" advTm="9618"/>
    </mc:Choice>
    <mc:Fallback xmlns="">
      <p:transition spd="slow" advTm="961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FB6AA-01F2-AE4C-80C5-F9E8273CDC1D}"/>
              </a:ext>
            </a:extLst>
          </p:cNvPr>
          <p:cNvSpPr>
            <a:spLocks noGrp="1"/>
          </p:cNvSpPr>
          <p:nvPr>
            <p:ph type="title"/>
          </p:nvPr>
        </p:nvSpPr>
        <p:spPr>
          <a:xfrm>
            <a:off x="677334" y="609600"/>
            <a:ext cx="8596668" cy="639337"/>
          </a:xfrm>
        </p:spPr>
        <p:txBody>
          <a:bodyPr>
            <a:normAutofit fontScale="90000"/>
          </a:bodyPr>
          <a:lstStyle/>
          <a:p>
            <a:r>
              <a:rPr lang="en-US" dirty="0">
                <a:solidFill>
                  <a:schemeClr val="accent2">
                    <a:lumMod val="50000"/>
                  </a:schemeClr>
                </a:solidFill>
              </a:rPr>
              <a:t>Additional Course Options</a:t>
            </a:r>
          </a:p>
        </p:txBody>
      </p:sp>
      <p:sp>
        <p:nvSpPr>
          <p:cNvPr id="3" name="Content Placeholder 2">
            <a:extLst>
              <a:ext uri="{FF2B5EF4-FFF2-40B4-BE49-F238E27FC236}">
                <a16:creationId xmlns:a16="http://schemas.microsoft.com/office/drawing/2014/main" id="{B8A2A5B1-2B97-BF4E-A4F7-BE2DEE3AB7B3}"/>
              </a:ext>
            </a:extLst>
          </p:cNvPr>
          <p:cNvSpPr>
            <a:spLocks noGrp="1"/>
          </p:cNvSpPr>
          <p:nvPr>
            <p:ph idx="1"/>
          </p:nvPr>
        </p:nvSpPr>
        <p:spPr>
          <a:xfrm>
            <a:off x="677334" y="1248937"/>
            <a:ext cx="8596668" cy="4792425"/>
          </a:xfrm>
        </p:spPr>
        <p:txBody>
          <a:bodyPr>
            <a:normAutofit fontScale="77500" lnSpcReduction="20000"/>
          </a:bodyPr>
          <a:lstStyle/>
          <a:p>
            <a:r>
              <a:rPr lang="en-US" dirty="0">
                <a:solidFill>
                  <a:srgbClr val="FF0000"/>
                </a:solidFill>
              </a:rPr>
              <a:t>Orchestra</a:t>
            </a:r>
          </a:p>
          <a:p>
            <a:pPr lvl="1"/>
            <a:r>
              <a:rPr lang="en-US" b="1" u="sng" dirty="0">
                <a:solidFill>
                  <a:schemeClr val="accent2">
                    <a:lumMod val="50000"/>
                  </a:schemeClr>
                </a:solidFill>
              </a:rPr>
              <a:t>Concert Orchestra </a:t>
            </a:r>
            <a:r>
              <a:rPr lang="en-US" dirty="0">
                <a:solidFill>
                  <a:schemeClr val="accent2">
                    <a:lumMod val="50000"/>
                  </a:schemeClr>
                </a:solidFill>
              </a:rPr>
              <a:t>is offered to students in grades 9-12. These courses are designed for students with previous instruction in Orchestra during middle school, but experience is not required if you are willing and excited to learn. Students are required to participate in all school level performances and are encouraged to participate in auditioned ensembles.</a:t>
            </a:r>
          </a:p>
          <a:p>
            <a:r>
              <a:rPr lang="en-US" dirty="0" smtClean="0">
                <a:solidFill>
                  <a:srgbClr val="FF0000"/>
                </a:solidFill>
              </a:rPr>
              <a:t>Band</a:t>
            </a:r>
            <a:endParaRPr lang="en-US" dirty="0">
              <a:solidFill>
                <a:srgbClr val="FF0000"/>
              </a:solidFill>
            </a:endParaRPr>
          </a:p>
          <a:p>
            <a:pPr lvl="1"/>
            <a:r>
              <a:rPr lang="en-US" b="1" u="sng" dirty="0">
                <a:solidFill>
                  <a:schemeClr val="accent2">
                    <a:lumMod val="50000"/>
                  </a:schemeClr>
                </a:solidFill>
              </a:rPr>
              <a:t>Concert Band </a:t>
            </a:r>
            <a:r>
              <a:rPr lang="en-US" dirty="0">
                <a:solidFill>
                  <a:schemeClr val="accent2">
                    <a:lumMod val="50000"/>
                  </a:schemeClr>
                </a:solidFill>
              </a:rPr>
              <a:t>is comprised of students from Band 1 – 4 and percussion classes.  Membership is by audition only, however auditions are only for chair placement, not exclusion.  All students will be REQUIRED to perform in concert band.  </a:t>
            </a:r>
          </a:p>
          <a:p>
            <a:pPr lvl="1"/>
            <a:r>
              <a:rPr lang="en-US" b="1" u="sng" dirty="0">
                <a:solidFill>
                  <a:schemeClr val="accent2">
                    <a:lumMod val="50000"/>
                  </a:schemeClr>
                </a:solidFill>
              </a:rPr>
              <a:t>Marching Band</a:t>
            </a:r>
            <a:r>
              <a:rPr lang="en-US" b="1" dirty="0">
                <a:solidFill>
                  <a:schemeClr val="accent2">
                    <a:lumMod val="50000"/>
                  </a:schemeClr>
                </a:solidFill>
              </a:rPr>
              <a:t>  - </a:t>
            </a:r>
            <a:r>
              <a:rPr lang="en-US" dirty="0">
                <a:solidFill>
                  <a:schemeClr val="accent2">
                    <a:lumMod val="50000"/>
                  </a:schemeClr>
                </a:solidFill>
              </a:rPr>
              <a:t>Membership in the marching band requires strenuous physical exercise and the ability to play the difficult literature encountered in the activity.  All students enrolled in the band program HAVE THE OPTION to march, with the exception of students outside of the program who are eligible to audition for the color guard.  </a:t>
            </a:r>
            <a:endParaRPr lang="en-US" dirty="0" smtClean="0">
              <a:solidFill>
                <a:schemeClr val="accent2">
                  <a:lumMod val="50000"/>
                </a:schemeClr>
              </a:solidFill>
            </a:endParaRPr>
          </a:p>
          <a:p>
            <a:pPr lvl="1"/>
            <a:r>
              <a:rPr lang="en-US" u="sng" dirty="0" smtClean="0">
                <a:solidFill>
                  <a:srgbClr val="002060"/>
                </a:solidFill>
              </a:rPr>
              <a:t>Marching Band with PE </a:t>
            </a:r>
            <a:r>
              <a:rPr lang="en-US" dirty="0" smtClean="0">
                <a:solidFill>
                  <a:schemeClr val="accent2">
                    <a:lumMod val="50000"/>
                  </a:schemeClr>
                </a:solidFill>
              </a:rPr>
              <a:t>- </a:t>
            </a:r>
            <a:r>
              <a:rPr lang="en-US" dirty="0">
                <a:solidFill>
                  <a:srgbClr val="002060"/>
                </a:solidFill>
              </a:rPr>
              <a:t>This course also meets the PE graduation requirement for all </a:t>
            </a:r>
            <a:r>
              <a:rPr lang="en-US" dirty="0" smtClean="0">
                <a:solidFill>
                  <a:srgbClr val="002060"/>
                </a:solidFill>
              </a:rPr>
              <a:t>students enrolled in the Marching Band for PE class. </a:t>
            </a:r>
            <a:r>
              <a:rPr lang="en-US" dirty="0">
                <a:solidFill>
                  <a:srgbClr val="002060"/>
                </a:solidFill>
              </a:rPr>
              <a:t>After-school and weekend rehearsals and performances are required</a:t>
            </a:r>
            <a:r>
              <a:rPr lang="en-US" dirty="0" smtClean="0">
                <a:solidFill>
                  <a:srgbClr val="002060"/>
                </a:solidFill>
              </a:rPr>
              <a:t>.</a:t>
            </a:r>
          </a:p>
          <a:p>
            <a:pPr lvl="1"/>
            <a:r>
              <a:rPr lang="en-US" b="1" u="sng" dirty="0" smtClean="0">
                <a:solidFill>
                  <a:schemeClr val="accent2">
                    <a:lumMod val="50000"/>
                  </a:schemeClr>
                </a:solidFill>
              </a:rPr>
              <a:t>Jazz </a:t>
            </a:r>
            <a:r>
              <a:rPr lang="en-US" b="1" u="sng" dirty="0">
                <a:solidFill>
                  <a:schemeClr val="accent2">
                    <a:lumMod val="50000"/>
                  </a:schemeClr>
                </a:solidFill>
              </a:rPr>
              <a:t>Band - </a:t>
            </a:r>
            <a:r>
              <a:rPr lang="en-US" dirty="0">
                <a:solidFill>
                  <a:schemeClr val="accent2">
                    <a:lumMod val="50000"/>
                  </a:schemeClr>
                </a:solidFill>
              </a:rPr>
              <a:t>Students may elect to audition for Jazz band, and auditions are for chair placement, not exclusion.  The jazz band plays for community events and performs throughout the year. </a:t>
            </a:r>
            <a:endParaRPr lang="en-US" dirty="0" smtClean="0">
              <a:solidFill>
                <a:schemeClr val="accent2">
                  <a:lumMod val="50000"/>
                </a:schemeClr>
              </a:solidFill>
            </a:endParaRPr>
          </a:p>
          <a:p>
            <a:pPr lvl="1"/>
            <a:r>
              <a:rPr lang="en-US" dirty="0" smtClean="0">
                <a:solidFill>
                  <a:schemeClr val="accent2">
                    <a:lumMod val="50000"/>
                  </a:schemeClr>
                </a:solidFill>
              </a:rPr>
              <a:t>If you have further questions regarding the band program, Mr. </a:t>
            </a:r>
            <a:r>
              <a:rPr lang="en-US" dirty="0" err="1" smtClean="0">
                <a:solidFill>
                  <a:schemeClr val="accent2">
                    <a:lumMod val="50000"/>
                  </a:schemeClr>
                </a:solidFill>
              </a:rPr>
              <a:t>Sweatt</a:t>
            </a:r>
            <a:r>
              <a:rPr lang="en-US" dirty="0" smtClean="0">
                <a:solidFill>
                  <a:schemeClr val="accent2">
                    <a:lumMod val="50000"/>
                  </a:schemeClr>
                </a:solidFill>
              </a:rPr>
              <a:t>, our director.</a:t>
            </a:r>
            <a:endParaRPr lang="en-US" dirty="0">
              <a:solidFill>
                <a:schemeClr val="accent2">
                  <a:lumMod val="50000"/>
                </a:schemeClr>
              </a:solidFill>
            </a:endParaRPr>
          </a:p>
          <a:p>
            <a:pPr lvl="1"/>
            <a:r>
              <a:rPr lang="en-US" dirty="0" smtClean="0">
                <a:solidFill>
                  <a:schemeClr val="accent2">
                    <a:lumMod val="50000"/>
                  </a:schemeClr>
                </a:solidFill>
              </a:rPr>
              <a:t>For more information about our Fine Arts courses and programs, please use </a:t>
            </a:r>
            <a:r>
              <a:rPr lang="en-US" dirty="0">
                <a:solidFill>
                  <a:schemeClr val="accent2">
                    <a:lumMod val="50000"/>
                  </a:schemeClr>
                </a:solidFill>
              </a:rPr>
              <a:t>this link </a:t>
            </a:r>
            <a:r>
              <a:rPr lang="en-US" dirty="0">
                <a:solidFill>
                  <a:schemeClr val="accent2">
                    <a:lumMod val="50000"/>
                  </a:schemeClr>
                </a:solidFill>
                <a:hlinkClick r:id="rId2"/>
              </a:rPr>
              <a:t>https://</a:t>
            </a:r>
            <a:r>
              <a:rPr lang="en-US" dirty="0" smtClean="0">
                <a:solidFill>
                  <a:schemeClr val="accent2">
                    <a:lumMod val="50000"/>
                  </a:schemeClr>
                </a:solidFill>
                <a:hlinkClick r:id="rId2"/>
              </a:rPr>
              <a:t>www.youtube.com/watch?v=7j0J1J6RWNA</a:t>
            </a:r>
            <a:r>
              <a:rPr lang="en-US" dirty="0" smtClean="0">
                <a:solidFill>
                  <a:schemeClr val="accent2">
                    <a:lumMod val="50000"/>
                  </a:schemeClr>
                </a:solidFill>
              </a:rPr>
              <a:t> </a:t>
            </a:r>
            <a:endParaRPr lang="en-US" dirty="0">
              <a:solidFill>
                <a:schemeClr val="accent2">
                  <a:lumMod val="50000"/>
                </a:schemeClr>
              </a:solidFill>
            </a:endParaRPr>
          </a:p>
          <a:p>
            <a:endParaRPr lang="en-US" dirty="0"/>
          </a:p>
        </p:txBody>
      </p:sp>
    </p:spTree>
    <p:extLst>
      <p:ext uri="{BB962C8B-B14F-4D97-AF65-F5344CB8AC3E}">
        <p14:creationId xmlns:p14="http://schemas.microsoft.com/office/powerpoint/2010/main" val="3348611318"/>
      </p:ext>
    </p:extLst>
  </p:cSld>
  <p:clrMapOvr>
    <a:masterClrMapping/>
  </p:clrMapOvr>
  <mc:AlternateContent xmlns:mc="http://schemas.openxmlformats.org/markup-compatibility/2006" xmlns:p14="http://schemas.microsoft.com/office/powerpoint/2010/main">
    <mc:Choice Requires="p14">
      <p:transition spd="slow" p14:dur="2000" advTm="86578"/>
    </mc:Choice>
    <mc:Fallback xmlns="">
      <p:transition spd="slow" advTm="86578"/>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FE5E-E5B8-9346-BFD1-59EDE5158B43}"/>
              </a:ext>
            </a:extLst>
          </p:cNvPr>
          <p:cNvSpPr>
            <a:spLocks noGrp="1"/>
          </p:cNvSpPr>
          <p:nvPr>
            <p:ph type="title"/>
          </p:nvPr>
        </p:nvSpPr>
        <p:spPr/>
        <p:txBody>
          <a:bodyPr/>
          <a:lstStyle/>
          <a:p>
            <a:r>
              <a:rPr lang="en-US" dirty="0">
                <a:solidFill>
                  <a:schemeClr val="accent2">
                    <a:lumMod val="50000"/>
                  </a:schemeClr>
                </a:solidFill>
              </a:rPr>
              <a:t>Additional Course Options</a:t>
            </a:r>
          </a:p>
        </p:txBody>
      </p:sp>
      <p:sp>
        <p:nvSpPr>
          <p:cNvPr id="3" name="Content Placeholder 2">
            <a:extLst>
              <a:ext uri="{FF2B5EF4-FFF2-40B4-BE49-F238E27FC236}">
                <a16:creationId xmlns:a16="http://schemas.microsoft.com/office/drawing/2014/main" id="{1AE02807-6FF8-2345-840D-2561B75C71D6}"/>
              </a:ext>
            </a:extLst>
          </p:cNvPr>
          <p:cNvSpPr>
            <a:spLocks noGrp="1"/>
          </p:cNvSpPr>
          <p:nvPr>
            <p:ph idx="1"/>
          </p:nvPr>
        </p:nvSpPr>
        <p:spPr>
          <a:xfrm>
            <a:off x="677334" y="1505415"/>
            <a:ext cx="8596668" cy="5062653"/>
          </a:xfrm>
        </p:spPr>
        <p:txBody>
          <a:bodyPr>
            <a:normAutofit fontScale="92500" lnSpcReduction="10000"/>
          </a:bodyPr>
          <a:lstStyle/>
          <a:p>
            <a:r>
              <a:rPr lang="en-US" dirty="0">
                <a:solidFill>
                  <a:srgbClr val="FF0000"/>
                </a:solidFill>
              </a:rPr>
              <a:t>CATE (Career and Technology Education</a:t>
            </a:r>
            <a:r>
              <a:rPr lang="en-US" dirty="0" smtClean="0">
                <a:solidFill>
                  <a:srgbClr val="FF0000"/>
                </a:solidFill>
              </a:rPr>
              <a:t>)</a:t>
            </a:r>
          </a:p>
          <a:p>
            <a:pPr lvl="1"/>
            <a:r>
              <a:rPr lang="en-US" dirty="0" smtClean="0">
                <a:solidFill>
                  <a:schemeClr val="accent2">
                    <a:lumMod val="50000"/>
                  </a:schemeClr>
                </a:solidFill>
              </a:rPr>
              <a:t>Fundamentals of Webpage Design – meets the computer science requirement for graduation</a:t>
            </a:r>
          </a:p>
          <a:p>
            <a:pPr lvl="1"/>
            <a:r>
              <a:rPr lang="en-US" dirty="0" smtClean="0">
                <a:solidFill>
                  <a:schemeClr val="accent2">
                    <a:lumMod val="50000"/>
                  </a:schemeClr>
                </a:solidFill>
              </a:rPr>
              <a:t>Introduction to Engineering and Design (Does not meet the computer science requirement for graduation)</a:t>
            </a:r>
            <a:endParaRPr lang="en-US" dirty="0">
              <a:solidFill>
                <a:schemeClr val="accent2">
                  <a:lumMod val="50000"/>
                </a:schemeClr>
              </a:solidFill>
            </a:endParaRPr>
          </a:p>
          <a:p>
            <a:pPr lvl="1"/>
            <a:r>
              <a:rPr lang="en-US" dirty="0" smtClean="0">
                <a:solidFill>
                  <a:schemeClr val="accent2">
                    <a:lumMod val="50000"/>
                  </a:schemeClr>
                </a:solidFill>
              </a:rPr>
              <a:t>Heyward </a:t>
            </a:r>
            <a:r>
              <a:rPr lang="en-US" dirty="0">
                <a:solidFill>
                  <a:schemeClr val="accent2">
                    <a:lumMod val="50000"/>
                  </a:schemeClr>
                </a:solidFill>
              </a:rPr>
              <a:t>Career Center – possibility in </a:t>
            </a:r>
            <a:r>
              <a:rPr lang="en-US" dirty="0" smtClean="0">
                <a:solidFill>
                  <a:schemeClr val="accent2">
                    <a:lumMod val="50000"/>
                  </a:schemeClr>
                </a:solidFill>
              </a:rPr>
              <a:t>9</a:t>
            </a:r>
            <a:r>
              <a:rPr lang="en-US" baseline="30000" dirty="0" smtClean="0">
                <a:solidFill>
                  <a:schemeClr val="accent2">
                    <a:lumMod val="50000"/>
                  </a:schemeClr>
                </a:solidFill>
              </a:rPr>
              <a:t>th</a:t>
            </a:r>
            <a:r>
              <a:rPr lang="en-US" dirty="0" smtClean="0">
                <a:solidFill>
                  <a:schemeClr val="accent2">
                    <a:lumMod val="50000"/>
                  </a:schemeClr>
                </a:solidFill>
              </a:rPr>
              <a:t> grade introduction courses</a:t>
            </a:r>
          </a:p>
          <a:p>
            <a:pPr lvl="2"/>
            <a:r>
              <a:rPr lang="en-US" dirty="0" smtClean="0">
                <a:solidFill>
                  <a:schemeClr val="accent2">
                    <a:lumMod val="50000"/>
                  </a:schemeClr>
                </a:solidFill>
              </a:rPr>
              <a:t>For more information on Heyward Career Center, use the link attached to view </a:t>
            </a:r>
            <a:r>
              <a:rPr lang="en-US" dirty="0">
                <a:solidFill>
                  <a:schemeClr val="accent2">
                    <a:lumMod val="50000"/>
                  </a:schemeClr>
                </a:solidFill>
              </a:rPr>
              <a:t>their brochure. </a:t>
            </a:r>
            <a:r>
              <a:rPr lang="en-US" dirty="0">
                <a:solidFill>
                  <a:schemeClr val="accent2">
                    <a:lumMod val="50000"/>
                  </a:schemeClr>
                </a:solidFill>
                <a:hlinkClick r:id="rId2"/>
              </a:rPr>
              <a:t>https://</a:t>
            </a:r>
            <a:r>
              <a:rPr lang="en-US" dirty="0" smtClean="0">
                <a:solidFill>
                  <a:schemeClr val="accent2">
                    <a:lumMod val="50000"/>
                  </a:schemeClr>
                </a:solidFill>
                <a:hlinkClick r:id="rId2"/>
              </a:rPr>
              <a:t>issuu.com/mitchwyatt/docs/heyward_brochure_2019</a:t>
            </a:r>
            <a:r>
              <a:rPr lang="en-US" dirty="0" smtClean="0">
                <a:solidFill>
                  <a:schemeClr val="accent2">
                    <a:lumMod val="50000"/>
                  </a:schemeClr>
                </a:solidFill>
              </a:rPr>
              <a:t> </a:t>
            </a:r>
            <a:endParaRPr lang="en-US" dirty="0" smtClean="0">
              <a:solidFill>
                <a:schemeClr val="accent2">
                  <a:lumMod val="50000"/>
                </a:schemeClr>
              </a:solidFill>
            </a:endParaRPr>
          </a:p>
          <a:p>
            <a:r>
              <a:rPr lang="en-US" dirty="0" smtClean="0">
                <a:solidFill>
                  <a:srgbClr val="FF0000"/>
                </a:solidFill>
              </a:rPr>
              <a:t>Required credits for graduation</a:t>
            </a:r>
          </a:p>
          <a:p>
            <a:pPr lvl="1"/>
            <a:r>
              <a:rPr lang="en-US" dirty="0" smtClean="0">
                <a:solidFill>
                  <a:srgbClr val="002060"/>
                </a:solidFill>
              </a:rPr>
              <a:t>Personal Health; Physical Education 1 or JRTOC 1; Personal Finance; Computer Science (Fundamentals of Webpage Design at Flora); CATE or Foreign language </a:t>
            </a:r>
            <a:endParaRPr lang="en-US" dirty="0">
              <a:solidFill>
                <a:srgbClr val="002060"/>
              </a:solidFill>
            </a:endParaRPr>
          </a:p>
          <a:p>
            <a:r>
              <a:rPr lang="en-US" dirty="0">
                <a:solidFill>
                  <a:srgbClr val="FF0000"/>
                </a:solidFill>
              </a:rPr>
              <a:t>Alternates</a:t>
            </a:r>
          </a:p>
          <a:p>
            <a:pPr lvl="1"/>
            <a:r>
              <a:rPr lang="en-US" dirty="0">
                <a:solidFill>
                  <a:schemeClr val="accent2">
                    <a:lumMod val="50000"/>
                  </a:schemeClr>
                </a:solidFill>
              </a:rPr>
              <a:t>2</a:t>
            </a:r>
            <a:r>
              <a:rPr lang="en-US" baseline="30000" dirty="0">
                <a:solidFill>
                  <a:schemeClr val="accent2">
                    <a:lumMod val="50000"/>
                  </a:schemeClr>
                </a:solidFill>
              </a:rPr>
              <a:t>nd</a:t>
            </a:r>
            <a:r>
              <a:rPr lang="en-US" dirty="0">
                <a:solidFill>
                  <a:schemeClr val="accent2">
                    <a:lumMod val="50000"/>
                  </a:schemeClr>
                </a:solidFill>
              </a:rPr>
              <a:t> choices to electives</a:t>
            </a:r>
          </a:p>
          <a:p>
            <a:pPr lvl="1"/>
            <a:r>
              <a:rPr lang="en-US" dirty="0">
                <a:solidFill>
                  <a:schemeClr val="accent2">
                    <a:lumMod val="50000"/>
                  </a:schemeClr>
                </a:solidFill>
              </a:rPr>
              <a:t>These are classes that will potentially be on your students schedule, so make sure they choose carefully. </a:t>
            </a:r>
          </a:p>
          <a:p>
            <a:pPr lvl="1"/>
            <a:r>
              <a:rPr lang="en-US" dirty="0">
                <a:solidFill>
                  <a:schemeClr val="accent2">
                    <a:lumMod val="50000"/>
                  </a:schemeClr>
                </a:solidFill>
              </a:rPr>
              <a:t>Even if your student is placed in an alternate course, all students will receive </a:t>
            </a:r>
            <a:r>
              <a:rPr lang="en-US" dirty="0" smtClean="0">
                <a:solidFill>
                  <a:schemeClr val="accent2">
                    <a:lumMod val="50000"/>
                  </a:schemeClr>
                </a:solidFill>
              </a:rPr>
              <a:t>the necessary </a:t>
            </a:r>
            <a:r>
              <a:rPr lang="en-US" dirty="0">
                <a:solidFill>
                  <a:schemeClr val="accent2">
                    <a:lumMod val="50000"/>
                  </a:schemeClr>
                </a:solidFill>
              </a:rPr>
              <a:t>credit requirements for </a:t>
            </a:r>
            <a:r>
              <a:rPr lang="en-US" dirty="0" smtClean="0">
                <a:solidFill>
                  <a:schemeClr val="accent2">
                    <a:lumMod val="50000"/>
                  </a:schemeClr>
                </a:solidFill>
              </a:rPr>
              <a:t>graduation.</a:t>
            </a:r>
            <a:endParaRPr lang="en-US" dirty="0">
              <a:solidFill>
                <a:schemeClr val="accent2">
                  <a:lumMod val="50000"/>
                </a:schemeClr>
              </a:solidFill>
            </a:endParaRPr>
          </a:p>
        </p:txBody>
      </p:sp>
    </p:spTree>
    <p:extLst>
      <p:ext uri="{BB962C8B-B14F-4D97-AF65-F5344CB8AC3E}">
        <p14:creationId xmlns:p14="http://schemas.microsoft.com/office/powerpoint/2010/main" val="3635780426"/>
      </p:ext>
    </p:extLst>
  </p:cSld>
  <p:clrMapOvr>
    <a:masterClrMapping/>
  </p:clrMapOvr>
  <mc:AlternateContent xmlns:mc="http://schemas.openxmlformats.org/markup-compatibility/2006" xmlns:p14="http://schemas.microsoft.com/office/powerpoint/2010/main">
    <mc:Choice Requires="p14">
      <p:transition spd="slow" p14:dur="2000" advTm="72598"/>
    </mc:Choice>
    <mc:Fallback xmlns="">
      <p:transition spd="slow" advTm="72598"/>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50000"/>
                  </a:schemeClr>
                </a:solidFill>
              </a:rPr>
              <a:t>International Baccalaureate</a:t>
            </a:r>
          </a:p>
        </p:txBody>
      </p:sp>
      <p:sp>
        <p:nvSpPr>
          <p:cNvPr id="3" name="Content Placeholder 2"/>
          <p:cNvSpPr>
            <a:spLocks noGrp="1"/>
          </p:cNvSpPr>
          <p:nvPr>
            <p:ph idx="1"/>
          </p:nvPr>
        </p:nvSpPr>
        <p:spPr/>
        <p:txBody>
          <a:bodyPr/>
          <a:lstStyle/>
          <a:p>
            <a:r>
              <a:rPr lang="en-US" dirty="0">
                <a:solidFill>
                  <a:schemeClr val="accent2">
                    <a:lumMod val="50000"/>
                  </a:schemeClr>
                </a:solidFill>
              </a:rPr>
              <a:t>The International Baccalaureate  Diploma </a:t>
            </a:r>
            <a:r>
              <a:rPr lang="en-US" dirty="0" err="1">
                <a:solidFill>
                  <a:schemeClr val="accent2">
                    <a:lumMod val="50000"/>
                  </a:schemeClr>
                </a:solidFill>
              </a:rPr>
              <a:t>Programme</a:t>
            </a:r>
            <a:r>
              <a:rPr lang="en-US" dirty="0">
                <a:solidFill>
                  <a:schemeClr val="accent2">
                    <a:lumMod val="50000"/>
                  </a:schemeClr>
                </a:solidFill>
              </a:rPr>
              <a:t> (IB) begins in 11</a:t>
            </a:r>
            <a:r>
              <a:rPr lang="en-US" baseline="30000" dirty="0">
                <a:solidFill>
                  <a:schemeClr val="accent2">
                    <a:lumMod val="50000"/>
                  </a:schemeClr>
                </a:solidFill>
              </a:rPr>
              <a:t>th</a:t>
            </a:r>
            <a:r>
              <a:rPr lang="en-US" dirty="0">
                <a:solidFill>
                  <a:schemeClr val="accent2">
                    <a:lumMod val="50000"/>
                  </a:schemeClr>
                </a:solidFill>
              </a:rPr>
              <a:t> grade.</a:t>
            </a:r>
          </a:p>
          <a:p>
            <a:r>
              <a:rPr lang="en-US" dirty="0">
                <a:solidFill>
                  <a:schemeClr val="accent2">
                    <a:lumMod val="50000"/>
                  </a:schemeClr>
                </a:solidFill>
              </a:rPr>
              <a:t>Students entering the International Baccalaureate </a:t>
            </a:r>
            <a:r>
              <a:rPr lang="en-US" dirty="0" err="1">
                <a:solidFill>
                  <a:schemeClr val="accent2">
                    <a:lumMod val="50000"/>
                  </a:schemeClr>
                </a:solidFill>
              </a:rPr>
              <a:t>Programme</a:t>
            </a:r>
            <a:r>
              <a:rPr lang="en-US" dirty="0">
                <a:solidFill>
                  <a:schemeClr val="accent2">
                    <a:lumMod val="50000"/>
                  </a:schemeClr>
                </a:solidFill>
              </a:rPr>
              <a:t> take IB courses in each area of study (English, </a:t>
            </a:r>
            <a:r>
              <a:rPr lang="en-US" dirty="0" smtClean="0">
                <a:solidFill>
                  <a:schemeClr val="accent2">
                    <a:lumMod val="50000"/>
                  </a:schemeClr>
                </a:solidFill>
              </a:rPr>
              <a:t>World Language</a:t>
            </a:r>
            <a:r>
              <a:rPr lang="en-US" dirty="0">
                <a:solidFill>
                  <a:schemeClr val="accent2">
                    <a:lumMod val="50000"/>
                  </a:schemeClr>
                </a:solidFill>
              </a:rPr>
              <a:t>, History, Sciences, Math, and Arts) over a two year period.</a:t>
            </a:r>
          </a:p>
          <a:p>
            <a:r>
              <a:rPr lang="en-US" dirty="0">
                <a:solidFill>
                  <a:schemeClr val="accent2">
                    <a:lumMod val="50000"/>
                  </a:schemeClr>
                </a:solidFill>
              </a:rPr>
              <a:t>Students who complete the IB Diploma </a:t>
            </a:r>
            <a:r>
              <a:rPr lang="en-US" dirty="0" err="1">
                <a:solidFill>
                  <a:schemeClr val="accent2">
                    <a:lumMod val="50000"/>
                  </a:schemeClr>
                </a:solidFill>
              </a:rPr>
              <a:t>Programme</a:t>
            </a:r>
            <a:r>
              <a:rPr lang="en-US" dirty="0">
                <a:solidFill>
                  <a:schemeClr val="accent2">
                    <a:lumMod val="50000"/>
                  </a:schemeClr>
                </a:solidFill>
              </a:rPr>
              <a:t> are considered IB Diploma Candidates and will be </a:t>
            </a:r>
            <a:r>
              <a:rPr lang="en-US" dirty="0" smtClean="0">
                <a:solidFill>
                  <a:schemeClr val="accent2">
                    <a:lumMod val="50000"/>
                  </a:schemeClr>
                </a:solidFill>
              </a:rPr>
              <a:t>eligible for the </a:t>
            </a:r>
            <a:r>
              <a:rPr lang="en-US" dirty="0">
                <a:solidFill>
                  <a:schemeClr val="accent2">
                    <a:lumMod val="50000"/>
                  </a:schemeClr>
                </a:solidFill>
              </a:rPr>
              <a:t>IB Diploma upon successful course </a:t>
            </a:r>
            <a:r>
              <a:rPr lang="en-US" dirty="0" smtClean="0">
                <a:solidFill>
                  <a:schemeClr val="accent2">
                    <a:lumMod val="50000"/>
                  </a:schemeClr>
                </a:solidFill>
              </a:rPr>
              <a:t>completion and having earned 24 diploma points as awarded by the International Baccalaureate Organization. </a:t>
            </a:r>
            <a:endParaRPr lang="en-US" dirty="0">
              <a:solidFill>
                <a:schemeClr val="accent2">
                  <a:lumMod val="5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75142" y="379411"/>
            <a:ext cx="1505715" cy="1478283"/>
          </a:xfrm>
          <a:prstGeom prst="rect">
            <a:avLst/>
          </a:prstGeom>
        </p:spPr>
      </p:pic>
    </p:spTree>
    <p:extLst>
      <p:ext uri="{BB962C8B-B14F-4D97-AF65-F5344CB8AC3E}">
        <p14:creationId xmlns:p14="http://schemas.microsoft.com/office/powerpoint/2010/main" val="3312264277"/>
      </p:ext>
    </p:extLst>
  </p:cSld>
  <p:clrMapOvr>
    <a:masterClrMapping/>
  </p:clrMapOvr>
  <mc:AlternateContent xmlns:mc="http://schemas.openxmlformats.org/markup-compatibility/2006" xmlns:p14="http://schemas.microsoft.com/office/powerpoint/2010/main">
    <mc:Choice Requires="p14">
      <p:transition spd="slow" p14:dur="2000" advTm="37572"/>
    </mc:Choice>
    <mc:Fallback xmlns="">
      <p:transition spd="slow" advTm="37572"/>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50000"/>
                  </a:schemeClr>
                </a:solidFill>
              </a:rPr>
              <a:t>Preparing for International Baccalaureate</a:t>
            </a:r>
          </a:p>
        </p:txBody>
      </p:sp>
      <p:sp>
        <p:nvSpPr>
          <p:cNvPr id="3" name="Content Placeholder 2"/>
          <p:cNvSpPr>
            <a:spLocks noGrp="1"/>
          </p:cNvSpPr>
          <p:nvPr>
            <p:ph idx="1"/>
          </p:nvPr>
        </p:nvSpPr>
        <p:spPr/>
        <p:txBody>
          <a:bodyPr>
            <a:normAutofit fontScale="85000" lnSpcReduction="20000"/>
          </a:bodyPr>
          <a:lstStyle/>
          <a:p>
            <a:r>
              <a:rPr lang="en-US" dirty="0">
                <a:solidFill>
                  <a:srgbClr val="FF0000"/>
                </a:solidFill>
              </a:rPr>
              <a:t>International Baccalaureate</a:t>
            </a:r>
            <a:endParaRPr lang="en-US" dirty="0">
              <a:solidFill>
                <a:schemeClr val="accent1"/>
              </a:solidFill>
            </a:endParaRPr>
          </a:p>
          <a:p>
            <a:pPr marL="0" indent="0">
              <a:buNone/>
            </a:pPr>
            <a:r>
              <a:rPr lang="en-US" dirty="0">
                <a:solidFill>
                  <a:schemeClr val="accent2">
                    <a:lumMod val="50000"/>
                  </a:schemeClr>
                </a:solidFill>
              </a:rPr>
              <a:t>For students who are considering entering the International Baccalaureate </a:t>
            </a:r>
            <a:r>
              <a:rPr lang="en-US" dirty="0" err="1">
                <a:solidFill>
                  <a:schemeClr val="accent2">
                    <a:lumMod val="50000"/>
                  </a:schemeClr>
                </a:solidFill>
              </a:rPr>
              <a:t>Programme</a:t>
            </a:r>
            <a:r>
              <a:rPr lang="en-US" dirty="0">
                <a:solidFill>
                  <a:schemeClr val="accent2">
                    <a:lumMod val="50000"/>
                  </a:schemeClr>
                </a:solidFill>
              </a:rPr>
              <a:t> in the 11</a:t>
            </a:r>
            <a:r>
              <a:rPr lang="en-US" baseline="30000" dirty="0">
                <a:solidFill>
                  <a:schemeClr val="accent2">
                    <a:lumMod val="50000"/>
                  </a:schemeClr>
                </a:solidFill>
              </a:rPr>
              <a:t>th</a:t>
            </a:r>
            <a:r>
              <a:rPr lang="en-US" dirty="0">
                <a:solidFill>
                  <a:schemeClr val="accent2">
                    <a:lumMod val="50000"/>
                  </a:schemeClr>
                </a:solidFill>
              </a:rPr>
              <a:t> grade, the following are the prerequisites that should be completed by the end of the 10</a:t>
            </a:r>
            <a:r>
              <a:rPr lang="en-US" baseline="30000" dirty="0">
                <a:solidFill>
                  <a:schemeClr val="accent2">
                    <a:lumMod val="50000"/>
                  </a:schemeClr>
                </a:solidFill>
              </a:rPr>
              <a:t>th</a:t>
            </a:r>
            <a:r>
              <a:rPr lang="en-US" dirty="0">
                <a:solidFill>
                  <a:schemeClr val="accent2">
                    <a:lumMod val="50000"/>
                  </a:schemeClr>
                </a:solidFill>
              </a:rPr>
              <a:t> grade:</a:t>
            </a:r>
          </a:p>
          <a:p>
            <a:pPr lvl="1"/>
            <a:r>
              <a:rPr lang="en-US" dirty="0">
                <a:solidFill>
                  <a:schemeClr val="accent2">
                    <a:lumMod val="50000"/>
                  </a:schemeClr>
                </a:solidFill>
              </a:rPr>
              <a:t>Success in honors level courses</a:t>
            </a:r>
          </a:p>
          <a:p>
            <a:pPr lvl="1"/>
            <a:r>
              <a:rPr lang="en-US" dirty="0">
                <a:solidFill>
                  <a:schemeClr val="accent2">
                    <a:lumMod val="50000"/>
                  </a:schemeClr>
                </a:solidFill>
              </a:rPr>
              <a:t>Algebra 2 </a:t>
            </a:r>
            <a:r>
              <a:rPr lang="en-US" dirty="0" smtClean="0">
                <a:solidFill>
                  <a:schemeClr val="accent2">
                    <a:lumMod val="50000"/>
                  </a:schemeClr>
                </a:solidFill>
              </a:rPr>
              <a:t>Honors</a:t>
            </a:r>
          </a:p>
          <a:p>
            <a:pPr lvl="1"/>
            <a:r>
              <a:rPr lang="en-US" dirty="0" smtClean="0">
                <a:solidFill>
                  <a:schemeClr val="accent2">
                    <a:lumMod val="50000"/>
                  </a:schemeClr>
                </a:solidFill>
              </a:rPr>
              <a:t>Biology 1 and Chemistry 1</a:t>
            </a:r>
          </a:p>
          <a:p>
            <a:pPr lvl="1"/>
            <a:r>
              <a:rPr lang="en-US" dirty="0" smtClean="0">
                <a:solidFill>
                  <a:schemeClr val="accent2">
                    <a:lumMod val="50000"/>
                  </a:schemeClr>
                </a:solidFill>
              </a:rPr>
              <a:t>2 Social Studies courses</a:t>
            </a:r>
            <a:endParaRPr lang="en-US" dirty="0">
              <a:solidFill>
                <a:schemeClr val="accent2">
                  <a:lumMod val="50000"/>
                </a:schemeClr>
              </a:solidFill>
            </a:endParaRPr>
          </a:p>
          <a:p>
            <a:pPr lvl="1"/>
            <a:r>
              <a:rPr lang="en-US" dirty="0" smtClean="0">
                <a:solidFill>
                  <a:schemeClr val="accent2">
                    <a:lumMod val="50000"/>
                  </a:schemeClr>
                </a:solidFill>
              </a:rPr>
              <a:t>World </a:t>
            </a:r>
            <a:r>
              <a:rPr lang="en-US" dirty="0">
                <a:solidFill>
                  <a:schemeClr val="accent2">
                    <a:lumMod val="50000"/>
                  </a:schemeClr>
                </a:solidFill>
              </a:rPr>
              <a:t>language level 3</a:t>
            </a:r>
          </a:p>
          <a:p>
            <a:pPr lvl="1"/>
            <a:endParaRPr lang="en-US" dirty="0">
              <a:solidFill>
                <a:srgbClr val="FF0000"/>
              </a:solidFill>
            </a:endParaRPr>
          </a:p>
          <a:p>
            <a:pPr marL="0" indent="0">
              <a:buNone/>
            </a:pPr>
            <a:r>
              <a:rPr lang="en-US" dirty="0">
                <a:solidFill>
                  <a:schemeClr val="accent2">
                    <a:lumMod val="50000"/>
                  </a:schemeClr>
                </a:solidFill>
              </a:rPr>
              <a:t>All students who meet the prerequisites are eligible to pursue the IB Diploma. Students are encouraged to complete PE, Personal Health, the Computer Science requirement, and an arts course (Chorus, Theatre, Dance, or Visual Arts) by the end of the 10</a:t>
            </a:r>
            <a:r>
              <a:rPr lang="en-US" baseline="30000" dirty="0">
                <a:solidFill>
                  <a:schemeClr val="accent2">
                    <a:lumMod val="50000"/>
                  </a:schemeClr>
                </a:solidFill>
              </a:rPr>
              <a:t>th</a:t>
            </a:r>
            <a:r>
              <a:rPr lang="en-US" dirty="0">
                <a:solidFill>
                  <a:schemeClr val="accent2">
                    <a:lumMod val="50000"/>
                  </a:schemeClr>
                </a:solidFill>
              </a:rPr>
              <a:t> grade. </a:t>
            </a:r>
            <a:endParaRPr lang="en-US" dirty="0" smtClean="0">
              <a:solidFill>
                <a:schemeClr val="accent2">
                  <a:lumMod val="50000"/>
                </a:schemeClr>
              </a:solidFill>
            </a:endParaRPr>
          </a:p>
          <a:p>
            <a:pPr marL="0" indent="0">
              <a:buNone/>
            </a:pPr>
            <a:r>
              <a:rPr lang="en-US" dirty="0" smtClean="0">
                <a:solidFill>
                  <a:schemeClr val="accent2">
                    <a:lumMod val="50000"/>
                  </a:schemeClr>
                </a:solidFill>
              </a:rPr>
              <a:t>For more specific information, please visit the IB site on the AC Flora High School website.</a:t>
            </a:r>
          </a:p>
          <a:p>
            <a:pPr marL="0" indent="0">
              <a:buNone/>
            </a:pPr>
            <a:r>
              <a:rPr lang="en-US" dirty="0">
                <a:solidFill>
                  <a:schemeClr val="accent2">
                    <a:lumMod val="50000"/>
                  </a:schemeClr>
                </a:solidFill>
                <a:hlinkClick r:id="rId2"/>
              </a:rPr>
              <a:t>https://</a:t>
            </a:r>
            <a:r>
              <a:rPr lang="en-US" dirty="0" smtClean="0">
                <a:solidFill>
                  <a:schemeClr val="accent2">
                    <a:lumMod val="50000"/>
                  </a:schemeClr>
                </a:solidFill>
                <a:hlinkClick r:id="rId2"/>
              </a:rPr>
              <a:t>www.richlandone.org/Page/5306</a:t>
            </a:r>
            <a:r>
              <a:rPr lang="en-US" dirty="0" smtClean="0">
                <a:solidFill>
                  <a:schemeClr val="accent2">
                    <a:lumMod val="50000"/>
                  </a:schemeClr>
                </a:solidFill>
              </a:rPr>
              <a:t> </a:t>
            </a:r>
            <a:endParaRPr lang="en-US" dirty="0">
              <a:solidFill>
                <a:schemeClr val="accent2">
                  <a:lumMod val="50000"/>
                </a:schemeClr>
              </a:solidFill>
            </a:endParaRPr>
          </a:p>
        </p:txBody>
      </p:sp>
    </p:spTree>
    <p:extLst>
      <p:ext uri="{BB962C8B-B14F-4D97-AF65-F5344CB8AC3E}">
        <p14:creationId xmlns:p14="http://schemas.microsoft.com/office/powerpoint/2010/main" val="2836120411"/>
      </p:ext>
    </p:extLst>
  </p:cSld>
  <p:clrMapOvr>
    <a:masterClrMapping/>
  </p:clrMapOvr>
  <mc:AlternateContent xmlns:mc="http://schemas.openxmlformats.org/markup-compatibility/2006" xmlns:p14="http://schemas.microsoft.com/office/powerpoint/2010/main">
    <mc:Choice Requires="p14">
      <p:transition spd="slow" p14:dur="2000" advTm="72104"/>
    </mc:Choice>
    <mc:Fallback xmlns="">
      <p:transition spd="slow" advTm="72104"/>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i="1" dirty="0">
                <a:solidFill>
                  <a:srgbClr val="FF0000"/>
                </a:solidFill>
              </a:rPr>
              <a:t>AP HUMAN GEOGRAPHY: (9</a:t>
            </a:r>
            <a:r>
              <a:rPr lang="en-US" i="1" baseline="30000" dirty="0">
                <a:solidFill>
                  <a:srgbClr val="FF0000"/>
                </a:solidFill>
              </a:rPr>
              <a:t>TH</a:t>
            </a:r>
            <a:r>
              <a:rPr lang="en-US" i="1" dirty="0">
                <a:solidFill>
                  <a:srgbClr val="FF0000"/>
                </a:solidFill>
              </a:rPr>
              <a:t> Grade)  </a:t>
            </a:r>
            <a:r>
              <a:rPr lang="en-US" dirty="0"/>
              <a:t>The purpose of the AP Human Geography course is to introduce students to the systematic study of patterns and processes that have shaped human understanding, use, and alteration of Earth’s surface. Students employ spatial concepts and landscape analysis to examine human social organization and its environmental consequences. They also learn about the methods and tools geographers use in their science and practice.</a:t>
            </a:r>
            <a:endParaRPr lang="en-US" i="1" dirty="0">
              <a:solidFill>
                <a:srgbClr val="FF0000"/>
              </a:solidFill>
            </a:endParaRPr>
          </a:p>
        </p:txBody>
      </p:sp>
      <p:sp>
        <p:nvSpPr>
          <p:cNvPr id="3" name="Title 2"/>
          <p:cNvSpPr>
            <a:spLocks noGrp="1"/>
          </p:cNvSpPr>
          <p:nvPr>
            <p:ph type="title"/>
          </p:nvPr>
        </p:nvSpPr>
        <p:spPr/>
        <p:txBody>
          <a:bodyPr/>
          <a:lstStyle/>
          <a:p>
            <a:pPr algn="ctr"/>
            <a:r>
              <a:rPr lang="en-US" dirty="0">
                <a:solidFill>
                  <a:schemeClr val="accent2">
                    <a:lumMod val="50000"/>
                  </a:schemeClr>
                </a:solidFill>
              </a:rPr>
              <a:t>Freshmen AP Course Offering in </a:t>
            </a:r>
            <a:br>
              <a:rPr lang="en-US" dirty="0">
                <a:solidFill>
                  <a:schemeClr val="accent2">
                    <a:lumMod val="50000"/>
                  </a:schemeClr>
                </a:solidFill>
              </a:rPr>
            </a:br>
            <a:r>
              <a:rPr lang="en-US" dirty="0">
                <a:solidFill>
                  <a:schemeClr val="accent2">
                    <a:lumMod val="50000"/>
                  </a:schemeClr>
                </a:solidFill>
              </a:rPr>
              <a:t>Social Studies</a:t>
            </a:r>
          </a:p>
        </p:txBody>
      </p:sp>
    </p:spTree>
    <p:extLst>
      <p:ext uri="{BB962C8B-B14F-4D97-AF65-F5344CB8AC3E}">
        <p14:creationId xmlns:p14="http://schemas.microsoft.com/office/powerpoint/2010/main" val="3472245545"/>
      </p:ext>
    </p:extLst>
  </p:cSld>
  <p:clrMapOvr>
    <a:masterClrMapping/>
  </p:clrMapOvr>
  <mc:AlternateContent xmlns:mc="http://schemas.openxmlformats.org/markup-compatibility/2006" xmlns:p14="http://schemas.microsoft.com/office/powerpoint/2010/main">
    <mc:Choice Requires="p14">
      <p:transition spd="slow" p14:dur="2000" advTm="36570"/>
    </mc:Choice>
    <mc:Fallback xmlns="">
      <p:transition spd="slow" advTm="3657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98500"/>
          </a:xfrm>
        </p:spPr>
        <p:txBody>
          <a:bodyPr/>
          <a:lstStyle/>
          <a:p>
            <a:r>
              <a:rPr lang="en-US" dirty="0">
                <a:solidFill>
                  <a:schemeClr val="accent1">
                    <a:lumMod val="75000"/>
                  </a:schemeClr>
                </a:solidFill>
              </a:rPr>
              <a:t>Graduation Requirements</a:t>
            </a:r>
          </a:p>
        </p:txBody>
      </p:sp>
      <p:sp>
        <p:nvSpPr>
          <p:cNvPr id="3" name="TextBox 2"/>
          <p:cNvSpPr txBox="1"/>
          <p:nvPr/>
        </p:nvSpPr>
        <p:spPr>
          <a:xfrm>
            <a:off x="6608849" y="3556000"/>
            <a:ext cx="2908300" cy="2308324"/>
          </a:xfrm>
          <a:prstGeom prst="rect">
            <a:avLst/>
          </a:prstGeom>
          <a:noFill/>
        </p:spPr>
        <p:txBody>
          <a:bodyPr wrap="square" rtlCol="0">
            <a:spAutoFit/>
          </a:bodyPr>
          <a:lstStyle/>
          <a:p>
            <a:pPr algn="ctr"/>
            <a:r>
              <a:rPr lang="en-US" dirty="0" smtClean="0">
                <a:solidFill>
                  <a:schemeClr val="accent2">
                    <a:lumMod val="50000"/>
                  </a:schemeClr>
                </a:solidFill>
              </a:rPr>
              <a:t>Students </a:t>
            </a:r>
            <a:r>
              <a:rPr lang="en-US" dirty="0">
                <a:solidFill>
                  <a:schemeClr val="accent2">
                    <a:lumMod val="50000"/>
                  </a:schemeClr>
                </a:solidFill>
              </a:rPr>
              <a:t>planning to attend a college or university should take </a:t>
            </a:r>
          </a:p>
          <a:p>
            <a:pPr algn="ctr"/>
            <a:r>
              <a:rPr lang="en-US" dirty="0">
                <a:solidFill>
                  <a:schemeClr val="accent2">
                    <a:lumMod val="50000"/>
                  </a:schemeClr>
                </a:solidFill>
              </a:rPr>
              <a:t>2-3 credits of a foreign/world language and at least 1 credit of a visual or performing art class.</a:t>
            </a:r>
          </a:p>
        </p:txBody>
      </p:sp>
      <p:pic>
        <p:nvPicPr>
          <p:cNvPr id="8194" name="Picture 2" descr="Image result for high school gradu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8849" y="958850"/>
            <a:ext cx="4584700" cy="229235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p:cNvPicPr>
            <a:picLocks noChangeAspect="1"/>
          </p:cNvPicPr>
          <p:nvPr/>
        </p:nvPicPr>
        <p:blipFill>
          <a:blip r:embed="rId3"/>
          <a:stretch>
            <a:fillRect/>
          </a:stretch>
        </p:blipFill>
        <p:spPr>
          <a:xfrm>
            <a:off x="980930" y="1308100"/>
            <a:ext cx="5057775" cy="5295900"/>
          </a:xfrm>
          <a:prstGeom prst="rect">
            <a:avLst/>
          </a:prstGeom>
        </p:spPr>
      </p:pic>
    </p:spTree>
    <p:extLst>
      <p:ext uri="{BB962C8B-B14F-4D97-AF65-F5344CB8AC3E}">
        <p14:creationId xmlns:p14="http://schemas.microsoft.com/office/powerpoint/2010/main" val="4104692608"/>
      </p:ext>
    </p:extLst>
  </p:cSld>
  <p:clrMapOvr>
    <a:masterClrMapping/>
  </p:clrMapOvr>
  <mc:AlternateContent xmlns:mc="http://schemas.openxmlformats.org/markup-compatibility/2006" xmlns:p14="http://schemas.microsoft.com/office/powerpoint/2010/main">
    <mc:Choice Requires="p14">
      <p:transition spd="slow" p14:dur="2000" advTm="47612"/>
    </mc:Choice>
    <mc:Fallback xmlns="">
      <p:transition spd="slow" advTm="47612"/>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0488"/>
          </a:xfrm>
        </p:spPr>
        <p:txBody>
          <a:bodyPr>
            <a:normAutofit/>
          </a:bodyPr>
          <a:lstStyle/>
          <a:p>
            <a:r>
              <a:rPr lang="en-US" sz="2800" dirty="0">
                <a:solidFill>
                  <a:schemeClr val="accent2">
                    <a:lumMod val="50000"/>
                  </a:schemeClr>
                </a:solidFill>
              </a:rPr>
              <a:t>IGP Conference Schedule </a:t>
            </a:r>
            <a:r>
              <a:rPr lang="en-US" sz="2800" dirty="0" smtClean="0">
                <a:solidFill>
                  <a:schemeClr val="accent2">
                    <a:lumMod val="50000"/>
                  </a:schemeClr>
                </a:solidFill>
              </a:rPr>
              <a:t>for Crayton Students</a:t>
            </a:r>
            <a:endParaRPr lang="en-US" sz="2800" dirty="0">
              <a:solidFill>
                <a:schemeClr val="accent2">
                  <a:lumMod val="50000"/>
                </a:schemeClr>
              </a:solidFill>
            </a:endParaRPr>
          </a:p>
        </p:txBody>
      </p:sp>
      <p:sp>
        <p:nvSpPr>
          <p:cNvPr id="3" name="Content Placeholder 2"/>
          <p:cNvSpPr>
            <a:spLocks noGrp="1"/>
          </p:cNvSpPr>
          <p:nvPr>
            <p:ph idx="1"/>
          </p:nvPr>
        </p:nvSpPr>
        <p:spPr>
          <a:xfrm>
            <a:off x="677334" y="1260088"/>
            <a:ext cx="8596668" cy="4835912"/>
          </a:xfrm>
        </p:spPr>
        <p:txBody>
          <a:bodyPr>
            <a:normAutofit lnSpcReduction="10000"/>
          </a:bodyPr>
          <a:lstStyle/>
          <a:p>
            <a:r>
              <a:rPr lang="en-US" dirty="0" smtClean="0"/>
              <a:t>All IGP conferences with Crayton students have been scheduled for the Week of February 20th.</a:t>
            </a:r>
          </a:p>
          <a:p>
            <a:pPr marL="0" indent="0">
              <a:buNone/>
            </a:pPr>
            <a:r>
              <a:rPr lang="en-US" sz="2800" dirty="0">
                <a:solidFill>
                  <a:schemeClr val="accent2">
                    <a:lumMod val="50000"/>
                  </a:schemeClr>
                </a:solidFill>
              </a:rPr>
              <a:t>IGP Conference Schedule for WG Sanders </a:t>
            </a:r>
            <a:r>
              <a:rPr lang="en-US" sz="2800" dirty="0" smtClean="0">
                <a:solidFill>
                  <a:schemeClr val="accent2">
                    <a:lumMod val="50000"/>
                  </a:schemeClr>
                </a:solidFill>
              </a:rPr>
              <a:t>Students</a:t>
            </a:r>
            <a:endParaRPr lang="en-US" sz="2800" dirty="0" smtClean="0"/>
          </a:p>
          <a:p>
            <a:r>
              <a:rPr lang="en-US" dirty="0"/>
              <a:t>All IGP conferences with WG Sanders students have been scheduled for the </a:t>
            </a:r>
            <a:r>
              <a:rPr lang="en-US" dirty="0" smtClean="0"/>
              <a:t>February 20th</a:t>
            </a:r>
            <a:r>
              <a:rPr lang="en-US" dirty="0"/>
              <a:t>.</a:t>
            </a:r>
          </a:p>
          <a:p>
            <a:pPr marL="0" indent="0">
              <a:buNone/>
            </a:pPr>
            <a:endParaRPr lang="en-US" dirty="0" smtClean="0"/>
          </a:p>
          <a:p>
            <a:pPr marL="0" indent="0">
              <a:buNone/>
            </a:pPr>
            <a:endParaRPr lang="en-US" dirty="0"/>
          </a:p>
          <a:p>
            <a:r>
              <a:rPr lang="en-US" dirty="0"/>
              <a:t>These conferences will be held virtually and both </a:t>
            </a:r>
            <a:r>
              <a:rPr lang="en-US" dirty="0" smtClean="0"/>
              <a:t>middle school </a:t>
            </a:r>
            <a:r>
              <a:rPr lang="en-US" dirty="0"/>
              <a:t>counselors and AC Flora </a:t>
            </a:r>
            <a:r>
              <a:rPr lang="en-US" dirty="0" smtClean="0"/>
              <a:t>Counselors will be present, unless </a:t>
            </a:r>
            <a:r>
              <a:rPr lang="en-US" dirty="0"/>
              <a:t>an in-person conference has been requested. </a:t>
            </a:r>
          </a:p>
          <a:p>
            <a:r>
              <a:rPr lang="en-US" dirty="0"/>
              <a:t>Each conference is 20 minutes long.  We ask that you please adhere to that time frame.  </a:t>
            </a:r>
          </a:p>
          <a:p>
            <a:r>
              <a:rPr lang="en-US" dirty="0"/>
              <a:t>If you have additional questions after the 20 minute meeting, please direct those questions to your student’s school counselor via email. </a:t>
            </a:r>
          </a:p>
          <a:p>
            <a:endParaRPr lang="en-US" dirty="0"/>
          </a:p>
          <a:p>
            <a:endParaRPr lang="en-US" dirty="0" smtClean="0"/>
          </a:p>
        </p:txBody>
      </p:sp>
    </p:spTree>
    <p:extLst>
      <p:ext uri="{BB962C8B-B14F-4D97-AF65-F5344CB8AC3E}">
        <p14:creationId xmlns:p14="http://schemas.microsoft.com/office/powerpoint/2010/main" val="2180891303"/>
      </p:ext>
    </p:extLst>
  </p:cSld>
  <p:clrMapOvr>
    <a:masterClrMapping/>
  </p:clrMapOvr>
  <mc:AlternateContent xmlns:mc="http://schemas.openxmlformats.org/markup-compatibility/2006" xmlns:p14="http://schemas.microsoft.com/office/powerpoint/2010/main">
    <mc:Choice Requires="p14">
      <p:transition spd="slow" p14:dur="2000" advTm="40596"/>
    </mc:Choice>
    <mc:Fallback xmlns="">
      <p:transition spd="slow" advTm="40596"/>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634" y="279400"/>
            <a:ext cx="10452100" cy="1092200"/>
          </a:xfrm>
        </p:spPr>
        <p:txBody>
          <a:bodyPr>
            <a:noAutofit/>
          </a:bodyPr>
          <a:lstStyle/>
          <a:p>
            <a:r>
              <a:rPr lang="en-US" dirty="0">
                <a:solidFill>
                  <a:schemeClr val="accent2">
                    <a:lumMod val="50000"/>
                  </a:schemeClr>
                </a:solidFill>
              </a:rPr>
              <a:t>Student Life: </a:t>
            </a:r>
            <a:br>
              <a:rPr lang="en-US" dirty="0">
                <a:solidFill>
                  <a:schemeClr val="accent2">
                    <a:lumMod val="50000"/>
                  </a:schemeClr>
                </a:solidFill>
              </a:rPr>
            </a:br>
            <a:r>
              <a:rPr lang="en-US" dirty="0">
                <a:solidFill>
                  <a:schemeClr val="accent2">
                    <a:lumMod val="50000"/>
                  </a:schemeClr>
                </a:solidFill>
              </a:rPr>
              <a:t>Athletics, Clubs, and Government</a:t>
            </a:r>
          </a:p>
        </p:txBody>
      </p:sp>
      <p:sp>
        <p:nvSpPr>
          <p:cNvPr id="3" name="Content Placeholder 2"/>
          <p:cNvSpPr>
            <a:spLocks noGrp="1"/>
          </p:cNvSpPr>
          <p:nvPr>
            <p:ph idx="1"/>
          </p:nvPr>
        </p:nvSpPr>
        <p:spPr>
          <a:xfrm>
            <a:off x="410634" y="1462089"/>
            <a:ext cx="8596668" cy="3275011"/>
          </a:xfrm>
        </p:spPr>
        <p:txBody>
          <a:bodyPr>
            <a:normAutofit/>
          </a:bodyPr>
          <a:lstStyle/>
          <a:p>
            <a:pPr lvl="0"/>
            <a:r>
              <a:rPr lang="en-US" sz="2000" dirty="0">
                <a:solidFill>
                  <a:schemeClr val="accent2">
                    <a:lumMod val="50000"/>
                  </a:schemeClr>
                </a:solidFill>
              </a:rPr>
              <a:t>24 Varsity Sports Programs, 51 Competitive Sports Teams</a:t>
            </a:r>
          </a:p>
          <a:p>
            <a:r>
              <a:rPr lang="en-US" sz="2000" dirty="0">
                <a:solidFill>
                  <a:schemeClr val="accent2">
                    <a:lumMod val="50000"/>
                  </a:schemeClr>
                </a:solidFill>
              </a:rPr>
              <a:t>30 Student Clubs </a:t>
            </a:r>
          </a:p>
          <a:p>
            <a:r>
              <a:rPr lang="en-US" sz="2000" dirty="0">
                <a:solidFill>
                  <a:schemeClr val="accent2">
                    <a:lumMod val="50000"/>
                  </a:schemeClr>
                </a:solidFill>
              </a:rPr>
              <a:t>Student Government has grown in participation and focus on service leadership</a:t>
            </a:r>
          </a:p>
          <a:p>
            <a:r>
              <a:rPr lang="en-US" sz="2000" dirty="0">
                <a:solidFill>
                  <a:schemeClr val="accent2">
                    <a:lumMod val="50000"/>
                  </a:schemeClr>
                </a:solidFill>
              </a:rPr>
              <a:t>Performing Arts Ensembles showcase students in numerous concerts and performances throughout the year</a:t>
            </a:r>
          </a:p>
          <a:p>
            <a:r>
              <a:rPr lang="en-US" sz="2000" dirty="0">
                <a:solidFill>
                  <a:schemeClr val="accent2">
                    <a:lumMod val="50000"/>
                  </a:schemeClr>
                </a:solidFill>
              </a:rPr>
              <a:t>Various Honor Societies </a:t>
            </a:r>
          </a:p>
        </p:txBody>
      </p:sp>
      <p:pic>
        <p:nvPicPr>
          <p:cNvPr id="3078" name="Picture 6" descr="Image result for ac flora high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1818" y="4292600"/>
            <a:ext cx="3546032" cy="238005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1975" y="3294459"/>
            <a:ext cx="3033744" cy="3378200"/>
          </a:xfrm>
          <a:prstGeom prst="rect">
            <a:avLst/>
          </a:prstGeom>
          <a:ln>
            <a:noFill/>
          </a:ln>
          <a:effectLst>
            <a:outerShdw blurRad="190500" algn="tl" rotWithShape="0">
              <a:srgbClr val="000000">
                <a:alpha val="70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450" y="4292599"/>
            <a:ext cx="3555243" cy="238006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63693069"/>
      </p:ext>
    </p:extLst>
  </p:cSld>
  <p:clrMapOvr>
    <a:masterClrMapping/>
  </p:clrMapOvr>
  <mc:AlternateContent xmlns:mc="http://schemas.openxmlformats.org/markup-compatibility/2006" xmlns:p14="http://schemas.microsoft.com/office/powerpoint/2010/main">
    <mc:Choice Requires="p14">
      <p:transition spd="slow" p14:dur="2000" advTm="35419"/>
    </mc:Choice>
    <mc:Fallback xmlns="">
      <p:transition spd="slow" advTm="35419"/>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452" y="304440"/>
            <a:ext cx="9448800" cy="1320800"/>
          </a:xfrm>
        </p:spPr>
        <p:txBody>
          <a:bodyPr>
            <a:noAutofit/>
          </a:bodyPr>
          <a:lstStyle/>
          <a:p>
            <a:r>
              <a:rPr lang="en-US" dirty="0">
                <a:solidFill>
                  <a:srgbClr val="00B0F0"/>
                </a:solidFill>
              </a:rPr>
              <a:t>   </a:t>
            </a:r>
            <a:r>
              <a:rPr lang="en-US" b="1" dirty="0">
                <a:solidFill>
                  <a:srgbClr val="00B0F0"/>
                </a:solidFill>
              </a:rPr>
              <a:t>The Big Picture</a:t>
            </a:r>
          </a:p>
        </p:txBody>
      </p:sp>
      <p:sp>
        <p:nvSpPr>
          <p:cNvPr id="3" name="Content Placeholder 2"/>
          <p:cNvSpPr>
            <a:spLocks noGrp="1"/>
          </p:cNvSpPr>
          <p:nvPr>
            <p:ph idx="1"/>
          </p:nvPr>
        </p:nvSpPr>
        <p:spPr>
          <a:xfrm>
            <a:off x="591118" y="1217767"/>
            <a:ext cx="9213282" cy="1342353"/>
          </a:xfrm>
        </p:spPr>
        <p:txBody>
          <a:bodyPr vert="horz" lIns="91440" tIns="45720" rIns="91440" bIns="45720" rtlCol="0" anchor="t">
            <a:noAutofit/>
          </a:bodyPr>
          <a:lstStyle/>
          <a:p>
            <a:pPr marL="0" indent="0">
              <a:buNone/>
            </a:pPr>
            <a:r>
              <a:rPr lang="en-US" sz="2000" u="sng" dirty="0">
                <a:solidFill>
                  <a:srgbClr val="FF0000"/>
                </a:solidFill>
              </a:rPr>
              <a:t>School Counseling Program Goals:</a:t>
            </a:r>
          </a:p>
          <a:p>
            <a:pPr marL="0" indent="0">
              <a:buNone/>
            </a:pPr>
            <a:r>
              <a:rPr lang="en-US" dirty="0">
                <a:solidFill>
                  <a:schemeClr val="accent2">
                    <a:lumMod val="50000"/>
                  </a:schemeClr>
                </a:solidFill>
              </a:rPr>
              <a:t>AC Flora’s School Counseling Department is dedicated to providing academic, personal, and career counseling through a system designed to assist all students with developing and attaining their </a:t>
            </a:r>
            <a:r>
              <a:rPr lang="en-US" sz="2000" dirty="0">
                <a:solidFill>
                  <a:schemeClr val="accent2">
                    <a:lumMod val="50000"/>
                  </a:schemeClr>
                </a:solidFill>
              </a:rPr>
              <a:t>educational, career, and personal goals. </a:t>
            </a:r>
          </a:p>
        </p:txBody>
      </p:sp>
      <p:sp>
        <p:nvSpPr>
          <p:cNvPr id="4" name="TextBox 3"/>
          <p:cNvSpPr txBox="1"/>
          <p:nvPr/>
        </p:nvSpPr>
        <p:spPr>
          <a:xfrm>
            <a:off x="489518" y="2594647"/>
            <a:ext cx="9314882" cy="3708708"/>
          </a:xfrm>
          <a:prstGeom prst="rect">
            <a:avLst/>
          </a:prstGeom>
          <a:noFill/>
        </p:spPr>
        <p:txBody>
          <a:bodyPr wrap="square" rtlCol="0">
            <a:spAutoFit/>
          </a:bodyPr>
          <a:lstStyle/>
          <a:p>
            <a:endParaRPr lang="en-US" sz="2000" u="sng" dirty="0">
              <a:solidFill>
                <a:srgbClr val="FF0000"/>
              </a:solidFill>
            </a:endParaRPr>
          </a:p>
          <a:p>
            <a:r>
              <a:rPr lang="en-US" sz="2000" u="sng" dirty="0">
                <a:solidFill>
                  <a:srgbClr val="FF0000"/>
                </a:solidFill>
              </a:rPr>
              <a:t>The Big Picture: What should your student be thinking about?</a:t>
            </a:r>
          </a:p>
          <a:p>
            <a:r>
              <a:rPr lang="en-US" dirty="0">
                <a:solidFill>
                  <a:schemeClr val="accent2">
                    <a:lumMod val="50000"/>
                  </a:schemeClr>
                </a:solidFill>
              </a:rPr>
              <a:t>Middle school was the step to high school and high school is the step to what?</a:t>
            </a:r>
          </a:p>
          <a:p>
            <a:pPr marL="285750" indent="-285750">
              <a:buFont typeface="Arial" panose="020B0604020202020204" pitchFamily="34" charset="0"/>
              <a:buChar char="•"/>
            </a:pPr>
            <a:r>
              <a:rPr lang="en-US" i="1" dirty="0">
                <a:solidFill>
                  <a:schemeClr val="accent2">
                    <a:lumMod val="50000"/>
                  </a:schemeClr>
                </a:solidFill>
              </a:rPr>
              <a:t>Career?  Military?  College?</a:t>
            </a:r>
          </a:p>
          <a:p>
            <a:endParaRPr lang="en-US" sz="1100" dirty="0">
              <a:solidFill>
                <a:schemeClr val="accent2">
                  <a:lumMod val="50000"/>
                </a:schemeClr>
              </a:solidFill>
            </a:endParaRPr>
          </a:p>
          <a:p>
            <a:r>
              <a:rPr lang="en-US" dirty="0">
                <a:solidFill>
                  <a:schemeClr val="accent2">
                    <a:lumMod val="50000"/>
                  </a:schemeClr>
                </a:solidFill>
              </a:rPr>
              <a:t>What do I need to do in order to get there (career, military, college)?</a:t>
            </a:r>
          </a:p>
          <a:p>
            <a:pPr marL="285750" indent="-285750">
              <a:buFont typeface="Arial" panose="020B0604020202020204" pitchFamily="34" charset="0"/>
              <a:buChar char="•"/>
            </a:pPr>
            <a:r>
              <a:rPr lang="en-US" i="1" dirty="0">
                <a:solidFill>
                  <a:schemeClr val="accent2">
                    <a:lumMod val="50000"/>
                  </a:schemeClr>
                </a:solidFill>
              </a:rPr>
              <a:t>How can I become involved and build my resume?  What classes do I need?</a:t>
            </a:r>
          </a:p>
          <a:p>
            <a:endParaRPr lang="en-US" sz="1100" dirty="0">
              <a:solidFill>
                <a:schemeClr val="accent2">
                  <a:lumMod val="50000"/>
                </a:schemeClr>
              </a:solidFill>
            </a:endParaRPr>
          </a:p>
          <a:p>
            <a:r>
              <a:rPr lang="en-US" dirty="0">
                <a:solidFill>
                  <a:schemeClr val="accent2">
                    <a:lumMod val="50000"/>
                  </a:schemeClr>
                </a:solidFill>
              </a:rPr>
              <a:t>What are my academic goals?</a:t>
            </a:r>
          </a:p>
          <a:p>
            <a:pPr marL="285750" indent="-285750">
              <a:buFont typeface="Arial" panose="020B0604020202020204" pitchFamily="34" charset="0"/>
              <a:buChar char="•"/>
            </a:pPr>
            <a:r>
              <a:rPr lang="en-US" i="1" dirty="0">
                <a:solidFill>
                  <a:schemeClr val="accent2">
                    <a:lumMod val="50000"/>
                  </a:schemeClr>
                </a:solidFill>
              </a:rPr>
              <a:t>What are my strengths and weaknesses, likes and dislikes?  </a:t>
            </a:r>
          </a:p>
          <a:p>
            <a:pPr marL="285750" indent="-285750">
              <a:buFont typeface="Arial" panose="020B0604020202020204" pitchFamily="34" charset="0"/>
              <a:buChar char="•"/>
            </a:pPr>
            <a:r>
              <a:rPr lang="en-US" i="1" dirty="0">
                <a:solidFill>
                  <a:schemeClr val="accent2">
                    <a:lumMod val="50000"/>
                  </a:schemeClr>
                </a:solidFill>
              </a:rPr>
              <a:t>Do I want to take every art class?  Join the IB Program my junior year?</a:t>
            </a:r>
          </a:p>
          <a:p>
            <a:endParaRPr lang="en-US" sz="1100" dirty="0">
              <a:solidFill>
                <a:schemeClr val="accent2">
                  <a:lumMod val="50000"/>
                </a:schemeClr>
              </a:solidFill>
            </a:endParaRPr>
          </a:p>
          <a:p>
            <a:r>
              <a:rPr lang="en-US" dirty="0">
                <a:solidFill>
                  <a:schemeClr val="accent2">
                    <a:lumMod val="50000"/>
                  </a:schemeClr>
                </a:solidFill>
              </a:rPr>
              <a:t>What are my personal goals?</a:t>
            </a:r>
          </a:p>
          <a:p>
            <a:pPr marL="285750" indent="-285750">
              <a:buFont typeface="Arial" panose="020B0604020202020204" pitchFamily="34" charset="0"/>
              <a:buChar char="•"/>
            </a:pPr>
            <a:r>
              <a:rPr lang="en-US" i="1" dirty="0">
                <a:solidFill>
                  <a:schemeClr val="accent2">
                    <a:lumMod val="50000"/>
                  </a:schemeClr>
                </a:solidFill>
              </a:rPr>
              <a:t>Do I want to play a sport?  Be in a play?  Join a club?</a:t>
            </a:r>
          </a:p>
        </p:txBody>
      </p:sp>
      <p:pic>
        <p:nvPicPr>
          <p:cNvPr id="9218"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45559">
            <a:off x="9009986" y="3031027"/>
            <a:ext cx="2857500" cy="28575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0550038"/>
      </p:ext>
    </p:extLst>
  </p:cSld>
  <p:clrMapOvr>
    <a:masterClrMapping/>
  </p:clrMapOvr>
  <mc:AlternateContent xmlns:mc="http://schemas.openxmlformats.org/markup-compatibility/2006" xmlns:p14="http://schemas.microsoft.com/office/powerpoint/2010/main">
    <mc:Choice Requires="p14">
      <p:transition spd="slow" p14:dur="2000" advTm="68273"/>
    </mc:Choice>
    <mc:Fallback xmlns="">
      <p:transition spd="slow" advTm="68273"/>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9803"/>
          </a:xfrm>
        </p:spPr>
        <p:txBody>
          <a:bodyPr/>
          <a:lstStyle/>
          <a:p>
            <a:r>
              <a:rPr lang="en-US" dirty="0">
                <a:solidFill>
                  <a:schemeClr val="accent2">
                    <a:lumMod val="50000"/>
                  </a:schemeClr>
                </a:solidFill>
              </a:rPr>
              <a:t>Things to Remember:</a:t>
            </a:r>
          </a:p>
        </p:txBody>
      </p:sp>
      <p:sp>
        <p:nvSpPr>
          <p:cNvPr id="3" name="Content Placeholder 2"/>
          <p:cNvSpPr>
            <a:spLocks noGrp="1"/>
          </p:cNvSpPr>
          <p:nvPr>
            <p:ph idx="1"/>
          </p:nvPr>
        </p:nvSpPr>
        <p:spPr>
          <a:xfrm>
            <a:off x="677334" y="1558345"/>
            <a:ext cx="8596668" cy="4483018"/>
          </a:xfrm>
        </p:spPr>
        <p:txBody>
          <a:bodyPr>
            <a:normAutofit fontScale="92500" lnSpcReduction="10000"/>
          </a:bodyPr>
          <a:lstStyle/>
          <a:p>
            <a:r>
              <a:rPr lang="en-US" b="1" dirty="0">
                <a:solidFill>
                  <a:schemeClr val="accent2">
                    <a:lumMod val="50000"/>
                  </a:schemeClr>
                </a:solidFill>
              </a:rPr>
              <a:t>All course request changes must be completed by </a:t>
            </a:r>
            <a:r>
              <a:rPr lang="en-US" dirty="0" smtClean="0">
                <a:solidFill>
                  <a:srgbClr val="FF0000"/>
                </a:solidFill>
              </a:rPr>
              <a:t>April 1, 2024</a:t>
            </a:r>
            <a:r>
              <a:rPr lang="en-US" dirty="0" smtClean="0">
                <a:solidFill>
                  <a:srgbClr val="52C4EB"/>
                </a:solidFill>
              </a:rPr>
              <a:t>.  </a:t>
            </a:r>
            <a:r>
              <a:rPr lang="en-US" dirty="0">
                <a:solidFill>
                  <a:schemeClr val="accent2">
                    <a:lumMod val="50000"/>
                  </a:schemeClr>
                </a:solidFill>
              </a:rPr>
              <a:t>Any changes after that date will be considered a schedule request change and will not be reviewed until after final schedules have been issued in August.</a:t>
            </a:r>
          </a:p>
          <a:p>
            <a:r>
              <a:rPr lang="en-US" dirty="0">
                <a:solidFill>
                  <a:srgbClr val="FF0000"/>
                </a:solidFill>
              </a:rPr>
              <a:t>Flora Update </a:t>
            </a:r>
            <a:r>
              <a:rPr lang="en-US" dirty="0">
                <a:solidFill>
                  <a:schemeClr val="accent2">
                    <a:lumMod val="50000"/>
                  </a:schemeClr>
                </a:solidFill>
              </a:rPr>
              <a:t>is our weekly electronic newsletter.  Sign-up by going to floraupdate.com and scroll to the bottom of the page and enter your email address to subscribe.   This will keep you up to date on the latest AC Flora High School news. Also, follow us on Twitter and Instagram. </a:t>
            </a:r>
          </a:p>
          <a:p>
            <a:r>
              <a:rPr lang="en-US" dirty="0">
                <a:solidFill>
                  <a:schemeClr val="accent2">
                    <a:lumMod val="50000"/>
                  </a:schemeClr>
                </a:solidFill>
              </a:rPr>
              <a:t>Please contact AC Flora High School Counselors with any questions you might have about your child’s future here at Flora.</a:t>
            </a:r>
          </a:p>
          <a:p>
            <a:r>
              <a:rPr lang="en-US" dirty="0">
                <a:solidFill>
                  <a:schemeClr val="accent2">
                    <a:lumMod val="50000"/>
                  </a:schemeClr>
                </a:solidFill>
              </a:rPr>
              <a:t>For a copy of this presentation and more information on particular programs (Heyward Career Center, JROTC, etc.), please visit the link below:</a:t>
            </a:r>
          </a:p>
          <a:p>
            <a:pPr lvl="1"/>
            <a:r>
              <a:rPr lang="en-US" dirty="0">
                <a:solidFill>
                  <a:schemeClr val="accent2">
                    <a:lumMod val="50000"/>
                  </a:schemeClr>
                </a:solidFill>
                <a:hlinkClick r:id="rId2"/>
              </a:rPr>
              <a:t>https://www.richlandone.org/domain/1724</a:t>
            </a:r>
            <a:r>
              <a:rPr lang="en-US" dirty="0">
                <a:solidFill>
                  <a:schemeClr val="accent2">
                    <a:lumMod val="50000"/>
                  </a:schemeClr>
                </a:solidFill>
              </a:rPr>
              <a:t> </a:t>
            </a:r>
          </a:p>
          <a:p>
            <a:r>
              <a:rPr lang="en-US" dirty="0">
                <a:solidFill>
                  <a:schemeClr val="accent2">
                    <a:lumMod val="50000"/>
                  </a:schemeClr>
                </a:solidFill>
              </a:rPr>
              <a:t>Finally….</a:t>
            </a:r>
          </a:p>
          <a:p>
            <a:pPr marL="457200" lvl="1" indent="0">
              <a:buNone/>
            </a:pPr>
            <a:r>
              <a:rPr lang="en-US" dirty="0">
                <a:solidFill>
                  <a:srgbClr val="52C4EB"/>
                </a:solidFill>
              </a:rPr>
              <a:t>	</a:t>
            </a:r>
            <a:r>
              <a:rPr lang="en-US" sz="3600" b="1" dirty="0">
                <a:solidFill>
                  <a:srgbClr val="FF0000"/>
                </a:solidFill>
              </a:rPr>
              <a:t>THANK YOU!</a:t>
            </a:r>
          </a:p>
        </p:txBody>
      </p:sp>
    </p:spTree>
    <p:extLst>
      <p:ext uri="{BB962C8B-B14F-4D97-AF65-F5344CB8AC3E}">
        <p14:creationId xmlns:p14="http://schemas.microsoft.com/office/powerpoint/2010/main" val="3445943522"/>
      </p:ext>
    </p:extLst>
  </p:cSld>
  <p:clrMapOvr>
    <a:masterClrMapping/>
  </p:clrMapOvr>
  <mc:AlternateContent xmlns:mc="http://schemas.openxmlformats.org/markup-compatibility/2006" xmlns:p14="http://schemas.microsoft.com/office/powerpoint/2010/main">
    <mc:Choice Requires="p14">
      <p:transition spd="slow" p14:dur="2000" advTm="81205"/>
    </mc:Choice>
    <mc:Fallback xmlns="">
      <p:transition spd="slow" advTm="8120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536" y="343349"/>
            <a:ext cx="8596668" cy="572394"/>
          </a:xfrm>
        </p:spPr>
        <p:txBody>
          <a:bodyPr>
            <a:normAutofit fontScale="90000"/>
          </a:bodyPr>
          <a:lstStyle/>
          <a:p>
            <a:r>
              <a:rPr lang="en-US" dirty="0">
                <a:solidFill>
                  <a:schemeClr val="accent2">
                    <a:lumMod val="50000"/>
                  </a:schemeClr>
                </a:solidFill>
              </a:rPr>
              <a:t>Introductions</a:t>
            </a:r>
          </a:p>
        </p:txBody>
      </p:sp>
      <p:sp>
        <p:nvSpPr>
          <p:cNvPr id="3" name="Content Placeholder 2"/>
          <p:cNvSpPr>
            <a:spLocks noGrp="1"/>
          </p:cNvSpPr>
          <p:nvPr>
            <p:ph idx="1"/>
          </p:nvPr>
        </p:nvSpPr>
        <p:spPr>
          <a:xfrm>
            <a:off x="131234" y="978794"/>
            <a:ext cx="5215466" cy="4909049"/>
          </a:xfrm>
        </p:spPr>
        <p:txBody>
          <a:bodyPr>
            <a:normAutofit fontScale="92500" lnSpcReduction="20000"/>
          </a:bodyPr>
          <a:lstStyle/>
          <a:p>
            <a:pPr marL="0" indent="0">
              <a:buNone/>
            </a:pPr>
            <a:r>
              <a:rPr lang="en-US" sz="1600" u="sng" dirty="0">
                <a:solidFill>
                  <a:srgbClr val="FF0000"/>
                </a:solidFill>
              </a:rPr>
              <a:t>AC Flora Administration:</a:t>
            </a:r>
          </a:p>
          <a:p>
            <a:pPr marL="0" indent="0">
              <a:buNone/>
            </a:pPr>
            <a:r>
              <a:rPr lang="en-US" sz="1300" b="1" dirty="0">
                <a:solidFill>
                  <a:schemeClr val="accent2">
                    <a:lumMod val="50000"/>
                  </a:schemeClr>
                </a:solidFill>
              </a:rPr>
              <a:t>Susan Childs, Principal</a:t>
            </a:r>
          </a:p>
          <a:p>
            <a:pPr marL="0" indent="0">
              <a:buNone/>
            </a:pPr>
            <a:r>
              <a:rPr lang="en-US" sz="1300" b="1" dirty="0" smtClean="0">
                <a:solidFill>
                  <a:schemeClr val="accent2">
                    <a:lumMod val="50000"/>
                  </a:schemeClr>
                </a:solidFill>
              </a:rPr>
              <a:t>Bryan Hearn, </a:t>
            </a:r>
            <a:r>
              <a:rPr lang="en-US" sz="1300" b="1" dirty="0">
                <a:solidFill>
                  <a:schemeClr val="accent2">
                    <a:lumMod val="50000"/>
                  </a:schemeClr>
                </a:solidFill>
              </a:rPr>
              <a:t>AP for Last Names A- C</a:t>
            </a:r>
          </a:p>
          <a:p>
            <a:pPr marL="0" indent="0">
              <a:buNone/>
            </a:pPr>
            <a:r>
              <a:rPr lang="en-US" sz="1300" b="1" dirty="0">
                <a:solidFill>
                  <a:schemeClr val="accent2">
                    <a:lumMod val="50000"/>
                  </a:schemeClr>
                </a:solidFill>
              </a:rPr>
              <a:t>Virginia Tate,  AP for Last Names D- I</a:t>
            </a:r>
          </a:p>
          <a:p>
            <a:pPr marL="0" indent="0">
              <a:buNone/>
            </a:pPr>
            <a:r>
              <a:rPr lang="en-US" sz="1300" b="1" dirty="0">
                <a:solidFill>
                  <a:schemeClr val="accent2">
                    <a:lumMod val="50000"/>
                  </a:schemeClr>
                </a:solidFill>
              </a:rPr>
              <a:t>Dominique Padgett, AP for Last Names J - </a:t>
            </a:r>
            <a:r>
              <a:rPr lang="en-US" sz="1300" b="1" dirty="0" smtClean="0">
                <a:solidFill>
                  <a:schemeClr val="accent2">
                    <a:lumMod val="50000"/>
                  </a:schemeClr>
                </a:solidFill>
              </a:rPr>
              <a:t>M</a:t>
            </a:r>
            <a:endParaRPr lang="en-US" sz="1300" b="1" dirty="0">
              <a:solidFill>
                <a:schemeClr val="accent2">
                  <a:lumMod val="50000"/>
                </a:schemeClr>
              </a:solidFill>
            </a:endParaRPr>
          </a:p>
          <a:p>
            <a:pPr marL="0" indent="0">
              <a:buNone/>
            </a:pPr>
            <a:r>
              <a:rPr lang="en-US" sz="1300" b="1" dirty="0" err="1" smtClean="0">
                <a:solidFill>
                  <a:schemeClr val="accent2">
                    <a:lumMod val="50000"/>
                  </a:schemeClr>
                </a:solidFill>
              </a:rPr>
              <a:t>Ancuta</a:t>
            </a:r>
            <a:r>
              <a:rPr lang="en-US" sz="1300" b="1" dirty="0" smtClean="0">
                <a:solidFill>
                  <a:schemeClr val="accent2">
                    <a:lumMod val="50000"/>
                  </a:schemeClr>
                </a:solidFill>
              </a:rPr>
              <a:t> </a:t>
            </a:r>
            <a:r>
              <a:rPr lang="en-US" sz="1300" b="1" dirty="0" err="1" smtClean="0">
                <a:solidFill>
                  <a:schemeClr val="accent2">
                    <a:lumMod val="50000"/>
                  </a:schemeClr>
                </a:solidFill>
              </a:rPr>
              <a:t>Hozan</a:t>
            </a:r>
            <a:r>
              <a:rPr lang="en-US" sz="1300" b="1" dirty="0" smtClean="0">
                <a:solidFill>
                  <a:schemeClr val="accent2">
                    <a:lumMod val="50000"/>
                  </a:schemeClr>
                </a:solidFill>
              </a:rPr>
              <a:t>, </a:t>
            </a:r>
            <a:r>
              <a:rPr lang="en-US" sz="1300" b="1" dirty="0">
                <a:solidFill>
                  <a:schemeClr val="accent2">
                    <a:lumMod val="50000"/>
                  </a:schemeClr>
                </a:solidFill>
              </a:rPr>
              <a:t>AP for Last Names </a:t>
            </a:r>
            <a:r>
              <a:rPr lang="en-US" sz="1300" b="1" dirty="0" smtClean="0">
                <a:solidFill>
                  <a:schemeClr val="accent2">
                    <a:lumMod val="50000"/>
                  </a:schemeClr>
                </a:solidFill>
              </a:rPr>
              <a:t>N- </a:t>
            </a:r>
            <a:r>
              <a:rPr lang="en-US" sz="1300" b="1" dirty="0">
                <a:solidFill>
                  <a:schemeClr val="accent2">
                    <a:lumMod val="50000"/>
                  </a:schemeClr>
                </a:solidFill>
              </a:rPr>
              <a:t>S</a:t>
            </a:r>
          </a:p>
          <a:p>
            <a:pPr marL="0" indent="0">
              <a:buNone/>
            </a:pPr>
            <a:r>
              <a:rPr lang="en-US" sz="1300" b="1" dirty="0" err="1">
                <a:solidFill>
                  <a:schemeClr val="accent2">
                    <a:lumMod val="50000"/>
                  </a:schemeClr>
                </a:solidFill>
              </a:rPr>
              <a:t>Dr.Tori</a:t>
            </a:r>
            <a:r>
              <a:rPr lang="en-US" sz="1300" b="1" dirty="0">
                <a:solidFill>
                  <a:schemeClr val="accent2">
                    <a:lumMod val="50000"/>
                  </a:schemeClr>
                </a:solidFill>
              </a:rPr>
              <a:t> Simmons, </a:t>
            </a:r>
            <a:r>
              <a:rPr lang="en-US" sz="1300" b="1" dirty="0" smtClean="0">
                <a:solidFill>
                  <a:schemeClr val="accent2">
                    <a:lumMod val="50000"/>
                  </a:schemeClr>
                </a:solidFill>
              </a:rPr>
              <a:t>API &amp; </a:t>
            </a:r>
            <a:r>
              <a:rPr lang="en-US" sz="1300" b="1" dirty="0">
                <a:solidFill>
                  <a:schemeClr val="accent2">
                    <a:lumMod val="50000"/>
                  </a:schemeClr>
                </a:solidFill>
              </a:rPr>
              <a:t>Last names T-Z </a:t>
            </a:r>
          </a:p>
          <a:p>
            <a:pPr marL="0" indent="0">
              <a:buNone/>
            </a:pPr>
            <a:r>
              <a:rPr lang="en-US" sz="1600" u="sng" dirty="0" smtClean="0">
                <a:solidFill>
                  <a:srgbClr val="FF0000"/>
                </a:solidFill>
              </a:rPr>
              <a:t>Crayton </a:t>
            </a:r>
            <a:r>
              <a:rPr lang="en-US" sz="1600" u="sng" dirty="0">
                <a:solidFill>
                  <a:srgbClr val="FF0000"/>
                </a:solidFill>
              </a:rPr>
              <a:t>Administration:</a:t>
            </a:r>
          </a:p>
          <a:p>
            <a:pPr fontAlgn="base"/>
            <a:r>
              <a:rPr lang="en-US" sz="1300" dirty="0">
                <a:solidFill>
                  <a:srgbClr val="002060"/>
                </a:solidFill>
              </a:rPr>
              <a:t>Ms. Angela Burns- Principal</a:t>
            </a:r>
          </a:p>
          <a:p>
            <a:pPr fontAlgn="base"/>
            <a:r>
              <a:rPr lang="en-US" sz="1300" dirty="0">
                <a:solidFill>
                  <a:srgbClr val="002060"/>
                </a:solidFill>
              </a:rPr>
              <a:t>Dr. Prince </a:t>
            </a:r>
            <a:r>
              <a:rPr lang="en-US" sz="1300" dirty="0" err="1">
                <a:solidFill>
                  <a:srgbClr val="002060"/>
                </a:solidFill>
              </a:rPr>
              <a:t>Brewington</a:t>
            </a:r>
            <a:r>
              <a:rPr lang="en-US" sz="1300" dirty="0">
                <a:solidFill>
                  <a:srgbClr val="002060"/>
                </a:solidFill>
              </a:rPr>
              <a:t>- 8</a:t>
            </a:r>
            <a:r>
              <a:rPr lang="en-US" sz="1300" baseline="30000" dirty="0">
                <a:solidFill>
                  <a:srgbClr val="002060"/>
                </a:solidFill>
              </a:rPr>
              <a:t>th</a:t>
            </a:r>
            <a:r>
              <a:rPr lang="en-US" sz="1300" dirty="0">
                <a:solidFill>
                  <a:srgbClr val="002060"/>
                </a:solidFill>
              </a:rPr>
              <a:t> grade Assistant Principal</a:t>
            </a:r>
          </a:p>
          <a:p>
            <a:pPr fontAlgn="base"/>
            <a:r>
              <a:rPr lang="en-US" sz="1300" dirty="0">
                <a:solidFill>
                  <a:srgbClr val="002060"/>
                </a:solidFill>
              </a:rPr>
              <a:t>Mr. Brian </a:t>
            </a:r>
            <a:r>
              <a:rPr lang="en-US" sz="1300" dirty="0" err="1">
                <a:solidFill>
                  <a:srgbClr val="002060"/>
                </a:solidFill>
              </a:rPr>
              <a:t>Blease</a:t>
            </a:r>
            <a:r>
              <a:rPr lang="en-US" sz="1300" dirty="0">
                <a:solidFill>
                  <a:srgbClr val="002060"/>
                </a:solidFill>
              </a:rPr>
              <a:t> -7</a:t>
            </a:r>
            <a:r>
              <a:rPr lang="en-US" sz="1300" baseline="30000" dirty="0">
                <a:solidFill>
                  <a:srgbClr val="002060"/>
                </a:solidFill>
              </a:rPr>
              <a:t>th</a:t>
            </a:r>
            <a:r>
              <a:rPr lang="en-US" sz="1300" dirty="0">
                <a:solidFill>
                  <a:srgbClr val="002060"/>
                </a:solidFill>
              </a:rPr>
              <a:t> grade Assistant Principal</a:t>
            </a:r>
          </a:p>
          <a:p>
            <a:pPr fontAlgn="base"/>
            <a:r>
              <a:rPr lang="en-US" sz="1300" dirty="0">
                <a:solidFill>
                  <a:srgbClr val="002060"/>
                </a:solidFill>
              </a:rPr>
              <a:t>Ms. Amanda </a:t>
            </a:r>
            <a:r>
              <a:rPr lang="en-US" sz="1300" dirty="0" err="1">
                <a:solidFill>
                  <a:srgbClr val="002060"/>
                </a:solidFill>
              </a:rPr>
              <a:t>Arflin</a:t>
            </a:r>
            <a:r>
              <a:rPr lang="en-US" sz="1300" dirty="0">
                <a:solidFill>
                  <a:srgbClr val="002060"/>
                </a:solidFill>
              </a:rPr>
              <a:t>- 6</a:t>
            </a:r>
            <a:r>
              <a:rPr lang="en-US" sz="1300" baseline="30000" dirty="0">
                <a:solidFill>
                  <a:srgbClr val="002060"/>
                </a:solidFill>
              </a:rPr>
              <a:t>th</a:t>
            </a:r>
            <a:r>
              <a:rPr lang="en-US" sz="1300" dirty="0">
                <a:solidFill>
                  <a:srgbClr val="002060"/>
                </a:solidFill>
              </a:rPr>
              <a:t> grade Assistant Principal</a:t>
            </a:r>
          </a:p>
          <a:p>
            <a:pPr fontAlgn="base"/>
            <a:r>
              <a:rPr lang="en-US" sz="1300" dirty="0">
                <a:solidFill>
                  <a:srgbClr val="002060"/>
                </a:solidFill>
              </a:rPr>
              <a:t>Mr. Kendrick </a:t>
            </a:r>
            <a:r>
              <a:rPr lang="en-US" sz="1300" dirty="0" err="1">
                <a:solidFill>
                  <a:srgbClr val="002060"/>
                </a:solidFill>
              </a:rPr>
              <a:t>Cleckley</a:t>
            </a:r>
            <a:r>
              <a:rPr lang="en-US" sz="1300" dirty="0">
                <a:solidFill>
                  <a:srgbClr val="002060"/>
                </a:solidFill>
              </a:rPr>
              <a:t> - Assistant Principal</a:t>
            </a:r>
          </a:p>
          <a:p>
            <a:pPr marL="0" indent="0">
              <a:buNone/>
            </a:pPr>
            <a:r>
              <a:rPr lang="en-US" sz="1600" u="sng" dirty="0" smtClean="0">
                <a:solidFill>
                  <a:srgbClr val="FF0000"/>
                </a:solidFill>
              </a:rPr>
              <a:t>W.G</a:t>
            </a:r>
            <a:r>
              <a:rPr lang="en-US" sz="1600" u="sng" dirty="0" smtClean="0">
                <a:solidFill>
                  <a:srgbClr val="FF0000"/>
                </a:solidFill>
              </a:rPr>
              <a:t>. Sanders Administration:</a:t>
            </a:r>
          </a:p>
          <a:p>
            <a:pPr marL="0" indent="0">
              <a:buNone/>
            </a:pPr>
            <a:r>
              <a:rPr lang="en-US" sz="1300" b="1" dirty="0">
                <a:solidFill>
                  <a:srgbClr val="002060"/>
                </a:solidFill>
              </a:rPr>
              <a:t>Ms. </a:t>
            </a:r>
            <a:r>
              <a:rPr lang="en-US" sz="1300" b="1" dirty="0" err="1">
                <a:solidFill>
                  <a:srgbClr val="002060"/>
                </a:solidFill>
              </a:rPr>
              <a:t>Andrenna</a:t>
            </a:r>
            <a:r>
              <a:rPr lang="en-US" sz="1300" b="1" dirty="0">
                <a:solidFill>
                  <a:srgbClr val="002060"/>
                </a:solidFill>
              </a:rPr>
              <a:t> Smith – Principal</a:t>
            </a:r>
          </a:p>
          <a:p>
            <a:pPr marL="0" indent="0">
              <a:buNone/>
            </a:pPr>
            <a:r>
              <a:rPr lang="en-US" sz="1300" b="1" dirty="0" smtClean="0">
                <a:solidFill>
                  <a:srgbClr val="002060"/>
                </a:solidFill>
              </a:rPr>
              <a:t>Mr</a:t>
            </a:r>
            <a:r>
              <a:rPr lang="en-US" sz="1300" b="1" dirty="0">
                <a:solidFill>
                  <a:srgbClr val="002060"/>
                </a:solidFill>
              </a:rPr>
              <a:t>. Barry Charley - </a:t>
            </a:r>
            <a:r>
              <a:rPr lang="en-US" sz="1300" b="1" dirty="0">
                <a:solidFill>
                  <a:srgbClr val="002060"/>
                </a:solidFill>
              </a:rPr>
              <a:t>Asst. Principal</a:t>
            </a:r>
          </a:p>
          <a:p>
            <a:pPr marL="0" indent="0">
              <a:buNone/>
            </a:pPr>
            <a:r>
              <a:rPr lang="en-US" sz="1300" b="1" dirty="0" smtClean="0">
                <a:solidFill>
                  <a:srgbClr val="002060"/>
                </a:solidFill>
              </a:rPr>
              <a:t>Ms</a:t>
            </a:r>
            <a:r>
              <a:rPr lang="en-US" sz="1300" b="1" dirty="0">
                <a:solidFill>
                  <a:srgbClr val="002060"/>
                </a:solidFill>
              </a:rPr>
              <a:t>. Candice Parnell- </a:t>
            </a:r>
            <a:r>
              <a:rPr lang="en-US" sz="1300" b="1" dirty="0">
                <a:solidFill>
                  <a:srgbClr val="002060"/>
                </a:solidFill>
              </a:rPr>
              <a:t>Asst. Principal</a:t>
            </a:r>
          </a:p>
          <a:p>
            <a:pPr marL="0" indent="0">
              <a:buNone/>
            </a:pPr>
            <a:endParaRPr lang="en-US" sz="1600" dirty="0" smtClean="0">
              <a:solidFill>
                <a:srgbClr val="FF0000"/>
              </a:solidFill>
            </a:endParaRPr>
          </a:p>
          <a:p>
            <a:pPr marL="0" indent="0">
              <a:buNone/>
            </a:pPr>
            <a:endParaRPr lang="en-US" sz="1300" dirty="0">
              <a:solidFill>
                <a:schemeClr val="accent2">
                  <a:lumMod val="50000"/>
                </a:schemeClr>
              </a:solidFill>
            </a:endParaRPr>
          </a:p>
          <a:p>
            <a:pPr marL="0" indent="0">
              <a:buNone/>
            </a:pPr>
            <a:endParaRPr lang="en-US" sz="2000" dirty="0">
              <a:solidFill>
                <a:schemeClr val="accent1">
                  <a:lumMod val="75000"/>
                </a:schemeClr>
              </a:solidFill>
            </a:endParaRPr>
          </a:p>
          <a:p>
            <a:pPr marL="0" indent="0">
              <a:buNone/>
            </a:pPr>
            <a:endParaRPr lang="en-US" sz="2000" dirty="0">
              <a:solidFill>
                <a:schemeClr val="accent1">
                  <a:lumMod val="75000"/>
                </a:schemeClr>
              </a:solidFill>
            </a:endParaRPr>
          </a:p>
          <a:p>
            <a:endParaRPr lang="en-US" sz="2400" dirty="0">
              <a:solidFill>
                <a:schemeClr val="accent1">
                  <a:lumMod val="75000"/>
                </a:schemeClr>
              </a:solidFill>
            </a:endParaRPr>
          </a:p>
        </p:txBody>
      </p:sp>
      <p:sp>
        <p:nvSpPr>
          <p:cNvPr id="4" name="Content Placeholder 2"/>
          <p:cNvSpPr txBox="1">
            <a:spLocks/>
          </p:cNvSpPr>
          <p:nvPr/>
        </p:nvSpPr>
        <p:spPr>
          <a:xfrm>
            <a:off x="5346700" y="1104899"/>
            <a:ext cx="5215466" cy="4782944"/>
          </a:xfrm>
          <a:prstGeom prst="rect">
            <a:avLst/>
          </a:prstGeom>
        </p:spPr>
        <p:txBody>
          <a:bodyPr vert="horz" lIns="91440" tIns="45720" rIns="91440" bIns="45720" rtlCol="0" anchor="t">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1400" u="sng" dirty="0">
                <a:solidFill>
                  <a:srgbClr val="FF0000"/>
                </a:solidFill>
              </a:rPr>
              <a:t>AC Flora School Counseling:</a:t>
            </a:r>
          </a:p>
          <a:p>
            <a:pPr marL="0" indent="0">
              <a:buFont typeface="Wingdings 3" charset="2"/>
              <a:buNone/>
            </a:pPr>
            <a:r>
              <a:rPr lang="en-US" sz="1100" b="1" dirty="0" err="1" smtClean="0">
                <a:solidFill>
                  <a:srgbClr val="002060"/>
                </a:solidFill>
              </a:rPr>
              <a:t>Vierean</a:t>
            </a:r>
            <a:r>
              <a:rPr lang="en-US" sz="1100" b="1" dirty="0" smtClean="0">
                <a:solidFill>
                  <a:srgbClr val="002060"/>
                </a:solidFill>
              </a:rPr>
              <a:t> </a:t>
            </a:r>
            <a:r>
              <a:rPr lang="en-US" sz="1100" b="1" dirty="0">
                <a:solidFill>
                  <a:srgbClr val="002060"/>
                </a:solidFill>
              </a:rPr>
              <a:t>Bartley, Last Names A-C</a:t>
            </a:r>
          </a:p>
          <a:p>
            <a:pPr marL="0" indent="0">
              <a:buFont typeface="Wingdings 3" charset="2"/>
              <a:buNone/>
            </a:pPr>
            <a:r>
              <a:rPr lang="en-US" sz="1100" b="1" dirty="0">
                <a:solidFill>
                  <a:srgbClr val="002060"/>
                </a:solidFill>
              </a:rPr>
              <a:t>James Major, Last Names D-I</a:t>
            </a:r>
          </a:p>
          <a:p>
            <a:pPr marL="0" indent="0">
              <a:buFont typeface="Wingdings 3" charset="2"/>
              <a:buNone/>
            </a:pPr>
            <a:r>
              <a:rPr lang="en-US" sz="1100" b="1" dirty="0" err="1" smtClean="0">
                <a:solidFill>
                  <a:srgbClr val="002060"/>
                </a:solidFill>
              </a:rPr>
              <a:t>Levon</a:t>
            </a:r>
            <a:r>
              <a:rPr lang="en-US" sz="1100" b="1" dirty="0" smtClean="0">
                <a:solidFill>
                  <a:srgbClr val="002060"/>
                </a:solidFill>
              </a:rPr>
              <a:t> Mack, </a:t>
            </a:r>
            <a:r>
              <a:rPr lang="en-US" sz="1100" b="1" dirty="0">
                <a:solidFill>
                  <a:srgbClr val="002060"/>
                </a:solidFill>
              </a:rPr>
              <a:t>Last Names </a:t>
            </a:r>
            <a:r>
              <a:rPr lang="en-US" sz="1100" b="1" dirty="0" smtClean="0">
                <a:solidFill>
                  <a:srgbClr val="002060"/>
                </a:solidFill>
              </a:rPr>
              <a:t>J-M</a:t>
            </a:r>
            <a:endParaRPr lang="en-US" sz="1100" b="1" dirty="0">
              <a:solidFill>
                <a:srgbClr val="002060"/>
              </a:solidFill>
            </a:endParaRPr>
          </a:p>
          <a:p>
            <a:pPr marL="0" indent="0">
              <a:buFont typeface="Wingdings 3" charset="2"/>
              <a:buNone/>
            </a:pPr>
            <a:r>
              <a:rPr lang="en-US" sz="1100" b="1" dirty="0">
                <a:solidFill>
                  <a:srgbClr val="002060"/>
                </a:solidFill>
              </a:rPr>
              <a:t>Shayla Broadnax, Last Names N</a:t>
            </a:r>
            <a:r>
              <a:rPr lang="en-US" sz="1100" b="1" dirty="0" smtClean="0">
                <a:solidFill>
                  <a:srgbClr val="002060"/>
                </a:solidFill>
              </a:rPr>
              <a:t>-S</a:t>
            </a:r>
          </a:p>
          <a:p>
            <a:pPr marL="0" indent="0">
              <a:buNone/>
            </a:pPr>
            <a:r>
              <a:rPr lang="en-US" sz="1100" b="1" dirty="0">
                <a:solidFill>
                  <a:srgbClr val="002060"/>
                </a:solidFill>
              </a:rPr>
              <a:t>Moira Porter, Director, Last Names </a:t>
            </a:r>
            <a:r>
              <a:rPr lang="en-US" sz="1100" b="1" dirty="0" smtClean="0">
                <a:solidFill>
                  <a:srgbClr val="002060"/>
                </a:solidFill>
              </a:rPr>
              <a:t>T-Z and IB Students</a:t>
            </a:r>
            <a:endParaRPr lang="en-US" sz="1100" b="1" dirty="0">
              <a:solidFill>
                <a:srgbClr val="002060"/>
              </a:solidFill>
            </a:endParaRPr>
          </a:p>
          <a:p>
            <a:pPr marL="0" indent="0">
              <a:buNone/>
            </a:pPr>
            <a:r>
              <a:rPr lang="en-US" sz="1600" u="sng" dirty="0">
                <a:solidFill>
                  <a:srgbClr val="FF0000"/>
                </a:solidFill>
              </a:rPr>
              <a:t>Crayton School Counseling:</a:t>
            </a:r>
          </a:p>
          <a:p>
            <a:pPr fontAlgn="base"/>
            <a:r>
              <a:rPr lang="en-US" sz="1100" dirty="0">
                <a:solidFill>
                  <a:srgbClr val="002060"/>
                </a:solidFill>
              </a:rPr>
              <a:t>Dr. </a:t>
            </a:r>
            <a:r>
              <a:rPr lang="en-US" sz="1100" dirty="0" err="1">
                <a:solidFill>
                  <a:srgbClr val="002060"/>
                </a:solidFill>
              </a:rPr>
              <a:t>Amleht</a:t>
            </a:r>
            <a:r>
              <a:rPr lang="en-US" sz="1100" dirty="0">
                <a:solidFill>
                  <a:srgbClr val="002060"/>
                </a:solidFill>
              </a:rPr>
              <a:t> Alston - 8</a:t>
            </a:r>
            <a:r>
              <a:rPr lang="en-US" sz="1100" baseline="30000" dirty="0">
                <a:solidFill>
                  <a:srgbClr val="002060"/>
                </a:solidFill>
              </a:rPr>
              <a:t>th</a:t>
            </a:r>
            <a:r>
              <a:rPr lang="en-US" sz="1100" dirty="0">
                <a:solidFill>
                  <a:srgbClr val="002060"/>
                </a:solidFill>
              </a:rPr>
              <a:t> grade Counselor</a:t>
            </a:r>
          </a:p>
          <a:p>
            <a:pPr fontAlgn="base"/>
            <a:r>
              <a:rPr lang="en-US" sz="1100" dirty="0">
                <a:solidFill>
                  <a:srgbClr val="002060"/>
                </a:solidFill>
              </a:rPr>
              <a:t>Ms. </a:t>
            </a:r>
            <a:r>
              <a:rPr lang="en-US" sz="1100" dirty="0" err="1">
                <a:solidFill>
                  <a:srgbClr val="002060"/>
                </a:solidFill>
              </a:rPr>
              <a:t>Kera</a:t>
            </a:r>
            <a:r>
              <a:rPr lang="en-US" sz="1100" dirty="0">
                <a:solidFill>
                  <a:srgbClr val="002060"/>
                </a:solidFill>
              </a:rPr>
              <a:t> Watts-7</a:t>
            </a:r>
            <a:r>
              <a:rPr lang="en-US" sz="1100" baseline="30000" dirty="0">
                <a:solidFill>
                  <a:srgbClr val="002060"/>
                </a:solidFill>
              </a:rPr>
              <a:t>th</a:t>
            </a:r>
            <a:r>
              <a:rPr lang="en-US" sz="1100" dirty="0">
                <a:solidFill>
                  <a:srgbClr val="002060"/>
                </a:solidFill>
              </a:rPr>
              <a:t> grade Counselor</a:t>
            </a:r>
          </a:p>
          <a:p>
            <a:pPr fontAlgn="base"/>
            <a:r>
              <a:rPr lang="en-US" sz="1100" dirty="0">
                <a:solidFill>
                  <a:srgbClr val="002060"/>
                </a:solidFill>
              </a:rPr>
              <a:t>Ms. Cheryl Nix-6</a:t>
            </a:r>
            <a:r>
              <a:rPr lang="en-US" sz="1100" baseline="30000" dirty="0">
                <a:solidFill>
                  <a:srgbClr val="002060"/>
                </a:solidFill>
              </a:rPr>
              <a:t>th</a:t>
            </a:r>
            <a:r>
              <a:rPr lang="en-US" sz="1100" dirty="0">
                <a:solidFill>
                  <a:srgbClr val="002060"/>
                </a:solidFill>
              </a:rPr>
              <a:t> grade Counselor</a:t>
            </a:r>
          </a:p>
          <a:p>
            <a:pPr fontAlgn="base"/>
            <a:r>
              <a:rPr lang="en-US" sz="1100" dirty="0">
                <a:solidFill>
                  <a:srgbClr val="002060"/>
                </a:solidFill>
              </a:rPr>
              <a:t>Mr. Austin Coleman, Counselor</a:t>
            </a:r>
          </a:p>
          <a:p>
            <a:pPr marL="0" indent="0">
              <a:buNone/>
            </a:pPr>
            <a:r>
              <a:rPr lang="en-US" u="sng" dirty="0" smtClean="0">
                <a:solidFill>
                  <a:srgbClr val="FF0000"/>
                </a:solidFill>
              </a:rPr>
              <a:t>W.G</a:t>
            </a:r>
            <a:r>
              <a:rPr lang="en-US" u="sng" dirty="0" smtClean="0">
                <a:solidFill>
                  <a:srgbClr val="FF0000"/>
                </a:solidFill>
              </a:rPr>
              <a:t>. Sanders </a:t>
            </a:r>
            <a:r>
              <a:rPr lang="en-US" u="sng" dirty="0">
                <a:solidFill>
                  <a:srgbClr val="FF0000"/>
                </a:solidFill>
              </a:rPr>
              <a:t>School Counseling:</a:t>
            </a:r>
          </a:p>
          <a:p>
            <a:pPr marL="0" indent="0">
              <a:buNone/>
            </a:pPr>
            <a:r>
              <a:rPr lang="en-US" sz="1100" b="1" dirty="0" smtClean="0">
                <a:solidFill>
                  <a:srgbClr val="002060"/>
                </a:solidFill>
              </a:rPr>
              <a:t>Ms. Cooper – 8</a:t>
            </a:r>
            <a:r>
              <a:rPr lang="en-US" sz="1100" b="1" baseline="30000" dirty="0" smtClean="0">
                <a:solidFill>
                  <a:srgbClr val="002060"/>
                </a:solidFill>
              </a:rPr>
              <a:t>th</a:t>
            </a:r>
            <a:r>
              <a:rPr lang="en-US" sz="1100" b="1" dirty="0" smtClean="0">
                <a:solidFill>
                  <a:srgbClr val="002060"/>
                </a:solidFill>
              </a:rPr>
              <a:t> grade and 7</a:t>
            </a:r>
            <a:r>
              <a:rPr lang="en-US" sz="1100" b="1" baseline="30000" dirty="0" smtClean="0">
                <a:solidFill>
                  <a:srgbClr val="002060"/>
                </a:solidFill>
              </a:rPr>
              <a:t>th</a:t>
            </a:r>
            <a:r>
              <a:rPr lang="en-US" sz="1100" b="1" dirty="0" smtClean="0">
                <a:solidFill>
                  <a:srgbClr val="002060"/>
                </a:solidFill>
              </a:rPr>
              <a:t> grade Last Names M- Z</a:t>
            </a:r>
          </a:p>
          <a:p>
            <a:pPr marL="0" indent="0">
              <a:buNone/>
            </a:pPr>
            <a:r>
              <a:rPr lang="en-US" sz="1100" b="1" dirty="0">
                <a:solidFill>
                  <a:srgbClr val="002060"/>
                </a:solidFill>
              </a:rPr>
              <a:t>Ms. </a:t>
            </a:r>
            <a:r>
              <a:rPr lang="en-US" sz="1100" b="1" dirty="0" smtClean="0">
                <a:solidFill>
                  <a:srgbClr val="002060"/>
                </a:solidFill>
              </a:rPr>
              <a:t>Mickens- 6</a:t>
            </a:r>
            <a:r>
              <a:rPr lang="en-US" sz="1100" b="1" baseline="30000" dirty="0" smtClean="0">
                <a:solidFill>
                  <a:srgbClr val="002060"/>
                </a:solidFill>
              </a:rPr>
              <a:t>th</a:t>
            </a:r>
            <a:r>
              <a:rPr lang="en-US" sz="1100" b="1" dirty="0" smtClean="0">
                <a:solidFill>
                  <a:srgbClr val="002060"/>
                </a:solidFill>
              </a:rPr>
              <a:t> grade and 7</a:t>
            </a:r>
            <a:r>
              <a:rPr lang="en-US" sz="1100" b="1" baseline="30000" dirty="0" smtClean="0">
                <a:solidFill>
                  <a:srgbClr val="002060"/>
                </a:solidFill>
              </a:rPr>
              <a:t>th</a:t>
            </a:r>
            <a:r>
              <a:rPr lang="en-US" sz="1100" b="1" dirty="0" smtClean="0">
                <a:solidFill>
                  <a:srgbClr val="002060"/>
                </a:solidFill>
              </a:rPr>
              <a:t> grade Last Names A-L</a:t>
            </a:r>
            <a:endParaRPr lang="en-US" sz="1100" b="1" dirty="0">
              <a:solidFill>
                <a:srgbClr val="002060"/>
              </a:solidFill>
            </a:endParaRPr>
          </a:p>
          <a:p>
            <a:pPr marL="0" indent="0">
              <a:buNone/>
            </a:pPr>
            <a:endParaRPr lang="en-US" sz="1100" b="1" dirty="0">
              <a:solidFill>
                <a:srgbClr val="002060"/>
              </a:solidFill>
            </a:endParaRPr>
          </a:p>
        </p:txBody>
      </p:sp>
      <p:pic>
        <p:nvPicPr>
          <p:cNvPr id="7" name="Picture 6"/>
          <p:cNvPicPr>
            <a:picLocks noChangeAspect="1"/>
          </p:cNvPicPr>
          <p:nvPr/>
        </p:nvPicPr>
        <p:blipFill>
          <a:blip r:embed="rId2"/>
          <a:stretch>
            <a:fillRect/>
          </a:stretch>
        </p:blipFill>
        <p:spPr>
          <a:xfrm>
            <a:off x="3608616" y="5503359"/>
            <a:ext cx="5382588" cy="1447211"/>
          </a:xfrm>
          <a:prstGeom prst="rect">
            <a:avLst/>
          </a:prstGeom>
        </p:spPr>
      </p:pic>
    </p:spTree>
    <p:extLst>
      <p:ext uri="{BB962C8B-B14F-4D97-AF65-F5344CB8AC3E}">
        <p14:creationId xmlns:p14="http://schemas.microsoft.com/office/powerpoint/2010/main" val="2167846963"/>
      </p:ext>
    </p:extLst>
  </p:cSld>
  <p:clrMapOvr>
    <a:masterClrMapping/>
  </p:clrMapOvr>
  <mc:AlternateContent xmlns:mc="http://schemas.openxmlformats.org/markup-compatibility/2006" xmlns:p14="http://schemas.microsoft.com/office/powerpoint/2010/main">
    <mc:Choice Requires="p14">
      <p:transition spd="slow" p14:dur="2000" advTm="79910"/>
    </mc:Choice>
    <mc:Fallback xmlns="">
      <p:transition spd="slow" advTm="7991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400" dirty="0" smtClean="0">
                <a:solidFill>
                  <a:schemeClr val="accent2">
                    <a:lumMod val="50000"/>
                  </a:schemeClr>
                </a:solidFill>
              </a:rPr>
              <a:t>Questions??????</a:t>
            </a:r>
            <a:endParaRPr lang="en-US" sz="4400" dirty="0">
              <a:solidFill>
                <a:schemeClr val="accent2">
                  <a:lumMod val="50000"/>
                </a:schemeClr>
              </a:solidFill>
            </a:endParaRPr>
          </a:p>
        </p:txBody>
      </p:sp>
    </p:spTree>
    <p:extLst>
      <p:ext uri="{BB962C8B-B14F-4D97-AF65-F5344CB8AC3E}">
        <p14:creationId xmlns:p14="http://schemas.microsoft.com/office/powerpoint/2010/main" val="968787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7076"/>
          </a:xfrm>
        </p:spPr>
        <p:txBody>
          <a:bodyPr/>
          <a:lstStyle/>
          <a:p>
            <a:r>
              <a:rPr lang="en-US" dirty="0">
                <a:solidFill>
                  <a:schemeClr val="accent2">
                    <a:lumMod val="50000"/>
                  </a:schemeClr>
                </a:solidFill>
              </a:rPr>
              <a:t>Who: Who is enrolled at AC Flora?</a:t>
            </a:r>
          </a:p>
        </p:txBody>
      </p:sp>
      <p:sp>
        <p:nvSpPr>
          <p:cNvPr id="3" name="Content Placeholder 2"/>
          <p:cNvSpPr>
            <a:spLocks noGrp="1"/>
          </p:cNvSpPr>
          <p:nvPr>
            <p:ph idx="1"/>
          </p:nvPr>
        </p:nvSpPr>
        <p:spPr>
          <a:xfrm>
            <a:off x="677334" y="1416676"/>
            <a:ext cx="6206066" cy="3980474"/>
          </a:xfrm>
        </p:spPr>
        <p:txBody>
          <a:bodyPr>
            <a:noAutofit/>
          </a:bodyPr>
          <a:lstStyle/>
          <a:p>
            <a:pPr marL="0" indent="0">
              <a:buNone/>
            </a:pPr>
            <a:r>
              <a:rPr lang="en-US" sz="2800" dirty="0">
                <a:solidFill>
                  <a:schemeClr val="accent2">
                    <a:lumMod val="50000"/>
                  </a:schemeClr>
                </a:solidFill>
              </a:rPr>
              <a:t>Total Enrollment: 1325-1400 students</a:t>
            </a:r>
          </a:p>
          <a:p>
            <a:r>
              <a:rPr lang="en-US" sz="2800" dirty="0">
                <a:solidFill>
                  <a:schemeClr val="accent2">
                    <a:lumMod val="50000"/>
                  </a:schemeClr>
                </a:solidFill>
              </a:rPr>
              <a:t>Freshmen Class: </a:t>
            </a:r>
            <a:r>
              <a:rPr lang="en-US" sz="2800" dirty="0" smtClean="0">
                <a:solidFill>
                  <a:schemeClr val="accent2">
                    <a:lumMod val="50000"/>
                  </a:schemeClr>
                </a:solidFill>
              </a:rPr>
              <a:t>399</a:t>
            </a:r>
            <a:endParaRPr lang="en-US" sz="2800" dirty="0">
              <a:solidFill>
                <a:schemeClr val="accent2">
                  <a:lumMod val="50000"/>
                </a:schemeClr>
              </a:solidFill>
            </a:endParaRPr>
          </a:p>
          <a:p>
            <a:r>
              <a:rPr lang="en-US" sz="2800" dirty="0">
                <a:solidFill>
                  <a:schemeClr val="accent2">
                    <a:lumMod val="50000"/>
                  </a:schemeClr>
                </a:solidFill>
              </a:rPr>
              <a:t>Sophomore Class: </a:t>
            </a:r>
            <a:r>
              <a:rPr lang="en-US" sz="2800" dirty="0" smtClean="0">
                <a:solidFill>
                  <a:schemeClr val="accent2">
                    <a:lumMod val="50000"/>
                  </a:schemeClr>
                </a:solidFill>
              </a:rPr>
              <a:t>357</a:t>
            </a:r>
            <a:endParaRPr lang="en-US" sz="2800" dirty="0">
              <a:solidFill>
                <a:schemeClr val="accent2">
                  <a:lumMod val="50000"/>
                </a:schemeClr>
              </a:solidFill>
            </a:endParaRPr>
          </a:p>
          <a:p>
            <a:r>
              <a:rPr lang="en-US" sz="2800" dirty="0">
                <a:solidFill>
                  <a:schemeClr val="accent2">
                    <a:lumMod val="50000"/>
                  </a:schemeClr>
                </a:solidFill>
              </a:rPr>
              <a:t>Junior Class: </a:t>
            </a:r>
            <a:r>
              <a:rPr lang="en-US" sz="2800" dirty="0" smtClean="0">
                <a:solidFill>
                  <a:schemeClr val="accent2">
                    <a:lumMod val="50000"/>
                  </a:schemeClr>
                </a:solidFill>
              </a:rPr>
              <a:t>312</a:t>
            </a:r>
            <a:endParaRPr lang="en-US" sz="2800" dirty="0">
              <a:solidFill>
                <a:schemeClr val="accent2">
                  <a:lumMod val="50000"/>
                </a:schemeClr>
              </a:solidFill>
            </a:endParaRPr>
          </a:p>
          <a:p>
            <a:r>
              <a:rPr lang="en-US" sz="2800" dirty="0">
                <a:solidFill>
                  <a:schemeClr val="accent2">
                    <a:lumMod val="50000"/>
                  </a:schemeClr>
                </a:solidFill>
              </a:rPr>
              <a:t>Senior Class: </a:t>
            </a:r>
            <a:r>
              <a:rPr lang="en-US" sz="2800" dirty="0" smtClean="0">
                <a:solidFill>
                  <a:schemeClr val="accent2">
                    <a:lumMod val="50000"/>
                  </a:schemeClr>
                </a:solidFill>
              </a:rPr>
              <a:t>314</a:t>
            </a:r>
            <a:endParaRPr lang="en-US" sz="2800" dirty="0">
              <a:solidFill>
                <a:schemeClr val="accent2">
                  <a:lumMod val="50000"/>
                </a:schemeClr>
              </a:solidFill>
            </a:endParaRPr>
          </a:p>
          <a:p>
            <a:r>
              <a:rPr lang="en-US" sz="2800" dirty="0">
                <a:solidFill>
                  <a:schemeClr val="accent2">
                    <a:lumMod val="50000"/>
                  </a:schemeClr>
                </a:solidFill>
              </a:rPr>
              <a:t>Transfer Season for non-zoned students begins March 1</a:t>
            </a:r>
            <a:r>
              <a:rPr lang="en-US" sz="2800" baseline="30000" dirty="0">
                <a:solidFill>
                  <a:schemeClr val="accent2">
                    <a:lumMod val="50000"/>
                  </a:schemeClr>
                </a:solidFill>
              </a:rPr>
              <a:t>st</a:t>
            </a:r>
            <a:endParaRPr lang="en-US" sz="2800" dirty="0">
              <a:solidFill>
                <a:schemeClr val="accent2">
                  <a:lumMod val="50000"/>
                </a:schemeClr>
              </a:solidFill>
            </a:endParaRPr>
          </a:p>
          <a:p>
            <a:pPr lvl="1"/>
            <a:r>
              <a:rPr lang="en-US" sz="2600" dirty="0">
                <a:solidFill>
                  <a:schemeClr val="accent2">
                    <a:lumMod val="50000"/>
                  </a:schemeClr>
                </a:solidFill>
              </a:rPr>
              <a:t>For information about transferring please contact the Registrar’s office located at Lyon Street</a:t>
            </a:r>
          </a:p>
          <a:p>
            <a:endParaRPr lang="en-US" sz="2800" dirty="0">
              <a:solidFill>
                <a:schemeClr val="accent2">
                  <a:lumMod val="60000"/>
                  <a:lumOff val="4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1859" y="1990237"/>
            <a:ext cx="4752304" cy="283335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815921304"/>
      </p:ext>
    </p:extLst>
  </p:cSld>
  <p:clrMapOvr>
    <a:masterClrMapping/>
  </p:clrMapOvr>
  <mc:AlternateContent xmlns:mc="http://schemas.openxmlformats.org/markup-compatibility/2006" xmlns:p14="http://schemas.microsoft.com/office/powerpoint/2010/main">
    <mc:Choice Requires="p14">
      <p:transition spd="slow" p14:dur="2000" advTm="42400"/>
    </mc:Choice>
    <mc:Fallback xmlns="">
      <p:transition spd="slow" advTm="424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8780"/>
            <a:ext cx="8596668" cy="724830"/>
          </a:xfrm>
        </p:spPr>
        <p:txBody>
          <a:bodyPr/>
          <a:lstStyle/>
          <a:p>
            <a:r>
              <a:rPr lang="en-US" dirty="0">
                <a:solidFill>
                  <a:schemeClr val="accent2">
                    <a:lumMod val="50000"/>
                  </a:schemeClr>
                </a:solidFill>
              </a:rPr>
              <a:t>What: What do classes look like?</a:t>
            </a:r>
          </a:p>
        </p:txBody>
      </p:sp>
      <p:sp>
        <p:nvSpPr>
          <p:cNvPr id="3" name="Content Placeholder 2"/>
          <p:cNvSpPr>
            <a:spLocks noGrp="1"/>
          </p:cNvSpPr>
          <p:nvPr>
            <p:ph idx="1"/>
          </p:nvPr>
        </p:nvSpPr>
        <p:spPr>
          <a:xfrm>
            <a:off x="677334" y="1003610"/>
            <a:ext cx="9292166" cy="5731727"/>
          </a:xfrm>
        </p:spPr>
        <p:txBody>
          <a:bodyPr>
            <a:normAutofit/>
          </a:bodyPr>
          <a:lstStyle/>
          <a:p>
            <a:r>
              <a:rPr lang="en-US" dirty="0">
                <a:solidFill>
                  <a:schemeClr val="accent2">
                    <a:lumMod val="50000"/>
                  </a:schemeClr>
                </a:solidFill>
              </a:rPr>
              <a:t>A.C. Flora </a:t>
            </a:r>
            <a:r>
              <a:rPr lang="en-US" dirty="0" smtClean="0">
                <a:solidFill>
                  <a:schemeClr val="accent2">
                    <a:lumMod val="50000"/>
                  </a:schemeClr>
                </a:solidFill>
              </a:rPr>
              <a:t>follows an </a:t>
            </a:r>
            <a:r>
              <a:rPr lang="en-US" dirty="0">
                <a:solidFill>
                  <a:schemeClr val="accent2">
                    <a:lumMod val="50000"/>
                  </a:schemeClr>
                </a:solidFill>
              </a:rPr>
              <a:t>A/B </a:t>
            </a:r>
            <a:r>
              <a:rPr lang="en-US" dirty="0" smtClean="0">
                <a:solidFill>
                  <a:schemeClr val="accent2">
                    <a:lumMod val="50000"/>
                  </a:schemeClr>
                </a:solidFill>
              </a:rPr>
              <a:t>Block Schedule (alternating </a:t>
            </a:r>
            <a:r>
              <a:rPr lang="en-US" dirty="0">
                <a:solidFill>
                  <a:schemeClr val="accent2">
                    <a:lumMod val="50000"/>
                  </a:schemeClr>
                </a:solidFill>
              </a:rPr>
              <a:t>A-Day and B-Day </a:t>
            </a:r>
            <a:r>
              <a:rPr lang="en-US" dirty="0" smtClean="0">
                <a:solidFill>
                  <a:schemeClr val="accent2">
                    <a:lumMod val="50000"/>
                  </a:schemeClr>
                </a:solidFill>
              </a:rPr>
              <a:t>classes), Semester long-courses, and year long courses. </a:t>
            </a:r>
          </a:p>
          <a:p>
            <a:r>
              <a:rPr lang="en-US" dirty="0" smtClean="0">
                <a:solidFill>
                  <a:schemeClr val="accent2">
                    <a:lumMod val="50000"/>
                  </a:schemeClr>
                </a:solidFill>
              </a:rPr>
              <a:t>Register </a:t>
            </a:r>
            <a:r>
              <a:rPr lang="en-US" dirty="0">
                <a:solidFill>
                  <a:schemeClr val="accent2">
                    <a:lumMod val="50000"/>
                  </a:schemeClr>
                </a:solidFill>
              </a:rPr>
              <a:t>for 8 </a:t>
            </a:r>
            <a:r>
              <a:rPr lang="en-US" dirty="0" smtClean="0">
                <a:solidFill>
                  <a:schemeClr val="accent2">
                    <a:lumMod val="50000"/>
                  </a:schemeClr>
                </a:solidFill>
              </a:rPr>
              <a:t>classes, that can fit into the schedule in multiple ways.</a:t>
            </a:r>
            <a:endParaRPr lang="en-US" dirty="0">
              <a:solidFill>
                <a:schemeClr val="accent2">
                  <a:lumMod val="50000"/>
                </a:schemeClr>
              </a:solidFill>
            </a:endParaRPr>
          </a:p>
          <a:p>
            <a:pPr lvl="2">
              <a:lnSpc>
                <a:spcPct val="110000"/>
              </a:lnSpc>
            </a:pPr>
            <a:r>
              <a:rPr lang="en-US" sz="1600" dirty="0">
                <a:solidFill>
                  <a:schemeClr val="accent2">
                    <a:lumMod val="50000"/>
                  </a:schemeClr>
                </a:solidFill>
              </a:rPr>
              <a:t>“Year-Long Class” : Student attends all year, every other day, earning 1 credit.</a:t>
            </a:r>
          </a:p>
          <a:p>
            <a:pPr lvl="2"/>
            <a:r>
              <a:rPr lang="en-US" sz="1600" dirty="0">
                <a:solidFill>
                  <a:schemeClr val="accent2">
                    <a:lumMod val="50000"/>
                  </a:schemeClr>
                </a:solidFill>
              </a:rPr>
              <a:t>“Semester-Long Class” : Student attends 1 semester, every other day, earning ½ credit.</a:t>
            </a:r>
          </a:p>
          <a:p>
            <a:pPr lvl="2"/>
            <a:r>
              <a:rPr lang="en-US" sz="1600" dirty="0">
                <a:solidFill>
                  <a:schemeClr val="accent2">
                    <a:lumMod val="50000"/>
                  </a:schemeClr>
                </a:solidFill>
              </a:rPr>
              <a:t>“4x4 Class”: Student attends </a:t>
            </a:r>
            <a:r>
              <a:rPr lang="en-US" sz="1600" dirty="0" smtClean="0">
                <a:solidFill>
                  <a:schemeClr val="accent2">
                    <a:lumMod val="50000"/>
                  </a:schemeClr>
                </a:solidFill>
              </a:rPr>
              <a:t>one class every day for Semester 1 and one class everyday for Semester 2,  </a:t>
            </a:r>
            <a:r>
              <a:rPr lang="en-US" sz="1600" dirty="0">
                <a:solidFill>
                  <a:schemeClr val="accent2">
                    <a:lumMod val="50000"/>
                  </a:schemeClr>
                </a:solidFill>
              </a:rPr>
              <a:t>earning 2 credits</a:t>
            </a:r>
            <a:r>
              <a:rPr lang="en-US" sz="1600" dirty="0" smtClean="0">
                <a:solidFill>
                  <a:schemeClr val="accent2">
                    <a:lumMod val="50000"/>
                  </a:schemeClr>
                </a:solidFill>
              </a:rPr>
              <a:t>. (Example Spanish 1/Spanish 2 4x4)</a:t>
            </a:r>
          </a:p>
          <a:p>
            <a:pPr lvl="2"/>
            <a:r>
              <a:rPr lang="en-US" sz="1600" dirty="0" smtClean="0">
                <a:solidFill>
                  <a:schemeClr val="accent2">
                    <a:lumMod val="50000"/>
                  </a:schemeClr>
                </a:solidFill>
              </a:rPr>
              <a:t>These options are what are currently in use for the 2023-2024 School Year.</a:t>
            </a:r>
          </a:p>
          <a:p>
            <a:r>
              <a:rPr lang="en-US" dirty="0" smtClean="0">
                <a:solidFill>
                  <a:schemeClr val="accent2">
                    <a:lumMod val="50000"/>
                  </a:schemeClr>
                </a:solidFill>
              </a:rPr>
              <a:t>Students </a:t>
            </a:r>
            <a:r>
              <a:rPr lang="en-US" dirty="0">
                <a:solidFill>
                  <a:schemeClr val="accent2">
                    <a:lumMod val="50000"/>
                  </a:schemeClr>
                </a:solidFill>
              </a:rPr>
              <a:t>can bring unlimited credits from middle school if:</a:t>
            </a:r>
          </a:p>
          <a:p>
            <a:pPr lvl="1">
              <a:buFont typeface="Wingdings" panose="05000000000000000000" pitchFamily="2" charset="2"/>
              <a:buChar char="§"/>
            </a:pPr>
            <a:r>
              <a:rPr lang="en-US" sz="1200" dirty="0">
                <a:solidFill>
                  <a:schemeClr val="accent2">
                    <a:lumMod val="50000"/>
                  </a:schemeClr>
                </a:solidFill>
              </a:rPr>
              <a:t>It </a:t>
            </a:r>
            <a:r>
              <a:rPr lang="en-US" dirty="0">
                <a:solidFill>
                  <a:schemeClr val="accent2">
                    <a:lumMod val="50000"/>
                  </a:schemeClr>
                </a:solidFill>
              </a:rPr>
              <a:t>was a high school course in World Language, Math, English, or Computer.</a:t>
            </a:r>
          </a:p>
          <a:p>
            <a:pPr lvl="1">
              <a:buFont typeface="Wingdings" panose="05000000000000000000" pitchFamily="2" charset="2"/>
              <a:buChar char="§"/>
            </a:pPr>
            <a:r>
              <a:rPr lang="en-US" dirty="0">
                <a:solidFill>
                  <a:schemeClr val="accent2">
                    <a:lumMod val="50000"/>
                  </a:schemeClr>
                </a:solidFill>
              </a:rPr>
              <a:t>They earned a “C” or higher.</a:t>
            </a:r>
          </a:p>
          <a:p>
            <a:pPr lvl="1">
              <a:buFont typeface="Wingdings" panose="05000000000000000000" pitchFamily="2" charset="2"/>
              <a:buChar char="§"/>
            </a:pPr>
            <a:r>
              <a:rPr lang="en-US" dirty="0">
                <a:solidFill>
                  <a:schemeClr val="accent2">
                    <a:lumMod val="50000"/>
                  </a:schemeClr>
                </a:solidFill>
              </a:rPr>
              <a:t>A student who has taken a course for a unit of high school credit prior to his or her ninth grade year may retake that course regardless of the grade he or she has </a:t>
            </a:r>
            <a:r>
              <a:rPr lang="en-US" dirty="0" smtClean="0">
                <a:solidFill>
                  <a:schemeClr val="accent2">
                    <a:lumMod val="50000"/>
                  </a:schemeClr>
                </a:solidFill>
              </a:rPr>
              <a:t>earned in their first year of high school.</a:t>
            </a:r>
            <a:endParaRPr lang="en-US" dirty="0">
              <a:solidFill>
                <a:schemeClr val="accent2">
                  <a:lumMod val="50000"/>
                </a:schemeClr>
              </a:solidFill>
            </a:endParaRPr>
          </a:p>
          <a:p>
            <a:pPr lvl="1">
              <a:buFont typeface="Wingdings" panose="05000000000000000000" pitchFamily="2" charset="2"/>
              <a:buChar char="§"/>
            </a:pPr>
            <a:endParaRPr lang="en-US" dirty="0">
              <a:solidFill>
                <a:srgbClr val="00B0F0"/>
              </a:solidFill>
            </a:endParaRPr>
          </a:p>
        </p:txBody>
      </p:sp>
      <p:sp>
        <p:nvSpPr>
          <p:cNvPr id="7" name="TextBox 6"/>
          <p:cNvSpPr txBox="1"/>
          <p:nvPr/>
        </p:nvSpPr>
        <p:spPr>
          <a:xfrm>
            <a:off x="837126" y="4597758"/>
            <a:ext cx="5640947" cy="923330"/>
          </a:xfrm>
          <a:prstGeom prst="rect">
            <a:avLst/>
          </a:prstGeom>
          <a:noFill/>
        </p:spPr>
        <p:txBody>
          <a:bodyPr wrap="square" rtlCol="0">
            <a:spAutoFit/>
          </a:bodyPr>
          <a:lstStyle/>
          <a:p>
            <a:endParaRPr lang="en-US" dirty="0">
              <a:solidFill>
                <a:srgbClr val="00B0F0"/>
              </a:solidFill>
            </a:endParaRPr>
          </a:p>
          <a:p>
            <a:endParaRPr lang="en-US" dirty="0">
              <a:solidFill>
                <a:srgbClr val="00B0F0"/>
              </a:solidFill>
            </a:endParaRPr>
          </a:p>
          <a:p>
            <a:endParaRPr lang="en-US" dirty="0"/>
          </a:p>
        </p:txBody>
      </p:sp>
    </p:spTree>
    <p:extLst>
      <p:ext uri="{BB962C8B-B14F-4D97-AF65-F5344CB8AC3E}">
        <p14:creationId xmlns:p14="http://schemas.microsoft.com/office/powerpoint/2010/main" val="3286975272"/>
      </p:ext>
    </p:extLst>
  </p:cSld>
  <p:clrMapOvr>
    <a:masterClrMapping/>
  </p:clrMapOvr>
  <mc:AlternateContent xmlns:mc="http://schemas.openxmlformats.org/markup-compatibility/2006" xmlns:p14="http://schemas.microsoft.com/office/powerpoint/2010/main">
    <mc:Choice Requires="p14">
      <p:transition spd="slow" p14:dur="2000" advTm="118348"/>
    </mc:Choice>
    <mc:Fallback xmlns="">
      <p:transition spd="slow" advTm="11834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5782"/>
          </a:xfrm>
        </p:spPr>
        <p:txBody>
          <a:bodyPr>
            <a:normAutofit fontScale="90000"/>
          </a:bodyPr>
          <a:lstStyle/>
          <a:p>
            <a:r>
              <a:rPr lang="en-US" dirty="0">
                <a:solidFill>
                  <a:schemeClr val="accent2">
                    <a:lumMod val="50000"/>
                  </a:schemeClr>
                </a:solidFill>
              </a:rPr>
              <a:t>When: When does school </a:t>
            </a:r>
            <a:r>
              <a:rPr lang="en-US" dirty="0" smtClean="0">
                <a:solidFill>
                  <a:schemeClr val="accent2">
                    <a:lumMod val="50000"/>
                  </a:schemeClr>
                </a:solidFill>
              </a:rPr>
              <a:t>start </a:t>
            </a:r>
            <a:r>
              <a:rPr lang="en-US" dirty="0">
                <a:solidFill>
                  <a:schemeClr val="accent2">
                    <a:lumMod val="50000"/>
                  </a:schemeClr>
                </a:solidFill>
              </a:rPr>
              <a:t>and end?</a:t>
            </a:r>
            <a:br>
              <a:rPr lang="en-US" dirty="0">
                <a:solidFill>
                  <a:schemeClr val="accent2">
                    <a:lumMod val="50000"/>
                  </a:schemeClr>
                </a:solidFill>
              </a:rPr>
            </a:br>
            <a:endParaRPr lang="en-US" dirty="0"/>
          </a:p>
        </p:txBody>
      </p:sp>
      <p:sp>
        <p:nvSpPr>
          <p:cNvPr id="3" name="Content Placeholder 2"/>
          <p:cNvSpPr>
            <a:spLocks noGrp="1"/>
          </p:cNvSpPr>
          <p:nvPr>
            <p:ph idx="1"/>
          </p:nvPr>
        </p:nvSpPr>
        <p:spPr>
          <a:xfrm>
            <a:off x="677334" y="1265382"/>
            <a:ext cx="8411248" cy="1420753"/>
          </a:xfrm>
        </p:spPr>
        <p:txBody>
          <a:bodyPr>
            <a:normAutofit/>
          </a:bodyPr>
          <a:lstStyle/>
          <a:p>
            <a:r>
              <a:rPr lang="en-US" dirty="0" smtClean="0">
                <a:solidFill>
                  <a:schemeClr val="accent2">
                    <a:lumMod val="50000"/>
                  </a:schemeClr>
                </a:solidFill>
              </a:rPr>
              <a:t>School </a:t>
            </a:r>
            <a:r>
              <a:rPr lang="en-US" dirty="0">
                <a:solidFill>
                  <a:schemeClr val="accent2">
                    <a:lumMod val="50000"/>
                  </a:schemeClr>
                </a:solidFill>
              </a:rPr>
              <a:t>opens at 7:45am and classes begin at 8:00am.</a:t>
            </a:r>
          </a:p>
          <a:p>
            <a:r>
              <a:rPr lang="en-US" dirty="0" smtClean="0">
                <a:solidFill>
                  <a:schemeClr val="accent2">
                    <a:lumMod val="50000"/>
                  </a:schemeClr>
                </a:solidFill>
              </a:rPr>
              <a:t>We currently have 2 lunch periods, except on Wednesdays, when we have one lunch.  The lunch period a student attends is determined by what the location of their 3</a:t>
            </a:r>
            <a:r>
              <a:rPr lang="en-US" baseline="30000" dirty="0" smtClean="0">
                <a:solidFill>
                  <a:schemeClr val="accent2">
                    <a:lumMod val="50000"/>
                  </a:schemeClr>
                </a:solidFill>
              </a:rPr>
              <a:t>rd</a:t>
            </a:r>
            <a:r>
              <a:rPr lang="en-US" dirty="0" smtClean="0">
                <a:solidFill>
                  <a:schemeClr val="accent2">
                    <a:lumMod val="50000"/>
                  </a:schemeClr>
                </a:solidFill>
              </a:rPr>
              <a:t> period class is.</a:t>
            </a:r>
          </a:p>
          <a:p>
            <a:endParaRPr lang="en-US" dirty="0">
              <a:solidFill>
                <a:schemeClr val="accent2">
                  <a:lumMod val="50000"/>
                </a:schemeClr>
              </a:solidFill>
            </a:endParaRPr>
          </a:p>
          <a:p>
            <a:endParaRPr lang="en-US" dirty="0">
              <a:solidFill>
                <a:schemeClr val="accent2">
                  <a:lumMod val="50000"/>
                </a:schemeClr>
              </a:solidFill>
            </a:endParaRPr>
          </a:p>
          <a:p>
            <a:endParaRPr lang="en-US" dirty="0" smtClean="0">
              <a:solidFill>
                <a:schemeClr val="accent2">
                  <a:lumMod val="50000"/>
                </a:schemeClr>
              </a:solidFill>
            </a:endParaRP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20332945"/>
              </p:ext>
            </p:extLst>
          </p:nvPr>
        </p:nvGraphicFramePr>
        <p:xfrm>
          <a:off x="483372" y="2569357"/>
          <a:ext cx="8882301" cy="3883952"/>
        </p:xfrm>
        <a:graphic>
          <a:graphicData uri="http://schemas.openxmlformats.org/drawingml/2006/table">
            <a:tbl>
              <a:tblPr firstRow="1" bandRow="1">
                <a:tableStyleId>{5C22544A-7EE6-4342-B048-85BDC9FD1C3A}</a:tableStyleId>
              </a:tblPr>
              <a:tblGrid>
                <a:gridCol w="2960767">
                  <a:extLst>
                    <a:ext uri="{9D8B030D-6E8A-4147-A177-3AD203B41FA5}">
                      <a16:colId xmlns:a16="http://schemas.microsoft.com/office/drawing/2014/main" val="20000"/>
                    </a:ext>
                  </a:extLst>
                </a:gridCol>
                <a:gridCol w="2960767">
                  <a:extLst>
                    <a:ext uri="{9D8B030D-6E8A-4147-A177-3AD203B41FA5}">
                      <a16:colId xmlns:a16="http://schemas.microsoft.com/office/drawing/2014/main" val="20001"/>
                    </a:ext>
                  </a:extLst>
                </a:gridCol>
                <a:gridCol w="2960767">
                  <a:extLst>
                    <a:ext uri="{9D8B030D-6E8A-4147-A177-3AD203B41FA5}">
                      <a16:colId xmlns:a16="http://schemas.microsoft.com/office/drawing/2014/main" val="20002"/>
                    </a:ext>
                  </a:extLst>
                </a:gridCol>
              </a:tblGrid>
              <a:tr h="362086">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0"/>
                  </a:ext>
                </a:extLst>
              </a:tr>
              <a:tr h="362086">
                <a:tc>
                  <a:txBody>
                    <a:bodyPr/>
                    <a:lstStyle/>
                    <a:p>
                      <a:r>
                        <a:rPr lang="en-US" smtClean="0"/>
                        <a:t>1st Block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8:00 a.m. – 9:30 a.m. </a:t>
                      </a:r>
                    </a:p>
                  </a:txBody>
                  <a:tcPr/>
                </a:tc>
                <a:tc>
                  <a:txBody>
                    <a:bodyPr/>
                    <a:lstStyle/>
                    <a:p>
                      <a:endParaRPr lang="en-US"/>
                    </a:p>
                  </a:txBody>
                  <a:tcPr/>
                </a:tc>
                <a:extLst>
                  <a:ext uri="{0D108BD9-81ED-4DB2-BD59-A6C34878D82A}">
                    <a16:rowId xmlns:a16="http://schemas.microsoft.com/office/drawing/2014/main" val="10001"/>
                  </a:ext>
                </a:extLst>
              </a:tr>
              <a:tr h="362086">
                <a:tc>
                  <a:txBody>
                    <a:bodyPr/>
                    <a:lstStyle/>
                    <a:p>
                      <a:r>
                        <a:rPr lang="en-US" dirty="0" smtClean="0"/>
                        <a:t>Flight Time</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9:35 a.m.</a:t>
                      </a:r>
                      <a:r>
                        <a:rPr lang="en-US" baseline="0" dirty="0" smtClean="0"/>
                        <a:t> – 10:00 a.m.</a:t>
                      </a:r>
                      <a:endParaRPr lang="en-US" dirty="0" smtClean="0"/>
                    </a:p>
                  </a:txBody>
                  <a:tcPr/>
                </a:tc>
                <a:tc>
                  <a:txBody>
                    <a:bodyPr/>
                    <a:lstStyle/>
                    <a:p>
                      <a:endParaRPr lang="en-US" dirty="0"/>
                    </a:p>
                  </a:txBody>
                  <a:tcPr/>
                </a:tc>
                <a:extLst>
                  <a:ext uri="{0D108BD9-81ED-4DB2-BD59-A6C34878D82A}">
                    <a16:rowId xmlns:a16="http://schemas.microsoft.com/office/drawing/2014/main" val="3926882311"/>
                  </a:ext>
                </a:extLst>
              </a:tr>
              <a:tr h="495275">
                <a:tc>
                  <a:txBody>
                    <a:bodyPr/>
                    <a:lstStyle/>
                    <a:p>
                      <a:r>
                        <a:rPr lang="en-US" dirty="0" smtClean="0"/>
                        <a:t>2nd Block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10:05 a.m. – 11:35 a.m. </a:t>
                      </a:r>
                    </a:p>
                  </a:txBody>
                  <a:tcPr/>
                </a:tc>
                <a:tc>
                  <a:txBody>
                    <a:bodyPr/>
                    <a:lstStyle/>
                    <a:p>
                      <a:endParaRPr lang="en-US"/>
                    </a:p>
                  </a:txBody>
                  <a:tcPr/>
                </a:tc>
                <a:extLst>
                  <a:ext uri="{0D108BD9-81ED-4DB2-BD59-A6C34878D82A}">
                    <a16:rowId xmlns:a16="http://schemas.microsoft.com/office/drawing/2014/main" val="10002"/>
                  </a:ext>
                </a:extLst>
              </a:tr>
              <a:tr h="362086">
                <a:tc>
                  <a:txBody>
                    <a:bodyPr/>
                    <a:lstStyle/>
                    <a:p>
                      <a:r>
                        <a:rPr lang="en-US" smtClean="0"/>
                        <a:t>3rd Block*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11:40 a.m. – 1:40 p.m. </a:t>
                      </a:r>
                    </a:p>
                  </a:txBody>
                  <a:tcPr/>
                </a:tc>
                <a:tc>
                  <a:txBody>
                    <a:bodyPr/>
                    <a:lstStyle/>
                    <a:p>
                      <a:endParaRPr lang="en-US"/>
                    </a:p>
                  </a:txBody>
                  <a:tcPr/>
                </a:tc>
                <a:extLst>
                  <a:ext uri="{0D108BD9-81ED-4DB2-BD59-A6C34878D82A}">
                    <a16:rowId xmlns:a16="http://schemas.microsoft.com/office/drawing/2014/main" val="10003"/>
                  </a:ext>
                </a:extLst>
              </a:tr>
              <a:tr h="919797">
                <a:tc>
                  <a:txBody>
                    <a:bodyPr/>
                    <a:lstStyle/>
                    <a:p>
                      <a:r>
                        <a:rPr lang="en-US" smtClean="0"/>
                        <a:t>1st Lunch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11:35 a.m. – 12:05 p.m. </a:t>
                      </a:r>
                    </a:p>
                  </a:txBody>
                  <a:tcPr/>
                </a:tc>
                <a:tc>
                  <a:txBody>
                    <a:bodyPr/>
                    <a:lstStyle/>
                    <a:p>
                      <a:r>
                        <a:rPr lang="en-US" dirty="0" smtClean="0"/>
                        <a:t>100, 300, 500 Buildings;</a:t>
                      </a:r>
                      <a:r>
                        <a:rPr lang="en-US" baseline="0" dirty="0" smtClean="0"/>
                        <a:t> JROTC, </a:t>
                      </a:r>
                      <a:r>
                        <a:rPr lang="en-US" dirty="0" smtClean="0"/>
                        <a:t>and afternoon</a:t>
                      </a:r>
                      <a:r>
                        <a:rPr lang="en-US" baseline="0" dirty="0" smtClean="0"/>
                        <a:t> Heyward students</a:t>
                      </a:r>
                      <a:endParaRPr lang="en-US" dirty="0"/>
                    </a:p>
                  </a:txBody>
                  <a:tcPr/>
                </a:tc>
                <a:extLst>
                  <a:ext uri="{0D108BD9-81ED-4DB2-BD59-A6C34878D82A}">
                    <a16:rowId xmlns:a16="http://schemas.microsoft.com/office/drawing/2014/main" val="10004"/>
                  </a:ext>
                </a:extLst>
              </a:tr>
              <a:tr h="633650">
                <a:tc>
                  <a:txBody>
                    <a:bodyPr/>
                    <a:lstStyle/>
                    <a:p>
                      <a:r>
                        <a:rPr lang="en-US" smtClean="0"/>
                        <a:t>2nd Lunch </a:t>
                      </a:r>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1:10 p.m. – 1:40 p.m. </a:t>
                      </a:r>
                    </a:p>
                  </a:txBody>
                  <a:tcPr/>
                </a:tc>
                <a:tc>
                  <a:txBody>
                    <a:bodyPr/>
                    <a:lstStyle/>
                    <a:p>
                      <a:r>
                        <a:rPr lang="en-US" dirty="0" smtClean="0"/>
                        <a:t>200, 400, 800, Fine Arts</a:t>
                      </a:r>
                      <a:r>
                        <a:rPr lang="en-US" baseline="0" dirty="0" smtClean="0"/>
                        <a:t> buildings and Gym</a:t>
                      </a:r>
                      <a:endParaRPr lang="en-US" dirty="0"/>
                    </a:p>
                  </a:txBody>
                  <a:tcPr/>
                </a:tc>
                <a:extLst>
                  <a:ext uri="{0D108BD9-81ED-4DB2-BD59-A6C34878D82A}">
                    <a16:rowId xmlns:a16="http://schemas.microsoft.com/office/drawing/2014/main" val="10005"/>
                  </a:ext>
                </a:extLst>
              </a:tr>
              <a:tr h="362086">
                <a:tc>
                  <a:txBody>
                    <a:bodyPr/>
                    <a:lstStyle/>
                    <a:p>
                      <a:r>
                        <a:rPr lang="en-US" smtClean="0"/>
                        <a:t>4th Block </a:t>
                      </a:r>
                      <a:endParaRPr lang="en-US" dirty="0"/>
                    </a:p>
                  </a:txBody>
                  <a:tcPr/>
                </a:tc>
                <a:tc>
                  <a:txBody>
                    <a:bodyPr/>
                    <a:lstStyle/>
                    <a:p>
                      <a:r>
                        <a:rPr lang="en-US" dirty="0" smtClean="0"/>
                        <a:t>1:45 p.m. – 3:15 p.m.</a:t>
                      </a:r>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24732959"/>
      </p:ext>
    </p:extLst>
  </p:cSld>
  <p:clrMapOvr>
    <a:masterClrMapping/>
  </p:clrMapOvr>
  <mc:AlternateContent xmlns:mc="http://schemas.openxmlformats.org/markup-compatibility/2006" xmlns:p14="http://schemas.microsoft.com/office/powerpoint/2010/main">
    <mc:Choice Requires="p14">
      <p:transition spd="slow" p14:dur="2000" advTm="74972"/>
    </mc:Choice>
    <mc:Fallback xmlns="">
      <p:transition spd="slow" advTm="74972"/>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50000"/>
                  </a:schemeClr>
                </a:solidFill>
              </a:rPr>
              <a:t>Important things to know about high school</a:t>
            </a:r>
          </a:p>
        </p:txBody>
      </p:sp>
      <p:sp>
        <p:nvSpPr>
          <p:cNvPr id="3" name="Content Placeholder 2"/>
          <p:cNvSpPr>
            <a:spLocks noGrp="1"/>
          </p:cNvSpPr>
          <p:nvPr>
            <p:ph idx="1"/>
          </p:nvPr>
        </p:nvSpPr>
        <p:spPr>
          <a:xfrm>
            <a:off x="677334" y="1837202"/>
            <a:ext cx="8596668" cy="4764319"/>
          </a:xfrm>
        </p:spPr>
        <p:txBody>
          <a:bodyPr>
            <a:normAutofit/>
          </a:bodyPr>
          <a:lstStyle/>
          <a:p>
            <a:r>
              <a:rPr lang="en-US" dirty="0">
                <a:solidFill>
                  <a:srgbClr val="FF0000"/>
                </a:solidFill>
              </a:rPr>
              <a:t>Attendance</a:t>
            </a:r>
          </a:p>
          <a:p>
            <a:pPr lvl="1"/>
            <a:r>
              <a:rPr lang="en-US" dirty="0">
                <a:solidFill>
                  <a:schemeClr val="accent2">
                    <a:lumMod val="50000"/>
                  </a:schemeClr>
                </a:solidFill>
              </a:rPr>
              <a:t>Students can be absent for 10 days in a yearlong </a:t>
            </a:r>
            <a:r>
              <a:rPr lang="en-US" dirty="0" smtClean="0">
                <a:solidFill>
                  <a:schemeClr val="accent2">
                    <a:lumMod val="50000"/>
                  </a:schemeClr>
                </a:solidFill>
              </a:rPr>
              <a:t>course (A/B schedule) </a:t>
            </a:r>
            <a:r>
              <a:rPr lang="en-US" dirty="0">
                <a:solidFill>
                  <a:schemeClr val="accent2">
                    <a:lumMod val="50000"/>
                  </a:schemeClr>
                </a:solidFill>
              </a:rPr>
              <a:t>and 5 days in a semester </a:t>
            </a:r>
            <a:r>
              <a:rPr lang="en-US" dirty="0" smtClean="0">
                <a:solidFill>
                  <a:schemeClr val="accent2">
                    <a:lumMod val="50000"/>
                  </a:schemeClr>
                </a:solidFill>
              </a:rPr>
              <a:t>course and a 4 x 4 class.  </a:t>
            </a:r>
            <a:r>
              <a:rPr lang="en-US" dirty="0">
                <a:solidFill>
                  <a:schemeClr val="accent2">
                    <a:lumMod val="50000"/>
                  </a:schemeClr>
                </a:solidFill>
              </a:rPr>
              <a:t>ALL ABSENCES count toward these 10 days, no exceptions. If a student misses more then 10 days, they will need to participate in attendance make-up or they will fail the class due to </a:t>
            </a:r>
            <a:r>
              <a:rPr lang="en-US" dirty="0" smtClean="0">
                <a:solidFill>
                  <a:schemeClr val="accent2">
                    <a:lumMod val="50000"/>
                  </a:schemeClr>
                </a:solidFill>
              </a:rPr>
              <a:t>absences. District Attendance policy states that students can make up not more then 6 days for a year-long course and 3 days for a semester course.</a:t>
            </a:r>
            <a:endParaRPr lang="en-US" dirty="0">
              <a:solidFill>
                <a:schemeClr val="accent2">
                  <a:lumMod val="50000"/>
                </a:schemeClr>
              </a:solidFill>
            </a:endParaRPr>
          </a:p>
          <a:p>
            <a:r>
              <a:rPr lang="en-US" dirty="0">
                <a:solidFill>
                  <a:srgbClr val="FF0000"/>
                </a:solidFill>
              </a:rPr>
              <a:t>Course Credit</a:t>
            </a:r>
          </a:p>
          <a:p>
            <a:pPr lvl="1"/>
            <a:r>
              <a:rPr lang="en-US" dirty="0">
                <a:solidFill>
                  <a:schemeClr val="accent2">
                    <a:lumMod val="50000"/>
                  </a:schemeClr>
                </a:solidFill>
              </a:rPr>
              <a:t>Each course is given a credit weighting (yearlong classes are 1 credit; semester classes are ½ credit)</a:t>
            </a:r>
          </a:p>
          <a:p>
            <a:pPr lvl="1">
              <a:spcBef>
                <a:spcPts val="0"/>
              </a:spcBef>
            </a:pPr>
            <a:r>
              <a:rPr lang="en-US" dirty="0">
                <a:solidFill>
                  <a:schemeClr val="accent2">
                    <a:lumMod val="50000"/>
                  </a:schemeClr>
                </a:solidFill>
              </a:rPr>
              <a:t>Students need to earn a total of 24 credits by the end of their senior year; many students will graduate with more than 24 credits.</a:t>
            </a:r>
          </a:p>
          <a:p>
            <a:pPr>
              <a:spcBef>
                <a:spcPts val="0"/>
              </a:spcBef>
            </a:pPr>
            <a:r>
              <a:rPr lang="en-US" dirty="0">
                <a:solidFill>
                  <a:srgbClr val="FF0000"/>
                </a:solidFill>
              </a:rPr>
              <a:t>GPA’s</a:t>
            </a:r>
          </a:p>
          <a:p>
            <a:pPr lvl="1">
              <a:spcBef>
                <a:spcPts val="0"/>
              </a:spcBef>
            </a:pPr>
            <a:r>
              <a:rPr lang="en-US" dirty="0">
                <a:solidFill>
                  <a:schemeClr val="accent2">
                    <a:lumMod val="50000"/>
                  </a:schemeClr>
                </a:solidFill>
              </a:rPr>
              <a:t>Grade Point Averages begin calculating when your student takes a course for high school credit.</a:t>
            </a:r>
          </a:p>
          <a:p>
            <a:pPr lvl="1">
              <a:spcBef>
                <a:spcPts val="0"/>
              </a:spcBef>
            </a:pPr>
            <a:r>
              <a:rPr lang="en-US" dirty="0">
                <a:solidFill>
                  <a:schemeClr val="accent2">
                    <a:lumMod val="50000"/>
                  </a:schemeClr>
                </a:solidFill>
              </a:rPr>
              <a:t>Classes are weighted based on course rigor </a:t>
            </a:r>
            <a:r>
              <a:rPr lang="en-US" sz="1500" dirty="0">
                <a:solidFill>
                  <a:schemeClr val="accent2">
                    <a:lumMod val="50000"/>
                  </a:schemeClr>
                </a:solidFill>
              </a:rPr>
              <a:t>(College Prep (CP), Honors (H), Advanced Placement (AP), </a:t>
            </a:r>
            <a:r>
              <a:rPr lang="en-US" sz="1500" dirty="0" smtClean="0">
                <a:solidFill>
                  <a:schemeClr val="accent2">
                    <a:lumMod val="50000"/>
                  </a:schemeClr>
                </a:solidFill>
              </a:rPr>
              <a:t>Dual Enrollment (DE), and </a:t>
            </a:r>
            <a:r>
              <a:rPr lang="en-US" sz="1500" dirty="0">
                <a:solidFill>
                  <a:schemeClr val="accent2">
                    <a:lumMod val="50000"/>
                  </a:schemeClr>
                </a:solidFill>
              </a:rPr>
              <a:t>International Baccalaureate (IB)</a:t>
            </a:r>
          </a:p>
          <a:p>
            <a:pPr lvl="1">
              <a:spcBef>
                <a:spcPts val="0"/>
              </a:spcBef>
            </a:pPr>
            <a:endParaRPr lang="en-US" dirty="0">
              <a:solidFill>
                <a:schemeClr val="accent2">
                  <a:lumMod val="50000"/>
                </a:schemeClr>
              </a:solidFill>
            </a:endParaRPr>
          </a:p>
          <a:p>
            <a:pPr lvl="1"/>
            <a:endParaRPr lang="en-US" dirty="0"/>
          </a:p>
          <a:p>
            <a:pPr lvl="1"/>
            <a:endParaRPr lang="en-US" dirty="0"/>
          </a:p>
        </p:txBody>
      </p:sp>
    </p:spTree>
    <p:extLst>
      <p:ext uri="{BB962C8B-B14F-4D97-AF65-F5344CB8AC3E}">
        <p14:creationId xmlns:p14="http://schemas.microsoft.com/office/powerpoint/2010/main" val="728236334"/>
      </p:ext>
    </p:extLst>
  </p:cSld>
  <p:clrMapOvr>
    <a:masterClrMapping/>
  </p:clrMapOvr>
  <mc:AlternateContent xmlns:mc="http://schemas.openxmlformats.org/markup-compatibility/2006" xmlns:p14="http://schemas.microsoft.com/office/powerpoint/2010/main">
    <mc:Choice Requires="p14">
      <p:transition spd="slow" p14:dur="2000" advTm="116781"/>
    </mc:Choice>
    <mc:Fallback xmlns="">
      <p:transition spd="slow" advTm="11678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4700"/>
          </a:xfrm>
        </p:spPr>
        <p:txBody>
          <a:bodyPr/>
          <a:lstStyle/>
          <a:p>
            <a:r>
              <a:rPr lang="en-US" dirty="0">
                <a:solidFill>
                  <a:schemeClr val="accent2">
                    <a:lumMod val="50000"/>
                  </a:schemeClr>
                </a:solidFill>
              </a:rPr>
              <a:t>Course Credit Levels</a:t>
            </a:r>
          </a:p>
        </p:txBody>
      </p:sp>
      <p:sp>
        <p:nvSpPr>
          <p:cNvPr id="3" name="Content Placeholder 2"/>
          <p:cNvSpPr>
            <a:spLocks noGrp="1"/>
          </p:cNvSpPr>
          <p:nvPr>
            <p:ph idx="1"/>
          </p:nvPr>
        </p:nvSpPr>
        <p:spPr>
          <a:xfrm>
            <a:off x="677334" y="1205784"/>
            <a:ext cx="9812866" cy="5295900"/>
          </a:xfrm>
        </p:spPr>
        <p:txBody>
          <a:bodyPr vert="horz" lIns="91440" tIns="45720" rIns="91440" bIns="45720" rtlCol="0" anchor="t">
            <a:normAutofit fontScale="85000" lnSpcReduction="20000"/>
          </a:bodyPr>
          <a:lstStyle/>
          <a:p>
            <a:pPr marL="0" indent="0">
              <a:buNone/>
            </a:pPr>
            <a:endParaRPr lang="en-US" u="sng" dirty="0">
              <a:solidFill>
                <a:srgbClr val="FF0000"/>
              </a:solidFill>
            </a:endParaRPr>
          </a:p>
          <a:p>
            <a:pPr marL="0" indent="0">
              <a:buNone/>
            </a:pPr>
            <a:r>
              <a:rPr lang="en-US" sz="2000" u="sng" dirty="0">
                <a:solidFill>
                  <a:srgbClr val="FF0000"/>
                </a:solidFill>
              </a:rPr>
              <a:t>Credit Definitions</a:t>
            </a:r>
          </a:p>
          <a:p>
            <a:r>
              <a:rPr lang="en-US" dirty="0">
                <a:solidFill>
                  <a:schemeClr val="accent2">
                    <a:lumMod val="50000"/>
                  </a:schemeClr>
                </a:solidFill>
              </a:rPr>
              <a:t>Classes are offered at different levels within different programs.</a:t>
            </a:r>
          </a:p>
          <a:p>
            <a:pPr lvl="1"/>
            <a:r>
              <a:rPr lang="en-US" dirty="0">
                <a:solidFill>
                  <a:schemeClr val="accent2">
                    <a:lumMod val="50000"/>
                  </a:schemeClr>
                </a:solidFill>
              </a:rPr>
              <a:t>College Prep (CP)</a:t>
            </a:r>
          </a:p>
          <a:p>
            <a:pPr marL="685800" lvl="1"/>
            <a:r>
              <a:rPr lang="en-US" dirty="0">
                <a:solidFill>
                  <a:schemeClr val="accent2">
                    <a:lumMod val="50000"/>
                  </a:schemeClr>
                </a:solidFill>
              </a:rPr>
              <a:t>Honors (H) – designed for students exhibiting superior abilities in the particular content area</a:t>
            </a:r>
          </a:p>
          <a:p>
            <a:pPr marL="685800" lvl="1"/>
            <a:r>
              <a:rPr lang="en-US" dirty="0">
                <a:solidFill>
                  <a:schemeClr val="accent2">
                    <a:lumMod val="50000"/>
                  </a:schemeClr>
                </a:solidFill>
              </a:rPr>
              <a:t>Advanced Placement (AP)- college level coursework where students can earn college credit by making a qualifying score on the AP </a:t>
            </a:r>
            <a:r>
              <a:rPr lang="en-US" dirty="0" smtClean="0">
                <a:solidFill>
                  <a:schemeClr val="accent2">
                    <a:lumMod val="50000"/>
                  </a:schemeClr>
                </a:solidFill>
              </a:rPr>
              <a:t>exam</a:t>
            </a:r>
          </a:p>
          <a:p>
            <a:pPr marL="685800" lvl="1"/>
            <a:r>
              <a:rPr lang="en-US" dirty="0" smtClean="0">
                <a:solidFill>
                  <a:schemeClr val="accent2">
                    <a:lumMod val="50000"/>
                  </a:schemeClr>
                </a:solidFill>
              </a:rPr>
              <a:t>Dual Enrollment (DE) – currently taught through Midlands Technical College; need to complete the MTC application and meet all of their requirements to be accepted into the program</a:t>
            </a:r>
            <a:endParaRPr lang="en-US" dirty="0">
              <a:solidFill>
                <a:schemeClr val="accent2">
                  <a:lumMod val="50000"/>
                </a:schemeClr>
              </a:solidFill>
            </a:endParaRPr>
          </a:p>
          <a:p>
            <a:pPr marL="685800" lvl="1"/>
            <a:r>
              <a:rPr lang="en-US" dirty="0">
                <a:solidFill>
                  <a:schemeClr val="accent2">
                    <a:lumMod val="50000"/>
                  </a:schemeClr>
                </a:solidFill>
              </a:rPr>
              <a:t>International Baccalaureate (IB) – Academically rigorous program</a:t>
            </a:r>
          </a:p>
          <a:p>
            <a:pPr marL="685800" lvl="1"/>
            <a:r>
              <a:rPr lang="en-US" dirty="0">
                <a:solidFill>
                  <a:schemeClr val="accent2">
                    <a:lumMod val="50000"/>
                  </a:schemeClr>
                </a:solidFill>
              </a:rPr>
              <a:t>GPA weight increases at each level because the rigor of the coursework increases at each level</a:t>
            </a:r>
            <a:r>
              <a:rPr lang="en-US" dirty="0" smtClean="0">
                <a:solidFill>
                  <a:schemeClr val="accent2">
                    <a:lumMod val="50000"/>
                  </a:schemeClr>
                </a:solidFill>
              </a:rPr>
              <a:t>.</a:t>
            </a:r>
          </a:p>
          <a:p>
            <a:pPr marL="685800" lvl="1"/>
            <a:endParaRPr lang="en-US" dirty="0" smtClean="0">
              <a:solidFill>
                <a:schemeClr val="accent2">
                  <a:lumMod val="50000"/>
                </a:schemeClr>
              </a:solidFill>
            </a:endParaRPr>
          </a:p>
          <a:p>
            <a:pPr lvl="1">
              <a:spcBef>
                <a:spcPts val="0"/>
              </a:spcBef>
            </a:pPr>
            <a:r>
              <a:rPr lang="en-US" dirty="0">
                <a:solidFill>
                  <a:srgbClr val="002060"/>
                </a:solidFill>
              </a:rPr>
              <a:t>The South Carolina Uniform Grading Policy is used to calculate GPAs and Class Rank.</a:t>
            </a:r>
          </a:p>
          <a:p>
            <a:pPr lvl="2">
              <a:spcBef>
                <a:spcPts val="0"/>
              </a:spcBef>
            </a:pPr>
            <a:r>
              <a:rPr lang="en-US" sz="1600" dirty="0">
                <a:solidFill>
                  <a:srgbClr val="002060"/>
                </a:solidFill>
              </a:rPr>
              <a:t>You can view the SC Uniform Grading scale at this link: </a:t>
            </a:r>
            <a:r>
              <a:rPr lang="en-US" sz="1600" dirty="0">
                <a:solidFill>
                  <a:srgbClr val="002060"/>
                </a:solidFill>
                <a:hlinkClick r:id="rId2"/>
              </a:rPr>
              <a:t>https://ed.sc.gov/newsroom/news-releases/10-point-uniform-grading-scale-approved-by-state-board-of-education/10-point-grading-scale-conversion-chart/</a:t>
            </a:r>
            <a:r>
              <a:rPr lang="en-US" sz="1600" dirty="0">
                <a:solidFill>
                  <a:srgbClr val="002060"/>
                </a:solidFill>
              </a:rPr>
              <a:t> </a:t>
            </a:r>
            <a:endParaRPr lang="en-US" dirty="0">
              <a:solidFill>
                <a:srgbClr val="00B0F0"/>
              </a:solidFill>
            </a:endParaRPr>
          </a:p>
          <a:p>
            <a:pPr marL="285750"/>
            <a:r>
              <a:rPr lang="en-US" dirty="0">
                <a:solidFill>
                  <a:srgbClr val="FF0000"/>
                </a:solidFill>
              </a:rPr>
              <a:t>Placing students in courses</a:t>
            </a:r>
          </a:p>
          <a:p>
            <a:pPr marL="685800" lvl="1">
              <a:spcBef>
                <a:spcPts val="0"/>
              </a:spcBef>
            </a:pPr>
            <a:r>
              <a:rPr lang="en-US" dirty="0">
                <a:solidFill>
                  <a:schemeClr val="accent2">
                    <a:lumMod val="50000"/>
                  </a:schemeClr>
                </a:solidFill>
              </a:rPr>
              <a:t>Counselors will review current grades, test scores, and </a:t>
            </a:r>
          </a:p>
          <a:p>
            <a:pPr marL="400050" lvl="1" indent="0">
              <a:spcBef>
                <a:spcPts val="0"/>
              </a:spcBef>
              <a:buNone/>
            </a:pPr>
            <a:r>
              <a:rPr lang="en-US" dirty="0">
                <a:solidFill>
                  <a:schemeClr val="accent2">
                    <a:lumMod val="50000"/>
                  </a:schemeClr>
                </a:solidFill>
              </a:rPr>
              <a:t>teacher recommendations to help place students in the correct course levels</a:t>
            </a:r>
          </a:p>
          <a:p>
            <a:pPr lvl="1">
              <a:lnSpc>
                <a:spcPct val="110000"/>
              </a:lnSpc>
              <a:spcBef>
                <a:spcPts val="0"/>
              </a:spcBef>
            </a:pPr>
            <a:r>
              <a:rPr lang="en-US" dirty="0">
                <a:solidFill>
                  <a:schemeClr val="accent2">
                    <a:lumMod val="50000"/>
                  </a:schemeClr>
                </a:solidFill>
              </a:rPr>
              <a:t>Parents will be asked to complete a waiver when placing students in a higher </a:t>
            </a:r>
          </a:p>
          <a:p>
            <a:pPr marL="457200" lvl="1" indent="0">
              <a:lnSpc>
                <a:spcPct val="110000"/>
              </a:lnSpc>
              <a:spcBef>
                <a:spcPts val="0"/>
              </a:spcBef>
              <a:buNone/>
            </a:pPr>
            <a:r>
              <a:rPr lang="en-US" dirty="0">
                <a:solidFill>
                  <a:schemeClr val="accent2">
                    <a:lumMod val="50000"/>
                  </a:schemeClr>
                </a:solidFill>
              </a:rPr>
              <a:t>level course </a:t>
            </a:r>
            <a:r>
              <a:rPr lang="en-US" dirty="0" smtClean="0">
                <a:solidFill>
                  <a:schemeClr val="accent2">
                    <a:lumMod val="50000"/>
                  </a:schemeClr>
                </a:solidFill>
              </a:rPr>
              <a:t>than </a:t>
            </a:r>
            <a:r>
              <a:rPr lang="en-US" dirty="0">
                <a:solidFill>
                  <a:schemeClr val="accent2">
                    <a:lumMod val="50000"/>
                  </a:schemeClr>
                </a:solidFill>
              </a:rPr>
              <a:t>the student is currently </a:t>
            </a:r>
            <a:r>
              <a:rPr lang="en-US" dirty="0" smtClean="0">
                <a:solidFill>
                  <a:schemeClr val="accent2">
                    <a:lumMod val="50000"/>
                  </a:schemeClr>
                </a:solidFill>
              </a:rPr>
              <a:t>enrolled.</a:t>
            </a:r>
            <a:endParaRPr lang="en-US" dirty="0">
              <a:solidFill>
                <a:schemeClr val="accent2">
                  <a:lumMod val="50000"/>
                </a:schemeClr>
              </a:solidFill>
            </a:endParaRPr>
          </a:p>
          <a:p>
            <a:pPr marL="0" indent="0">
              <a:buNone/>
            </a:pPr>
            <a:endParaRPr lang="en-US" u="sng" dirty="0">
              <a:solidFill>
                <a:srgbClr val="FF0000"/>
              </a:solidFill>
            </a:endParaRPr>
          </a:p>
          <a:p>
            <a:pPr marL="0" indent="0">
              <a:buNone/>
            </a:pPr>
            <a:endParaRPr lang="en-US" dirty="0"/>
          </a:p>
        </p:txBody>
      </p:sp>
      <p:pic>
        <p:nvPicPr>
          <p:cNvPr id="4" name="Picture 2" descr="https://mgtvwspa.files.wordpress.com/2016/04/grading1.png?w=6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648" y="4733567"/>
            <a:ext cx="1987279" cy="11038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666280"/>
      </p:ext>
    </p:extLst>
  </p:cSld>
  <p:clrMapOvr>
    <a:masterClrMapping/>
  </p:clrMapOvr>
  <mc:AlternateContent xmlns:mc="http://schemas.openxmlformats.org/markup-compatibility/2006" xmlns:p14="http://schemas.microsoft.com/office/powerpoint/2010/main">
    <mc:Choice Requires="p14">
      <p:transition spd="slow" p14:dur="2000" advTm="90642"/>
    </mc:Choice>
    <mc:Fallback xmlns="">
      <p:transition spd="slow" advTm="90642"/>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50000"/>
                  </a:schemeClr>
                </a:solidFill>
              </a:rPr>
              <a:t>Additional Course Options</a:t>
            </a:r>
          </a:p>
        </p:txBody>
      </p:sp>
      <p:sp>
        <p:nvSpPr>
          <p:cNvPr id="3" name="Content Placeholder 2"/>
          <p:cNvSpPr>
            <a:spLocks noGrp="1"/>
          </p:cNvSpPr>
          <p:nvPr>
            <p:ph idx="1"/>
          </p:nvPr>
        </p:nvSpPr>
        <p:spPr>
          <a:xfrm>
            <a:off x="677334" y="1250066"/>
            <a:ext cx="8596668" cy="5050373"/>
          </a:xfrm>
        </p:spPr>
        <p:txBody>
          <a:bodyPr>
            <a:normAutofit fontScale="32500" lnSpcReduction="20000"/>
          </a:bodyPr>
          <a:lstStyle/>
          <a:p>
            <a:r>
              <a:rPr lang="en-US" sz="5500" dirty="0">
                <a:solidFill>
                  <a:srgbClr val="FF0000"/>
                </a:solidFill>
              </a:rPr>
              <a:t>JROTC</a:t>
            </a:r>
          </a:p>
          <a:p>
            <a:pPr lvl="1"/>
            <a:r>
              <a:rPr lang="en-US" sz="5500" dirty="0">
                <a:solidFill>
                  <a:schemeClr val="accent2">
                    <a:lumMod val="50000"/>
                  </a:schemeClr>
                </a:solidFill>
              </a:rPr>
              <a:t>Level 1 can be used as the required credit for PE 1</a:t>
            </a:r>
          </a:p>
          <a:p>
            <a:pPr lvl="1"/>
            <a:r>
              <a:rPr lang="en-US" sz="5500" dirty="0">
                <a:solidFill>
                  <a:schemeClr val="accent2">
                    <a:lumMod val="50000"/>
                  </a:schemeClr>
                </a:solidFill>
              </a:rPr>
              <a:t>Uniforms once a week</a:t>
            </a:r>
          </a:p>
          <a:p>
            <a:r>
              <a:rPr lang="en-US" sz="5500" dirty="0">
                <a:solidFill>
                  <a:srgbClr val="FF0000"/>
                </a:solidFill>
              </a:rPr>
              <a:t>Theatre</a:t>
            </a:r>
          </a:p>
          <a:p>
            <a:pPr lvl="1"/>
            <a:r>
              <a:rPr lang="en-US" sz="5500" dirty="0">
                <a:solidFill>
                  <a:schemeClr val="accent2">
                    <a:lumMod val="50000"/>
                  </a:schemeClr>
                </a:solidFill>
              </a:rPr>
              <a:t>To be in Theatre 1, you must have passed a district GT audition. </a:t>
            </a:r>
            <a:r>
              <a:rPr lang="en-US" sz="5500" b="1" i="1" dirty="0">
                <a:solidFill>
                  <a:schemeClr val="accent2">
                    <a:lumMod val="50000"/>
                  </a:schemeClr>
                </a:solidFill>
              </a:rPr>
              <a:t>If you are in year long theatre currently there is no need to audition!</a:t>
            </a:r>
          </a:p>
          <a:p>
            <a:pPr lvl="1"/>
            <a:r>
              <a:rPr lang="en-US" sz="5500" dirty="0">
                <a:solidFill>
                  <a:schemeClr val="accent2">
                    <a:lumMod val="50000"/>
                  </a:schemeClr>
                </a:solidFill>
              </a:rPr>
              <a:t>Learn the history of theatre, different aspects of theatre, and perform in school based performances</a:t>
            </a:r>
          </a:p>
          <a:p>
            <a:r>
              <a:rPr lang="en-US" sz="5500" dirty="0">
                <a:solidFill>
                  <a:srgbClr val="FF0000"/>
                </a:solidFill>
              </a:rPr>
              <a:t>Dance</a:t>
            </a:r>
          </a:p>
          <a:p>
            <a:pPr lvl="1"/>
            <a:r>
              <a:rPr lang="en-US" sz="5500" dirty="0">
                <a:solidFill>
                  <a:schemeClr val="accent2">
                    <a:lumMod val="50000"/>
                  </a:schemeClr>
                </a:solidFill>
              </a:rPr>
              <a:t>To be in Dance 1 (entry level, 1 credit classes), you must have passed a district GT </a:t>
            </a:r>
            <a:r>
              <a:rPr lang="en-US" sz="5500" dirty="0" smtClean="0">
                <a:solidFill>
                  <a:schemeClr val="accent2">
                    <a:lumMod val="50000"/>
                  </a:schemeClr>
                </a:solidFill>
              </a:rPr>
              <a:t>audition. </a:t>
            </a:r>
            <a:r>
              <a:rPr lang="en-US" sz="5500" b="1" i="1" dirty="0">
                <a:solidFill>
                  <a:schemeClr val="accent2">
                    <a:lumMod val="50000"/>
                  </a:schemeClr>
                </a:solidFill>
              </a:rPr>
              <a:t>If you are in year long </a:t>
            </a:r>
            <a:r>
              <a:rPr lang="en-US" sz="5500" b="1" i="1" dirty="0" smtClean="0">
                <a:solidFill>
                  <a:schemeClr val="accent2">
                    <a:lumMod val="50000"/>
                  </a:schemeClr>
                </a:solidFill>
              </a:rPr>
              <a:t>dance </a:t>
            </a:r>
            <a:r>
              <a:rPr lang="en-US" sz="5500" b="1" i="1" dirty="0">
                <a:solidFill>
                  <a:schemeClr val="accent2">
                    <a:lumMod val="50000"/>
                  </a:schemeClr>
                </a:solidFill>
              </a:rPr>
              <a:t>currently there is no need to audition!</a:t>
            </a:r>
            <a:endParaRPr lang="en-US" sz="5500" dirty="0">
              <a:solidFill>
                <a:schemeClr val="accent2">
                  <a:lumMod val="50000"/>
                </a:schemeClr>
              </a:solidFill>
            </a:endParaRPr>
          </a:p>
          <a:p>
            <a:pPr lvl="1"/>
            <a:r>
              <a:rPr lang="en-US" sz="5500" dirty="0">
                <a:solidFill>
                  <a:schemeClr val="accent2">
                    <a:lumMod val="50000"/>
                  </a:schemeClr>
                </a:solidFill>
              </a:rPr>
              <a:t>Learn the history of dance, new techniques, create, rehearse, and refine dances (through performance</a:t>
            </a:r>
            <a:r>
              <a:rPr lang="en-US" sz="5500" dirty="0" smtClean="0">
                <a:solidFill>
                  <a:schemeClr val="accent2">
                    <a:lumMod val="50000"/>
                  </a:schemeClr>
                </a:solidFill>
              </a:rPr>
              <a:t>)</a:t>
            </a:r>
          </a:p>
          <a:p>
            <a:pPr lvl="1"/>
            <a:endParaRPr lang="en-US" sz="5500" dirty="0">
              <a:solidFill>
                <a:schemeClr val="accent2">
                  <a:lumMod val="50000"/>
                </a:schemeClr>
              </a:solidFill>
            </a:endParaRPr>
          </a:p>
          <a:p>
            <a:pPr marL="457200" lvl="1" indent="0">
              <a:buNone/>
            </a:pPr>
            <a:endParaRPr lang="en-US" sz="4200" dirty="0">
              <a:solidFill>
                <a:schemeClr val="accent1">
                  <a:lumMod val="75000"/>
                </a:schemeClr>
              </a:solidFill>
            </a:endParaRPr>
          </a:p>
          <a:p>
            <a:r>
              <a:rPr lang="en-US" dirty="0">
                <a:solidFill>
                  <a:srgbClr val="52C4EB"/>
                </a:solidFill>
              </a:rPr>
              <a:t>.</a:t>
            </a:r>
          </a:p>
        </p:txBody>
      </p:sp>
    </p:spTree>
    <p:extLst>
      <p:ext uri="{BB962C8B-B14F-4D97-AF65-F5344CB8AC3E}">
        <p14:creationId xmlns:p14="http://schemas.microsoft.com/office/powerpoint/2010/main" val="2203512712"/>
      </p:ext>
    </p:extLst>
  </p:cSld>
  <p:clrMapOvr>
    <a:masterClrMapping/>
  </p:clrMapOvr>
  <mc:AlternateContent xmlns:mc="http://schemas.openxmlformats.org/markup-compatibility/2006" xmlns:p14="http://schemas.microsoft.com/office/powerpoint/2010/main">
    <mc:Choice Requires="p14">
      <p:transition spd="slow" p14:dur="2000" advTm="84089"/>
    </mc:Choice>
    <mc:Fallback xmlns="">
      <p:transition spd="slow" advTm="84089"/>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50000"/>
                  </a:schemeClr>
                </a:solidFill>
              </a:rPr>
              <a:t>Additional Course Options</a:t>
            </a:r>
            <a:endParaRPr lang="en-US" dirty="0"/>
          </a:p>
        </p:txBody>
      </p:sp>
      <p:sp>
        <p:nvSpPr>
          <p:cNvPr id="3" name="Content Placeholder 2"/>
          <p:cNvSpPr>
            <a:spLocks noGrp="1"/>
          </p:cNvSpPr>
          <p:nvPr>
            <p:ph idx="1"/>
          </p:nvPr>
        </p:nvSpPr>
        <p:spPr>
          <a:xfrm>
            <a:off x="677334" y="1427357"/>
            <a:ext cx="8596668" cy="4614006"/>
          </a:xfrm>
        </p:spPr>
        <p:txBody>
          <a:bodyPr>
            <a:normAutofit fontScale="40000" lnSpcReduction="20000"/>
          </a:bodyPr>
          <a:lstStyle/>
          <a:p>
            <a:r>
              <a:rPr lang="en-US" sz="4800" dirty="0">
                <a:solidFill>
                  <a:srgbClr val="FF0000"/>
                </a:solidFill>
              </a:rPr>
              <a:t>Visual Arts</a:t>
            </a:r>
          </a:p>
          <a:p>
            <a:pPr lvl="1"/>
            <a:r>
              <a:rPr lang="en-US" sz="4800" dirty="0">
                <a:solidFill>
                  <a:schemeClr val="accent2">
                    <a:lumMod val="50000"/>
                  </a:schemeClr>
                </a:solidFill>
              </a:rPr>
              <a:t>Art 1 – Learn different techniques in painting, drawing, photography, etc., the history of art, and the elements and principles of design</a:t>
            </a:r>
          </a:p>
          <a:p>
            <a:pPr lvl="1"/>
            <a:r>
              <a:rPr lang="en-US" sz="4800" dirty="0">
                <a:solidFill>
                  <a:schemeClr val="accent2">
                    <a:lumMod val="50000"/>
                  </a:schemeClr>
                </a:solidFill>
              </a:rPr>
              <a:t>This course is a required course for students to enroll in other visual arts classes.</a:t>
            </a:r>
          </a:p>
          <a:p>
            <a:r>
              <a:rPr lang="en-US" sz="4800" dirty="0" smtClean="0">
                <a:solidFill>
                  <a:srgbClr val="FF0000"/>
                </a:solidFill>
              </a:rPr>
              <a:t>Chorus</a:t>
            </a:r>
            <a:endParaRPr lang="en-US" sz="4800" dirty="0">
              <a:solidFill>
                <a:srgbClr val="FF0000"/>
              </a:solidFill>
            </a:endParaRPr>
          </a:p>
          <a:p>
            <a:pPr lvl="1"/>
            <a:r>
              <a:rPr lang="en-US" sz="4800" dirty="0">
                <a:solidFill>
                  <a:schemeClr val="accent2">
                    <a:lumMod val="50000"/>
                  </a:schemeClr>
                </a:solidFill>
              </a:rPr>
              <a:t>The Falcon Singers are students in Chorus Classes who give two mass concerts a year.  We have over </a:t>
            </a:r>
            <a:r>
              <a:rPr lang="en-US" sz="4800" dirty="0" smtClean="0">
                <a:solidFill>
                  <a:schemeClr val="accent2">
                    <a:lumMod val="50000"/>
                  </a:schemeClr>
                </a:solidFill>
              </a:rPr>
              <a:t>75 </a:t>
            </a:r>
            <a:r>
              <a:rPr lang="en-US" sz="4800" dirty="0">
                <a:solidFill>
                  <a:schemeClr val="accent2">
                    <a:lumMod val="50000"/>
                  </a:schemeClr>
                </a:solidFill>
              </a:rPr>
              <a:t>singers.  There are select groups who perform throughout the year at Flora and in the community.  The singers explore diverse repertoire from classical, pop, gospel, seasonal and Broadway music during the year. Students have the option of auditioning for the musical as well in collaboration with theatre and dance.</a:t>
            </a:r>
          </a:p>
          <a:p>
            <a:endParaRPr lang="en-US" dirty="0"/>
          </a:p>
        </p:txBody>
      </p:sp>
    </p:spTree>
    <p:extLst>
      <p:ext uri="{BB962C8B-B14F-4D97-AF65-F5344CB8AC3E}">
        <p14:creationId xmlns:p14="http://schemas.microsoft.com/office/powerpoint/2010/main" val="1048741911"/>
      </p:ext>
    </p:extLst>
  </p:cSld>
  <p:clrMapOvr>
    <a:masterClrMapping/>
  </p:clrMapOvr>
  <mc:AlternateContent xmlns:mc="http://schemas.openxmlformats.org/markup-compatibility/2006" xmlns:p14="http://schemas.microsoft.com/office/powerpoint/2010/main">
    <mc:Choice Requires="p14">
      <p:transition spd="slow" p14:dur="2000" advTm="53594"/>
    </mc:Choice>
    <mc:Fallback xmlns="">
      <p:transition spd="slow" advTm="53594"/>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4015</TotalTime>
  <Words>2530</Words>
  <Application>Microsoft Office PowerPoint</Application>
  <PresentationFormat>Widescreen</PresentationFormat>
  <Paragraphs>209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Trebuchet MS</vt:lpstr>
      <vt:lpstr>Wingdings</vt:lpstr>
      <vt:lpstr>Wingdings 3</vt:lpstr>
      <vt:lpstr>Facet</vt:lpstr>
      <vt:lpstr>A.C. Flora High School</vt:lpstr>
      <vt:lpstr>Introductions</vt:lpstr>
      <vt:lpstr>Who: Who is enrolled at AC Flora?</vt:lpstr>
      <vt:lpstr>What: What do classes look like?</vt:lpstr>
      <vt:lpstr>When: When does school start and end? </vt:lpstr>
      <vt:lpstr>Important things to know about high school</vt:lpstr>
      <vt:lpstr>Course Credit Levels</vt:lpstr>
      <vt:lpstr>Additional Course Options</vt:lpstr>
      <vt:lpstr>Additional Course Options</vt:lpstr>
      <vt:lpstr>Additional Course Options</vt:lpstr>
      <vt:lpstr>Additional Course Options</vt:lpstr>
      <vt:lpstr>International Baccalaureate</vt:lpstr>
      <vt:lpstr>Preparing for International Baccalaureate</vt:lpstr>
      <vt:lpstr>Freshmen AP Course Offering in  Social Studies</vt:lpstr>
      <vt:lpstr>Graduation Requirements</vt:lpstr>
      <vt:lpstr>IGP Conference Schedule for Crayton Students</vt:lpstr>
      <vt:lpstr>Student Life:  Athletics, Clubs, and Government</vt:lpstr>
      <vt:lpstr>   The Big Picture</vt:lpstr>
      <vt:lpstr>Things to Remember:</vt:lpstr>
      <vt:lpstr>PowerPoint Presentation</vt:lpstr>
    </vt:vector>
  </TitlesOfParts>
  <Company>RCSD1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 Flora High School</dc:title>
  <dc:creator>Bowers, Tempie J</dc:creator>
  <cp:lastModifiedBy>Porter, Moira</cp:lastModifiedBy>
  <cp:revision>229</cp:revision>
  <cp:lastPrinted>2019-01-22T15:12:57Z</cp:lastPrinted>
  <dcterms:created xsi:type="dcterms:W3CDTF">2017-01-05T12:44:18Z</dcterms:created>
  <dcterms:modified xsi:type="dcterms:W3CDTF">2024-02-12T21:00:48Z</dcterms:modified>
</cp:coreProperties>
</file>