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50" r:id="rId5"/>
    <p:sldId id="570" r:id="rId6"/>
    <p:sldId id="571" r:id="rId7"/>
    <p:sldId id="558" r:id="rId8"/>
    <p:sldId id="575" r:id="rId9"/>
    <p:sldId id="579" r:id="rId10"/>
    <p:sldId id="573" r:id="rId11"/>
    <p:sldId id="379" r:id="rId12"/>
    <p:sldId id="576" r:id="rId13"/>
    <p:sldId id="580" r:id="rId14"/>
    <p:sldId id="581" r:id="rId15"/>
    <p:sldId id="565" r:id="rId16"/>
    <p:sldId id="566" r:id="rId17"/>
    <p:sldId id="569" r:id="rId18"/>
    <p:sldId id="574" r:id="rId19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427"/>
    <a:srgbClr val="FF9933"/>
    <a:srgbClr val="773B6E"/>
    <a:srgbClr val="A6C939"/>
    <a:srgbClr val="FAB720"/>
    <a:srgbClr val="2DA1AB"/>
    <a:srgbClr val="7E6B73"/>
    <a:srgbClr val="F8F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81605" autoAdjust="0"/>
  </p:normalViewPr>
  <p:slideViewPr>
    <p:cSldViewPr snapToGrid="0" snapToObjects="1" showGuides="1">
      <p:cViewPr varScale="1">
        <p:scale>
          <a:sx n="58" d="100"/>
          <a:sy n="58" d="100"/>
        </p:scale>
        <p:origin x="3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8BC2B-19A2-4509-8088-0B10AE9608F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50FF5-21A7-43D5-9326-3F85CD10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011024" y="13076008"/>
            <a:ext cx="349455" cy="37959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3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612" y="3666329"/>
            <a:ext cx="21971000" cy="8256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FISD Budget Hearing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39D7C-0109-4CB1-8D87-138B810D8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4739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64" r:id="rId3"/>
    <p:sldLayoutId id="2147483665" r:id="rId4"/>
  </p:sldLayoutIdLst>
  <p:transition spd="med"/>
  <p:hf hdr="0" ft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3d2529d3-0935-48c2-898c-c6f2a60402f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3d2529d3-0935-48c2-898c-c6f2a60402f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12157584"/>
            <a:ext cx="24384000" cy="1558417"/>
            <a:chOff x="0" y="0"/>
            <a:chExt cx="24384000" cy="1558418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9539586" cy="1558418"/>
            </a:xfrm>
            <a:prstGeom prst="rect">
              <a:avLst/>
            </a:prstGeom>
            <a:solidFill>
              <a:srgbClr val="EE7427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4769793" y="0"/>
              <a:ext cx="4769793" cy="1558418"/>
            </a:xfrm>
            <a:prstGeom prst="rect">
              <a:avLst/>
            </a:prstGeom>
            <a:solidFill>
              <a:srgbClr val="2DA1AB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539586" y="0"/>
              <a:ext cx="4769793" cy="1558418"/>
            </a:xfrm>
            <a:prstGeom prst="rect">
              <a:avLst/>
            </a:prstGeom>
            <a:solidFill>
              <a:srgbClr val="A6C939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4309379" y="0"/>
              <a:ext cx="5304827" cy="1558418"/>
            </a:xfrm>
            <a:prstGeom prst="rect">
              <a:avLst/>
            </a:prstGeom>
            <a:solidFill>
              <a:srgbClr val="773B6E"/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19614207" y="0"/>
              <a:ext cx="4769793" cy="1558418"/>
            </a:xfrm>
            <a:prstGeom prst="rect">
              <a:avLst/>
            </a:prstGeom>
            <a:solidFill>
              <a:srgbClr val="FAB72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112348" y="12650484"/>
            <a:ext cx="21433331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Presented by:       Deborah Ottmers, ECISD Chief Financial Officer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8713" y="3369886"/>
            <a:ext cx="21763531" cy="427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0" dirty="0">
                <a:solidFill>
                  <a:schemeClr val="tx1"/>
                </a:solidFill>
                <a:latin typeface="Open Sans Bold"/>
              </a:rPr>
              <a:t>School District</a:t>
            </a:r>
          </a:p>
          <a:p>
            <a:pPr algn="ctr">
              <a:lnSpc>
                <a:spcPct val="100000"/>
              </a:lnSpc>
            </a:pPr>
            <a:r>
              <a:rPr lang="en-US" sz="12000" dirty="0">
                <a:solidFill>
                  <a:schemeClr val="tx1"/>
                </a:solidFill>
                <a:latin typeface="Open Sans Bold"/>
              </a:rPr>
              <a:t>Purchasing Essentials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9F05B622-01E3-AA42-9E49-6A9B6D051F4C}"/>
              </a:ext>
            </a:extLst>
          </p:cNvPr>
          <p:cNvSpPr txBox="1"/>
          <p:nvPr/>
        </p:nvSpPr>
        <p:spPr>
          <a:xfrm>
            <a:off x="20986080" y="12682801"/>
            <a:ext cx="1818851" cy="1533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 dirty="0">
                <a:solidFill>
                  <a:schemeClr val="tx1"/>
                </a:solidFill>
                <a:latin typeface="Open Sans Bold"/>
              </a:rPr>
              <a:t>July 2022</a:t>
            </a:r>
          </a:p>
          <a:p>
            <a:pPr algn="r">
              <a:lnSpc>
                <a:spcPts val="3920"/>
              </a:lnSpc>
            </a:pPr>
            <a:endParaRPr lang="en-US" sz="2800" dirty="0">
              <a:solidFill>
                <a:schemeClr val="tx1"/>
              </a:solidFill>
              <a:latin typeface="Open Sans Bold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6" name="Picture 15" descr="cid:image001.gif@01D0BA62.672B59C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46"/>
          <a:stretch>
            <a:fillRect/>
          </a:stretch>
        </p:blipFill>
        <p:spPr bwMode="auto">
          <a:xfrm>
            <a:off x="8080476" y="608660"/>
            <a:ext cx="8210550" cy="2061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00758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12157584"/>
            <a:ext cx="24384000" cy="1558417"/>
            <a:chOff x="0" y="0"/>
            <a:chExt cx="24384000" cy="1558418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9539586" cy="1558418"/>
            </a:xfrm>
            <a:prstGeom prst="rect">
              <a:avLst/>
            </a:prstGeom>
            <a:solidFill>
              <a:srgbClr val="EE7427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4769793" y="0"/>
              <a:ext cx="4769793" cy="1558418"/>
            </a:xfrm>
            <a:prstGeom prst="rect">
              <a:avLst/>
            </a:prstGeom>
            <a:solidFill>
              <a:srgbClr val="2DA1AB"/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539586" y="0"/>
              <a:ext cx="4769793" cy="1558418"/>
            </a:xfrm>
            <a:prstGeom prst="rect">
              <a:avLst/>
            </a:prstGeom>
            <a:solidFill>
              <a:srgbClr val="A6C939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14309379" y="0"/>
              <a:ext cx="5304827" cy="1558418"/>
            </a:xfrm>
            <a:prstGeom prst="rect">
              <a:avLst/>
            </a:prstGeom>
            <a:solidFill>
              <a:srgbClr val="773B6E"/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19614207" y="0"/>
              <a:ext cx="4769793" cy="1558418"/>
            </a:xfrm>
            <a:prstGeom prst="rect">
              <a:avLst/>
            </a:prstGeom>
            <a:solidFill>
              <a:srgbClr val="FAB720"/>
            </a:solidFill>
          </p:spPr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" name="Title 22">
            <a:extLst>
              <a:ext uri="{FF2B5EF4-FFF2-40B4-BE49-F238E27FC236}">
                <a16:creationId xmlns:a16="http://schemas.microsoft.com/office/drawing/2014/main" id="{A990BFB8-E676-4FCB-BE65-42A492CF8891}"/>
              </a:ext>
            </a:extLst>
          </p:cNvPr>
          <p:cNvSpPr txBox="1">
            <a:spLocks/>
          </p:cNvSpPr>
          <p:nvPr/>
        </p:nvSpPr>
        <p:spPr>
          <a:xfrm>
            <a:off x="1200251" y="362918"/>
            <a:ext cx="21971000" cy="1433163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Purchasing Department Website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75115D78-7514-44FB-A068-AB7FC8A7C12C}"/>
              </a:ext>
            </a:extLst>
          </p:cNvPr>
          <p:cNvSpPr txBox="1">
            <a:spLocks/>
          </p:cNvSpPr>
          <p:nvPr/>
        </p:nvSpPr>
        <p:spPr>
          <a:xfrm>
            <a:off x="938982" y="1662545"/>
            <a:ext cx="21971000" cy="9942022"/>
          </a:xfrm>
          <a:prstGeom prst="rect">
            <a:avLst/>
          </a:prstGeom>
        </p:spPr>
        <p:txBody>
          <a:bodyPr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endParaRPr lang="en-US" dirty="0"/>
          </a:p>
          <a:p>
            <a:pPr lvl="1" hangingPunct="1"/>
            <a:endParaRPr lang="en-US" dirty="0"/>
          </a:p>
          <a:p>
            <a:pPr hangingPunct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AA3C1-E250-4CFE-BE3D-3860E3969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3242" y="3570315"/>
            <a:ext cx="5753100" cy="40607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6818A9-9B0E-4F7C-B072-FCDE19168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658" y="3212086"/>
            <a:ext cx="10218093" cy="65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0958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12157584"/>
            <a:ext cx="24384000" cy="1558417"/>
            <a:chOff x="0" y="0"/>
            <a:chExt cx="24384000" cy="1558418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9539586" cy="1558418"/>
            </a:xfrm>
            <a:prstGeom prst="rect">
              <a:avLst/>
            </a:prstGeom>
            <a:solidFill>
              <a:srgbClr val="EE7427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4769793" y="0"/>
              <a:ext cx="4769793" cy="1558418"/>
            </a:xfrm>
            <a:prstGeom prst="rect">
              <a:avLst/>
            </a:prstGeom>
            <a:solidFill>
              <a:srgbClr val="2DA1AB"/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539586" y="0"/>
              <a:ext cx="4769793" cy="1558418"/>
            </a:xfrm>
            <a:prstGeom prst="rect">
              <a:avLst/>
            </a:prstGeom>
            <a:solidFill>
              <a:srgbClr val="A6C939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14309379" y="0"/>
              <a:ext cx="5304827" cy="1558418"/>
            </a:xfrm>
            <a:prstGeom prst="rect">
              <a:avLst/>
            </a:prstGeom>
            <a:solidFill>
              <a:srgbClr val="773B6E"/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19614207" y="0"/>
              <a:ext cx="4769793" cy="1558418"/>
            </a:xfrm>
            <a:prstGeom prst="rect">
              <a:avLst/>
            </a:prstGeom>
            <a:solidFill>
              <a:srgbClr val="FAB720"/>
            </a:solidFill>
          </p:spPr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Title 22">
            <a:extLst>
              <a:ext uri="{FF2B5EF4-FFF2-40B4-BE49-F238E27FC236}">
                <a16:creationId xmlns:a16="http://schemas.microsoft.com/office/drawing/2014/main" id="{A990BFB8-E676-4FCB-BE65-42A492CF8891}"/>
              </a:ext>
            </a:extLst>
          </p:cNvPr>
          <p:cNvSpPr txBox="1">
            <a:spLocks/>
          </p:cNvSpPr>
          <p:nvPr/>
        </p:nvSpPr>
        <p:spPr>
          <a:xfrm>
            <a:off x="1200251" y="362918"/>
            <a:ext cx="21971000" cy="1433163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Purchasing Department Website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75115D78-7514-44FB-A068-AB7FC8A7C12C}"/>
              </a:ext>
            </a:extLst>
          </p:cNvPr>
          <p:cNvSpPr txBox="1">
            <a:spLocks/>
          </p:cNvSpPr>
          <p:nvPr/>
        </p:nvSpPr>
        <p:spPr>
          <a:xfrm>
            <a:off x="938982" y="1662545"/>
            <a:ext cx="21971000" cy="9942022"/>
          </a:xfrm>
          <a:prstGeom prst="rect">
            <a:avLst/>
          </a:prstGeom>
        </p:spPr>
        <p:txBody>
          <a:bodyPr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endParaRPr lang="en-US" dirty="0"/>
          </a:p>
          <a:p>
            <a:pPr lvl="1" hangingPunct="1"/>
            <a:endParaRPr lang="en-US" dirty="0"/>
          </a:p>
          <a:p>
            <a:pPr hangingPunct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FB32C-F734-49D4-8120-E9E91792B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313" y="2349098"/>
            <a:ext cx="13599622" cy="88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5140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12157584"/>
            <a:ext cx="24384000" cy="1558417"/>
            <a:chOff x="0" y="0"/>
            <a:chExt cx="24384000" cy="1558418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9539586" cy="1558418"/>
            </a:xfrm>
            <a:prstGeom prst="rect">
              <a:avLst/>
            </a:prstGeom>
            <a:solidFill>
              <a:srgbClr val="EE7427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4769793" y="0"/>
              <a:ext cx="4769793" cy="1558418"/>
            </a:xfrm>
            <a:prstGeom prst="rect">
              <a:avLst/>
            </a:prstGeom>
            <a:solidFill>
              <a:srgbClr val="2DA1AB"/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539586" y="0"/>
              <a:ext cx="4769793" cy="1558418"/>
            </a:xfrm>
            <a:prstGeom prst="rect">
              <a:avLst/>
            </a:prstGeom>
            <a:solidFill>
              <a:srgbClr val="A6C939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14309379" y="0"/>
              <a:ext cx="5304827" cy="1558418"/>
            </a:xfrm>
            <a:prstGeom prst="rect">
              <a:avLst/>
            </a:prstGeom>
            <a:solidFill>
              <a:srgbClr val="773B6E"/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19614207" y="0"/>
              <a:ext cx="4769793" cy="1558418"/>
            </a:xfrm>
            <a:prstGeom prst="rect">
              <a:avLst/>
            </a:prstGeom>
            <a:solidFill>
              <a:srgbClr val="FAB720"/>
            </a:solidFill>
          </p:spPr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27679F7B-4470-4941-87C7-6F8CE274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251" y="362918"/>
            <a:ext cx="21971000" cy="1433163"/>
          </a:xfrm>
        </p:spPr>
        <p:txBody>
          <a:bodyPr/>
          <a:lstStyle/>
          <a:p>
            <a:r>
              <a:rPr lang="en-US" dirty="0"/>
              <a:t>Exempt Status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933A36F-A78B-4632-945C-B001AE559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82" y="2158998"/>
            <a:ext cx="21971000" cy="8256012"/>
          </a:xfrm>
        </p:spPr>
        <p:txBody>
          <a:bodyPr>
            <a:normAutofit/>
          </a:bodyPr>
          <a:lstStyle/>
          <a:p>
            <a:r>
              <a:rPr lang="en-US" dirty="0"/>
              <a:t>Texas public school districts are exempt organizations</a:t>
            </a:r>
          </a:p>
          <a:p>
            <a:r>
              <a:rPr lang="en-US" dirty="0"/>
              <a:t>This means we do not pay tax on most purchases and we have special exemptions regarding paying tax on revenues generated</a:t>
            </a:r>
          </a:p>
          <a:p>
            <a:r>
              <a:rPr lang="en-US" dirty="0"/>
              <a:t>We do not apply for IRS 501c3 status, but we are statutorily exempt (TAC 3.322) as a political subdivision of the state of Texas (TGC 172.003)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87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12157584"/>
            <a:ext cx="24384000" cy="1558417"/>
            <a:chOff x="0" y="0"/>
            <a:chExt cx="24384000" cy="1558418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9539586" cy="1558418"/>
            </a:xfrm>
            <a:prstGeom prst="rect">
              <a:avLst/>
            </a:prstGeom>
            <a:solidFill>
              <a:srgbClr val="EE7427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539586" y="0"/>
              <a:ext cx="4769793" cy="1558418"/>
            </a:xfrm>
            <a:prstGeom prst="rect">
              <a:avLst/>
            </a:prstGeom>
            <a:solidFill>
              <a:srgbClr val="A6C939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4309379" y="0"/>
              <a:ext cx="5304827" cy="1558418"/>
            </a:xfrm>
            <a:prstGeom prst="rect">
              <a:avLst/>
            </a:prstGeom>
            <a:solidFill>
              <a:srgbClr val="773B6E"/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19614207" y="0"/>
              <a:ext cx="4769793" cy="1558418"/>
            </a:xfrm>
            <a:prstGeom prst="rect">
              <a:avLst/>
            </a:prstGeom>
            <a:solidFill>
              <a:srgbClr val="FAB720"/>
            </a:solidFill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2D2A29-57A1-4C7E-8AF4-CEEEB39E4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1" y="383186"/>
            <a:ext cx="21971000" cy="1433163"/>
          </a:xfrm>
        </p:spPr>
        <p:txBody>
          <a:bodyPr>
            <a:normAutofit fontScale="90000"/>
          </a:bodyPr>
          <a:lstStyle/>
          <a:p>
            <a:r>
              <a:rPr lang="en-US" dirty="0"/>
              <a:t>Do not pay most taxes </a:t>
            </a:r>
            <a:br>
              <a:rPr lang="en-US" dirty="0"/>
            </a:br>
            <a:r>
              <a:rPr lang="en-US" dirty="0"/>
              <a:t>when providing exemption form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EC5E18-68CF-4EB4-9E37-4F1410962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9390" y="2957047"/>
            <a:ext cx="8572721" cy="86848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4798EE-EA58-43A1-8A07-EB10D646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177" y="2580898"/>
            <a:ext cx="8572721" cy="94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83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12157584"/>
            <a:ext cx="24384000" cy="1558417"/>
            <a:chOff x="0" y="0"/>
            <a:chExt cx="24384000" cy="1558418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9539586" cy="1558418"/>
            </a:xfrm>
            <a:prstGeom prst="rect">
              <a:avLst/>
            </a:prstGeom>
            <a:solidFill>
              <a:srgbClr val="EE7427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4769793" y="0"/>
              <a:ext cx="4769793" cy="1558418"/>
            </a:xfrm>
            <a:prstGeom prst="rect">
              <a:avLst/>
            </a:prstGeom>
            <a:solidFill>
              <a:srgbClr val="2DA1AB"/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539586" y="0"/>
              <a:ext cx="4769793" cy="1558418"/>
            </a:xfrm>
            <a:prstGeom prst="rect">
              <a:avLst/>
            </a:prstGeom>
            <a:solidFill>
              <a:srgbClr val="A6C939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14309379" y="0"/>
              <a:ext cx="5304827" cy="1558418"/>
            </a:xfrm>
            <a:prstGeom prst="rect">
              <a:avLst/>
            </a:prstGeom>
            <a:solidFill>
              <a:srgbClr val="773B6E"/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19614207" y="0"/>
              <a:ext cx="4769793" cy="1558418"/>
            </a:xfrm>
            <a:prstGeom prst="rect">
              <a:avLst/>
            </a:prstGeom>
            <a:solidFill>
              <a:srgbClr val="FAB720"/>
            </a:solidFill>
          </p:spPr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27679F7B-4470-4941-87C7-6F8CE274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251" y="362918"/>
            <a:ext cx="21971000" cy="1433163"/>
          </a:xfrm>
        </p:spPr>
        <p:txBody>
          <a:bodyPr/>
          <a:lstStyle/>
          <a:p>
            <a:r>
              <a:rPr lang="en-US" dirty="0"/>
              <a:t>Issues to be mindful of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4DC3928-13A2-401D-95A0-633CCA1AA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251" y="2476842"/>
            <a:ext cx="21971000" cy="8256012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Do not purchasing goods or services without a PO in place</a:t>
            </a:r>
          </a:p>
          <a:p>
            <a:pPr lvl="1"/>
            <a:r>
              <a:rPr lang="en-US" dirty="0"/>
              <a:t>Include the correct account code on a purchase requisition</a:t>
            </a:r>
          </a:p>
          <a:p>
            <a:pPr lvl="1"/>
            <a:r>
              <a:rPr lang="en-US" dirty="0"/>
              <a:t>Including location on the req in the “reference” section and then campus/department is not printed on the shipping label (for Amazon in particular).  </a:t>
            </a:r>
          </a:p>
          <a:p>
            <a:pPr lvl="1"/>
            <a:r>
              <a:rPr lang="en-US" dirty="0"/>
              <a:t>Generally you should not pay sales tax when using P-card (except for individual meals and local hotel taxes and airline and fuel taxes)</a:t>
            </a:r>
          </a:p>
          <a:p>
            <a:pPr lvl="1"/>
            <a:r>
              <a:rPr lang="en-US" dirty="0"/>
              <a:t>Turning in travel requests late and expecting funds loaded on a P-card</a:t>
            </a:r>
          </a:p>
          <a:p>
            <a:pPr lvl="1"/>
            <a:r>
              <a:rPr lang="en-US" dirty="0"/>
              <a:t>Settling up travel late</a:t>
            </a:r>
          </a:p>
          <a:p>
            <a:pPr lvl="1"/>
            <a:endParaRPr lang="en-US" dirty="0"/>
          </a:p>
          <a:p>
            <a:pPr marL="609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92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12157584"/>
            <a:ext cx="24384000" cy="1558417"/>
            <a:chOff x="0" y="0"/>
            <a:chExt cx="24384000" cy="1558418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9539586" cy="1558418"/>
            </a:xfrm>
            <a:prstGeom prst="rect">
              <a:avLst/>
            </a:prstGeom>
            <a:solidFill>
              <a:srgbClr val="EE7427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4769793" y="0"/>
              <a:ext cx="4769793" cy="1558418"/>
            </a:xfrm>
            <a:prstGeom prst="rect">
              <a:avLst/>
            </a:prstGeom>
            <a:solidFill>
              <a:srgbClr val="2DA1AB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539586" y="0"/>
              <a:ext cx="4769793" cy="1558418"/>
            </a:xfrm>
            <a:prstGeom prst="rect">
              <a:avLst/>
            </a:prstGeom>
            <a:solidFill>
              <a:srgbClr val="A6C939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4309379" y="0"/>
              <a:ext cx="5304827" cy="1558418"/>
            </a:xfrm>
            <a:prstGeom prst="rect">
              <a:avLst/>
            </a:prstGeom>
            <a:solidFill>
              <a:srgbClr val="773B6E"/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19614207" y="0"/>
              <a:ext cx="4769793" cy="1558418"/>
            </a:xfrm>
            <a:prstGeom prst="rect">
              <a:avLst/>
            </a:prstGeom>
            <a:solidFill>
              <a:srgbClr val="FAB72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112348" y="12650484"/>
            <a:ext cx="21433331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Presented by:       Deborah Ottmers, ECISD Chief Financial Officer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8713" y="3369886"/>
            <a:ext cx="21763531" cy="427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0" dirty="0">
                <a:solidFill>
                  <a:schemeClr val="tx1"/>
                </a:solidFill>
                <a:latin typeface="Open Sans Bold"/>
              </a:rPr>
              <a:t>School District</a:t>
            </a:r>
          </a:p>
          <a:p>
            <a:pPr algn="ctr">
              <a:lnSpc>
                <a:spcPct val="100000"/>
              </a:lnSpc>
            </a:pPr>
            <a:r>
              <a:rPr lang="en-US" sz="12000" dirty="0">
                <a:solidFill>
                  <a:schemeClr val="tx1"/>
                </a:solidFill>
                <a:latin typeface="Open Sans Bold"/>
              </a:rPr>
              <a:t>Purchasing Essentials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9F05B622-01E3-AA42-9E49-6A9B6D051F4C}"/>
              </a:ext>
            </a:extLst>
          </p:cNvPr>
          <p:cNvSpPr txBox="1"/>
          <p:nvPr/>
        </p:nvSpPr>
        <p:spPr>
          <a:xfrm>
            <a:off x="20986080" y="12682801"/>
            <a:ext cx="1818851" cy="1533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920"/>
              </a:lnSpc>
            </a:pPr>
            <a:r>
              <a:rPr lang="en-US" sz="2800" dirty="0">
                <a:solidFill>
                  <a:schemeClr val="tx1"/>
                </a:solidFill>
                <a:latin typeface="Open Sans Bold"/>
              </a:rPr>
              <a:t>July 2022</a:t>
            </a:r>
          </a:p>
          <a:p>
            <a:pPr algn="r">
              <a:lnSpc>
                <a:spcPts val="3920"/>
              </a:lnSpc>
            </a:pPr>
            <a:endParaRPr lang="en-US" sz="2800" dirty="0">
              <a:solidFill>
                <a:schemeClr val="tx1"/>
              </a:solidFill>
              <a:latin typeface="Open Sans Bold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6" name="Picture 15" descr="cid:image001.gif@01D0BA62.672B59C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46"/>
          <a:stretch>
            <a:fillRect/>
          </a:stretch>
        </p:blipFill>
        <p:spPr bwMode="auto">
          <a:xfrm>
            <a:off x="8080476" y="608660"/>
            <a:ext cx="8210550" cy="2061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10036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12157584"/>
            <a:ext cx="24384000" cy="1558417"/>
            <a:chOff x="0" y="0"/>
            <a:chExt cx="24384000" cy="1558418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9539586" cy="1558418"/>
            </a:xfrm>
            <a:prstGeom prst="rect">
              <a:avLst/>
            </a:prstGeom>
            <a:solidFill>
              <a:srgbClr val="EE7427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4769793" y="0"/>
              <a:ext cx="4769793" cy="1558418"/>
            </a:xfrm>
            <a:prstGeom prst="rect">
              <a:avLst/>
            </a:prstGeom>
            <a:solidFill>
              <a:srgbClr val="2DA1AB"/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539586" y="0"/>
              <a:ext cx="4769793" cy="1558418"/>
            </a:xfrm>
            <a:prstGeom prst="rect">
              <a:avLst/>
            </a:prstGeom>
            <a:solidFill>
              <a:srgbClr val="A6C939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14309379" y="0"/>
              <a:ext cx="5304827" cy="1558418"/>
            </a:xfrm>
            <a:prstGeom prst="rect">
              <a:avLst/>
            </a:prstGeom>
            <a:solidFill>
              <a:srgbClr val="773B6E"/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19614207" y="0"/>
              <a:ext cx="4769793" cy="1558418"/>
            </a:xfrm>
            <a:prstGeom prst="rect">
              <a:avLst/>
            </a:prstGeom>
            <a:solidFill>
              <a:srgbClr val="FAB720"/>
            </a:solidFill>
          </p:spPr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Title 22">
            <a:extLst>
              <a:ext uri="{FF2B5EF4-FFF2-40B4-BE49-F238E27FC236}">
                <a16:creationId xmlns:a16="http://schemas.microsoft.com/office/drawing/2014/main" id="{A990BFB8-E676-4FCB-BE65-42A492CF8891}"/>
              </a:ext>
            </a:extLst>
          </p:cNvPr>
          <p:cNvSpPr txBox="1">
            <a:spLocks/>
          </p:cNvSpPr>
          <p:nvPr/>
        </p:nvSpPr>
        <p:spPr>
          <a:xfrm>
            <a:off x="1200251" y="362918"/>
            <a:ext cx="21971000" cy="1433163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Policies – CH series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C744B9-C4C5-4A9E-8BED-BA4AB521C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552" y="2714505"/>
            <a:ext cx="15795322" cy="63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970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12157584"/>
            <a:ext cx="24384000" cy="1558417"/>
            <a:chOff x="0" y="0"/>
            <a:chExt cx="24384000" cy="1558418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9539586" cy="1558418"/>
            </a:xfrm>
            <a:prstGeom prst="rect">
              <a:avLst/>
            </a:prstGeom>
            <a:solidFill>
              <a:srgbClr val="EE7427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4769793" y="0"/>
              <a:ext cx="4769793" cy="1558418"/>
            </a:xfrm>
            <a:prstGeom prst="rect">
              <a:avLst/>
            </a:prstGeom>
            <a:solidFill>
              <a:srgbClr val="2DA1AB"/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539586" y="0"/>
              <a:ext cx="4769793" cy="1558418"/>
            </a:xfrm>
            <a:prstGeom prst="rect">
              <a:avLst/>
            </a:prstGeom>
            <a:solidFill>
              <a:srgbClr val="A6C939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14309379" y="0"/>
              <a:ext cx="5304827" cy="1558418"/>
            </a:xfrm>
            <a:prstGeom prst="rect">
              <a:avLst/>
            </a:prstGeom>
            <a:solidFill>
              <a:srgbClr val="773B6E"/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19614207" y="0"/>
              <a:ext cx="4769793" cy="1558418"/>
            </a:xfrm>
            <a:prstGeom prst="rect">
              <a:avLst/>
            </a:prstGeom>
            <a:solidFill>
              <a:srgbClr val="FAB720"/>
            </a:solidFill>
          </p:spPr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Title 22">
            <a:extLst>
              <a:ext uri="{FF2B5EF4-FFF2-40B4-BE49-F238E27FC236}">
                <a16:creationId xmlns:a16="http://schemas.microsoft.com/office/drawing/2014/main" id="{A990BFB8-E676-4FCB-BE65-42A492CF8891}"/>
              </a:ext>
            </a:extLst>
          </p:cNvPr>
          <p:cNvSpPr txBox="1">
            <a:spLocks/>
          </p:cNvSpPr>
          <p:nvPr/>
        </p:nvSpPr>
        <p:spPr>
          <a:xfrm>
            <a:off x="1200251" y="362918"/>
            <a:ext cx="21971000" cy="1433163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Policies – CH (legal)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545B9A-E169-403B-A0B7-5F5BA1ED1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541" y="2407357"/>
            <a:ext cx="7402176" cy="890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0851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12157584"/>
            <a:ext cx="24384000" cy="1558417"/>
            <a:chOff x="0" y="0"/>
            <a:chExt cx="24384000" cy="1558418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9539586" cy="1558418"/>
            </a:xfrm>
            <a:prstGeom prst="rect">
              <a:avLst/>
            </a:prstGeom>
            <a:solidFill>
              <a:srgbClr val="EE7427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4769793" y="0"/>
              <a:ext cx="4769793" cy="1558418"/>
            </a:xfrm>
            <a:prstGeom prst="rect">
              <a:avLst/>
            </a:prstGeom>
            <a:solidFill>
              <a:srgbClr val="2DA1AB"/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539586" y="0"/>
              <a:ext cx="4769793" cy="1558418"/>
            </a:xfrm>
            <a:prstGeom prst="rect">
              <a:avLst/>
            </a:prstGeom>
            <a:solidFill>
              <a:srgbClr val="A6C939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14309379" y="0"/>
              <a:ext cx="5304827" cy="1558418"/>
            </a:xfrm>
            <a:prstGeom prst="rect">
              <a:avLst/>
            </a:prstGeom>
            <a:solidFill>
              <a:srgbClr val="773B6E"/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19614207" y="0"/>
              <a:ext cx="4769793" cy="1558418"/>
            </a:xfrm>
            <a:prstGeom prst="rect">
              <a:avLst/>
            </a:prstGeom>
            <a:solidFill>
              <a:srgbClr val="FAB720"/>
            </a:solidFill>
          </p:spPr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Title 22">
            <a:extLst>
              <a:ext uri="{FF2B5EF4-FFF2-40B4-BE49-F238E27FC236}">
                <a16:creationId xmlns:a16="http://schemas.microsoft.com/office/drawing/2014/main" id="{A990BFB8-E676-4FCB-BE65-42A492CF8891}"/>
              </a:ext>
            </a:extLst>
          </p:cNvPr>
          <p:cNvSpPr txBox="1">
            <a:spLocks/>
          </p:cNvSpPr>
          <p:nvPr/>
        </p:nvSpPr>
        <p:spPr>
          <a:xfrm>
            <a:off x="1200251" y="362918"/>
            <a:ext cx="21971000" cy="1433163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Policies- CH (local)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F23BEC-58B2-4756-930C-0CC0FDEAE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898" y="2141731"/>
            <a:ext cx="10098126" cy="94325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A02FC0-43AB-4588-9537-7F2B1BCB4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1951" y="2396705"/>
            <a:ext cx="9708295" cy="892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8791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12157584"/>
            <a:ext cx="24384000" cy="1558417"/>
            <a:chOff x="0" y="0"/>
            <a:chExt cx="24384000" cy="1558418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9539586" cy="1558418"/>
            </a:xfrm>
            <a:prstGeom prst="rect">
              <a:avLst/>
            </a:prstGeom>
            <a:solidFill>
              <a:srgbClr val="EE7427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4769793" y="0"/>
              <a:ext cx="4769793" cy="1558418"/>
            </a:xfrm>
            <a:prstGeom prst="rect">
              <a:avLst/>
            </a:prstGeom>
            <a:solidFill>
              <a:srgbClr val="2DA1AB"/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539586" y="0"/>
              <a:ext cx="4769793" cy="1558418"/>
            </a:xfrm>
            <a:prstGeom prst="rect">
              <a:avLst/>
            </a:prstGeom>
            <a:solidFill>
              <a:srgbClr val="A6C939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14309379" y="0"/>
              <a:ext cx="5304827" cy="1558418"/>
            </a:xfrm>
            <a:prstGeom prst="rect">
              <a:avLst/>
            </a:prstGeom>
            <a:solidFill>
              <a:srgbClr val="773B6E"/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19614207" y="0"/>
              <a:ext cx="4769793" cy="1558418"/>
            </a:xfrm>
            <a:prstGeom prst="rect">
              <a:avLst/>
            </a:prstGeom>
            <a:solidFill>
              <a:srgbClr val="FAB720"/>
            </a:solidFill>
          </p:spPr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Title 22">
            <a:extLst>
              <a:ext uri="{FF2B5EF4-FFF2-40B4-BE49-F238E27FC236}">
                <a16:creationId xmlns:a16="http://schemas.microsoft.com/office/drawing/2014/main" id="{A990BFB8-E676-4FCB-BE65-42A492CF8891}"/>
              </a:ext>
            </a:extLst>
          </p:cNvPr>
          <p:cNvSpPr txBox="1">
            <a:spLocks/>
          </p:cNvSpPr>
          <p:nvPr/>
        </p:nvSpPr>
        <p:spPr>
          <a:xfrm>
            <a:off x="1200251" y="362918"/>
            <a:ext cx="21971000" cy="1433163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Policies- CH (regulation)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CC1FC-CA2C-4559-A111-695117896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92" y="2428874"/>
            <a:ext cx="9158808" cy="9208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5E327-8198-4913-8E30-7FE840E95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2255" y="2428874"/>
            <a:ext cx="7804092" cy="896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097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12157584"/>
            <a:ext cx="24384000" cy="1558417"/>
            <a:chOff x="0" y="0"/>
            <a:chExt cx="24384000" cy="1558418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9539586" cy="1558418"/>
            </a:xfrm>
            <a:prstGeom prst="rect">
              <a:avLst/>
            </a:prstGeom>
            <a:solidFill>
              <a:srgbClr val="EE7427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4769793" y="0"/>
              <a:ext cx="4769793" cy="1558418"/>
            </a:xfrm>
            <a:prstGeom prst="rect">
              <a:avLst/>
            </a:prstGeom>
            <a:solidFill>
              <a:srgbClr val="2DA1AB"/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539586" y="0"/>
              <a:ext cx="4769793" cy="1558418"/>
            </a:xfrm>
            <a:prstGeom prst="rect">
              <a:avLst/>
            </a:prstGeom>
            <a:solidFill>
              <a:srgbClr val="A6C939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14309379" y="0"/>
              <a:ext cx="5304827" cy="1558418"/>
            </a:xfrm>
            <a:prstGeom prst="rect">
              <a:avLst/>
            </a:prstGeom>
            <a:solidFill>
              <a:srgbClr val="773B6E"/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19614207" y="0"/>
              <a:ext cx="4769793" cy="1558418"/>
            </a:xfrm>
            <a:prstGeom prst="rect">
              <a:avLst/>
            </a:prstGeom>
            <a:solidFill>
              <a:srgbClr val="FAB720"/>
            </a:solidFill>
          </p:spPr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B69A13-99CB-4AA0-87B3-0356ACC3F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1" y="1751388"/>
            <a:ext cx="7699750" cy="5657850"/>
          </a:xfrm>
          <a:prstGeom prst="rect">
            <a:avLst/>
          </a:prstGeom>
        </p:spPr>
      </p:pic>
      <p:sp>
        <p:nvSpPr>
          <p:cNvPr id="25" name="Title 22">
            <a:extLst>
              <a:ext uri="{FF2B5EF4-FFF2-40B4-BE49-F238E27FC236}">
                <a16:creationId xmlns:a16="http://schemas.microsoft.com/office/drawing/2014/main" id="{83DD318B-FD65-4E8B-9E96-4CE292E77623}"/>
              </a:ext>
            </a:extLst>
          </p:cNvPr>
          <p:cNvSpPr txBox="1">
            <a:spLocks/>
          </p:cNvSpPr>
          <p:nvPr/>
        </p:nvSpPr>
        <p:spPr>
          <a:xfrm>
            <a:off x="1200251" y="362918"/>
            <a:ext cx="21971000" cy="1433163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FASRG – 91 pages on TEA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AA1686-CEF7-4D62-A553-8962102C9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91" y="7659553"/>
            <a:ext cx="7963205" cy="3543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5BD3ED-6C21-49CF-9D78-86F022E6D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1023" y="2483426"/>
            <a:ext cx="9884701" cy="93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72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12157584"/>
            <a:ext cx="24384000" cy="1558417"/>
            <a:chOff x="0" y="0"/>
            <a:chExt cx="24384000" cy="1558418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9539586" cy="1558418"/>
            </a:xfrm>
            <a:prstGeom prst="rect">
              <a:avLst/>
            </a:prstGeom>
            <a:solidFill>
              <a:srgbClr val="EE7427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4769793" y="0"/>
              <a:ext cx="4769793" cy="1558418"/>
            </a:xfrm>
            <a:prstGeom prst="rect">
              <a:avLst/>
            </a:prstGeom>
            <a:solidFill>
              <a:srgbClr val="2DA1AB"/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539586" y="0"/>
              <a:ext cx="4769793" cy="1558418"/>
            </a:xfrm>
            <a:prstGeom prst="rect">
              <a:avLst/>
            </a:prstGeom>
            <a:solidFill>
              <a:srgbClr val="A6C939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14309379" y="0"/>
              <a:ext cx="5304827" cy="1558418"/>
            </a:xfrm>
            <a:prstGeom prst="rect">
              <a:avLst/>
            </a:prstGeom>
            <a:solidFill>
              <a:srgbClr val="773B6E"/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19614207" y="0"/>
              <a:ext cx="4769793" cy="1558418"/>
            </a:xfrm>
            <a:prstGeom prst="rect">
              <a:avLst/>
            </a:prstGeom>
            <a:solidFill>
              <a:srgbClr val="FAB720"/>
            </a:solidFill>
          </p:spPr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Title 22">
            <a:extLst>
              <a:ext uri="{FF2B5EF4-FFF2-40B4-BE49-F238E27FC236}">
                <a16:creationId xmlns:a16="http://schemas.microsoft.com/office/drawing/2014/main" id="{A990BFB8-E676-4FCB-BE65-42A492CF8891}"/>
              </a:ext>
            </a:extLst>
          </p:cNvPr>
          <p:cNvSpPr txBox="1">
            <a:spLocks/>
          </p:cNvSpPr>
          <p:nvPr/>
        </p:nvSpPr>
        <p:spPr>
          <a:xfrm>
            <a:off x="1200251" y="362918"/>
            <a:ext cx="22673902" cy="1433163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TASB -13 page document for Board members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90BA7-7A4D-47FC-9099-90C62FE79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843" y="2245506"/>
            <a:ext cx="13372036" cy="94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203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12157584"/>
            <a:ext cx="24384000" cy="1558417"/>
            <a:chOff x="0" y="0"/>
            <a:chExt cx="24384000" cy="1558418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9539586" cy="1558418"/>
            </a:xfrm>
            <a:prstGeom prst="rect">
              <a:avLst/>
            </a:prstGeom>
            <a:solidFill>
              <a:srgbClr val="EE7427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4769793" y="0"/>
              <a:ext cx="4769793" cy="1558418"/>
            </a:xfrm>
            <a:prstGeom prst="rect">
              <a:avLst/>
            </a:prstGeom>
            <a:solidFill>
              <a:srgbClr val="2DA1AB"/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539586" y="0"/>
              <a:ext cx="4769793" cy="1558418"/>
            </a:xfrm>
            <a:prstGeom prst="rect">
              <a:avLst/>
            </a:prstGeom>
            <a:solidFill>
              <a:srgbClr val="A6C939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14309379" y="0"/>
              <a:ext cx="5304827" cy="1558418"/>
            </a:xfrm>
            <a:prstGeom prst="rect">
              <a:avLst/>
            </a:prstGeom>
            <a:solidFill>
              <a:srgbClr val="773B6E"/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19614207" y="0"/>
              <a:ext cx="4769793" cy="1558418"/>
            </a:xfrm>
            <a:prstGeom prst="rect">
              <a:avLst/>
            </a:prstGeom>
            <a:solidFill>
              <a:srgbClr val="FAB720"/>
            </a:solidFill>
          </p:spPr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83DD318B-FD65-4E8B-9E96-4CE292E77623}"/>
              </a:ext>
            </a:extLst>
          </p:cNvPr>
          <p:cNvSpPr txBox="1">
            <a:spLocks/>
          </p:cNvSpPr>
          <p:nvPr/>
        </p:nvSpPr>
        <p:spPr>
          <a:xfrm>
            <a:off x="1200251" y="362918"/>
            <a:ext cx="21971000" cy="1433163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Purchasing Department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FC2CB-FDC6-4D0D-898D-CB33E694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83" y="1796081"/>
            <a:ext cx="12954000" cy="8705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E02298-8D7A-4C76-85E6-C6624D1BD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0103" y="1212909"/>
            <a:ext cx="3807228" cy="945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5517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12157584"/>
            <a:ext cx="24384000" cy="1558417"/>
            <a:chOff x="0" y="0"/>
            <a:chExt cx="24384000" cy="1558418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9539586" cy="1558418"/>
            </a:xfrm>
            <a:prstGeom prst="rect">
              <a:avLst/>
            </a:prstGeom>
            <a:solidFill>
              <a:srgbClr val="EE7427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4769793" y="0"/>
              <a:ext cx="4769793" cy="1558418"/>
            </a:xfrm>
            <a:prstGeom prst="rect">
              <a:avLst/>
            </a:prstGeom>
            <a:solidFill>
              <a:srgbClr val="2DA1AB"/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539586" y="0"/>
              <a:ext cx="4769793" cy="1558418"/>
            </a:xfrm>
            <a:prstGeom prst="rect">
              <a:avLst/>
            </a:prstGeom>
            <a:solidFill>
              <a:srgbClr val="A6C939"/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14309379" y="0"/>
              <a:ext cx="5304827" cy="1558418"/>
            </a:xfrm>
            <a:prstGeom prst="rect">
              <a:avLst/>
            </a:prstGeom>
            <a:solidFill>
              <a:srgbClr val="773B6E"/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19614207" y="0"/>
              <a:ext cx="4769793" cy="1558418"/>
            </a:xfrm>
            <a:prstGeom prst="rect">
              <a:avLst/>
            </a:prstGeom>
            <a:solidFill>
              <a:srgbClr val="FAB720"/>
            </a:solidFill>
          </p:spPr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Title 22">
            <a:extLst>
              <a:ext uri="{FF2B5EF4-FFF2-40B4-BE49-F238E27FC236}">
                <a16:creationId xmlns:a16="http://schemas.microsoft.com/office/drawing/2014/main" id="{A990BFB8-E676-4FCB-BE65-42A492CF8891}"/>
              </a:ext>
            </a:extLst>
          </p:cNvPr>
          <p:cNvSpPr txBox="1">
            <a:spLocks/>
          </p:cNvSpPr>
          <p:nvPr/>
        </p:nvSpPr>
        <p:spPr>
          <a:xfrm>
            <a:off x="1200251" y="362918"/>
            <a:ext cx="21971000" cy="1433163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/>
              <a:t>Purchasing Department Website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75115D78-7514-44FB-A068-AB7FC8A7C12C}"/>
              </a:ext>
            </a:extLst>
          </p:cNvPr>
          <p:cNvSpPr txBox="1">
            <a:spLocks/>
          </p:cNvSpPr>
          <p:nvPr/>
        </p:nvSpPr>
        <p:spPr>
          <a:xfrm>
            <a:off x="938982" y="1662545"/>
            <a:ext cx="21971000" cy="9942022"/>
          </a:xfrm>
          <a:prstGeom prst="rect">
            <a:avLst/>
          </a:prstGeom>
        </p:spPr>
        <p:txBody>
          <a:bodyPr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endParaRPr lang="en-US" dirty="0"/>
          </a:p>
          <a:p>
            <a:pPr lvl="1" hangingPunct="1"/>
            <a:endParaRPr lang="en-US" dirty="0"/>
          </a:p>
          <a:p>
            <a:pPr hangingPunct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4605F-4C2D-4A95-8DDB-09C06F07B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678" y="2111433"/>
            <a:ext cx="9268517" cy="9110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876F80-6C83-4D9D-976D-A3E81EEAF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9782" y="2821738"/>
            <a:ext cx="4734425" cy="581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0093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5B19E55FCF64A91199402226C2C77" ma:contentTypeVersion="13" ma:contentTypeDescription="Create a new document." ma:contentTypeScope="" ma:versionID="783cc5fc19a41f349406bd3e3c64c392">
  <xsd:schema xmlns:xsd="http://www.w3.org/2001/XMLSchema" xmlns:xs="http://www.w3.org/2001/XMLSchema" xmlns:p="http://schemas.microsoft.com/office/2006/metadata/properties" xmlns:ns3="2f9b33b2-d4c0-4957-aeb9-687f08f08c8e" xmlns:ns4="75dc8ddc-e80e-4333-bbbf-9a4ef95c4483" targetNamespace="http://schemas.microsoft.com/office/2006/metadata/properties" ma:root="true" ma:fieldsID="97aab8ae97823d9bb3c46e9630d5341c" ns3:_="" ns4:_="">
    <xsd:import namespace="2f9b33b2-d4c0-4957-aeb9-687f08f08c8e"/>
    <xsd:import namespace="75dc8ddc-e80e-4333-bbbf-9a4ef95c44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b33b2-d4c0-4957-aeb9-687f08f08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ddc-e80e-4333-bbbf-9a4ef95c44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C7C264-598D-4C94-8C5B-524E0B8AB7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08B098-6C01-4D12-B0CF-E95B529EC2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b33b2-d4c0-4957-aeb9-687f08f08c8e"/>
    <ds:schemaRef ds:uri="75dc8ddc-e80e-4333-bbbf-9a4ef95c4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945629-4589-4973-81D9-E02430C04D1B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75dc8ddc-e80e-4333-bbbf-9a4ef95c4483"/>
    <ds:schemaRef ds:uri="2f9b33b2-d4c0-4957-aeb9-687f08f08c8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25720</TotalTime>
  <Words>260</Words>
  <Application>Microsoft Office PowerPoint</Application>
  <PresentationFormat>Custom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Helvetica Neue</vt:lpstr>
      <vt:lpstr>Open Sans</vt:lpstr>
      <vt:lpstr>Open Sans Bold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Exempt Status</vt:lpstr>
      <vt:lpstr>Do not pay most taxes  when providing exemption form</vt:lpstr>
      <vt:lpstr>Issues to be mindful of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&amp; Tax Rate</dc:title>
  <dc:creator>DPO</dc:creator>
  <cp:lastModifiedBy>Morgan Eaton</cp:lastModifiedBy>
  <cp:revision>144</cp:revision>
  <cp:lastPrinted>2022-06-21T17:38:01Z</cp:lastPrinted>
  <dcterms:modified xsi:type="dcterms:W3CDTF">2022-11-30T15:21:55Z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0x0101007205B19E55FCF64A91199402226C2C77</vt:lpwstr>
  </property>
</Properties>
</file>