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59" r:id="rId5"/>
    <p:sldId id="260" r:id="rId6"/>
    <p:sldId id="261" r:id="rId7"/>
    <p:sldId id="263" r:id="rId8"/>
    <p:sldId id="274" r:id="rId9"/>
    <p:sldId id="282" r:id="rId10"/>
    <p:sldId id="281" r:id="rId11"/>
    <p:sldId id="277" r:id="rId12"/>
    <p:sldId id="278" r:id="rId13"/>
    <p:sldId id="276" r:id="rId14"/>
    <p:sldId id="279" r:id="rId15"/>
    <p:sldId id="280" r:id="rId16"/>
    <p:sldId id="275" r:id="rId17"/>
    <p:sldId id="272" r:id="rId18"/>
    <p:sldId id="269" r:id="rId19"/>
    <p:sldId id="283" r:id="rId20"/>
    <p:sldId id="285" r:id="rId21"/>
    <p:sldId id="264" r:id="rId22"/>
    <p:sldId id="270" r:id="rId23"/>
    <p:sldId id="284" r:id="rId24"/>
    <p:sldId id="265" r:id="rId25"/>
    <p:sldId id="286" r:id="rId26"/>
    <p:sldId id="266" r:id="rId27"/>
    <p:sldId id="287" r:id="rId28"/>
    <p:sldId id="267" r:id="rId29"/>
    <p:sldId id="262" r:id="rId30"/>
    <p:sldId id="288" r:id="rId31"/>
    <p:sldId id="291" r:id="rId32"/>
    <p:sldId id="271" r:id="rId33"/>
    <p:sldId id="268" r:id="rId34"/>
    <p:sldId id="289" r:id="rId35"/>
    <p:sldId id="256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273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FA22AB-1F9D-4103-8988-AEF13EB68669}" v="3" dt="2022-08-26T16:41:38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B89D-8665-44CD-9CAF-99D01218B72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427F-B71F-459B-95D4-A32DFEA4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4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B89D-8665-44CD-9CAF-99D01218B72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427F-B71F-459B-95D4-A32DFEA4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0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B89D-8665-44CD-9CAF-99D01218B72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427F-B71F-459B-95D4-A32DFEA4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9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611E-B5BB-1258-9FAF-A8296AB7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41D1A-92BF-6F66-075D-E245195A9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1C3C0-44C4-DFBE-A7A4-B8272AE0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6935-4997-4204-BB58-C64F4D14786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9DB48-92FD-8441-CA31-CE10C5E45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DC620-8D7C-C7E5-8F01-532D9772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2F6E-EDE9-437B-82BE-E723B944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84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BAC80-6ABC-D979-5BDC-D598487E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68323-3F60-BD18-6515-6E56AB5E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B34E9-4A25-8F78-AA8A-96D5B19B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6935-4997-4204-BB58-C64F4D14786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BD798-3776-C41A-F12F-315078DC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69D42-2005-5686-45A2-FBB15699F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2F6E-EDE9-437B-82BE-E723B944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77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28CF-CFEF-952D-0837-B2009F8A3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3D9A3-F998-4CC7-971A-CBB7DF650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841-960E-25EF-4214-BC86349C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6935-4997-4204-BB58-C64F4D14786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7C7EA-8D0A-DF4C-76FF-ED8C7A93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9F20F-FCD0-2EF8-A138-00A19DAE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2F6E-EDE9-437B-82BE-E723B944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59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821A-AF3A-997E-76EF-69389CC9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D7AB6-29E8-0A57-D5C8-154D4AFF2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39C5B-F656-51AF-25F9-B015E3C7A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714C6-749A-D23D-E33B-ABD53E73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6935-4997-4204-BB58-C64F4D14786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DE2B4-FA0A-00A0-29DF-C5B5B8FE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E9A25-858B-6593-5E8F-8B7998F4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2F6E-EDE9-437B-82BE-E723B944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72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984B3-24B2-5A8F-519F-409D57F1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4418D-1EA2-A343-7BAE-E973CEF35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EB47E-25F6-21BF-DCA9-EDDAD2175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9A36E-9866-A414-65E8-52BFEED4A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AD6F8-7D8E-BBE0-D021-575838A5E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908EAF-12B3-7946-D94F-2FFD5BFE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6935-4997-4204-BB58-C64F4D14786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69E76-B61A-E932-A5A5-BC6E239B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9145A2-154C-C86B-7663-E3A7068A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2F6E-EDE9-437B-82BE-E723B944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2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3257-8A4A-5463-524E-202D89C0A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DB482-F99C-AAFE-53BB-8F51B0D8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6935-4997-4204-BB58-C64F4D14786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B2B13-069A-BD61-4A52-5C4144DD9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D6981-0BFC-8365-4E5B-B1069DBB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2F6E-EDE9-437B-82BE-E723B944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9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7BA78A-FA95-8C46-785A-3DD86B38C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6935-4997-4204-BB58-C64F4D14786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08F6C-EF30-68CA-3EB0-D16A4334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58A71-03E2-C3E6-17F5-C45E7C16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2F6E-EDE9-437B-82BE-E723B944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71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3A9A-4DBC-A6CF-8332-7B1A636A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23E98-B94C-9B81-C1D4-1EB235310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6A026-CF4A-533E-8687-73193ADB4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9FB0F-A04A-7853-0B91-ED597001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6935-4997-4204-BB58-C64F4D14786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415A5-EF08-040E-18B4-5D7F3A43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0A8-A2C5-C92C-3227-FA686255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2F6E-EDE9-437B-82BE-E723B944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1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B89D-8665-44CD-9CAF-99D01218B72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427F-B71F-459B-95D4-A32DFEA4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76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4EBF5-B6EB-BC66-7825-178B6982E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A47F6-F93C-50D9-8C31-6F70704B67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ACB2E-8C5B-887A-5C4C-6A2DAA510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C85B9-AE9B-54D4-1513-4B244E3D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6935-4997-4204-BB58-C64F4D14786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0EB45-D45A-2F91-CD26-339032AFB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D6990-3B52-D9A2-6C24-EC80D880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2F6E-EDE9-437B-82BE-E723B944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13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D8FC-E510-A6A1-69C5-9E2A0AC3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3E5E8-7868-2AEC-6637-9F727E1D7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778F2-5A57-D6CD-1F52-64357047D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6935-4997-4204-BB58-C64F4D14786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1934C-BB37-02E5-B276-2BB65EF6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695AC-5F9A-7171-896D-BD0657C5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2F6E-EDE9-437B-82BE-E723B944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37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025BD-6164-2074-2595-C183908E5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68B60-1439-1753-9375-E60EE3C8B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47CAE-E186-32C2-73A0-5E9F6BBC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6935-4997-4204-BB58-C64F4D14786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FCDA4-358F-0458-65F1-5E8A6959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D7449-B17A-235E-57E8-FDD818A5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2F6E-EDE9-437B-82BE-E723B944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B89D-8665-44CD-9CAF-99D01218B72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427F-B71F-459B-95D4-A32DFEA4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6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B89D-8665-44CD-9CAF-99D01218B72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427F-B71F-459B-95D4-A32DFEA4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6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B89D-8665-44CD-9CAF-99D01218B72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427F-B71F-459B-95D4-A32DFEA4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2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B89D-8665-44CD-9CAF-99D01218B72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427F-B71F-459B-95D4-A32DFEA4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1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B89D-8665-44CD-9CAF-99D01218B72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427F-B71F-459B-95D4-A32DFEA4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6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B89D-8665-44CD-9CAF-99D01218B72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427F-B71F-459B-95D4-A32DFEA4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5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B89D-8665-44CD-9CAF-99D01218B72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427F-B71F-459B-95D4-A32DFEA4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6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AB89D-8665-44CD-9CAF-99D01218B72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2427F-B71F-459B-95D4-A32DFEA4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5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1511EA-9977-C1D6-1AFA-D95D47B5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564A2-3056-62F5-17CB-7DE3C00B0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6C2D6-B0E1-EDD4-9ADB-DDFC086F4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86935-4997-4204-BB58-C64F4D14786E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BCCB6-D813-1A23-FE6D-9C6FBC290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172DD-663F-C8E0-6AD0-69CBDCEBC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D2F6E-EDE9-437B-82BE-E723B944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5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06018"/>
            <a:ext cx="8600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Introduction to Psychology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Historical Figures and Approaches to Psychology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4" y="4050485"/>
            <a:ext cx="4232442" cy="2641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95380"/>
            <a:ext cx="3022324" cy="2994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66" y="1795380"/>
            <a:ext cx="2240663" cy="2994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271" y="1795380"/>
            <a:ext cx="3480112" cy="48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7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Functionalism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413" y="1252460"/>
            <a:ext cx="4997624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William James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EE594-262A-47D6-A8E1-0532A2652F9D}"/>
              </a:ext>
            </a:extLst>
          </p:cNvPr>
          <p:cNvSpPr txBox="1"/>
          <p:nvPr/>
        </p:nvSpPr>
        <p:spPr>
          <a:xfrm>
            <a:off x="57609" y="2135334"/>
            <a:ext cx="51084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Wrote the first psychology textbook called </a:t>
            </a:r>
            <a:r>
              <a:rPr kumimoji="0" lang="en-US" sz="3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Principles of Psychology</a:t>
            </a:r>
            <a:br>
              <a:rPr kumimoji="0" lang="en-US" sz="3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Was critical of structuralism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Established school of functionalism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4F621-B8E6-4FA7-8A8D-7C5DD08C4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5" y="1252460"/>
            <a:ext cx="3890936" cy="503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Functionalism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EE594-262A-47D6-A8E1-0532A2652F9D}"/>
              </a:ext>
            </a:extLst>
          </p:cNvPr>
          <p:cNvSpPr txBox="1"/>
          <p:nvPr/>
        </p:nvSpPr>
        <p:spPr>
          <a:xfrm>
            <a:off x="391794" y="1333348"/>
            <a:ext cx="844740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Examined the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function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of the human mind—what purpose does it serve?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Was concerned with how the mind allows us to adapt and survive.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Was heavily influenced by Darwin’s theory of evolution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Focused on the mind’s purpose, not its parts.</a:t>
            </a:r>
          </a:p>
        </p:txBody>
      </p:sp>
    </p:spTree>
    <p:extLst>
      <p:ext uri="{BB962C8B-B14F-4D97-AF65-F5344CB8AC3E}">
        <p14:creationId xmlns:p14="http://schemas.microsoft.com/office/powerpoint/2010/main" val="323628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Mary Whiton Calkins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7D5BBD-947D-4FE3-870F-F19893372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65" y="1183439"/>
            <a:ext cx="3663351" cy="53118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3A7260-A070-4186-8D2D-977BAFB5578F}"/>
              </a:ext>
            </a:extLst>
          </p:cNvPr>
          <p:cNvSpPr txBox="1"/>
          <p:nvPr/>
        </p:nvSpPr>
        <p:spPr>
          <a:xfrm>
            <a:off x="140984" y="1304337"/>
            <a:ext cx="499762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Student of William James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First female to complete all PhD requirements at Harvard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Was denied degree because she was a woman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First female president of the American Psychological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364955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Margaret Floy Washburn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B694E7-59EE-4F81-99AA-EA214889B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49" y="1252460"/>
            <a:ext cx="3777838" cy="4918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2FD0E2-9753-40AD-B429-1125EE3D877E}"/>
              </a:ext>
            </a:extLst>
          </p:cNvPr>
          <p:cNvSpPr txBox="1"/>
          <p:nvPr/>
        </p:nvSpPr>
        <p:spPr>
          <a:xfrm>
            <a:off x="142413" y="1252460"/>
            <a:ext cx="50813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First female to earn PhD in psychology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Studied animal behavior and wrote a book called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 Animal Mind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Second female president of the American Psychological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2765761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Dorothea Dix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28AEA-BC2B-4E69-BA7A-2E1179A50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87" y="1333500"/>
            <a:ext cx="3784600" cy="419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7B45EB-98AF-43E2-B894-FE5F4F536031}"/>
              </a:ext>
            </a:extLst>
          </p:cNvPr>
          <p:cNvSpPr txBox="1"/>
          <p:nvPr/>
        </p:nvSpPr>
        <p:spPr>
          <a:xfrm>
            <a:off x="344557" y="1566952"/>
            <a:ext cx="46382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American activist on behalf of the severely mentally ill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Lobbied Congress to create first generation of mental asylums.</a:t>
            </a:r>
          </a:p>
        </p:txBody>
      </p:sp>
    </p:spTree>
    <p:extLst>
      <p:ext uri="{BB962C8B-B14F-4D97-AF65-F5344CB8AC3E}">
        <p14:creationId xmlns:p14="http://schemas.microsoft.com/office/powerpoint/2010/main" val="2246094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G. Stanley Hall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EE594-262A-47D6-A8E1-0532A2652F9D}"/>
              </a:ext>
            </a:extLst>
          </p:cNvPr>
          <p:cNvSpPr txBox="1"/>
          <p:nvPr/>
        </p:nvSpPr>
        <p:spPr>
          <a:xfrm>
            <a:off x="181033" y="1360051"/>
            <a:ext cx="4986712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Helped found the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American Psychological Association (APA)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Created first psychology laboratory in the US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Founded the first psychology research journal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C5885FF-D439-4242-B385-0904C9593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99" y="1252460"/>
            <a:ext cx="3637268" cy="495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44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Sigmund Freud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E1385-CF2B-48C1-9380-B8500840A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44" y="1474133"/>
            <a:ext cx="3480112" cy="48969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9EE594-262A-47D6-A8E1-0532A2652F9D}"/>
              </a:ext>
            </a:extLst>
          </p:cNvPr>
          <p:cNvSpPr txBox="1"/>
          <p:nvPr/>
        </p:nvSpPr>
        <p:spPr>
          <a:xfrm>
            <a:off x="129252" y="1337603"/>
            <a:ext cx="51084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Austrian neurologist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Believed </a:t>
            </a:r>
            <a:r>
              <a:rPr kumimoji="0" lang="en-US" sz="3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psychological illness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was different than </a:t>
            </a:r>
            <a:r>
              <a:rPr kumimoji="0" lang="en-US" sz="3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physical illness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and could be cured with “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talking therapy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Founder of psychoanalysis</a:t>
            </a:r>
          </a:p>
        </p:txBody>
      </p:sp>
    </p:spTree>
    <p:extLst>
      <p:ext uri="{BB962C8B-B14F-4D97-AF65-F5344CB8AC3E}">
        <p14:creationId xmlns:p14="http://schemas.microsoft.com/office/powerpoint/2010/main" val="979542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Psychoanalytic Approach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EE594-262A-47D6-A8E1-0532A2652F9D}"/>
              </a:ext>
            </a:extLst>
          </p:cNvPr>
          <p:cNvSpPr txBox="1"/>
          <p:nvPr/>
        </p:nvSpPr>
        <p:spPr>
          <a:xfrm>
            <a:off x="200891" y="1447361"/>
            <a:ext cx="874221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First approach developed outside of a university setting.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Focused on the cause, development, and treatment of abnormal behavior.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Emphasized the role of the </a:t>
            </a: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unconscious mind: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the memories, feelings, and drives that are outside of our awareness.</a:t>
            </a:r>
          </a:p>
        </p:txBody>
      </p:sp>
    </p:spTree>
    <p:extLst>
      <p:ext uri="{BB962C8B-B14F-4D97-AF65-F5344CB8AC3E}">
        <p14:creationId xmlns:p14="http://schemas.microsoft.com/office/powerpoint/2010/main" val="27564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Psychoanalytic Approach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EE594-262A-47D6-A8E1-0532A2652F9D}"/>
              </a:ext>
            </a:extLst>
          </p:cNvPr>
          <p:cNvSpPr txBox="1"/>
          <p:nvPr/>
        </p:nvSpPr>
        <p:spPr>
          <a:xfrm>
            <a:off x="200891" y="1273559"/>
            <a:ext cx="874221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Believed that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early childhood experiences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influence personality and behavior.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Believed that we are driven primarily by unconscious desires and feelings.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Criticized as being unscientific since the unconscious mind cannot be studied objectively.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46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Psychodynamic Approach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EE594-262A-47D6-A8E1-0532A2652F9D}"/>
              </a:ext>
            </a:extLst>
          </p:cNvPr>
          <p:cNvSpPr txBox="1"/>
          <p:nvPr/>
        </p:nvSpPr>
        <p:spPr>
          <a:xfrm>
            <a:off x="200891" y="1273559"/>
            <a:ext cx="87422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A modernized version of the psychoanalytic approach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Moved away from some of Freud’s more controversial ideas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4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4286250"/>
            <a:ext cx="5293730" cy="1473200"/>
          </a:xfrm>
          <a:prstGeom prst="rect">
            <a:avLst/>
          </a:prstGeom>
          <a:solidFill>
            <a:srgbClr val="685B7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B188A8-FBCD-CE3E-D7BA-6918112E3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>
          <a:xfrm>
            <a:off x="245660" y="1098550"/>
            <a:ext cx="5293730" cy="30805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1098549"/>
            <a:ext cx="3251710" cy="46609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789AF-06AA-2278-7D68-BD480D07534E}"/>
              </a:ext>
            </a:extLst>
          </p:cNvPr>
          <p:cNvSpPr txBox="1"/>
          <p:nvPr/>
        </p:nvSpPr>
        <p:spPr>
          <a:xfrm>
            <a:off x="5792373" y="1545544"/>
            <a:ext cx="2985868" cy="36392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Psychology is the </a:t>
            </a:r>
            <a:r>
              <a:rPr kumimoji="0" lang="en-US" sz="405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scientific</a:t>
            </a: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study of the mind and behavior.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A1720-ED27-79AD-6EEF-1D6019A6405A}"/>
              </a:ext>
            </a:extLst>
          </p:cNvPr>
          <p:cNvSpPr txBox="1"/>
          <p:nvPr/>
        </p:nvSpPr>
        <p:spPr>
          <a:xfrm>
            <a:off x="365760" y="4317423"/>
            <a:ext cx="501880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“We are like islands in the sea, separate on the surface but connected in the deep.”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 William James</a:t>
            </a:r>
          </a:p>
        </p:txBody>
      </p:sp>
    </p:spTree>
    <p:extLst>
      <p:ext uri="{BB962C8B-B14F-4D97-AF65-F5344CB8AC3E}">
        <p14:creationId xmlns:p14="http://schemas.microsoft.com/office/powerpoint/2010/main" val="2851548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John B. Watson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38C64-734C-4B53-BBFC-81A6C6AE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35" y="1386162"/>
            <a:ext cx="3666644" cy="53658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DDD1CC-E23B-4143-8C76-0CBBCFDD5D9C}"/>
              </a:ext>
            </a:extLst>
          </p:cNvPr>
          <p:cNvSpPr txBox="1"/>
          <p:nvPr/>
        </p:nvSpPr>
        <p:spPr>
          <a:xfrm>
            <a:off x="170121" y="1386162"/>
            <a:ext cx="502533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One of the founders of the behavioral approach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Believed psychology should only focus on what could be objectively measured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Conducted infamous Little Albert experiment</a:t>
            </a:r>
          </a:p>
        </p:txBody>
      </p:sp>
    </p:spTree>
    <p:extLst>
      <p:ext uri="{BB962C8B-B14F-4D97-AF65-F5344CB8AC3E}">
        <p14:creationId xmlns:p14="http://schemas.microsoft.com/office/powerpoint/2010/main" val="3133648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Behavioral Approach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B7B79-BE09-49BE-8373-7A6D2A4F4133}"/>
              </a:ext>
            </a:extLst>
          </p:cNvPr>
          <p:cNvSpPr txBox="1"/>
          <p:nvPr/>
        </p:nvSpPr>
        <p:spPr>
          <a:xfrm>
            <a:off x="200891" y="1379067"/>
            <a:ext cx="874221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Established as a revolt against introspection.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Said psychology should only be concerned with what can be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objectively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observed and measured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61E64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Redefined psychology as the scientific study of observable behavior.</a:t>
            </a:r>
          </a:p>
        </p:txBody>
      </p:sp>
    </p:spTree>
    <p:extLst>
      <p:ext uri="{BB962C8B-B14F-4D97-AF65-F5344CB8AC3E}">
        <p14:creationId xmlns:p14="http://schemas.microsoft.com/office/powerpoint/2010/main" val="655770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Behavioral Approach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B7B79-BE09-49BE-8373-7A6D2A4F4133}"/>
              </a:ext>
            </a:extLst>
          </p:cNvPr>
          <p:cNvSpPr txBox="1"/>
          <p:nvPr/>
        </p:nvSpPr>
        <p:spPr>
          <a:xfrm>
            <a:off x="200891" y="1519744"/>
            <a:ext cx="87422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Not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concerned with things that cannot be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directly observed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, such as thoughts, feelings, and the unconscious mind.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Believes behavior is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learned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(conditioned by environmental factors)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61E64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Focuses on how behaviors are learned and modified</a:t>
            </a:r>
          </a:p>
        </p:txBody>
      </p:sp>
    </p:spTree>
    <p:extLst>
      <p:ext uri="{BB962C8B-B14F-4D97-AF65-F5344CB8AC3E}">
        <p14:creationId xmlns:p14="http://schemas.microsoft.com/office/powerpoint/2010/main" val="3207116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Cognitive Approach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121" y="1121681"/>
            <a:ext cx="89738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Studies how thinking and perception influence behavior.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we direct our attention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Memory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Problem solving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Decision-making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COGNITION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thinking / information-processing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454A54-12EB-4836-81E4-5201B64D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44090"/>
            <a:ext cx="2307319" cy="23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04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Cognitive Approach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121" y="1508543"/>
            <a:ext cx="89738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cognitive view, an individual’s mental processes are in control of behavior through memories, perceptions, images, and thinking.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19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Humanistic Approach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60" y="1515308"/>
            <a:ext cx="897387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Addressed perceived flaws in both the psychoanalytic and behavioral approaches</a:t>
            </a:r>
            <a:b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Focuses on people’s potential and their drive to be their best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a more positive outlook on people than the behavioral or psychoanalytic approaches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/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b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74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Humanistic Approach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60" y="1146031"/>
            <a:ext cx="89738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Emphasizes a person’s positive qualities</a:t>
            </a:r>
            <a:b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Emphasizes the capacity for human growth/reaching one’s potential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Emphasizes the freedom to choose one’s destiny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/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b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037C3-459B-4DAC-BBAB-F3369789A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55" y="4316130"/>
            <a:ext cx="2782385" cy="2017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617E7-3B49-4FE2-93EE-4A9CC54BC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0" y="4184388"/>
            <a:ext cx="4890655" cy="256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57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1E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rgbClr val="E598FA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Sociocultural Approach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121" y="1121681"/>
            <a:ext cx="8973879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Emphasizes the impact of people’s culture, religion, ethnicity, gender, income level, and overall environment on a person’s thinking and behavior.</a:t>
            </a:r>
            <a:b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Compares behavior across countries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Compares behavior within ethnic and cultural groups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D9ECC-67BE-46DD-8C26-C54AF829E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2" y="5373175"/>
            <a:ext cx="4899314" cy="137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8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F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Biological Approach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121" y="1280169"/>
            <a:ext cx="8766061" cy="243143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Focuses on how genetics, the nervous system, hormones, and brain structures influence a person’s thinking and behavior.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0B497-ECF3-4E1F-97B4-5AE1927513E6}"/>
              </a:ext>
            </a:extLst>
          </p:cNvPr>
          <p:cNvSpPr txBox="1"/>
          <p:nvPr/>
        </p:nvSpPr>
        <p:spPr>
          <a:xfrm>
            <a:off x="85060" y="3870092"/>
            <a:ext cx="89738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Neuroscience: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study of the brain and nervous system.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F93F5-C2B7-4411-BF47-3C6CBD5DC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448" y="4555488"/>
            <a:ext cx="5057187" cy="2044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497068-B01D-45F0-B6BC-C88FBCC5E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0" y="5008865"/>
            <a:ext cx="2978448" cy="16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54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F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Biological Approach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121" y="1280169"/>
            <a:ext cx="8766061" cy="477053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concerned with the biological causes of human thought and behavior</a:t>
            </a:r>
            <a:b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interested in how biological treatments (medicine, surgery, etc.) may improve certain psychological conditions</a:t>
            </a:r>
          </a:p>
        </p:txBody>
      </p:sp>
    </p:spTree>
    <p:extLst>
      <p:ext uri="{BB962C8B-B14F-4D97-AF65-F5344CB8AC3E}">
        <p14:creationId xmlns:p14="http://schemas.microsoft.com/office/powerpoint/2010/main" val="291262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D3BE74-EBE6-2540-DF05-96FACA274655}"/>
              </a:ext>
            </a:extLst>
          </p:cNvPr>
          <p:cNvSpPr txBox="1"/>
          <p:nvPr/>
        </p:nvSpPr>
        <p:spPr>
          <a:xfrm>
            <a:off x="627057" y="4395841"/>
            <a:ext cx="7889082" cy="2121627"/>
          </a:xfrm>
          <a:prstGeom prst="rect">
            <a:avLst/>
          </a:prstGeom>
        </p:spPr>
        <p:txBody>
          <a:bodyPr vert="horz" wrap="square" lIns="68580" tIns="34290" rIns="68580" bIns="34290" rtlCol="0" anchor="b">
            <a:normAutofit fontScale="2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Philosophy: </a:t>
            </a:r>
            <a:r>
              <a:rPr kumimoji="0" lang="en-US" sz="19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study of the fundamental nature of knowledge and reality.</a:t>
            </a:r>
            <a:r>
              <a:rPr kumimoji="0" lang="en-US" sz="1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/>
            </a:r>
            <a:br>
              <a:rPr kumimoji="0" lang="en-US" sz="1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771525" marR="0" lvl="1" indent="-428625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What is truth?</a:t>
            </a:r>
          </a:p>
          <a:p>
            <a:pPr marL="771525" marR="0" lvl="1" indent="-428625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What is real?</a:t>
            </a:r>
          </a:p>
          <a:p>
            <a:pPr marL="771525" marR="0" lvl="1" indent="-428625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How do we know what we know?</a:t>
            </a:r>
          </a:p>
          <a:p>
            <a:pPr marL="771525" marR="0" lvl="1" indent="-428625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What is knowledge?</a:t>
            </a:r>
          </a:p>
        </p:txBody>
      </p:sp>
      <p:pic>
        <p:nvPicPr>
          <p:cNvPr id="8" name="Picture 7" descr="A close-up of a person&#10;&#10;Description automatically generated with low confidence">
            <a:extLst>
              <a:ext uri="{FF2B5EF4-FFF2-40B4-BE49-F238E27FC236}">
                <a16:creationId xmlns:a16="http://schemas.microsoft.com/office/drawing/2014/main" id="{409F6E26-C02E-C9F5-A99D-BC53F97D1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" b="-1"/>
          <a:stretch/>
        </p:blipFill>
        <p:spPr>
          <a:xfrm>
            <a:off x="-394" y="340532"/>
            <a:ext cx="9143985" cy="2743193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2394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Evolutionary Approach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121" y="1197620"/>
            <a:ext cx="897387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Began with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Charles Darwin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Emphasizes how evolution influences thinking and behavior.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BEF8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Looks for aspects of human thought and behavior that help us and our genes survive over time.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8C937-0506-48C2-AF0D-C63C4F2DA8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1" y="5320224"/>
            <a:ext cx="2806610" cy="11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4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Evolutionary Approach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121" y="1536174"/>
            <a:ext cx="8973879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EF8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Focuses on humans as a species; does not focus on specific individuals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examines why many people are attracted to sugary and fatty foods.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These foods are high in calories and helped our ancestors survive.</a:t>
            </a:r>
          </a:p>
        </p:txBody>
      </p:sp>
    </p:spTree>
    <p:extLst>
      <p:ext uri="{BB962C8B-B14F-4D97-AF65-F5344CB8AC3E}">
        <p14:creationId xmlns:p14="http://schemas.microsoft.com/office/powerpoint/2010/main" val="3028138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938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Biopsychosocial Approach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121" y="1183187"/>
            <a:ext cx="897387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Emphasizes that biological, psychological, and social forces all influence behavior</a:t>
            </a:r>
            <a:b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person or behavior can be explained by one perspective alone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0C4F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approach that best helps us understand human thought and behavior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0C4F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1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938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Biopsychosocial Approach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121" y="1183187"/>
            <a:ext cx="897387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0C4F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Helps us confront psychology’s most persistent issue: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0C4F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nature-nurture: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0C4F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0C4F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controversy over how much our psychological traits and behaviors can be explained by genes (nature) and how much can be explained by experience (nurture)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0C4F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67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06018"/>
            <a:ext cx="8600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Introduction to Psychology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Psychology’s Fields/Careers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4" y="4050485"/>
            <a:ext cx="4232442" cy="2641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95380"/>
            <a:ext cx="3022324" cy="2994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66" y="1795380"/>
            <a:ext cx="2240663" cy="2994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271" y="1795380"/>
            <a:ext cx="3480112" cy="48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08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018"/>
            <a:ext cx="8600661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Psychiatrist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1513" y="1121681"/>
            <a:ext cx="4373217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Medical doctor 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specializing in the diagnosis and treatment of mental illness.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Typically prescribes medication to treat mental illness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Works in hospitals, clinics, rehabilitation centers, and private practices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4D930-83F6-4B1D-AE07-E73270F72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66908"/>
            <a:ext cx="4319813" cy="2894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9A9D75-64C3-41DA-8919-9EA7F0622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2" y="4413015"/>
            <a:ext cx="3366448" cy="224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77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018"/>
            <a:ext cx="8600661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Clinical Psychologist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589" y="1386123"/>
            <a:ext cx="831092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Psychologist who specializes in the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diagnosis and treatment of </a:t>
            </a:r>
            <a:r>
              <a:rPr kumimoji="0" lang="en-US" sz="33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 disorders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Provides counseling/therapy (</a:t>
            </a:r>
            <a:r>
              <a:rPr kumimoji="0" lang="en-US" sz="3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</a:t>
            </a:r>
            <a:r>
              <a:rPr kumimoji="0" lang="en-US" sz="33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</a:t>
            </a:r>
            <a:r>
              <a:rPr kumimoji="0" lang="en-US" sz="3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prescribe medication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Works in hospitals, 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clinics, rehabilitation 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centers, and private 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18D3A-6E9C-4D2E-9605-FF137F3AE7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42" y="3965354"/>
            <a:ext cx="3835167" cy="25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61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018"/>
            <a:ext cx="8600661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Counseling Psychologist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99977"/>
            <a:ext cx="8719930" cy="5139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Assists people with personal problems (often related to school, work, relationships, etc.)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Provides counseling/therapy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Most commonly works in private practices or clinics</a:t>
            </a:r>
          </a:p>
        </p:txBody>
      </p:sp>
    </p:spTree>
    <p:extLst>
      <p:ext uri="{BB962C8B-B14F-4D97-AF65-F5344CB8AC3E}">
        <p14:creationId xmlns:p14="http://schemas.microsoft.com/office/powerpoint/2010/main" val="2150866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018"/>
            <a:ext cx="8600661" cy="14773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Industrial/Organizational Psychology (I/O)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556" y="1731818"/>
            <a:ext cx="856090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Uses psychological training in the workplace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Helps companies select and train employees, boost morale and productivity, design 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products, and implement 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C9B83-E208-4E00-B342-AB01E2130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7" y="4267200"/>
            <a:ext cx="3001454" cy="16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70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018"/>
            <a:ext cx="8600661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Cognitive Neuroscience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574" y="1427686"/>
            <a:ext cx="84548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Studies the biological processes that enable cognition (thinking, perceiving, memory, etc.).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Brain structures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171316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6B738A-A370-3800-EB2D-4D4D2F6559D8}"/>
              </a:ext>
            </a:extLst>
          </p:cNvPr>
          <p:cNvSpPr txBox="1"/>
          <p:nvPr/>
        </p:nvSpPr>
        <p:spPr>
          <a:xfrm>
            <a:off x="307634" y="216070"/>
            <a:ext cx="3646490" cy="62262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Physiology: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branch of biology that studies the way a living organism’s body functions.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/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</a:b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428625" marR="0" lvl="0" indent="-428625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How do cells in the brain communicate?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</a:b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428625" marR="0" lvl="0" indent="-428625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How do hormones work?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</a:b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428625" marR="0" lvl="0" indent="-428625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How do the different divisions of the nervous system work together?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B8F07-00D1-5A22-22DC-E3F91CF80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r="2028"/>
          <a:stretch/>
        </p:blipFill>
        <p:spPr>
          <a:xfrm>
            <a:off x="4261758" y="857251"/>
            <a:ext cx="4882243" cy="51434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638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018"/>
            <a:ext cx="8600661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School Psychologist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574" y="1427686"/>
            <a:ext cx="84548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Tests students for learning and emotional struggles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Helps create individualized education plans for students with learning and emotional struggles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Occasionally provides counseling, but not often</a:t>
            </a:r>
          </a:p>
        </p:txBody>
      </p:sp>
    </p:spTree>
    <p:extLst>
      <p:ext uri="{BB962C8B-B14F-4D97-AF65-F5344CB8AC3E}">
        <p14:creationId xmlns:p14="http://schemas.microsoft.com/office/powerpoint/2010/main" val="1985490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018"/>
            <a:ext cx="8600661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Educational Psychology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99977"/>
            <a:ext cx="828501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Researches how people learn and remember information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Helps develop more effective curriculum, testing procedures, classroom structures, etc.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</a:t>
            </a:r>
            <a:r>
              <a:rPr kumimoji="0" lang="en-US" sz="3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focus on 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 students 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like a school psychologist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18439-5F9D-402D-9056-473697A903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83" y="4352200"/>
            <a:ext cx="2823316" cy="188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33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018"/>
            <a:ext cx="8600661" cy="86177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Developmental Psychology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741A60-62B7-4A8B-AF77-A1DDA7430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745449"/>
            <a:ext cx="4385829" cy="2826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545" y="1206013"/>
            <a:ext cx="8766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Studies how people change and develop over their lifespan.</a:t>
            </a:r>
            <a:endParaRPr kumimoji="0" lang="en-US" sz="3300" b="1" i="0" u="sng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Cognitive and motor development, language acquisition, emotional development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F295BC-5267-4327-8E6E-3C2B30D2D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634977"/>
            <a:ext cx="3616036" cy="203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48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018"/>
            <a:ext cx="8600661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Personality Psychology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45" y="1206013"/>
            <a:ext cx="8766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Studies people’s characteristic patterns of thinking, feeling, and acting.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23E19-523E-F605-7AFC-1C49102002B4}"/>
              </a:ext>
            </a:extLst>
          </p:cNvPr>
          <p:cNvSpPr txBox="1"/>
          <p:nvPr/>
        </p:nvSpPr>
        <p:spPr>
          <a:xfrm>
            <a:off x="401782" y="2567226"/>
            <a:ext cx="8600661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Social Psychology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49B06-93CB-C21B-3C64-961EBB1D6AF9}"/>
              </a:ext>
            </a:extLst>
          </p:cNvPr>
          <p:cNvSpPr txBox="1"/>
          <p:nvPr/>
        </p:nvSpPr>
        <p:spPr>
          <a:xfrm>
            <a:off x="188542" y="3682217"/>
            <a:ext cx="8766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Studies how we think about, influence, and relate to other people.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602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018"/>
            <a:ext cx="8600661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Experimental Psychology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45" y="1206013"/>
            <a:ext cx="8766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Using experiments to study human thought and behavior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23E19-523E-F605-7AFC-1C49102002B4}"/>
              </a:ext>
            </a:extLst>
          </p:cNvPr>
          <p:cNvSpPr txBox="1"/>
          <p:nvPr/>
        </p:nvSpPr>
        <p:spPr>
          <a:xfrm>
            <a:off x="401782" y="2567226"/>
            <a:ext cx="8600661" cy="861774"/>
          </a:xfrm>
          <a:prstGeom prst="rect">
            <a:avLst/>
          </a:prstGeom>
          <a:solidFill>
            <a:srgbClr val="B3FB6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Applied Research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49B06-93CB-C21B-3C64-961EBB1D6AF9}"/>
              </a:ext>
            </a:extLst>
          </p:cNvPr>
          <p:cNvSpPr txBox="1"/>
          <p:nvPr/>
        </p:nvSpPr>
        <p:spPr>
          <a:xfrm>
            <a:off x="188542" y="3682217"/>
            <a:ext cx="87669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 that is undertaken to solve a particular problem, not just to learn something new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16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018"/>
            <a:ext cx="8600661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Psychometrics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25689"/>
            <a:ext cx="87199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Focuses on the construction of assessment tools, measurement instruments, and formal models that help study and observe human thoughts and behavior.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These would be used in research studies and clinical settings</a:t>
            </a:r>
          </a:p>
        </p:txBody>
      </p:sp>
    </p:spTree>
    <p:extLst>
      <p:ext uri="{BB962C8B-B14F-4D97-AF65-F5344CB8AC3E}">
        <p14:creationId xmlns:p14="http://schemas.microsoft.com/office/powerpoint/2010/main" val="3244179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018"/>
            <a:ext cx="8600661" cy="93871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Human factors psychology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46" y="1224846"/>
            <a:ext cx="8839802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Studies the interplay between humans </a:t>
            </a: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and technology/machines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/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Focuses on improving technology and equipment to work better with human behavior and capabilities.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Sometimes called </a:t>
            </a:r>
            <a:r>
              <a:rPr kumimoji="0" lang="en-US" sz="3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engineering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psychology 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Example: 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helps Apple design an operating system that is more efficient and easier to use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6777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018"/>
            <a:ext cx="8600661" cy="86177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Health Psychology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A94A3-7551-447D-B363-A54EC7036C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84025"/>
            <a:ext cx="3893357" cy="1870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556" y="1246909"/>
            <a:ext cx="85609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Examines how biological, social, and psychological factors influence health and illness.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Designs conducts, or evaluates programs that help people live healthier lives (quitting smoking, improving sleep, managing pain, etc.)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19177C-BF57-44D0-92CE-1DD7997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37" y="5340337"/>
            <a:ext cx="2472572" cy="1395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4BA027-D8D8-4BE5-BAC0-8FF375B9D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52" y="5330465"/>
            <a:ext cx="1725757" cy="13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983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018"/>
            <a:ext cx="8600661" cy="861774"/>
          </a:xfrm>
          <a:prstGeom prst="rect">
            <a:avLst/>
          </a:prstGeom>
          <a:solidFill>
            <a:srgbClr val="D31F3D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Positive Psychology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556" y="1246909"/>
            <a:ext cx="85609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scientific study of human flourishing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Goal is to discover and promote the strengths and virtues that help individuals and communities thrive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Focuses on both individual and societal well-being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4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317CF4-47EF-C5FC-09C4-7DD79B01A698}"/>
              </a:ext>
            </a:extLst>
          </p:cNvPr>
          <p:cNvSpPr txBox="1"/>
          <p:nvPr/>
        </p:nvSpPr>
        <p:spPr>
          <a:xfrm>
            <a:off x="4912641" y="233795"/>
            <a:ext cx="4106668" cy="629169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Empiricism: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idea that </a:t>
            </a:r>
            <a:r>
              <a:rPr kumimoji="0" lang="en-US" sz="35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knowledge comes from experience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and that observation and </a:t>
            </a:r>
            <a:r>
              <a:rPr kumimoji="0" lang="en-US" sz="35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experimentation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allow us to gain scientific knowledge.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/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 modern psychology, we rely on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empirical research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 understand human thought and behavior.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B0CC0928-6AC0-6A49-72D9-73D92F13CE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r="19232" b="2"/>
          <a:stretch/>
        </p:blipFill>
        <p:spPr>
          <a:xfrm>
            <a:off x="1" y="857251"/>
            <a:ext cx="4686977" cy="5143499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68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 Beginning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413" y="1252460"/>
            <a:ext cx="4997624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Wilhelm Wundt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“Father” of psychology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EE594-262A-47D6-A8E1-0532A2652F9D}"/>
              </a:ext>
            </a:extLst>
          </p:cNvPr>
          <p:cNvSpPr txBox="1"/>
          <p:nvPr/>
        </p:nvSpPr>
        <p:spPr>
          <a:xfrm>
            <a:off x="142413" y="2768234"/>
            <a:ext cx="510846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Founded the first psychological laboratory in Leipzig, Germany in 1897.</a:t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Established psychology as a science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ACF43-642B-44B9-ACCA-AE4A3784F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49" y="1252460"/>
            <a:ext cx="3755438" cy="51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6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Structuralism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EE594-262A-47D6-A8E1-0532A2652F9D}"/>
              </a:ext>
            </a:extLst>
          </p:cNvPr>
          <p:cNvSpPr txBox="1"/>
          <p:nvPr/>
        </p:nvSpPr>
        <p:spPr>
          <a:xfrm>
            <a:off x="248326" y="1298401"/>
            <a:ext cx="8743273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Sought to understand the human mind by breaking it down into its most basic components (structures).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BEF89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Sensations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BEF89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Mental images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BEF89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Feelings, etc.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BEF89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Examined how these elements</a:t>
            </a:r>
            <a:b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combine to form more</a:t>
            </a:r>
            <a:b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complex experiences.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A1F0FC7-BBAD-547A-D807-A3B0EB67C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03" y="3858441"/>
            <a:ext cx="2748571" cy="28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1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Structuralism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EE594-262A-47D6-A8E1-0532A2652F9D}"/>
              </a:ext>
            </a:extLst>
          </p:cNvPr>
          <p:cNvSpPr txBox="1"/>
          <p:nvPr/>
        </p:nvSpPr>
        <p:spPr>
          <a:xfrm>
            <a:off x="248326" y="1298401"/>
            <a:ext cx="874327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Think of it like a periodic table of mental structures/elements.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---------------------------------------------------------------------------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Basic idea: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the whole can be understood by examining its parts.</a:t>
            </a:r>
          </a:p>
        </p:txBody>
      </p:sp>
    </p:spTree>
    <p:extLst>
      <p:ext uri="{BB962C8B-B14F-4D97-AF65-F5344CB8AC3E}">
        <p14:creationId xmlns:p14="http://schemas.microsoft.com/office/powerpoint/2010/main" val="383434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8"/>
            <a:ext cx="91440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Structuralism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EE594-262A-47D6-A8E1-0532A2652F9D}"/>
              </a:ext>
            </a:extLst>
          </p:cNvPr>
          <p:cNvSpPr txBox="1"/>
          <p:nvPr/>
        </p:nvSpPr>
        <p:spPr>
          <a:xfrm>
            <a:off x="248326" y="1298401"/>
            <a:ext cx="874327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Used 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Introspection: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Process of looking inward, observing one’s mental experiences/sensations, and reporting them back to the researcher.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What sensations, images, or feelings are you experiencing?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500" b="0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Unreliable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because the results are subjective and inconsistent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709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1530</Words>
  <Application>Microsoft Office PowerPoint</Application>
  <PresentationFormat>On-screen Show (4:3)</PresentationFormat>
  <Paragraphs>227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Arial Black</vt:lpstr>
      <vt:lpstr>Calibri</vt:lpstr>
      <vt:lpstr>Calibri Light</vt:lpstr>
      <vt:lpstr>Candara</vt:lpstr>
      <vt:lpstr>Century Gothic</vt:lpstr>
      <vt:lpstr>Comic Sans MS</vt:lpstr>
      <vt:lpstr>Garamond</vt:lpstr>
      <vt:lpstr>Impact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Gum</dc:creator>
  <cp:lastModifiedBy>Patterson, James B</cp:lastModifiedBy>
  <cp:revision>3</cp:revision>
  <dcterms:created xsi:type="dcterms:W3CDTF">2022-08-26T16:40:06Z</dcterms:created>
  <dcterms:modified xsi:type="dcterms:W3CDTF">2022-08-30T00:54:23Z</dcterms:modified>
</cp:coreProperties>
</file>