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107"/>
  </p:notesMasterIdLst>
  <p:sldIdLst>
    <p:sldId id="258" r:id="rId6"/>
    <p:sldId id="257" r:id="rId7"/>
    <p:sldId id="335" r:id="rId8"/>
    <p:sldId id="260" r:id="rId9"/>
    <p:sldId id="441" r:id="rId10"/>
    <p:sldId id="442" r:id="rId11"/>
    <p:sldId id="443" r:id="rId12"/>
    <p:sldId id="444" r:id="rId13"/>
    <p:sldId id="445" r:id="rId14"/>
    <p:sldId id="336" r:id="rId15"/>
    <p:sldId id="332" r:id="rId16"/>
    <p:sldId id="282" r:id="rId17"/>
    <p:sldId id="283" r:id="rId18"/>
    <p:sldId id="330" r:id="rId19"/>
    <p:sldId id="285" r:id="rId20"/>
    <p:sldId id="345" r:id="rId21"/>
    <p:sldId id="294" r:id="rId22"/>
    <p:sldId id="284"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341"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342" r:id="rId51"/>
    <p:sldId id="359" r:id="rId52"/>
    <p:sldId id="360" r:id="rId53"/>
    <p:sldId id="410" r:id="rId54"/>
    <p:sldId id="361"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344"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343" r:id="rId104"/>
    <p:sldId id="323" r:id="rId105"/>
    <p:sldId id="329" r:id="rId10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notesMaster" Target="notesMasters/notesMaster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402B7-3DE4-45C2-8381-58E9BDD4370D}" type="doc">
      <dgm:prSet loTypeId="urn:microsoft.com/office/officeart/2008/layout/NameandTitleOrganizationalChart" loCatId="hierarchy" qsTypeId="urn:microsoft.com/office/officeart/2005/8/quickstyle/3d1" qsCatId="3D" csTypeId="urn:microsoft.com/office/officeart/2005/8/colors/accent3_4" csCatId="accent3" phldr="1"/>
      <dgm:spPr/>
      <dgm:t>
        <a:bodyPr/>
        <a:lstStyle/>
        <a:p>
          <a:endParaRPr lang="en-US"/>
        </a:p>
      </dgm:t>
    </dgm:pt>
    <dgm:pt modelId="{42B5170E-640E-47B3-895C-2DFC27790B8A}">
      <dgm:prSet phldrT="[Text]" custT="1"/>
      <dgm:spPr/>
      <dgm:t>
        <a:bodyPr/>
        <a:lstStyle/>
        <a:p>
          <a:r>
            <a:rPr lang="en-US" sz="2000" dirty="0" smtClean="0"/>
            <a:t>LaShonda Outing, CPPB</a:t>
          </a:r>
          <a:endParaRPr lang="en-US" sz="2000" dirty="0"/>
        </a:p>
      </dgm:t>
    </dgm:pt>
    <dgm:pt modelId="{48755166-BBC1-4D89-AE52-4A1F166B5302}" type="parTrans" cxnId="{67692F0D-F6DE-4733-8B8D-3542E2A51A75}">
      <dgm:prSet/>
      <dgm:spPr/>
      <dgm:t>
        <a:bodyPr/>
        <a:lstStyle/>
        <a:p>
          <a:endParaRPr lang="en-US"/>
        </a:p>
      </dgm:t>
    </dgm:pt>
    <dgm:pt modelId="{880502D7-5A9F-4B9C-B942-E819FD497215}" type="sibTrans" cxnId="{67692F0D-F6DE-4733-8B8D-3542E2A51A75}">
      <dgm:prSet custT="1"/>
      <dgm:spPr/>
      <dgm:t>
        <a:bodyPr/>
        <a:lstStyle/>
        <a:p>
          <a:pPr algn="ctr"/>
          <a:r>
            <a:rPr lang="en-US" sz="1800" b="1" dirty="0" smtClean="0"/>
            <a:t>Director </a:t>
          </a:r>
          <a:r>
            <a:rPr lang="en-US" sz="1800" b="1" dirty="0"/>
            <a:t>of </a:t>
          </a:r>
          <a:r>
            <a:rPr lang="en-US" sz="1800" b="1" dirty="0" smtClean="0"/>
            <a:t>Procurement,  Warehouse and Printing Services</a:t>
          </a:r>
          <a:endParaRPr lang="en-US" sz="1800" b="1" dirty="0"/>
        </a:p>
      </dgm:t>
    </dgm:pt>
    <dgm:pt modelId="{BA8DF2C5-BBF6-4371-81F1-0756782D4B99}" type="asst">
      <dgm:prSet phldrT="[Text]" custT="1"/>
      <dgm:spPr/>
      <dgm:t>
        <a:bodyPr/>
        <a:lstStyle/>
        <a:p>
          <a:r>
            <a:rPr lang="en-US" sz="2000" dirty="0" smtClean="0"/>
            <a:t>Timika Beaver</a:t>
          </a:r>
          <a:endParaRPr lang="en-US" sz="2000" dirty="0"/>
        </a:p>
      </dgm:t>
    </dgm:pt>
    <dgm:pt modelId="{67CE55AA-8179-4E28-88EF-960241BA8DAE}" type="parTrans" cxnId="{7B2D5799-4038-41E8-97FD-AB9000B6D464}">
      <dgm:prSet/>
      <dgm:spPr/>
      <dgm:t>
        <a:bodyPr/>
        <a:lstStyle/>
        <a:p>
          <a:endParaRPr lang="en-US"/>
        </a:p>
      </dgm:t>
    </dgm:pt>
    <dgm:pt modelId="{03B39913-DDE6-4B58-80AA-EE5849082A79}" type="sibTrans" cxnId="{7B2D5799-4038-41E8-97FD-AB9000B6D464}">
      <dgm:prSet custT="1"/>
      <dgm:spPr/>
      <dgm:t>
        <a:bodyPr/>
        <a:lstStyle/>
        <a:p>
          <a:pPr algn="ctr"/>
          <a:r>
            <a:rPr lang="en-US" sz="1800" b="1" dirty="0"/>
            <a:t>Procurement Manager</a:t>
          </a:r>
        </a:p>
      </dgm:t>
    </dgm:pt>
    <dgm:pt modelId="{1D34C3F9-E4A2-442A-9031-B383408DF322}">
      <dgm:prSet phldrT="[Text]" custT="1"/>
      <dgm:spPr/>
      <dgm:t>
        <a:bodyPr/>
        <a:lstStyle/>
        <a:p>
          <a:r>
            <a:rPr lang="en-US" sz="2000" dirty="0" smtClean="0"/>
            <a:t>Bridgette Williams</a:t>
          </a:r>
          <a:endParaRPr lang="en-US" sz="2000" dirty="0"/>
        </a:p>
      </dgm:t>
    </dgm:pt>
    <dgm:pt modelId="{1D9A49E7-796C-4A1A-B4C3-A2CDC2A94BC7}" type="parTrans" cxnId="{B5E31EE2-A7A0-4DB7-B4CF-20EE1B98D8C6}">
      <dgm:prSet/>
      <dgm:spPr/>
      <dgm:t>
        <a:bodyPr/>
        <a:lstStyle/>
        <a:p>
          <a:endParaRPr lang="en-US"/>
        </a:p>
      </dgm:t>
    </dgm:pt>
    <dgm:pt modelId="{0CAA83D6-F76F-4553-BF63-A823B65087F1}" type="sibTrans" cxnId="{B5E31EE2-A7A0-4DB7-B4CF-20EE1B98D8C6}">
      <dgm:prSet custT="1"/>
      <dgm:spPr/>
      <dgm:t>
        <a:bodyPr/>
        <a:lstStyle/>
        <a:p>
          <a:pPr algn="ctr"/>
          <a:r>
            <a:rPr lang="en-US" sz="2000" b="1" dirty="0" smtClean="0"/>
            <a:t>Admin. </a:t>
          </a:r>
          <a:r>
            <a:rPr lang="en-US" sz="2000" b="1" dirty="0" err="1" smtClean="0"/>
            <a:t>Asst</a:t>
          </a:r>
          <a:r>
            <a:rPr lang="en-US" sz="2000" b="1" dirty="0" smtClean="0"/>
            <a:t>/Records Retention Specialist</a:t>
          </a:r>
          <a:endParaRPr lang="en-US" sz="2000" b="1" dirty="0"/>
        </a:p>
      </dgm:t>
    </dgm:pt>
    <dgm:pt modelId="{281DEC53-6734-4F8F-BF5D-1AAB4FE3CF7B}">
      <dgm:prSet phldrT="[Text]" custT="1"/>
      <dgm:spPr/>
      <dgm:t>
        <a:bodyPr/>
        <a:lstStyle/>
        <a:p>
          <a:r>
            <a:rPr lang="en-US" sz="1600" dirty="0" smtClean="0"/>
            <a:t>Yolanda Cuttino</a:t>
          </a:r>
          <a:endParaRPr lang="en-US" sz="1600" dirty="0"/>
        </a:p>
      </dgm:t>
    </dgm:pt>
    <dgm:pt modelId="{30C1D7DB-0FB4-41EE-A2CF-6B2B2247685D}" type="parTrans" cxnId="{60FD6CD1-4B8A-4347-91D1-D241CC1B64E0}">
      <dgm:prSet/>
      <dgm:spPr/>
      <dgm:t>
        <a:bodyPr/>
        <a:lstStyle/>
        <a:p>
          <a:endParaRPr lang="en-US"/>
        </a:p>
      </dgm:t>
    </dgm:pt>
    <dgm:pt modelId="{660A912B-66A2-4DB6-9282-877563AD48A6}" type="sibTrans" cxnId="{60FD6CD1-4B8A-4347-91D1-D241CC1B64E0}">
      <dgm:prSet custT="1"/>
      <dgm:spPr/>
      <dgm:t>
        <a:bodyPr/>
        <a:lstStyle/>
        <a:p>
          <a:pPr algn="ctr">
            <a:lnSpc>
              <a:spcPct val="100000"/>
            </a:lnSpc>
            <a:spcAft>
              <a:spcPts val="0"/>
            </a:spcAft>
          </a:pPr>
          <a:r>
            <a:rPr lang="en-US" sz="1600" b="1" dirty="0"/>
            <a:t>Procurement </a:t>
          </a:r>
          <a:r>
            <a:rPr lang="en-US" sz="1600" b="1" dirty="0" smtClean="0"/>
            <a:t>Specialist</a:t>
          </a:r>
        </a:p>
        <a:p>
          <a:pPr algn="ctr">
            <a:lnSpc>
              <a:spcPct val="100000"/>
            </a:lnSpc>
            <a:spcAft>
              <a:spcPts val="0"/>
            </a:spcAft>
          </a:pPr>
          <a:r>
            <a:rPr lang="en-US" sz="1600" b="1" dirty="0" smtClean="0"/>
            <a:t> P-Card </a:t>
          </a:r>
          <a:r>
            <a:rPr lang="en-US" sz="1600" b="1" dirty="0"/>
            <a:t>Administrato</a:t>
          </a:r>
          <a:r>
            <a:rPr lang="en-US" sz="1600" dirty="0"/>
            <a:t>r</a:t>
          </a:r>
        </a:p>
      </dgm:t>
    </dgm:pt>
    <dgm:pt modelId="{E178F9AF-F674-4AEF-8E2C-DADD7FB80828}">
      <dgm:prSet phldrT="[Text]" custT="1"/>
      <dgm:spPr/>
      <dgm:t>
        <a:bodyPr/>
        <a:lstStyle/>
        <a:p>
          <a:r>
            <a:rPr lang="en-US" sz="1800" dirty="0" smtClean="0"/>
            <a:t>VACANT</a:t>
          </a:r>
          <a:endParaRPr lang="en-US" sz="1800" dirty="0"/>
        </a:p>
      </dgm:t>
    </dgm:pt>
    <dgm:pt modelId="{30A9BC7E-2233-4DA7-8D8A-3EEE08AD7598}" type="parTrans" cxnId="{CDEB4192-35BB-4DBB-8F99-CF500596A37A}">
      <dgm:prSet/>
      <dgm:spPr/>
      <dgm:t>
        <a:bodyPr/>
        <a:lstStyle/>
        <a:p>
          <a:endParaRPr lang="en-US"/>
        </a:p>
      </dgm:t>
    </dgm:pt>
    <dgm:pt modelId="{C1C256FC-4724-43B6-AB54-B2F6EC0F0C6C}" type="sibTrans" cxnId="{CDEB4192-35BB-4DBB-8F99-CF500596A37A}">
      <dgm:prSet custT="1"/>
      <dgm:spPr/>
      <dgm:t>
        <a:bodyPr/>
        <a:lstStyle/>
        <a:p>
          <a:pPr algn="ctr"/>
          <a:r>
            <a:rPr lang="en-US" sz="1600" b="1" dirty="0" smtClean="0"/>
            <a:t>Procurement Specialist</a:t>
          </a:r>
          <a:endParaRPr lang="en-US" sz="1600" b="1" dirty="0"/>
        </a:p>
      </dgm:t>
    </dgm:pt>
    <dgm:pt modelId="{262E5AE4-A53C-40F8-B7C9-4A30189F9EA0}" type="asst">
      <dgm:prSet custT="1"/>
      <dgm:spPr/>
      <dgm:t>
        <a:bodyPr/>
        <a:lstStyle/>
        <a:p>
          <a:r>
            <a:rPr lang="en-US" sz="1800" dirty="0" smtClean="0"/>
            <a:t>C Leigh Hodges</a:t>
          </a:r>
          <a:endParaRPr lang="en-US" sz="1800" dirty="0"/>
        </a:p>
      </dgm:t>
    </dgm:pt>
    <dgm:pt modelId="{43D56337-3D70-49AC-80ED-6CBC284FFAD0}" type="parTrans" cxnId="{C3B89427-84C5-45D0-955C-4BE4B86F8738}">
      <dgm:prSet/>
      <dgm:spPr/>
      <dgm:t>
        <a:bodyPr/>
        <a:lstStyle/>
        <a:p>
          <a:endParaRPr lang="en-US"/>
        </a:p>
      </dgm:t>
    </dgm:pt>
    <dgm:pt modelId="{F5DAB72E-5CD8-44E2-A51B-2A24B7FC7779}" type="sibTrans" cxnId="{C3B89427-84C5-45D0-955C-4BE4B86F8738}">
      <dgm:prSet custT="1"/>
      <dgm:spPr/>
      <dgm:t>
        <a:bodyPr/>
        <a:lstStyle/>
        <a:p>
          <a:pPr algn="ctr"/>
          <a:r>
            <a:rPr lang="en-US" sz="1800" b="1" dirty="0"/>
            <a:t>Construction Contracts </a:t>
          </a:r>
          <a:r>
            <a:rPr lang="en-US" sz="1800" b="1" dirty="0" smtClean="0"/>
            <a:t>Manager</a:t>
          </a:r>
          <a:endParaRPr lang="en-US" sz="1200" b="1" dirty="0"/>
        </a:p>
      </dgm:t>
    </dgm:pt>
    <dgm:pt modelId="{ACB8A082-9BA9-4E06-8745-B47F9F0A6DB0}">
      <dgm:prSet custT="1"/>
      <dgm:spPr/>
      <dgm:t>
        <a:bodyPr/>
        <a:lstStyle/>
        <a:p>
          <a:r>
            <a:rPr lang="en-US" sz="1600" dirty="0" smtClean="0"/>
            <a:t>Stephanie Conrad</a:t>
          </a:r>
          <a:endParaRPr lang="en-US" sz="1600" dirty="0"/>
        </a:p>
      </dgm:t>
    </dgm:pt>
    <dgm:pt modelId="{F2819C21-B3FE-4752-801F-06DAA9D2B1B8}" type="parTrans" cxnId="{AFFCC5EF-F036-46C1-BFCC-5280C3FCFB9C}">
      <dgm:prSet/>
      <dgm:spPr/>
      <dgm:t>
        <a:bodyPr/>
        <a:lstStyle/>
        <a:p>
          <a:endParaRPr lang="en-US"/>
        </a:p>
      </dgm:t>
    </dgm:pt>
    <dgm:pt modelId="{448BBE6D-784D-43D8-A466-4FC4354E8879}" type="sibTrans" cxnId="{AFFCC5EF-F036-46C1-BFCC-5280C3FCFB9C}">
      <dgm:prSet custT="1"/>
      <dgm:spPr/>
      <dgm:t>
        <a:bodyPr/>
        <a:lstStyle/>
        <a:p>
          <a:pPr algn="ctr"/>
          <a:r>
            <a:rPr lang="en-US" sz="1600" b="1" dirty="0"/>
            <a:t>Procurement </a:t>
          </a:r>
          <a:r>
            <a:rPr lang="en-US" sz="1600" b="1" dirty="0" smtClean="0"/>
            <a:t>Specialist</a:t>
          </a:r>
          <a:endParaRPr lang="en-US" sz="1600" b="1" dirty="0"/>
        </a:p>
      </dgm:t>
    </dgm:pt>
    <dgm:pt modelId="{3EC92B16-C38A-4AA9-8541-BBB501373057}" type="pres">
      <dgm:prSet presAssocID="{89F402B7-3DE4-45C2-8381-58E9BDD4370D}" presName="hierChild1" presStyleCnt="0">
        <dgm:presLayoutVars>
          <dgm:orgChart val="1"/>
          <dgm:chPref val="1"/>
          <dgm:dir/>
          <dgm:animOne val="branch"/>
          <dgm:animLvl val="lvl"/>
          <dgm:resizeHandles/>
        </dgm:presLayoutVars>
      </dgm:prSet>
      <dgm:spPr/>
      <dgm:t>
        <a:bodyPr/>
        <a:lstStyle/>
        <a:p>
          <a:endParaRPr lang="en-US"/>
        </a:p>
      </dgm:t>
    </dgm:pt>
    <dgm:pt modelId="{1CF0373F-967B-48D2-AE96-09B5E5F61777}" type="pres">
      <dgm:prSet presAssocID="{42B5170E-640E-47B3-895C-2DFC27790B8A}" presName="hierRoot1" presStyleCnt="0">
        <dgm:presLayoutVars>
          <dgm:hierBranch val="init"/>
        </dgm:presLayoutVars>
      </dgm:prSet>
      <dgm:spPr/>
      <dgm:t>
        <a:bodyPr/>
        <a:lstStyle/>
        <a:p>
          <a:endParaRPr lang="en-US"/>
        </a:p>
      </dgm:t>
    </dgm:pt>
    <dgm:pt modelId="{F70B41E6-9F36-4A22-A8DB-02243960D85A}" type="pres">
      <dgm:prSet presAssocID="{42B5170E-640E-47B3-895C-2DFC27790B8A}" presName="rootComposite1" presStyleCnt="0"/>
      <dgm:spPr/>
      <dgm:t>
        <a:bodyPr/>
        <a:lstStyle/>
        <a:p>
          <a:endParaRPr lang="en-US"/>
        </a:p>
      </dgm:t>
    </dgm:pt>
    <dgm:pt modelId="{1ADBFBB6-5DD3-4176-B366-031637D8618E}" type="pres">
      <dgm:prSet presAssocID="{42B5170E-640E-47B3-895C-2DFC27790B8A}" presName="rootText1" presStyleLbl="node0" presStyleIdx="0" presStyleCnt="1" custScaleX="338705" custLinFactY="-79918" custLinFactNeighborX="-17142" custLinFactNeighborY="-100000">
        <dgm:presLayoutVars>
          <dgm:chMax/>
          <dgm:chPref val="3"/>
        </dgm:presLayoutVars>
      </dgm:prSet>
      <dgm:spPr/>
      <dgm:t>
        <a:bodyPr/>
        <a:lstStyle/>
        <a:p>
          <a:endParaRPr lang="en-US"/>
        </a:p>
      </dgm:t>
    </dgm:pt>
    <dgm:pt modelId="{4A316231-5398-4E88-87FC-40C9AB30C710}" type="pres">
      <dgm:prSet presAssocID="{42B5170E-640E-47B3-895C-2DFC27790B8A}" presName="titleText1" presStyleLbl="fgAcc0" presStyleIdx="0" presStyleCnt="1" custScaleX="842189" custScaleY="264932" custLinFactY="-187934" custLinFactNeighborX="-33165" custLinFactNeighborY="-200000">
        <dgm:presLayoutVars>
          <dgm:chMax val="0"/>
          <dgm:chPref val="0"/>
        </dgm:presLayoutVars>
      </dgm:prSet>
      <dgm:spPr/>
      <dgm:t>
        <a:bodyPr/>
        <a:lstStyle/>
        <a:p>
          <a:endParaRPr lang="en-US"/>
        </a:p>
      </dgm:t>
    </dgm:pt>
    <dgm:pt modelId="{0769E132-464C-40D7-8761-C9655838983D}" type="pres">
      <dgm:prSet presAssocID="{42B5170E-640E-47B3-895C-2DFC27790B8A}" presName="rootConnector1" presStyleLbl="node1" presStyleIdx="0" presStyleCnt="4"/>
      <dgm:spPr/>
      <dgm:t>
        <a:bodyPr/>
        <a:lstStyle/>
        <a:p>
          <a:endParaRPr lang="en-US"/>
        </a:p>
      </dgm:t>
    </dgm:pt>
    <dgm:pt modelId="{7ADECFB1-01AA-40D1-A01B-2F279DBA2969}" type="pres">
      <dgm:prSet presAssocID="{42B5170E-640E-47B3-895C-2DFC27790B8A}" presName="hierChild2" presStyleCnt="0"/>
      <dgm:spPr/>
      <dgm:t>
        <a:bodyPr/>
        <a:lstStyle/>
        <a:p>
          <a:endParaRPr lang="en-US"/>
        </a:p>
      </dgm:t>
    </dgm:pt>
    <dgm:pt modelId="{69B2B12A-EB82-4FD0-9DF1-58E459244D17}" type="pres">
      <dgm:prSet presAssocID="{1D9A49E7-796C-4A1A-B4C3-A2CDC2A94BC7}" presName="Name37" presStyleLbl="parChTrans1D2" presStyleIdx="0" presStyleCnt="6"/>
      <dgm:spPr/>
      <dgm:t>
        <a:bodyPr/>
        <a:lstStyle/>
        <a:p>
          <a:endParaRPr lang="en-US"/>
        </a:p>
      </dgm:t>
    </dgm:pt>
    <dgm:pt modelId="{3A22FAEF-4EDF-4C7A-87D9-7C0C02997448}" type="pres">
      <dgm:prSet presAssocID="{1D34C3F9-E4A2-442A-9031-B383408DF322}" presName="hierRoot2" presStyleCnt="0">
        <dgm:presLayoutVars>
          <dgm:hierBranch val="init"/>
        </dgm:presLayoutVars>
      </dgm:prSet>
      <dgm:spPr/>
      <dgm:t>
        <a:bodyPr/>
        <a:lstStyle/>
        <a:p>
          <a:endParaRPr lang="en-US"/>
        </a:p>
      </dgm:t>
    </dgm:pt>
    <dgm:pt modelId="{78D9FD2D-1B87-437A-8882-4C4FF0C553F9}" type="pres">
      <dgm:prSet presAssocID="{1D34C3F9-E4A2-442A-9031-B383408DF322}" presName="rootComposite" presStyleCnt="0"/>
      <dgm:spPr/>
      <dgm:t>
        <a:bodyPr/>
        <a:lstStyle/>
        <a:p>
          <a:endParaRPr lang="en-US"/>
        </a:p>
      </dgm:t>
    </dgm:pt>
    <dgm:pt modelId="{244CBC96-2090-4CB5-B76F-B2CE8CF31620}" type="pres">
      <dgm:prSet presAssocID="{1D34C3F9-E4A2-442A-9031-B383408DF322}" presName="rootText" presStyleLbl="node1" presStyleIdx="0" presStyleCnt="4" custScaleX="305300" custScaleY="146992" custLinFactX="108233" custLinFactY="-165968" custLinFactNeighborX="200000" custLinFactNeighborY="-200000">
        <dgm:presLayoutVars>
          <dgm:chMax/>
          <dgm:chPref val="3"/>
        </dgm:presLayoutVars>
      </dgm:prSet>
      <dgm:spPr/>
      <dgm:t>
        <a:bodyPr/>
        <a:lstStyle/>
        <a:p>
          <a:endParaRPr lang="en-US"/>
        </a:p>
      </dgm:t>
    </dgm:pt>
    <dgm:pt modelId="{71C56785-7601-4E4F-8788-D2D8308DE1DB}" type="pres">
      <dgm:prSet presAssocID="{1D34C3F9-E4A2-442A-9031-B383408DF322}" presName="titleText2" presStyleLbl="fgAcc1" presStyleIdx="0" presStyleCnt="4" custScaleX="369312" custScaleY="385903" custLinFactX="112858" custLinFactY="-400000" custLinFactNeighborX="200000" custLinFactNeighborY="-469375">
        <dgm:presLayoutVars>
          <dgm:chMax val="0"/>
          <dgm:chPref val="0"/>
        </dgm:presLayoutVars>
      </dgm:prSet>
      <dgm:spPr/>
      <dgm:t>
        <a:bodyPr/>
        <a:lstStyle/>
        <a:p>
          <a:endParaRPr lang="en-US"/>
        </a:p>
      </dgm:t>
    </dgm:pt>
    <dgm:pt modelId="{C0D85D65-3905-4974-BA94-7339C065B98A}" type="pres">
      <dgm:prSet presAssocID="{1D34C3F9-E4A2-442A-9031-B383408DF322}" presName="rootConnector" presStyleLbl="node2" presStyleIdx="0" presStyleCnt="0"/>
      <dgm:spPr/>
      <dgm:t>
        <a:bodyPr/>
        <a:lstStyle/>
        <a:p>
          <a:endParaRPr lang="en-US"/>
        </a:p>
      </dgm:t>
    </dgm:pt>
    <dgm:pt modelId="{8903CD14-F16F-4318-B988-DCF27019FBFD}" type="pres">
      <dgm:prSet presAssocID="{1D34C3F9-E4A2-442A-9031-B383408DF322}" presName="hierChild4" presStyleCnt="0"/>
      <dgm:spPr/>
      <dgm:t>
        <a:bodyPr/>
        <a:lstStyle/>
        <a:p>
          <a:endParaRPr lang="en-US"/>
        </a:p>
      </dgm:t>
    </dgm:pt>
    <dgm:pt modelId="{43A57578-C8BA-49E5-B642-47F2C4AB528F}" type="pres">
      <dgm:prSet presAssocID="{1D34C3F9-E4A2-442A-9031-B383408DF322}" presName="hierChild5" presStyleCnt="0"/>
      <dgm:spPr/>
      <dgm:t>
        <a:bodyPr/>
        <a:lstStyle/>
        <a:p>
          <a:endParaRPr lang="en-US"/>
        </a:p>
      </dgm:t>
    </dgm:pt>
    <dgm:pt modelId="{0F380E00-232E-45FC-A00E-ACC5FD7A9FB5}" type="pres">
      <dgm:prSet presAssocID="{30C1D7DB-0FB4-41EE-A2CF-6B2B2247685D}" presName="Name37" presStyleLbl="parChTrans1D2" presStyleIdx="1" presStyleCnt="6"/>
      <dgm:spPr/>
      <dgm:t>
        <a:bodyPr/>
        <a:lstStyle/>
        <a:p>
          <a:endParaRPr lang="en-US"/>
        </a:p>
      </dgm:t>
    </dgm:pt>
    <dgm:pt modelId="{EAEE1314-DEF1-45F5-94CE-C8CA2EC8292A}" type="pres">
      <dgm:prSet presAssocID="{281DEC53-6734-4F8F-BF5D-1AAB4FE3CF7B}" presName="hierRoot2" presStyleCnt="0">
        <dgm:presLayoutVars>
          <dgm:hierBranch val="init"/>
        </dgm:presLayoutVars>
      </dgm:prSet>
      <dgm:spPr/>
      <dgm:t>
        <a:bodyPr/>
        <a:lstStyle/>
        <a:p>
          <a:endParaRPr lang="en-US"/>
        </a:p>
      </dgm:t>
    </dgm:pt>
    <dgm:pt modelId="{A7989205-C8D8-43F2-810A-3256559B27F7}" type="pres">
      <dgm:prSet presAssocID="{281DEC53-6734-4F8F-BF5D-1AAB4FE3CF7B}" presName="rootComposite" presStyleCnt="0"/>
      <dgm:spPr/>
      <dgm:t>
        <a:bodyPr/>
        <a:lstStyle/>
        <a:p>
          <a:endParaRPr lang="en-US"/>
        </a:p>
      </dgm:t>
    </dgm:pt>
    <dgm:pt modelId="{B9F1C46F-D67D-4345-8669-B3FBC7352928}" type="pres">
      <dgm:prSet presAssocID="{281DEC53-6734-4F8F-BF5D-1AAB4FE3CF7B}" presName="rootText" presStyleLbl="node1" presStyleIdx="1" presStyleCnt="4" custScaleX="170813" custLinFactX="-100000" custLinFactNeighborX="-193130" custLinFactNeighborY="36375">
        <dgm:presLayoutVars>
          <dgm:chMax/>
          <dgm:chPref val="3"/>
        </dgm:presLayoutVars>
      </dgm:prSet>
      <dgm:spPr/>
      <dgm:t>
        <a:bodyPr/>
        <a:lstStyle/>
        <a:p>
          <a:endParaRPr lang="en-US"/>
        </a:p>
      </dgm:t>
    </dgm:pt>
    <dgm:pt modelId="{FA6E5B1C-2C92-46B1-B46E-2B606CCEDD68}" type="pres">
      <dgm:prSet presAssocID="{281DEC53-6734-4F8F-BF5D-1AAB4FE3CF7B}" presName="titleText2" presStyleLbl="fgAcc1" presStyleIdx="1" presStyleCnt="4" custScaleX="247598" custScaleY="445939" custLinFactX="-125312" custLinFactY="113568" custLinFactNeighborX="-200000" custLinFactNeighborY="200000">
        <dgm:presLayoutVars>
          <dgm:chMax val="0"/>
          <dgm:chPref val="0"/>
        </dgm:presLayoutVars>
      </dgm:prSet>
      <dgm:spPr/>
      <dgm:t>
        <a:bodyPr/>
        <a:lstStyle/>
        <a:p>
          <a:endParaRPr lang="en-US"/>
        </a:p>
      </dgm:t>
    </dgm:pt>
    <dgm:pt modelId="{D693265C-6791-4ABD-8875-0FEBB7FF7F00}" type="pres">
      <dgm:prSet presAssocID="{281DEC53-6734-4F8F-BF5D-1AAB4FE3CF7B}" presName="rootConnector" presStyleLbl="node2" presStyleIdx="0" presStyleCnt="0"/>
      <dgm:spPr/>
      <dgm:t>
        <a:bodyPr/>
        <a:lstStyle/>
        <a:p>
          <a:endParaRPr lang="en-US"/>
        </a:p>
      </dgm:t>
    </dgm:pt>
    <dgm:pt modelId="{14ACDF53-1949-4FF8-B223-C9FA78062AB8}" type="pres">
      <dgm:prSet presAssocID="{281DEC53-6734-4F8F-BF5D-1AAB4FE3CF7B}" presName="hierChild4" presStyleCnt="0"/>
      <dgm:spPr/>
      <dgm:t>
        <a:bodyPr/>
        <a:lstStyle/>
        <a:p>
          <a:endParaRPr lang="en-US"/>
        </a:p>
      </dgm:t>
    </dgm:pt>
    <dgm:pt modelId="{FB924D0E-EAA7-4E68-ACE2-7368A9EA6267}" type="pres">
      <dgm:prSet presAssocID="{281DEC53-6734-4F8F-BF5D-1AAB4FE3CF7B}" presName="hierChild5" presStyleCnt="0"/>
      <dgm:spPr/>
      <dgm:t>
        <a:bodyPr/>
        <a:lstStyle/>
        <a:p>
          <a:endParaRPr lang="en-US"/>
        </a:p>
      </dgm:t>
    </dgm:pt>
    <dgm:pt modelId="{B6EC14D1-E495-4718-81F1-7A090D5DD0BA}" type="pres">
      <dgm:prSet presAssocID="{30A9BC7E-2233-4DA7-8D8A-3EEE08AD7598}" presName="Name37" presStyleLbl="parChTrans1D2" presStyleIdx="2" presStyleCnt="6"/>
      <dgm:spPr/>
      <dgm:t>
        <a:bodyPr/>
        <a:lstStyle/>
        <a:p>
          <a:endParaRPr lang="en-US"/>
        </a:p>
      </dgm:t>
    </dgm:pt>
    <dgm:pt modelId="{0631ABCA-B9C1-4C7B-B416-5CA3B7F3DF01}" type="pres">
      <dgm:prSet presAssocID="{E178F9AF-F674-4AEF-8E2C-DADD7FB80828}" presName="hierRoot2" presStyleCnt="0">
        <dgm:presLayoutVars>
          <dgm:hierBranch val="init"/>
        </dgm:presLayoutVars>
      </dgm:prSet>
      <dgm:spPr/>
      <dgm:t>
        <a:bodyPr/>
        <a:lstStyle/>
        <a:p>
          <a:endParaRPr lang="en-US"/>
        </a:p>
      </dgm:t>
    </dgm:pt>
    <dgm:pt modelId="{C753B56B-D5A9-45FC-9030-13F4B93DE447}" type="pres">
      <dgm:prSet presAssocID="{E178F9AF-F674-4AEF-8E2C-DADD7FB80828}" presName="rootComposite" presStyleCnt="0"/>
      <dgm:spPr/>
      <dgm:t>
        <a:bodyPr/>
        <a:lstStyle/>
        <a:p>
          <a:endParaRPr lang="en-US"/>
        </a:p>
      </dgm:t>
    </dgm:pt>
    <dgm:pt modelId="{6911118E-2DBA-4379-A815-54D71AAD40D9}" type="pres">
      <dgm:prSet presAssocID="{E178F9AF-F674-4AEF-8E2C-DADD7FB80828}" presName="rootText" presStyleLbl="node1" presStyleIdx="2" presStyleCnt="4" custScaleX="132661" custLinFactX="-100000" custLinFactNeighborX="-105328" custLinFactNeighborY="64883">
        <dgm:presLayoutVars>
          <dgm:chMax/>
          <dgm:chPref val="3"/>
        </dgm:presLayoutVars>
      </dgm:prSet>
      <dgm:spPr/>
      <dgm:t>
        <a:bodyPr/>
        <a:lstStyle/>
        <a:p>
          <a:endParaRPr lang="en-US"/>
        </a:p>
      </dgm:t>
    </dgm:pt>
    <dgm:pt modelId="{901D941E-7512-47DD-8713-F86A7A6AFA75}" type="pres">
      <dgm:prSet presAssocID="{E178F9AF-F674-4AEF-8E2C-DADD7FB80828}" presName="titleText2" presStyleLbl="fgAcc1" presStyleIdx="2" presStyleCnt="4" custScaleX="146329" custScaleY="277509" custLinFactX="-100000" custLinFactY="141340" custLinFactNeighborX="-124570" custLinFactNeighborY="200000">
        <dgm:presLayoutVars>
          <dgm:chMax val="0"/>
          <dgm:chPref val="0"/>
        </dgm:presLayoutVars>
      </dgm:prSet>
      <dgm:spPr/>
      <dgm:t>
        <a:bodyPr/>
        <a:lstStyle/>
        <a:p>
          <a:endParaRPr lang="en-US"/>
        </a:p>
      </dgm:t>
    </dgm:pt>
    <dgm:pt modelId="{8A23739F-3214-4078-8DD7-BDE47DAE62FE}" type="pres">
      <dgm:prSet presAssocID="{E178F9AF-F674-4AEF-8E2C-DADD7FB80828}" presName="rootConnector" presStyleLbl="node2" presStyleIdx="0" presStyleCnt="0"/>
      <dgm:spPr/>
      <dgm:t>
        <a:bodyPr/>
        <a:lstStyle/>
        <a:p>
          <a:endParaRPr lang="en-US"/>
        </a:p>
      </dgm:t>
    </dgm:pt>
    <dgm:pt modelId="{2A86E928-B99A-4738-B076-4BCD514FBCD6}" type="pres">
      <dgm:prSet presAssocID="{E178F9AF-F674-4AEF-8E2C-DADD7FB80828}" presName="hierChild4" presStyleCnt="0"/>
      <dgm:spPr/>
      <dgm:t>
        <a:bodyPr/>
        <a:lstStyle/>
        <a:p>
          <a:endParaRPr lang="en-US"/>
        </a:p>
      </dgm:t>
    </dgm:pt>
    <dgm:pt modelId="{5FE2FFFD-7324-4DC5-888A-AA230B3DE506}" type="pres">
      <dgm:prSet presAssocID="{E178F9AF-F674-4AEF-8E2C-DADD7FB80828}" presName="hierChild5" presStyleCnt="0"/>
      <dgm:spPr/>
      <dgm:t>
        <a:bodyPr/>
        <a:lstStyle/>
        <a:p>
          <a:endParaRPr lang="en-US"/>
        </a:p>
      </dgm:t>
    </dgm:pt>
    <dgm:pt modelId="{0BAA9EDB-AEF5-406A-982A-950CFA4F9DF4}" type="pres">
      <dgm:prSet presAssocID="{F2819C21-B3FE-4752-801F-06DAA9D2B1B8}" presName="Name37" presStyleLbl="parChTrans1D2" presStyleIdx="3" presStyleCnt="6"/>
      <dgm:spPr/>
      <dgm:t>
        <a:bodyPr/>
        <a:lstStyle/>
        <a:p>
          <a:endParaRPr lang="en-US"/>
        </a:p>
      </dgm:t>
    </dgm:pt>
    <dgm:pt modelId="{6800B5DE-4679-4775-A75F-E4FEB0E9B2D7}" type="pres">
      <dgm:prSet presAssocID="{ACB8A082-9BA9-4E06-8745-B47F9F0A6DB0}" presName="hierRoot2" presStyleCnt="0">
        <dgm:presLayoutVars>
          <dgm:hierBranch val="init"/>
        </dgm:presLayoutVars>
      </dgm:prSet>
      <dgm:spPr/>
      <dgm:t>
        <a:bodyPr/>
        <a:lstStyle/>
        <a:p>
          <a:endParaRPr lang="en-US"/>
        </a:p>
      </dgm:t>
    </dgm:pt>
    <dgm:pt modelId="{D2781CBD-D0A3-4977-AE45-E7A13D4D9EAE}" type="pres">
      <dgm:prSet presAssocID="{ACB8A082-9BA9-4E06-8745-B47F9F0A6DB0}" presName="rootComposite" presStyleCnt="0"/>
      <dgm:spPr/>
      <dgm:t>
        <a:bodyPr/>
        <a:lstStyle/>
        <a:p>
          <a:endParaRPr lang="en-US"/>
        </a:p>
      </dgm:t>
    </dgm:pt>
    <dgm:pt modelId="{B1EEDC3B-D5BB-41FC-BFDB-6EBB514FCEB1}" type="pres">
      <dgm:prSet presAssocID="{ACB8A082-9BA9-4E06-8745-B47F9F0A6DB0}" presName="rootText" presStyleLbl="node1" presStyleIdx="3" presStyleCnt="4" custScaleX="209749" custLinFactNeighborX="-74130" custLinFactNeighborY="35868">
        <dgm:presLayoutVars>
          <dgm:chMax/>
          <dgm:chPref val="3"/>
        </dgm:presLayoutVars>
      </dgm:prSet>
      <dgm:spPr/>
      <dgm:t>
        <a:bodyPr/>
        <a:lstStyle/>
        <a:p>
          <a:endParaRPr lang="en-US"/>
        </a:p>
      </dgm:t>
    </dgm:pt>
    <dgm:pt modelId="{E4C793A0-F95E-4B97-B573-AA51EB8C0BEC}" type="pres">
      <dgm:prSet presAssocID="{ACB8A082-9BA9-4E06-8745-B47F9F0A6DB0}" presName="titleText2" presStyleLbl="fgAcc1" presStyleIdx="3" presStyleCnt="4" custScaleX="165183" custScaleY="375960" custLinFactX="-3911" custLinFactY="142020" custLinFactNeighborX="-100000" custLinFactNeighborY="200000">
        <dgm:presLayoutVars>
          <dgm:chMax val="0"/>
          <dgm:chPref val="0"/>
        </dgm:presLayoutVars>
      </dgm:prSet>
      <dgm:spPr/>
      <dgm:t>
        <a:bodyPr/>
        <a:lstStyle/>
        <a:p>
          <a:endParaRPr lang="en-US"/>
        </a:p>
      </dgm:t>
    </dgm:pt>
    <dgm:pt modelId="{339BC5FC-1E9C-4590-90AB-486F21EBF127}" type="pres">
      <dgm:prSet presAssocID="{ACB8A082-9BA9-4E06-8745-B47F9F0A6DB0}" presName="rootConnector" presStyleLbl="node2" presStyleIdx="0" presStyleCnt="0"/>
      <dgm:spPr/>
      <dgm:t>
        <a:bodyPr/>
        <a:lstStyle/>
        <a:p>
          <a:endParaRPr lang="en-US"/>
        </a:p>
      </dgm:t>
    </dgm:pt>
    <dgm:pt modelId="{766418B6-53BF-4F39-8662-E4C7B816A007}" type="pres">
      <dgm:prSet presAssocID="{ACB8A082-9BA9-4E06-8745-B47F9F0A6DB0}" presName="hierChild4" presStyleCnt="0"/>
      <dgm:spPr/>
      <dgm:t>
        <a:bodyPr/>
        <a:lstStyle/>
        <a:p>
          <a:endParaRPr lang="en-US"/>
        </a:p>
      </dgm:t>
    </dgm:pt>
    <dgm:pt modelId="{3E27C8A8-6067-44EE-8A39-6DCFC3246124}" type="pres">
      <dgm:prSet presAssocID="{ACB8A082-9BA9-4E06-8745-B47F9F0A6DB0}" presName="hierChild5" presStyleCnt="0"/>
      <dgm:spPr/>
      <dgm:t>
        <a:bodyPr/>
        <a:lstStyle/>
        <a:p>
          <a:endParaRPr lang="en-US"/>
        </a:p>
      </dgm:t>
    </dgm:pt>
    <dgm:pt modelId="{9FD96D3A-AC39-464D-9449-94C44E5AEFCA}" type="pres">
      <dgm:prSet presAssocID="{42B5170E-640E-47B3-895C-2DFC27790B8A}" presName="hierChild3" presStyleCnt="0"/>
      <dgm:spPr/>
      <dgm:t>
        <a:bodyPr/>
        <a:lstStyle/>
        <a:p>
          <a:endParaRPr lang="en-US"/>
        </a:p>
      </dgm:t>
    </dgm:pt>
    <dgm:pt modelId="{670C84C9-31F2-4DDA-90A4-4F065986335D}" type="pres">
      <dgm:prSet presAssocID="{67CE55AA-8179-4E28-88EF-960241BA8DAE}" presName="Name96" presStyleLbl="parChTrans1D2" presStyleIdx="4" presStyleCnt="6"/>
      <dgm:spPr/>
      <dgm:t>
        <a:bodyPr/>
        <a:lstStyle/>
        <a:p>
          <a:endParaRPr lang="en-US"/>
        </a:p>
      </dgm:t>
    </dgm:pt>
    <dgm:pt modelId="{471FAD1E-8820-4CBB-9E11-5A0ED17F6E99}" type="pres">
      <dgm:prSet presAssocID="{BA8DF2C5-BBF6-4371-81F1-0756782D4B99}" presName="hierRoot3" presStyleCnt="0">
        <dgm:presLayoutVars>
          <dgm:hierBranch val="init"/>
        </dgm:presLayoutVars>
      </dgm:prSet>
      <dgm:spPr/>
      <dgm:t>
        <a:bodyPr/>
        <a:lstStyle/>
        <a:p>
          <a:endParaRPr lang="en-US"/>
        </a:p>
      </dgm:t>
    </dgm:pt>
    <dgm:pt modelId="{C434AE0E-2F52-4D0E-A3C8-214B0C800BF3}" type="pres">
      <dgm:prSet presAssocID="{BA8DF2C5-BBF6-4371-81F1-0756782D4B99}" presName="rootComposite3" presStyleCnt="0"/>
      <dgm:spPr/>
      <dgm:t>
        <a:bodyPr/>
        <a:lstStyle/>
        <a:p>
          <a:endParaRPr lang="en-US"/>
        </a:p>
      </dgm:t>
    </dgm:pt>
    <dgm:pt modelId="{22B1504B-B189-488D-9E7B-BC74CFE73151}" type="pres">
      <dgm:prSet presAssocID="{BA8DF2C5-BBF6-4371-81F1-0756782D4B99}" presName="rootText3" presStyleLbl="asst1" presStyleIdx="0" presStyleCnt="2" custScaleX="177452" custLinFactX="-100000" custLinFactNeighborX="-111514" custLinFactNeighborY="-24064">
        <dgm:presLayoutVars>
          <dgm:chPref val="3"/>
        </dgm:presLayoutVars>
      </dgm:prSet>
      <dgm:spPr/>
      <dgm:t>
        <a:bodyPr/>
        <a:lstStyle/>
        <a:p>
          <a:endParaRPr lang="en-US"/>
        </a:p>
      </dgm:t>
    </dgm:pt>
    <dgm:pt modelId="{ABD604B2-972D-415C-98D6-6DA8D288DAF4}" type="pres">
      <dgm:prSet presAssocID="{BA8DF2C5-BBF6-4371-81F1-0756782D4B99}" presName="titleText3" presStyleLbl="fgAcc2" presStyleIdx="0" presStyleCnt="2" custScaleX="227097" custScaleY="425390" custLinFactX="-100000" custLinFactY="33694" custLinFactNeighborX="-154393" custLinFactNeighborY="100000">
        <dgm:presLayoutVars>
          <dgm:chMax val="0"/>
          <dgm:chPref val="0"/>
        </dgm:presLayoutVars>
      </dgm:prSet>
      <dgm:spPr/>
      <dgm:t>
        <a:bodyPr/>
        <a:lstStyle/>
        <a:p>
          <a:endParaRPr lang="en-US"/>
        </a:p>
      </dgm:t>
    </dgm:pt>
    <dgm:pt modelId="{3411221D-BE56-4A89-8F87-39C45087E00C}" type="pres">
      <dgm:prSet presAssocID="{BA8DF2C5-BBF6-4371-81F1-0756782D4B99}" presName="rootConnector3" presStyleLbl="asst1" presStyleIdx="0" presStyleCnt="2"/>
      <dgm:spPr/>
      <dgm:t>
        <a:bodyPr/>
        <a:lstStyle/>
        <a:p>
          <a:endParaRPr lang="en-US"/>
        </a:p>
      </dgm:t>
    </dgm:pt>
    <dgm:pt modelId="{37C1B6B9-1965-4AF7-BAA8-3DF721D6F7C6}" type="pres">
      <dgm:prSet presAssocID="{BA8DF2C5-BBF6-4371-81F1-0756782D4B99}" presName="hierChild6" presStyleCnt="0"/>
      <dgm:spPr/>
      <dgm:t>
        <a:bodyPr/>
        <a:lstStyle/>
        <a:p>
          <a:endParaRPr lang="en-US"/>
        </a:p>
      </dgm:t>
    </dgm:pt>
    <dgm:pt modelId="{823EE612-59DA-4D86-ADF1-885F867B4C2C}" type="pres">
      <dgm:prSet presAssocID="{BA8DF2C5-BBF6-4371-81F1-0756782D4B99}" presName="hierChild7" presStyleCnt="0"/>
      <dgm:spPr/>
      <dgm:t>
        <a:bodyPr/>
        <a:lstStyle/>
        <a:p>
          <a:endParaRPr lang="en-US"/>
        </a:p>
      </dgm:t>
    </dgm:pt>
    <dgm:pt modelId="{3066E0B0-34F4-4FC3-9C83-29453582E3C6}" type="pres">
      <dgm:prSet presAssocID="{43D56337-3D70-49AC-80ED-6CBC284FFAD0}" presName="Name96" presStyleLbl="parChTrans1D2" presStyleIdx="5" presStyleCnt="6"/>
      <dgm:spPr/>
      <dgm:t>
        <a:bodyPr/>
        <a:lstStyle/>
        <a:p>
          <a:endParaRPr lang="en-US"/>
        </a:p>
      </dgm:t>
    </dgm:pt>
    <dgm:pt modelId="{E279CEF2-C41D-4E90-AA45-EDFCA0AAA890}" type="pres">
      <dgm:prSet presAssocID="{262E5AE4-A53C-40F8-B7C9-4A30189F9EA0}" presName="hierRoot3" presStyleCnt="0">
        <dgm:presLayoutVars>
          <dgm:hierBranch val="init"/>
        </dgm:presLayoutVars>
      </dgm:prSet>
      <dgm:spPr/>
      <dgm:t>
        <a:bodyPr/>
        <a:lstStyle/>
        <a:p>
          <a:endParaRPr lang="en-US"/>
        </a:p>
      </dgm:t>
    </dgm:pt>
    <dgm:pt modelId="{BDEC0E6B-838A-4F69-BCAF-43D1BF33A327}" type="pres">
      <dgm:prSet presAssocID="{262E5AE4-A53C-40F8-B7C9-4A30189F9EA0}" presName="rootComposite3" presStyleCnt="0"/>
      <dgm:spPr/>
      <dgm:t>
        <a:bodyPr/>
        <a:lstStyle/>
        <a:p>
          <a:endParaRPr lang="en-US"/>
        </a:p>
      </dgm:t>
    </dgm:pt>
    <dgm:pt modelId="{721A3203-3060-46C3-9A17-C864EA00C569}" type="pres">
      <dgm:prSet presAssocID="{262E5AE4-A53C-40F8-B7C9-4A30189F9EA0}" presName="rootText3" presStyleLbl="asst1" presStyleIdx="1" presStyleCnt="2" custScaleX="175216" custLinFactX="44038" custLinFactNeighborX="100000" custLinFactNeighborY="-24064">
        <dgm:presLayoutVars>
          <dgm:chPref val="3"/>
        </dgm:presLayoutVars>
      </dgm:prSet>
      <dgm:spPr/>
      <dgm:t>
        <a:bodyPr/>
        <a:lstStyle/>
        <a:p>
          <a:endParaRPr lang="en-US"/>
        </a:p>
      </dgm:t>
    </dgm:pt>
    <dgm:pt modelId="{3FF42DA4-B667-4778-B53A-35B67655A5AB}" type="pres">
      <dgm:prSet presAssocID="{262E5AE4-A53C-40F8-B7C9-4A30189F9EA0}" presName="titleText3" presStyleLbl="fgAcc2" presStyleIdx="1" presStyleCnt="2" custScaleX="305044" custScaleY="359728" custLinFactX="49933" custLinFactNeighborX="100000" custLinFactNeighborY="54776">
        <dgm:presLayoutVars>
          <dgm:chMax val="0"/>
          <dgm:chPref val="0"/>
        </dgm:presLayoutVars>
      </dgm:prSet>
      <dgm:spPr/>
      <dgm:t>
        <a:bodyPr/>
        <a:lstStyle/>
        <a:p>
          <a:endParaRPr lang="en-US"/>
        </a:p>
      </dgm:t>
    </dgm:pt>
    <dgm:pt modelId="{2D0361D5-E98D-4C31-BDF5-7075A7FC60F1}" type="pres">
      <dgm:prSet presAssocID="{262E5AE4-A53C-40F8-B7C9-4A30189F9EA0}" presName="rootConnector3" presStyleLbl="asst1" presStyleIdx="1" presStyleCnt="2"/>
      <dgm:spPr/>
      <dgm:t>
        <a:bodyPr/>
        <a:lstStyle/>
        <a:p>
          <a:endParaRPr lang="en-US"/>
        </a:p>
      </dgm:t>
    </dgm:pt>
    <dgm:pt modelId="{934FAA8C-6439-4A6A-B5C1-CA706B4466A4}" type="pres">
      <dgm:prSet presAssocID="{262E5AE4-A53C-40F8-B7C9-4A30189F9EA0}" presName="hierChild6" presStyleCnt="0"/>
      <dgm:spPr/>
      <dgm:t>
        <a:bodyPr/>
        <a:lstStyle/>
        <a:p>
          <a:endParaRPr lang="en-US"/>
        </a:p>
      </dgm:t>
    </dgm:pt>
    <dgm:pt modelId="{7005C4D9-8A19-4F76-B212-53D567C6B906}" type="pres">
      <dgm:prSet presAssocID="{262E5AE4-A53C-40F8-B7C9-4A30189F9EA0}" presName="hierChild7" presStyleCnt="0"/>
      <dgm:spPr/>
      <dgm:t>
        <a:bodyPr/>
        <a:lstStyle/>
        <a:p>
          <a:endParaRPr lang="en-US"/>
        </a:p>
      </dgm:t>
    </dgm:pt>
  </dgm:ptLst>
  <dgm:cxnLst>
    <dgm:cxn modelId="{7B2D5799-4038-41E8-97FD-AB9000B6D464}" srcId="{42B5170E-640E-47B3-895C-2DFC27790B8A}" destId="{BA8DF2C5-BBF6-4371-81F1-0756782D4B99}" srcOrd="0" destOrd="0" parTransId="{67CE55AA-8179-4E28-88EF-960241BA8DAE}" sibTransId="{03B39913-DDE6-4B58-80AA-EE5849082A79}"/>
    <dgm:cxn modelId="{09053F14-95BA-41C3-A7C0-C6864F313CE7}" type="presOf" srcId="{281DEC53-6734-4F8F-BF5D-1AAB4FE3CF7B}" destId="{D693265C-6791-4ABD-8875-0FEBB7FF7F00}" srcOrd="1" destOrd="0" presId="urn:microsoft.com/office/officeart/2008/layout/NameandTitleOrganizationalChart"/>
    <dgm:cxn modelId="{5B60405B-48B5-4D78-9676-6249081273BD}" type="presOf" srcId="{262E5AE4-A53C-40F8-B7C9-4A30189F9EA0}" destId="{2D0361D5-E98D-4C31-BDF5-7075A7FC60F1}" srcOrd="1" destOrd="0" presId="urn:microsoft.com/office/officeart/2008/layout/NameandTitleOrganizationalChart"/>
    <dgm:cxn modelId="{C3B89427-84C5-45D0-955C-4BE4B86F8738}" srcId="{42B5170E-640E-47B3-895C-2DFC27790B8A}" destId="{262E5AE4-A53C-40F8-B7C9-4A30189F9EA0}" srcOrd="1" destOrd="0" parTransId="{43D56337-3D70-49AC-80ED-6CBC284FFAD0}" sibTransId="{F5DAB72E-5CD8-44E2-A51B-2A24B7FC7779}"/>
    <dgm:cxn modelId="{C06A8A35-0D73-4E54-BB54-432086C921F9}" type="presOf" srcId="{67CE55AA-8179-4E28-88EF-960241BA8DAE}" destId="{670C84C9-31F2-4DDA-90A4-4F065986335D}" srcOrd="0" destOrd="0" presId="urn:microsoft.com/office/officeart/2008/layout/NameandTitleOrganizationalChart"/>
    <dgm:cxn modelId="{A2542EB4-6F7F-4193-B7FF-33DFA1CB8D05}" type="presOf" srcId="{1D34C3F9-E4A2-442A-9031-B383408DF322}" destId="{C0D85D65-3905-4974-BA94-7339C065B98A}" srcOrd="1" destOrd="0" presId="urn:microsoft.com/office/officeart/2008/layout/NameandTitleOrganizationalChart"/>
    <dgm:cxn modelId="{BC526D19-8A3E-4E8B-8096-4DC02D3C7FF3}" type="presOf" srcId="{E178F9AF-F674-4AEF-8E2C-DADD7FB80828}" destId="{8A23739F-3214-4078-8DD7-BDE47DAE62FE}" srcOrd="1" destOrd="0" presId="urn:microsoft.com/office/officeart/2008/layout/NameandTitleOrganizationalChart"/>
    <dgm:cxn modelId="{880254F9-D2A4-4CEB-A6D3-0B75B5B4C097}" type="presOf" srcId="{42B5170E-640E-47B3-895C-2DFC27790B8A}" destId="{0769E132-464C-40D7-8761-C9655838983D}" srcOrd="1" destOrd="0" presId="urn:microsoft.com/office/officeart/2008/layout/NameandTitleOrganizationalChart"/>
    <dgm:cxn modelId="{E512D39E-8CA0-4474-93CA-F9464D4C9F31}" type="presOf" srcId="{E178F9AF-F674-4AEF-8E2C-DADD7FB80828}" destId="{6911118E-2DBA-4379-A815-54D71AAD40D9}" srcOrd="0" destOrd="0" presId="urn:microsoft.com/office/officeart/2008/layout/NameandTitleOrganizationalChart"/>
    <dgm:cxn modelId="{9B03D8EF-E39E-4E6C-8A52-2357BEDD525B}" type="presOf" srcId="{43D56337-3D70-49AC-80ED-6CBC284FFAD0}" destId="{3066E0B0-34F4-4FC3-9C83-29453582E3C6}" srcOrd="0" destOrd="0" presId="urn:microsoft.com/office/officeart/2008/layout/NameandTitleOrganizationalChart"/>
    <dgm:cxn modelId="{DF7C10D5-0DB2-49AC-9EDA-09B6FA23726A}" type="presOf" srcId="{ACB8A082-9BA9-4E06-8745-B47F9F0A6DB0}" destId="{339BC5FC-1E9C-4590-90AB-486F21EBF127}" srcOrd="1" destOrd="0" presId="urn:microsoft.com/office/officeart/2008/layout/NameandTitleOrganizationalChart"/>
    <dgm:cxn modelId="{19A11D8E-A881-4EB9-8016-4ECB7E11CEBA}" type="presOf" srcId="{0CAA83D6-F76F-4553-BF63-A823B65087F1}" destId="{71C56785-7601-4E4F-8788-D2D8308DE1DB}" srcOrd="0" destOrd="0" presId="urn:microsoft.com/office/officeart/2008/layout/NameandTitleOrganizationalChart"/>
    <dgm:cxn modelId="{22803BCD-4A07-4950-9973-1A1B9A88B72C}" type="presOf" srcId="{1D34C3F9-E4A2-442A-9031-B383408DF322}" destId="{244CBC96-2090-4CB5-B76F-B2CE8CF31620}" srcOrd="0" destOrd="0" presId="urn:microsoft.com/office/officeart/2008/layout/NameandTitleOrganizationalChart"/>
    <dgm:cxn modelId="{60AE17EC-1CEF-482D-B62A-07CDE804AD6E}" type="presOf" srcId="{42B5170E-640E-47B3-895C-2DFC27790B8A}" destId="{1ADBFBB6-5DD3-4176-B366-031637D8618E}" srcOrd="0" destOrd="0" presId="urn:microsoft.com/office/officeart/2008/layout/NameandTitleOrganizationalChart"/>
    <dgm:cxn modelId="{09391B8D-F49B-4F3E-8933-E3013D9327AE}" type="presOf" srcId="{89F402B7-3DE4-45C2-8381-58E9BDD4370D}" destId="{3EC92B16-C38A-4AA9-8541-BBB501373057}" srcOrd="0" destOrd="0" presId="urn:microsoft.com/office/officeart/2008/layout/NameandTitleOrganizationalChart"/>
    <dgm:cxn modelId="{795CBEF7-03C6-499F-A4C9-9B3DF60B2FC9}" type="presOf" srcId="{30C1D7DB-0FB4-41EE-A2CF-6B2B2247685D}" destId="{0F380E00-232E-45FC-A00E-ACC5FD7A9FB5}" srcOrd="0" destOrd="0" presId="urn:microsoft.com/office/officeart/2008/layout/NameandTitleOrganizationalChart"/>
    <dgm:cxn modelId="{CDEB4192-35BB-4DBB-8F99-CF500596A37A}" srcId="{42B5170E-640E-47B3-895C-2DFC27790B8A}" destId="{E178F9AF-F674-4AEF-8E2C-DADD7FB80828}" srcOrd="4" destOrd="0" parTransId="{30A9BC7E-2233-4DA7-8D8A-3EEE08AD7598}" sibTransId="{C1C256FC-4724-43B6-AB54-B2F6EC0F0C6C}"/>
    <dgm:cxn modelId="{5C8CE39B-0F14-4CB5-9F32-FDE0492D3F8E}" type="presOf" srcId="{880502D7-5A9F-4B9C-B942-E819FD497215}" destId="{4A316231-5398-4E88-87FC-40C9AB30C710}" srcOrd="0" destOrd="0" presId="urn:microsoft.com/office/officeart/2008/layout/NameandTitleOrganizationalChart"/>
    <dgm:cxn modelId="{1132BA79-F9FD-4EBA-94B2-3E020A241A40}" type="presOf" srcId="{BA8DF2C5-BBF6-4371-81F1-0756782D4B99}" destId="{22B1504B-B189-488D-9E7B-BC74CFE73151}" srcOrd="0" destOrd="0" presId="urn:microsoft.com/office/officeart/2008/layout/NameandTitleOrganizationalChart"/>
    <dgm:cxn modelId="{E504D839-A530-4255-94FA-93F6B5A57730}" type="presOf" srcId="{660A912B-66A2-4DB6-9282-877563AD48A6}" destId="{FA6E5B1C-2C92-46B1-B46E-2B606CCEDD68}" srcOrd="0" destOrd="0" presId="urn:microsoft.com/office/officeart/2008/layout/NameandTitleOrganizationalChart"/>
    <dgm:cxn modelId="{D6C5439A-6184-46E0-93AC-C5BDA345B31A}" type="presOf" srcId="{C1C256FC-4724-43B6-AB54-B2F6EC0F0C6C}" destId="{901D941E-7512-47DD-8713-F86A7A6AFA75}" srcOrd="0" destOrd="0" presId="urn:microsoft.com/office/officeart/2008/layout/NameandTitleOrganizationalChart"/>
    <dgm:cxn modelId="{D5DBC223-4F41-4903-8A93-0F7AD590BD34}" type="presOf" srcId="{1D9A49E7-796C-4A1A-B4C3-A2CDC2A94BC7}" destId="{69B2B12A-EB82-4FD0-9DF1-58E459244D17}" srcOrd="0" destOrd="0" presId="urn:microsoft.com/office/officeart/2008/layout/NameandTitleOrganizationalChart"/>
    <dgm:cxn modelId="{28F3CFB6-1207-408F-88EA-90C517C457B7}" type="presOf" srcId="{03B39913-DDE6-4B58-80AA-EE5849082A79}" destId="{ABD604B2-972D-415C-98D6-6DA8D288DAF4}" srcOrd="0" destOrd="0" presId="urn:microsoft.com/office/officeart/2008/layout/NameandTitleOrganizationalChart"/>
    <dgm:cxn modelId="{26771556-8696-43E2-AD0D-66F2CA326288}" type="presOf" srcId="{BA8DF2C5-BBF6-4371-81F1-0756782D4B99}" destId="{3411221D-BE56-4A89-8F87-39C45087E00C}" srcOrd="1" destOrd="0" presId="urn:microsoft.com/office/officeart/2008/layout/NameandTitleOrganizationalChart"/>
    <dgm:cxn modelId="{7E04A1A8-0AA0-492D-BB91-68CF0FBEEA25}" type="presOf" srcId="{ACB8A082-9BA9-4E06-8745-B47F9F0A6DB0}" destId="{B1EEDC3B-D5BB-41FC-BFDB-6EBB514FCEB1}" srcOrd="0" destOrd="0" presId="urn:microsoft.com/office/officeart/2008/layout/NameandTitleOrganizationalChart"/>
    <dgm:cxn modelId="{97ADAFB3-DBA4-4C4C-8134-7245B9F61157}" type="presOf" srcId="{F5DAB72E-5CD8-44E2-A51B-2A24B7FC7779}" destId="{3FF42DA4-B667-4778-B53A-35B67655A5AB}" srcOrd="0" destOrd="0" presId="urn:microsoft.com/office/officeart/2008/layout/NameandTitleOrganizationalChart"/>
    <dgm:cxn modelId="{4DDDE2BF-B70E-4369-9314-44CB53DAE61D}" type="presOf" srcId="{281DEC53-6734-4F8F-BF5D-1AAB4FE3CF7B}" destId="{B9F1C46F-D67D-4345-8669-B3FBC7352928}" srcOrd="0" destOrd="0" presId="urn:microsoft.com/office/officeart/2008/layout/NameandTitleOrganizationalChart"/>
    <dgm:cxn modelId="{5D537A76-2ED9-4A31-A56A-3C3BF0D0733F}" type="presOf" srcId="{30A9BC7E-2233-4DA7-8D8A-3EEE08AD7598}" destId="{B6EC14D1-E495-4718-81F1-7A090D5DD0BA}" srcOrd="0" destOrd="0" presId="urn:microsoft.com/office/officeart/2008/layout/NameandTitleOrganizationalChart"/>
    <dgm:cxn modelId="{D8C472BB-1694-46B9-AEDF-915ECC2ABE7F}" type="presOf" srcId="{F2819C21-B3FE-4752-801F-06DAA9D2B1B8}" destId="{0BAA9EDB-AEF5-406A-982A-950CFA4F9DF4}" srcOrd="0" destOrd="0" presId="urn:microsoft.com/office/officeart/2008/layout/NameandTitleOrganizationalChart"/>
    <dgm:cxn modelId="{B5E31EE2-A7A0-4DB7-B4CF-20EE1B98D8C6}" srcId="{42B5170E-640E-47B3-895C-2DFC27790B8A}" destId="{1D34C3F9-E4A2-442A-9031-B383408DF322}" srcOrd="2" destOrd="0" parTransId="{1D9A49E7-796C-4A1A-B4C3-A2CDC2A94BC7}" sibTransId="{0CAA83D6-F76F-4553-BF63-A823B65087F1}"/>
    <dgm:cxn modelId="{0182CFC6-F298-498E-9727-A86C849553EF}" type="presOf" srcId="{448BBE6D-784D-43D8-A466-4FC4354E8879}" destId="{E4C793A0-F95E-4B97-B573-AA51EB8C0BEC}" srcOrd="0" destOrd="0" presId="urn:microsoft.com/office/officeart/2008/layout/NameandTitleOrganizationalChart"/>
    <dgm:cxn modelId="{7709D1FC-22A4-4839-9A1C-62C3F7C57C3F}" type="presOf" srcId="{262E5AE4-A53C-40F8-B7C9-4A30189F9EA0}" destId="{721A3203-3060-46C3-9A17-C864EA00C569}" srcOrd="0" destOrd="0" presId="urn:microsoft.com/office/officeart/2008/layout/NameandTitleOrganizationalChart"/>
    <dgm:cxn modelId="{60FD6CD1-4B8A-4347-91D1-D241CC1B64E0}" srcId="{42B5170E-640E-47B3-895C-2DFC27790B8A}" destId="{281DEC53-6734-4F8F-BF5D-1AAB4FE3CF7B}" srcOrd="3" destOrd="0" parTransId="{30C1D7DB-0FB4-41EE-A2CF-6B2B2247685D}" sibTransId="{660A912B-66A2-4DB6-9282-877563AD48A6}"/>
    <dgm:cxn modelId="{67692F0D-F6DE-4733-8B8D-3542E2A51A75}" srcId="{89F402B7-3DE4-45C2-8381-58E9BDD4370D}" destId="{42B5170E-640E-47B3-895C-2DFC27790B8A}" srcOrd="0" destOrd="0" parTransId="{48755166-BBC1-4D89-AE52-4A1F166B5302}" sibTransId="{880502D7-5A9F-4B9C-B942-E819FD497215}"/>
    <dgm:cxn modelId="{AFFCC5EF-F036-46C1-BFCC-5280C3FCFB9C}" srcId="{42B5170E-640E-47B3-895C-2DFC27790B8A}" destId="{ACB8A082-9BA9-4E06-8745-B47F9F0A6DB0}" srcOrd="5" destOrd="0" parTransId="{F2819C21-B3FE-4752-801F-06DAA9D2B1B8}" sibTransId="{448BBE6D-784D-43D8-A466-4FC4354E8879}"/>
    <dgm:cxn modelId="{DAA997E8-7C2B-4753-988D-AAC7A2E5F019}" type="presParOf" srcId="{3EC92B16-C38A-4AA9-8541-BBB501373057}" destId="{1CF0373F-967B-48D2-AE96-09B5E5F61777}" srcOrd="0" destOrd="0" presId="urn:microsoft.com/office/officeart/2008/layout/NameandTitleOrganizationalChart"/>
    <dgm:cxn modelId="{5406B16A-3215-493D-90FA-61B5F0735600}" type="presParOf" srcId="{1CF0373F-967B-48D2-AE96-09B5E5F61777}" destId="{F70B41E6-9F36-4A22-A8DB-02243960D85A}" srcOrd="0" destOrd="0" presId="urn:microsoft.com/office/officeart/2008/layout/NameandTitleOrganizationalChart"/>
    <dgm:cxn modelId="{4FC17F51-62F1-44D6-B404-7F3E9F1FD49A}" type="presParOf" srcId="{F70B41E6-9F36-4A22-A8DB-02243960D85A}" destId="{1ADBFBB6-5DD3-4176-B366-031637D8618E}" srcOrd="0" destOrd="0" presId="urn:microsoft.com/office/officeart/2008/layout/NameandTitleOrganizationalChart"/>
    <dgm:cxn modelId="{DD9A0064-1E92-4E0B-B4E5-7305D6F11E57}" type="presParOf" srcId="{F70B41E6-9F36-4A22-A8DB-02243960D85A}" destId="{4A316231-5398-4E88-87FC-40C9AB30C710}" srcOrd="1" destOrd="0" presId="urn:microsoft.com/office/officeart/2008/layout/NameandTitleOrganizationalChart"/>
    <dgm:cxn modelId="{63F4B7C3-D0ED-406E-A213-62EA79BE0C7F}" type="presParOf" srcId="{F70B41E6-9F36-4A22-A8DB-02243960D85A}" destId="{0769E132-464C-40D7-8761-C9655838983D}" srcOrd="2" destOrd="0" presId="urn:microsoft.com/office/officeart/2008/layout/NameandTitleOrganizationalChart"/>
    <dgm:cxn modelId="{3F87E4AE-0EDA-4105-AAB2-0581EB2E5084}" type="presParOf" srcId="{1CF0373F-967B-48D2-AE96-09B5E5F61777}" destId="{7ADECFB1-01AA-40D1-A01B-2F279DBA2969}" srcOrd="1" destOrd="0" presId="urn:microsoft.com/office/officeart/2008/layout/NameandTitleOrganizationalChart"/>
    <dgm:cxn modelId="{8359733E-3427-4E0F-849A-0DB9F674B2E0}" type="presParOf" srcId="{7ADECFB1-01AA-40D1-A01B-2F279DBA2969}" destId="{69B2B12A-EB82-4FD0-9DF1-58E459244D17}" srcOrd="0" destOrd="0" presId="urn:microsoft.com/office/officeart/2008/layout/NameandTitleOrganizationalChart"/>
    <dgm:cxn modelId="{49AA76D3-17CB-4334-930C-C544DF1AD0A1}" type="presParOf" srcId="{7ADECFB1-01AA-40D1-A01B-2F279DBA2969}" destId="{3A22FAEF-4EDF-4C7A-87D9-7C0C02997448}" srcOrd="1" destOrd="0" presId="urn:microsoft.com/office/officeart/2008/layout/NameandTitleOrganizationalChart"/>
    <dgm:cxn modelId="{FD1B8030-8C99-4818-9D46-C10C8E3BC7D6}" type="presParOf" srcId="{3A22FAEF-4EDF-4C7A-87D9-7C0C02997448}" destId="{78D9FD2D-1B87-437A-8882-4C4FF0C553F9}" srcOrd="0" destOrd="0" presId="urn:microsoft.com/office/officeart/2008/layout/NameandTitleOrganizationalChart"/>
    <dgm:cxn modelId="{13F704A6-7658-4B7F-8BC4-DABDECACD1AC}" type="presParOf" srcId="{78D9FD2D-1B87-437A-8882-4C4FF0C553F9}" destId="{244CBC96-2090-4CB5-B76F-B2CE8CF31620}" srcOrd="0" destOrd="0" presId="urn:microsoft.com/office/officeart/2008/layout/NameandTitleOrganizationalChart"/>
    <dgm:cxn modelId="{B3BFAB10-D1A6-43B2-84DB-4249766DB6DE}" type="presParOf" srcId="{78D9FD2D-1B87-437A-8882-4C4FF0C553F9}" destId="{71C56785-7601-4E4F-8788-D2D8308DE1DB}" srcOrd="1" destOrd="0" presId="urn:microsoft.com/office/officeart/2008/layout/NameandTitleOrganizationalChart"/>
    <dgm:cxn modelId="{40ACA2DB-5B74-44AF-9140-F4BC2AF0C6C4}" type="presParOf" srcId="{78D9FD2D-1B87-437A-8882-4C4FF0C553F9}" destId="{C0D85D65-3905-4974-BA94-7339C065B98A}" srcOrd="2" destOrd="0" presId="urn:microsoft.com/office/officeart/2008/layout/NameandTitleOrganizationalChart"/>
    <dgm:cxn modelId="{A6DA9DD9-3C59-4C8C-8797-E89186C6ACFE}" type="presParOf" srcId="{3A22FAEF-4EDF-4C7A-87D9-7C0C02997448}" destId="{8903CD14-F16F-4318-B988-DCF27019FBFD}" srcOrd="1" destOrd="0" presId="urn:microsoft.com/office/officeart/2008/layout/NameandTitleOrganizationalChart"/>
    <dgm:cxn modelId="{D97590C4-5965-4C8C-BB93-43635C4B16A8}" type="presParOf" srcId="{3A22FAEF-4EDF-4C7A-87D9-7C0C02997448}" destId="{43A57578-C8BA-49E5-B642-47F2C4AB528F}" srcOrd="2" destOrd="0" presId="urn:microsoft.com/office/officeart/2008/layout/NameandTitleOrganizationalChart"/>
    <dgm:cxn modelId="{08ECC3E7-7D7F-4900-BBF2-94264C0BB10B}" type="presParOf" srcId="{7ADECFB1-01AA-40D1-A01B-2F279DBA2969}" destId="{0F380E00-232E-45FC-A00E-ACC5FD7A9FB5}" srcOrd="2" destOrd="0" presId="urn:microsoft.com/office/officeart/2008/layout/NameandTitleOrganizationalChart"/>
    <dgm:cxn modelId="{A12CB1B1-9DAF-4521-9A1E-0BE878858CED}" type="presParOf" srcId="{7ADECFB1-01AA-40D1-A01B-2F279DBA2969}" destId="{EAEE1314-DEF1-45F5-94CE-C8CA2EC8292A}" srcOrd="3" destOrd="0" presId="urn:microsoft.com/office/officeart/2008/layout/NameandTitleOrganizationalChart"/>
    <dgm:cxn modelId="{6B5B0DE4-0A1C-42B7-824B-75BCD5A35266}" type="presParOf" srcId="{EAEE1314-DEF1-45F5-94CE-C8CA2EC8292A}" destId="{A7989205-C8D8-43F2-810A-3256559B27F7}" srcOrd="0" destOrd="0" presId="urn:microsoft.com/office/officeart/2008/layout/NameandTitleOrganizationalChart"/>
    <dgm:cxn modelId="{678F8A02-0592-423D-B4C4-EFABACE9ABF3}" type="presParOf" srcId="{A7989205-C8D8-43F2-810A-3256559B27F7}" destId="{B9F1C46F-D67D-4345-8669-B3FBC7352928}" srcOrd="0" destOrd="0" presId="urn:microsoft.com/office/officeart/2008/layout/NameandTitleOrganizationalChart"/>
    <dgm:cxn modelId="{7CF2A3B0-D044-4397-B6CD-2B1BA612FDFC}" type="presParOf" srcId="{A7989205-C8D8-43F2-810A-3256559B27F7}" destId="{FA6E5B1C-2C92-46B1-B46E-2B606CCEDD68}" srcOrd="1" destOrd="0" presId="urn:microsoft.com/office/officeart/2008/layout/NameandTitleOrganizationalChart"/>
    <dgm:cxn modelId="{33238F13-69AA-4E71-AA1C-CB87C03E1F23}" type="presParOf" srcId="{A7989205-C8D8-43F2-810A-3256559B27F7}" destId="{D693265C-6791-4ABD-8875-0FEBB7FF7F00}" srcOrd="2" destOrd="0" presId="urn:microsoft.com/office/officeart/2008/layout/NameandTitleOrganizationalChart"/>
    <dgm:cxn modelId="{6A230C44-67AD-41AF-8615-127EEEA1FCB2}" type="presParOf" srcId="{EAEE1314-DEF1-45F5-94CE-C8CA2EC8292A}" destId="{14ACDF53-1949-4FF8-B223-C9FA78062AB8}" srcOrd="1" destOrd="0" presId="urn:microsoft.com/office/officeart/2008/layout/NameandTitleOrganizationalChart"/>
    <dgm:cxn modelId="{3C684728-C71A-4989-8194-ACE52206F9AC}" type="presParOf" srcId="{EAEE1314-DEF1-45F5-94CE-C8CA2EC8292A}" destId="{FB924D0E-EAA7-4E68-ACE2-7368A9EA6267}" srcOrd="2" destOrd="0" presId="urn:microsoft.com/office/officeart/2008/layout/NameandTitleOrganizationalChart"/>
    <dgm:cxn modelId="{5C799337-7776-4442-AB16-E1EBF972FEFF}" type="presParOf" srcId="{7ADECFB1-01AA-40D1-A01B-2F279DBA2969}" destId="{B6EC14D1-E495-4718-81F1-7A090D5DD0BA}" srcOrd="4" destOrd="0" presId="urn:microsoft.com/office/officeart/2008/layout/NameandTitleOrganizationalChart"/>
    <dgm:cxn modelId="{58931385-0E73-48D1-9B81-36ED928D0B13}" type="presParOf" srcId="{7ADECFB1-01AA-40D1-A01B-2F279DBA2969}" destId="{0631ABCA-B9C1-4C7B-B416-5CA3B7F3DF01}" srcOrd="5" destOrd="0" presId="urn:microsoft.com/office/officeart/2008/layout/NameandTitleOrganizationalChart"/>
    <dgm:cxn modelId="{F5EFEA66-288B-4C51-BCA7-62323377781E}" type="presParOf" srcId="{0631ABCA-B9C1-4C7B-B416-5CA3B7F3DF01}" destId="{C753B56B-D5A9-45FC-9030-13F4B93DE447}" srcOrd="0" destOrd="0" presId="urn:microsoft.com/office/officeart/2008/layout/NameandTitleOrganizationalChart"/>
    <dgm:cxn modelId="{71DC73F6-DA3B-46DA-A124-BE12890D314D}" type="presParOf" srcId="{C753B56B-D5A9-45FC-9030-13F4B93DE447}" destId="{6911118E-2DBA-4379-A815-54D71AAD40D9}" srcOrd="0" destOrd="0" presId="urn:microsoft.com/office/officeart/2008/layout/NameandTitleOrganizationalChart"/>
    <dgm:cxn modelId="{90CC4104-4A7B-49A0-A231-43D7D8417541}" type="presParOf" srcId="{C753B56B-D5A9-45FC-9030-13F4B93DE447}" destId="{901D941E-7512-47DD-8713-F86A7A6AFA75}" srcOrd="1" destOrd="0" presId="urn:microsoft.com/office/officeart/2008/layout/NameandTitleOrganizationalChart"/>
    <dgm:cxn modelId="{F1D3F997-37B4-4A64-B1FE-D473AA0B0A60}" type="presParOf" srcId="{C753B56B-D5A9-45FC-9030-13F4B93DE447}" destId="{8A23739F-3214-4078-8DD7-BDE47DAE62FE}" srcOrd="2" destOrd="0" presId="urn:microsoft.com/office/officeart/2008/layout/NameandTitleOrganizationalChart"/>
    <dgm:cxn modelId="{6062B9F6-127D-48E7-B129-3BACDBB869C4}" type="presParOf" srcId="{0631ABCA-B9C1-4C7B-B416-5CA3B7F3DF01}" destId="{2A86E928-B99A-4738-B076-4BCD514FBCD6}" srcOrd="1" destOrd="0" presId="urn:microsoft.com/office/officeart/2008/layout/NameandTitleOrganizationalChart"/>
    <dgm:cxn modelId="{4D115634-D138-455D-BAB1-E4DE62A4D9B5}" type="presParOf" srcId="{0631ABCA-B9C1-4C7B-B416-5CA3B7F3DF01}" destId="{5FE2FFFD-7324-4DC5-888A-AA230B3DE506}" srcOrd="2" destOrd="0" presId="urn:microsoft.com/office/officeart/2008/layout/NameandTitleOrganizationalChart"/>
    <dgm:cxn modelId="{1CED6407-7509-4DEA-8157-36032EEF6E44}" type="presParOf" srcId="{7ADECFB1-01AA-40D1-A01B-2F279DBA2969}" destId="{0BAA9EDB-AEF5-406A-982A-950CFA4F9DF4}" srcOrd="6" destOrd="0" presId="urn:microsoft.com/office/officeart/2008/layout/NameandTitleOrganizationalChart"/>
    <dgm:cxn modelId="{4BE9694C-8913-4AF2-95C3-B127EA794CC2}" type="presParOf" srcId="{7ADECFB1-01AA-40D1-A01B-2F279DBA2969}" destId="{6800B5DE-4679-4775-A75F-E4FEB0E9B2D7}" srcOrd="7" destOrd="0" presId="urn:microsoft.com/office/officeart/2008/layout/NameandTitleOrganizationalChart"/>
    <dgm:cxn modelId="{78423348-2AA0-4AED-8573-F529B98703C0}" type="presParOf" srcId="{6800B5DE-4679-4775-A75F-E4FEB0E9B2D7}" destId="{D2781CBD-D0A3-4977-AE45-E7A13D4D9EAE}" srcOrd="0" destOrd="0" presId="urn:microsoft.com/office/officeart/2008/layout/NameandTitleOrganizationalChart"/>
    <dgm:cxn modelId="{7610748E-7DAE-4B86-8A46-55BFD1B82469}" type="presParOf" srcId="{D2781CBD-D0A3-4977-AE45-E7A13D4D9EAE}" destId="{B1EEDC3B-D5BB-41FC-BFDB-6EBB514FCEB1}" srcOrd="0" destOrd="0" presId="urn:microsoft.com/office/officeart/2008/layout/NameandTitleOrganizationalChart"/>
    <dgm:cxn modelId="{1F965E31-231D-4EA3-BC56-85A4DC3CDC14}" type="presParOf" srcId="{D2781CBD-D0A3-4977-AE45-E7A13D4D9EAE}" destId="{E4C793A0-F95E-4B97-B573-AA51EB8C0BEC}" srcOrd="1" destOrd="0" presId="urn:microsoft.com/office/officeart/2008/layout/NameandTitleOrganizationalChart"/>
    <dgm:cxn modelId="{F0525F5B-679D-4BB5-9AD6-C8A6A2074B93}" type="presParOf" srcId="{D2781CBD-D0A3-4977-AE45-E7A13D4D9EAE}" destId="{339BC5FC-1E9C-4590-90AB-486F21EBF127}" srcOrd="2" destOrd="0" presId="urn:microsoft.com/office/officeart/2008/layout/NameandTitleOrganizationalChart"/>
    <dgm:cxn modelId="{20278E10-A8F0-4DE7-BA91-77D42C0E927B}" type="presParOf" srcId="{6800B5DE-4679-4775-A75F-E4FEB0E9B2D7}" destId="{766418B6-53BF-4F39-8662-E4C7B816A007}" srcOrd="1" destOrd="0" presId="urn:microsoft.com/office/officeart/2008/layout/NameandTitleOrganizationalChart"/>
    <dgm:cxn modelId="{E43862A8-704B-4637-A9CE-4037612CE6FB}" type="presParOf" srcId="{6800B5DE-4679-4775-A75F-E4FEB0E9B2D7}" destId="{3E27C8A8-6067-44EE-8A39-6DCFC3246124}" srcOrd="2" destOrd="0" presId="urn:microsoft.com/office/officeart/2008/layout/NameandTitleOrganizationalChart"/>
    <dgm:cxn modelId="{4AD2E60D-499F-4596-B8A8-B327FE81D7CC}" type="presParOf" srcId="{1CF0373F-967B-48D2-AE96-09B5E5F61777}" destId="{9FD96D3A-AC39-464D-9449-94C44E5AEFCA}" srcOrd="2" destOrd="0" presId="urn:microsoft.com/office/officeart/2008/layout/NameandTitleOrganizationalChart"/>
    <dgm:cxn modelId="{EC970988-4C73-49D0-967E-2014E309FB67}" type="presParOf" srcId="{9FD96D3A-AC39-464D-9449-94C44E5AEFCA}" destId="{670C84C9-31F2-4DDA-90A4-4F065986335D}" srcOrd="0" destOrd="0" presId="urn:microsoft.com/office/officeart/2008/layout/NameandTitleOrganizationalChart"/>
    <dgm:cxn modelId="{99F2A599-3757-4324-9198-0CF97636308A}" type="presParOf" srcId="{9FD96D3A-AC39-464D-9449-94C44E5AEFCA}" destId="{471FAD1E-8820-4CBB-9E11-5A0ED17F6E99}" srcOrd="1" destOrd="0" presId="urn:microsoft.com/office/officeart/2008/layout/NameandTitleOrganizationalChart"/>
    <dgm:cxn modelId="{AD626095-4AF7-47E3-831B-130206F2B817}" type="presParOf" srcId="{471FAD1E-8820-4CBB-9E11-5A0ED17F6E99}" destId="{C434AE0E-2F52-4D0E-A3C8-214B0C800BF3}" srcOrd="0" destOrd="0" presId="urn:microsoft.com/office/officeart/2008/layout/NameandTitleOrganizationalChart"/>
    <dgm:cxn modelId="{6A237B8C-E976-428A-B719-B7A339A9191C}" type="presParOf" srcId="{C434AE0E-2F52-4D0E-A3C8-214B0C800BF3}" destId="{22B1504B-B189-488D-9E7B-BC74CFE73151}" srcOrd="0" destOrd="0" presId="urn:microsoft.com/office/officeart/2008/layout/NameandTitleOrganizationalChart"/>
    <dgm:cxn modelId="{FA49393B-9CF0-4754-8789-3D61E11E4704}" type="presParOf" srcId="{C434AE0E-2F52-4D0E-A3C8-214B0C800BF3}" destId="{ABD604B2-972D-415C-98D6-6DA8D288DAF4}" srcOrd="1" destOrd="0" presId="urn:microsoft.com/office/officeart/2008/layout/NameandTitleOrganizationalChart"/>
    <dgm:cxn modelId="{C3953198-D9C4-4FFD-815D-1A0FE566D85B}" type="presParOf" srcId="{C434AE0E-2F52-4D0E-A3C8-214B0C800BF3}" destId="{3411221D-BE56-4A89-8F87-39C45087E00C}" srcOrd="2" destOrd="0" presId="urn:microsoft.com/office/officeart/2008/layout/NameandTitleOrganizationalChart"/>
    <dgm:cxn modelId="{263ED791-FD6D-40A8-A8A1-650B612FFD3D}" type="presParOf" srcId="{471FAD1E-8820-4CBB-9E11-5A0ED17F6E99}" destId="{37C1B6B9-1965-4AF7-BAA8-3DF721D6F7C6}" srcOrd="1" destOrd="0" presId="urn:microsoft.com/office/officeart/2008/layout/NameandTitleOrganizationalChart"/>
    <dgm:cxn modelId="{A7B2C78C-7BDD-4609-B7B2-C4F86AF2E479}" type="presParOf" srcId="{471FAD1E-8820-4CBB-9E11-5A0ED17F6E99}" destId="{823EE612-59DA-4D86-ADF1-885F867B4C2C}" srcOrd="2" destOrd="0" presId="urn:microsoft.com/office/officeart/2008/layout/NameandTitleOrganizationalChart"/>
    <dgm:cxn modelId="{BB28CA43-4ED5-4CE9-A87C-4DBC6FA7C8F9}" type="presParOf" srcId="{9FD96D3A-AC39-464D-9449-94C44E5AEFCA}" destId="{3066E0B0-34F4-4FC3-9C83-29453582E3C6}" srcOrd="2" destOrd="0" presId="urn:microsoft.com/office/officeart/2008/layout/NameandTitleOrganizationalChart"/>
    <dgm:cxn modelId="{BE2D633A-D8DD-4735-B184-A9E446A45405}" type="presParOf" srcId="{9FD96D3A-AC39-464D-9449-94C44E5AEFCA}" destId="{E279CEF2-C41D-4E90-AA45-EDFCA0AAA890}" srcOrd="3" destOrd="0" presId="urn:microsoft.com/office/officeart/2008/layout/NameandTitleOrganizationalChart"/>
    <dgm:cxn modelId="{59E557E3-0682-47FB-AFEA-DEFA2ED6E823}" type="presParOf" srcId="{E279CEF2-C41D-4E90-AA45-EDFCA0AAA890}" destId="{BDEC0E6B-838A-4F69-BCAF-43D1BF33A327}" srcOrd="0" destOrd="0" presId="urn:microsoft.com/office/officeart/2008/layout/NameandTitleOrganizationalChart"/>
    <dgm:cxn modelId="{6CD0D2E9-9CBE-460D-9641-9AB8C6C80D69}" type="presParOf" srcId="{BDEC0E6B-838A-4F69-BCAF-43D1BF33A327}" destId="{721A3203-3060-46C3-9A17-C864EA00C569}" srcOrd="0" destOrd="0" presId="urn:microsoft.com/office/officeart/2008/layout/NameandTitleOrganizationalChart"/>
    <dgm:cxn modelId="{FA536E94-01FC-4B76-BEC6-4BFBF2227913}" type="presParOf" srcId="{BDEC0E6B-838A-4F69-BCAF-43D1BF33A327}" destId="{3FF42DA4-B667-4778-B53A-35B67655A5AB}" srcOrd="1" destOrd="0" presId="urn:microsoft.com/office/officeart/2008/layout/NameandTitleOrganizationalChart"/>
    <dgm:cxn modelId="{613CFE00-F925-4F46-A73E-1874A2B8F135}" type="presParOf" srcId="{BDEC0E6B-838A-4F69-BCAF-43D1BF33A327}" destId="{2D0361D5-E98D-4C31-BDF5-7075A7FC60F1}" srcOrd="2" destOrd="0" presId="urn:microsoft.com/office/officeart/2008/layout/NameandTitleOrganizationalChart"/>
    <dgm:cxn modelId="{FE00692C-DF0A-4DEF-BAF7-D2E91BCF3C8F}" type="presParOf" srcId="{E279CEF2-C41D-4E90-AA45-EDFCA0AAA890}" destId="{934FAA8C-6439-4A6A-B5C1-CA706B4466A4}" srcOrd="1" destOrd="0" presId="urn:microsoft.com/office/officeart/2008/layout/NameandTitleOrganizationalChart"/>
    <dgm:cxn modelId="{DDAC4042-7E5C-44FE-91A1-BAAD68DB68E6}" type="presParOf" srcId="{E279CEF2-C41D-4E90-AA45-EDFCA0AAA890}" destId="{7005C4D9-8A19-4F76-B212-53D567C6B906}"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39A3C-DF09-4893-A893-854F277085C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825FE84A-7735-41F1-BC38-10B4AAB677BD}">
      <dgm:prSet phldrT="[Text]"/>
      <dgm:spPr/>
      <dgm:t>
        <a:bodyPr/>
        <a:lstStyle/>
        <a:p>
          <a:r>
            <a:rPr lang="en-US" dirty="0" smtClean="0"/>
            <a:t>Director or Principal</a:t>
          </a:r>
          <a:endParaRPr lang="en-US" dirty="0"/>
        </a:p>
      </dgm:t>
    </dgm:pt>
    <dgm:pt modelId="{CC4E2F28-CE4B-41BB-BCF8-13A2AC78541B}" type="parTrans" cxnId="{C4DE3E68-3630-495F-A1D6-A0D874309F5C}">
      <dgm:prSet/>
      <dgm:spPr/>
      <dgm:t>
        <a:bodyPr/>
        <a:lstStyle/>
        <a:p>
          <a:endParaRPr lang="en-US"/>
        </a:p>
      </dgm:t>
    </dgm:pt>
    <dgm:pt modelId="{9BD88B90-D395-40AA-9307-F06490E447CD}" type="sibTrans" cxnId="{C4DE3E68-3630-495F-A1D6-A0D874309F5C}">
      <dgm:prSet/>
      <dgm:spPr/>
      <dgm:t>
        <a:bodyPr/>
        <a:lstStyle/>
        <a:p>
          <a:endParaRPr lang="en-US"/>
        </a:p>
      </dgm:t>
    </dgm:pt>
    <dgm:pt modelId="{DFF2B3D9-F456-41AC-A667-41973D7877D7}">
      <dgm:prSet phldrT="[Text]"/>
      <dgm:spPr/>
      <dgm:t>
        <a:bodyPr/>
        <a:lstStyle/>
        <a:p>
          <a:r>
            <a:rPr lang="en-US" dirty="0" smtClean="0"/>
            <a:t>Posts job opening</a:t>
          </a:r>
          <a:endParaRPr lang="en-US" dirty="0"/>
        </a:p>
      </dgm:t>
    </dgm:pt>
    <dgm:pt modelId="{8D4FC9CE-1586-441A-992B-72E90E442767}" type="parTrans" cxnId="{B3F741FF-E454-4F78-8E78-EDEE802A6D56}">
      <dgm:prSet/>
      <dgm:spPr/>
      <dgm:t>
        <a:bodyPr/>
        <a:lstStyle/>
        <a:p>
          <a:endParaRPr lang="en-US"/>
        </a:p>
      </dgm:t>
    </dgm:pt>
    <dgm:pt modelId="{3F689DCF-DE6F-4979-B4BD-743D483DB730}" type="sibTrans" cxnId="{B3F741FF-E454-4F78-8E78-EDEE802A6D56}">
      <dgm:prSet/>
      <dgm:spPr/>
      <dgm:t>
        <a:bodyPr/>
        <a:lstStyle/>
        <a:p>
          <a:endParaRPr lang="en-US"/>
        </a:p>
      </dgm:t>
    </dgm:pt>
    <dgm:pt modelId="{78DCF905-6B0C-4F6D-8EC6-2C9EBCA4DC21}">
      <dgm:prSet phldrT="[Text]"/>
      <dgm:spPr/>
      <dgm:t>
        <a:bodyPr/>
        <a:lstStyle/>
        <a:p>
          <a:r>
            <a:rPr lang="en-US" dirty="0" smtClean="0"/>
            <a:t>Applicant</a:t>
          </a:r>
          <a:endParaRPr lang="en-US" dirty="0"/>
        </a:p>
      </dgm:t>
    </dgm:pt>
    <dgm:pt modelId="{9700FF82-58EE-49D1-B951-449856FB7A59}" type="parTrans" cxnId="{96B241D2-E66F-4B76-AD2F-343B02753121}">
      <dgm:prSet/>
      <dgm:spPr/>
      <dgm:t>
        <a:bodyPr/>
        <a:lstStyle/>
        <a:p>
          <a:endParaRPr lang="en-US"/>
        </a:p>
      </dgm:t>
    </dgm:pt>
    <dgm:pt modelId="{D030DDDD-2579-4045-80B0-09473414BC41}" type="sibTrans" cxnId="{96B241D2-E66F-4B76-AD2F-343B02753121}">
      <dgm:prSet/>
      <dgm:spPr/>
      <dgm:t>
        <a:bodyPr/>
        <a:lstStyle/>
        <a:p>
          <a:endParaRPr lang="en-US"/>
        </a:p>
      </dgm:t>
    </dgm:pt>
    <dgm:pt modelId="{28E0C6A8-95F6-4591-B98A-AD447D9EFD1D}">
      <dgm:prSet phldrT="[Text]"/>
      <dgm:spPr/>
      <dgm:t>
        <a:bodyPr/>
        <a:lstStyle/>
        <a:p>
          <a:r>
            <a:rPr lang="en-US" dirty="0" smtClean="0"/>
            <a:t>Applies for Job</a:t>
          </a:r>
          <a:endParaRPr lang="en-US" dirty="0"/>
        </a:p>
      </dgm:t>
    </dgm:pt>
    <dgm:pt modelId="{F240FA03-640D-446A-8424-BFEE9F1DC161}" type="parTrans" cxnId="{44449575-59CE-4AD1-8BBD-CA6144CC4CD6}">
      <dgm:prSet/>
      <dgm:spPr/>
      <dgm:t>
        <a:bodyPr/>
        <a:lstStyle/>
        <a:p>
          <a:endParaRPr lang="en-US"/>
        </a:p>
      </dgm:t>
    </dgm:pt>
    <dgm:pt modelId="{50DF3DE2-0FC1-4DA6-8EC6-B5F70D3D67AC}" type="sibTrans" cxnId="{44449575-59CE-4AD1-8BBD-CA6144CC4CD6}">
      <dgm:prSet/>
      <dgm:spPr/>
      <dgm:t>
        <a:bodyPr/>
        <a:lstStyle/>
        <a:p>
          <a:endParaRPr lang="en-US"/>
        </a:p>
      </dgm:t>
    </dgm:pt>
    <dgm:pt modelId="{17C15118-17AF-4626-A6D1-97EA3F47A015}">
      <dgm:prSet phldrT="[Text]"/>
      <dgm:spPr/>
      <dgm:t>
        <a:bodyPr/>
        <a:lstStyle/>
        <a:p>
          <a:r>
            <a:rPr lang="en-US" dirty="0" smtClean="0"/>
            <a:t>Director or Principal</a:t>
          </a:r>
          <a:endParaRPr lang="en-US" dirty="0"/>
        </a:p>
      </dgm:t>
    </dgm:pt>
    <dgm:pt modelId="{EE907DE7-6544-4467-A820-63874EACA4B1}" type="parTrans" cxnId="{9549574C-9EA8-4973-BE99-F9C9FB085C74}">
      <dgm:prSet/>
      <dgm:spPr/>
      <dgm:t>
        <a:bodyPr/>
        <a:lstStyle/>
        <a:p>
          <a:endParaRPr lang="en-US"/>
        </a:p>
      </dgm:t>
    </dgm:pt>
    <dgm:pt modelId="{1116D503-758D-496F-A8C3-0E3141D187D1}" type="sibTrans" cxnId="{9549574C-9EA8-4973-BE99-F9C9FB085C74}">
      <dgm:prSet/>
      <dgm:spPr/>
      <dgm:t>
        <a:bodyPr/>
        <a:lstStyle/>
        <a:p>
          <a:endParaRPr lang="en-US"/>
        </a:p>
      </dgm:t>
    </dgm:pt>
    <dgm:pt modelId="{C8E482BD-117F-45AE-B3CE-C8861E8E32C1}">
      <dgm:prSet phldrT="[Text]"/>
      <dgm:spPr/>
      <dgm:t>
        <a:bodyPr/>
        <a:lstStyle/>
        <a:p>
          <a:r>
            <a:rPr lang="en-US" dirty="0" smtClean="0"/>
            <a:t>Recommends applicant to work.</a:t>
          </a:r>
        </a:p>
        <a:p>
          <a:r>
            <a:rPr lang="en-US" dirty="0" smtClean="0"/>
            <a:t>Adds Dates employee working, pay rate and Org, Object, Project</a:t>
          </a:r>
          <a:endParaRPr lang="en-US" dirty="0"/>
        </a:p>
      </dgm:t>
    </dgm:pt>
    <dgm:pt modelId="{F4B54108-8335-46CB-82EF-19DA3B2123A1}" type="parTrans" cxnId="{CAE37B07-7266-4C06-B114-65F096492B2F}">
      <dgm:prSet/>
      <dgm:spPr/>
      <dgm:t>
        <a:bodyPr/>
        <a:lstStyle/>
        <a:p>
          <a:endParaRPr lang="en-US"/>
        </a:p>
      </dgm:t>
    </dgm:pt>
    <dgm:pt modelId="{76DB714B-69C1-4109-928F-FE697E7479DB}" type="sibTrans" cxnId="{CAE37B07-7266-4C06-B114-65F096492B2F}">
      <dgm:prSet/>
      <dgm:spPr/>
      <dgm:t>
        <a:bodyPr/>
        <a:lstStyle/>
        <a:p>
          <a:endParaRPr lang="en-US"/>
        </a:p>
      </dgm:t>
    </dgm:pt>
    <dgm:pt modelId="{2401B758-4A41-4BC5-85AF-284FE54494EF}" type="pres">
      <dgm:prSet presAssocID="{FF839A3C-DF09-4893-A893-854F277085C4}" presName="Name0" presStyleCnt="0">
        <dgm:presLayoutVars>
          <dgm:dir/>
          <dgm:animLvl val="lvl"/>
          <dgm:resizeHandles val="exact"/>
        </dgm:presLayoutVars>
      </dgm:prSet>
      <dgm:spPr/>
      <dgm:t>
        <a:bodyPr/>
        <a:lstStyle/>
        <a:p>
          <a:endParaRPr lang="en-US"/>
        </a:p>
      </dgm:t>
    </dgm:pt>
    <dgm:pt modelId="{78148389-180D-4330-9F1A-2AEEE8867376}" type="pres">
      <dgm:prSet presAssocID="{825FE84A-7735-41F1-BC38-10B4AAB677BD}" presName="compositeNode" presStyleCnt="0">
        <dgm:presLayoutVars>
          <dgm:bulletEnabled val="1"/>
        </dgm:presLayoutVars>
      </dgm:prSet>
      <dgm:spPr/>
    </dgm:pt>
    <dgm:pt modelId="{4DE1CFA6-61E4-474B-9C1D-9B8E4DB72C4B}" type="pres">
      <dgm:prSet presAssocID="{825FE84A-7735-41F1-BC38-10B4AAB677BD}" presName="bgRect" presStyleLbl="node1" presStyleIdx="0" presStyleCnt="3"/>
      <dgm:spPr/>
      <dgm:t>
        <a:bodyPr/>
        <a:lstStyle/>
        <a:p>
          <a:endParaRPr lang="en-US"/>
        </a:p>
      </dgm:t>
    </dgm:pt>
    <dgm:pt modelId="{2811D76F-0786-4EE4-B4BD-9AA4FF9F7073}" type="pres">
      <dgm:prSet presAssocID="{825FE84A-7735-41F1-BC38-10B4AAB677BD}" presName="parentNode" presStyleLbl="node1" presStyleIdx="0" presStyleCnt="3">
        <dgm:presLayoutVars>
          <dgm:chMax val="0"/>
          <dgm:bulletEnabled val="1"/>
        </dgm:presLayoutVars>
      </dgm:prSet>
      <dgm:spPr/>
      <dgm:t>
        <a:bodyPr/>
        <a:lstStyle/>
        <a:p>
          <a:endParaRPr lang="en-US"/>
        </a:p>
      </dgm:t>
    </dgm:pt>
    <dgm:pt modelId="{CDF0B3E5-4E48-4583-95E0-A179D6624839}" type="pres">
      <dgm:prSet presAssocID="{825FE84A-7735-41F1-BC38-10B4AAB677BD}" presName="childNode" presStyleLbl="node1" presStyleIdx="0" presStyleCnt="3">
        <dgm:presLayoutVars>
          <dgm:bulletEnabled val="1"/>
        </dgm:presLayoutVars>
      </dgm:prSet>
      <dgm:spPr/>
      <dgm:t>
        <a:bodyPr/>
        <a:lstStyle/>
        <a:p>
          <a:endParaRPr lang="en-US"/>
        </a:p>
      </dgm:t>
    </dgm:pt>
    <dgm:pt modelId="{0BFA99A1-7FD2-44C2-9013-E51A9B973018}" type="pres">
      <dgm:prSet presAssocID="{9BD88B90-D395-40AA-9307-F06490E447CD}" presName="hSp" presStyleCnt="0"/>
      <dgm:spPr/>
    </dgm:pt>
    <dgm:pt modelId="{E419A911-1745-4B86-82C6-AACF5E1FBEEF}" type="pres">
      <dgm:prSet presAssocID="{9BD88B90-D395-40AA-9307-F06490E447CD}" presName="vProcSp" presStyleCnt="0"/>
      <dgm:spPr/>
    </dgm:pt>
    <dgm:pt modelId="{F4E2DCE5-78B2-40B0-9869-BCB8A615BA94}" type="pres">
      <dgm:prSet presAssocID="{9BD88B90-D395-40AA-9307-F06490E447CD}" presName="vSp1" presStyleCnt="0"/>
      <dgm:spPr/>
    </dgm:pt>
    <dgm:pt modelId="{8705FBF0-6922-49E9-B079-B911ACBB8121}" type="pres">
      <dgm:prSet presAssocID="{9BD88B90-D395-40AA-9307-F06490E447CD}" presName="simulatedConn" presStyleLbl="solidFgAcc1" presStyleIdx="0" presStyleCnt="2"/>
      <dgm:spPr/>
    </dgm:pt>
    <dgm:pt modelId="{3BFD9EBD-1A6C-41BF-8839-4F9EC98F75F1}" type="pres">
      <dgm:prSet presAssocID="{9BD88B90-D395-40AA-9307-F06490E447CD}" presName="vSp2" presStyleCnt="0"/>
      <dgm:spPr/>
    </dgm:pt>
    <dgm:pt modelId="{A4CFA343-1054-4341-9321-222589049CCD}" type="pres">
      <dgm:prSet presAssocID="{9BD88B90-D395-40AA-9307-F06490E447CD}" presName="sibTrans" presStyleCnt="0"/>
      <dgm:spPr/>
    </dgm:pt>
    <dgm:pt modelId="{70D2D046-B13F-4B37-B49A-878D0714B640}" type="pres">
      <dgm:prSet presAssocID="{78DCF905-6B0C-4F6D-8EC6-2C9EBCA4DC21}" presName="compositeNode" presStyleCnt="0">
        <dgm:presLayoutVars>
          <dgm:bulletEnabled val="1"/>
        </dgm:presLayoutVars>
      </dgm:prSet>
      <dgm:spPr/>
    </dgm:pt>
    <dgm:pt modelId="{0DA6CF08-9855-4F3A-93EE-D5F177CDB396}" type="pres">
      <dgm:prSet presAssocID="{78DCF905-6B0C-4F6D-8EC6-2C9EBCA4DC21}" presName="bgRect" presStyleLbl="node1" presStyleIdx="1" presStyleCnt="3"/>
      <dgm:spPr/>
      <dgm:t>
        <a:bodyPr/>
        <a:lstStyle/>
        <a:p>
          <a:endParaRPr lang="en-US"/>
        </a:p>
      </dgm:t>
    </dgm:pt>
    <dgm:pt modelId="{A629E5D1-CA9F-4698-B5D8-CBE408C56856}" type="pres">
      <dgm:prSet presAssocID="{78DCF905-6B0C-4F6D-8EC6-2C9EBCA4DC21}" presName="parentNode" presStyleLbl="node1" presStyleIdx="1" presStyleCnt="3">
        <dgm:presLayoutVars>
          <dgm:chMax val="0"/>
          <dgm:bulletEnabled val="1"/>
        </dgm:presLayoutVars>
      </dgm:prSet>
      <dgm:spPr/>
      <dgm:t>
        <a:bodyPr/>
        <a:lstStyle/>
        <a:p>
          <a:endParaRPr lang="en-US"/>
        </a:p>
      </dgm:t>
    </dgm:pt>
    <dgm:pt modelId="{8C4BADAE-9186-4B36-822F-FAB3AC991AFD}" type="pres">
      <dgm:prSet presAssocID="{78DCF905-6B0C-4F6D-8EC6-2C9EBCA4DC21}" presName="childNode" presStyleLbl="node1" presStyleIdx="1" presStyleCnt="3">
        <dgm:presLayoutVars>
          <dgm:bulletEnabled val="1"/>
        </dgm:presLayoutVars>
      </dgm:prSet>
      <dgm:spPr/>
      <dgm:t>
        <a:bodyPr/>
        <a:lstStyle/>
        <a:p>
          <a:endParaRPr lang="en-US"/>
        </a:p>
      </dgm:t>
    </dgm:pt>
    <dgm:pt modelId="{9C2BE137-F6BF-4117-8D19-7527C4F54F1B}" type="pres">
      <dgm:prSet presAssocID="{D030DDDD-2579-4045-80B0-09473414BC41}" presName="hSp" presStyleCnt="0"/>
      <dgm:spPr/>
    </dgm:pt>
    <dgm:pt modelId="{96C6414B-C2F4-4241-89A1-387DC3E4EFA5}" type="pres">
      <dgm:prSet presAssocID="{D030DDDD-2579-4045-80B0-09473414BC41}" presName="vProcSp" presStyleCnt="0"/>
      <dgm:spPr/>
    </dgm:pt>
    <dgm:pt modelId="{C1B6FE60-4551-44CB-9AF2-BFF34E450CD7}" type="pres">
      <dgm:prSet presAssocID="{D030DDDD-2579-4045-80B0-09473414BC41}" presName="vSp1" presStyleCnt="0"/>
      <dgm:spPr/>
    </dgm:pt>
    <dgm:pt modelId="{D2211C25-CA2B-41E9-BC85-05072AA74A68}" type="pres">
      <dgm:prSet presAssocID="{D030DDDD-2579-4045-80B0-09473414BC41}" presName="simulatedConn" presStyleLbl="solidFgAcc1" presStyleIdx="1" presStyleCnt="2"/>
      <dgm:spPr/>
    </dgm:pt>
    <dgm:pt modelId="{25498F58-BC63-453D-8B95-368DBE62CE20}" type="pres">
      <dgm:prSet presAssocID="{D030DDDD-2579-4045-80B0-09473414BC41}" presName="vSp2" presStyleCnt="0"/>
      <dgm:spPr/>
    </dgm:pt>
    <dgm:pt modelId="{C8F9C6E4-44AE-4015-B497-C065A438CB19}" type="pres">
      <dgm:prSet presAssocID="{D030DDDD-2579-4045-80B0-09473414BC41}" presName="sibTrans" presStyleCnt="0"/>
      <dgm:spPr/>
    </dgm:pt>
    <dgm:pt modelId="{8769DC9F-457B-4EE5-B7AC-96A1A642A4BB}" type="pres">
      <dgm:prSet presAssocID="{17C15118-17AF-4626-A6D1-97EA3F47A015}" presName="compositeNode" presStyleCnt="0">
        <dgm:presLayoutVars>
          <dgm:bulletEnabled val="1"/>
        </dgm:presLayoutVars>
      </dgm:prSet>
      <dgm:spPr/>
    </dgm:pt>
    <dgm:pt modelId="{24B7A8DF-BA89-4142-8919-8B844E82C762}" type="pres">
      <dgm:prSet presAssocID="{17C15118-17AF-4626-A6D1-97EA3F47A015}" presName="bgRect" presStyleLbl="node1" presStyleIdx="2" presStyleCnt="3"/>
      <dgm:spPr/>
      <dgm:t>
        <a:bodyPr/>
        <a:lstStyle/>
        <a:p>
          <a:endParaRPr lang="en-US"/>
        </a:p>
      </dgm:t>
    </dgm:pt>
    <dgm:pt modelId="{CBA6218E-B819-482D-B8DE-CD70BD7030E4}" type="pres">
      <dgm:prSet presAssocID="{17C15118-17AF-4626-A6D1-97EA3F47A015}" presName="parentNode" presStyleLbl="node1" presStyleIdx="2" presStyleCnt="3">
        <dgm:presLayoutVars>
          <dgm:chMax val="0"/>
          <dgm:bulletEnabled val="1"/>
        </dgm:presLayoutVars>
      </dgm:prSet>
      <dgm:spPr/>
      <dgm:t>
        <a:bodyPr/>
        <a:lstStyle/>
        <a:p>
          <a:endParaRPr lang="en-US"/>
        </a:p>
      </dgm:t>
    </dgm:pt>
    <dgm:pt modelId="{13134975-F6F1-4DE4-8F5E-1AC7B2DBCDFE}" type="pres">
      <dgm:prSet presAssocID="{17C15118-17AF-4626-A6D1-97EA3F47A015}" presName="childNode" presStyleLbl="node1" presStyleIdx="2" presStyleCnt="3">
        <dgm:presLayoutVars>
          <dgm:bulletEnabled val="1"/>
        </dgm:presLayoutVars>
      </dgm:prSet>
      <dgm:spPr/>
      <dgm:t>
        <a:bodyPr/>
        <a:lstStyle/>
        <a:p>
          <a:endParaRPr lang="en-US"/>
        </a:p>
      </dgm:t>
    </dgm:pt>
  </dgm:ptLst>
  <dgm:cxnLst>
    <dgm:cxn modelId="{B6D65BB6-9173-4B76-BFD5-0FEA022BAE79}" type="presOf" srcId="{78DCF905-6B0C-4F6D-8EC6-2C9EBCA4DC21}" destId="{0DA6CF08-9855-4F3A-93EE-D5F177CDB396}" srcOrd="0" destOrd="0" presId="urn:microsoft.com/office/officeart/2005/8/layout/hProcess7"/>
    <dgm:cxn modelId="{80B7812C-F550-46B4-B97F-411362BA9BCE}" type="presOf" srcId="{FF839A3C-DF09-4893-A893-854F277085C4}" destId="{2401B758-4A41-4BC5-85AF-284FE54494EF}" srcOrd="0" destOrd="0" presId="urn:microsoft.com/office/officeart/2005/8/layout/hProcess7"/>
    <dgm:cxn modelId="{2FAC6D86-E6E3-4E9F-971C-0317AC0B920A}" type="presOf" srcId="{78DCF905-6B0C-4F6D-8EC6-2C9EBCA4DC21}" destId="{A629E5D1-CA9F-4698-B5D8-CBE408C56856}" srcOrd="1" destOrd="0" presId="urn:microsoft.com/office/officeart/2005/8/layout/hProcess7"/>
    <dgm:cxn modelId="{F52C1F36-04D6-432F-B127-34F149F9CBB3}" type="presOf" srcId="{C8E482BD-117F-45AE-B3CE-C8861E8E32C1}" destId="{13134975-F6F1-4DE4-8F5E-1AC7B2DBCDFE}" srcOrd="0" destOrd="0" presId="urn:microsoft.com/office/officeart/2005/8/layout/hProcess7"/>
    <dgm:cxn modelId="{82FED220-F74D-4FEE-BF07-EEC7F56A6FCF}" type="presOf" srcId="{28E0C6A8-95F6-4591-B98A-AD447D9EFD1D}" destId="{8C4BADAE-9186-4B36-822F-FAB3AC991AFD}" srcOrd="0" destOrd="0" presId="urn:microsoft.com/office/officeart/2005/8/layout/hProcess7"/>
    <dgm:cxn modelId="{44449575-59CE-4AD1-8BBD-CA6144CC4CD6}" srcId="{78DCF905-6B0C-4F6D-8EC6-2C9EBCA4DC21}" destId="{28E0C6A8-95F6-4591-B98A-AD447D9EFD1D}" srcOrd="0" destOrd="0" parTransId="{F240FA03-640D-446A-8424-BFEE9F1DC161}" sibTransId="{50DF3DE2-0FC1-4DA6-8EC6-B5F70D3D67AC}"/>
    <dgm:cxn modelId="{96B241D2-E66F-4B76-AD2F-343B02753121}" srcId="{FF839A3C-DF09-4893-A893-854F277085C4}" destId="{78DCF905-6B0C-4F6D-8EC6-2C9EBCA4DC21}" srcOrd="1" destOrd="0" parTransId="{9700FF82-58EE-49D1-B951-449856FB7A59}" sibTransId="{D030DDDD-2579-4045-80B0-09473414BC41}"/>
    <dgm:cxn modelId="{B3F741FF-E454-4F78-8E78-EDEE802A6D56}" srcId="{825FE84A-7735-41F1-BC38-10B4AAB677BD}" destId="{DFF2B3D9-F456-41AC-A667-41973D7877D7}" srcOrd="0" destOrd="0" parTransId="{8D4FC9CE-1586-441A-992B-72E90E442767}" sibTransId="{3F689DCF-DE6F-4979-B4BD-743D483DB730}"/>
    <dgm:cxn modelId="{37307DDF-690A-42D3-B107-C53AE629F866}" type="presOf" srcId="{825FE84A-7735-41F1-BC38-10B4AAB677BD}" destId="{2811D76F-0786-4EE4-B4BD-9AA4FF9F7073}" srcOrd="1" destOrd="0" presId="urn:microsoft.com/office/officeart/2005/8/layout/hProcess7"/>
    <dgm:cxn modelId="{BAC8B52D-2FC6-4A5F-B078-30772FABB8E3}" type="presOf" srcId="{17C15118-17AF-4626-A6D1-97EA3F47A015}" destId="{24B7A8DF-BA89-4142-8919-8B844E82C762}" srcOrd="0" destOrd="0" presId="urn:microsoft.com/office/officeart/2005/8/layout/hProcess7"/>
    <dgm:cxn modelId="{A253B2BD-5C3F-4138-A454-2ECD523F5476}" type="presOf" srcId="{17C15118-17AF-4626-A6D1-97EA3F47A015}" destId="{CBA6218E-B819-482D-B8DE-CD70BD7030E4}" srcOrd="1" destOrd="0" presId="urn:microsoft.com/office/officeart/2005/8/layout/hProcess7"/>
    <dgm:cxn modelId="{C4DE3E68-3630-495F-A1D6-A0D874309F5C}" srcId="{FF839A3C-DF09-4893-A893-854F277085C4}" destId="{825FE84A-7735-41F1-BC38-10B4AAB677BD}" srcOrd="0" destOrd="0" parTransId="{CC4E2F28-CE4B-41BB-BCF8-13A2AC78541B}" sibTransId="{9BD88B90-D395-40AA-9307-F06490E447CD}"/>
    <dgm:cxn modelId="{F6A9C9DD-3939-4830-80EE-B76B3AB6EBEA}" type="presOf" srcId="{DFF2B3D9-F456-41AC-A667-41973D7877D7}" destId="{CDF0B3E5-4E48-4583-95E0-A179D6624839}" srcOrd="0" destOrd="0" presId="urn:microsoft.com/office/officeart/2005/8/layout/hProcess7"/>
    <dgm:cxn modelId="{9549574C-9EA8-4973-BE99-F9C9FB085C74}" srcId="{FF839A3C-DF09-4893-A893-854F277085C4}" destId="{17C15118-17AF-4626-A6D1-97EA3F47A015}" srcOrd="2" destOrd="0" parTransId="{EE907DE7-6544-4467-A820-63874EACA4B1}" sibTransId="{1116D503-758D-496F-A8C3-0E3141D187D1}"/>
    <dgm:cxn modelId="{A0164DDC-CB83-40A7-A43A-A7FF88B6EF2B}" type="presOf" srcId="{825FE84A-7735-41F1-BC38-10B4AAB677BD}" destId="{4DE1CFA6-61E4-474B-9C1D-9B8E4DB72C4B}" srcOrd="0" destOrd="0" presId="urn:microsoft.com/office/officeart/2005/8/layout/hProcess7"/>
    <dgm:cxn modelId="{CAE37B07-7266-4C06-B114-65F096492B2F}" srcId="{17C15118-17AF-4626-A6D1-97EA3F47A015}" destId="{C8E482BD-117F-45AE-B3CE-C8861E8E32C1}" srcOrd="0" destOrd="0" parTransId="{F4B54108-8335-46CB-82EF-19DA3B2123A1}" sibTransId="{76DB714B-69C1-4109-928F-FE697E7479DB}"/>
    <dgm:cxn modelId="{5D99A458-E659-4788-9C7C-4FC77D0FBC4E}" type="presParOf" srcId="{2401B758-4A41-4BC5-85AF-284FE54494EF}" destId="{78148389-180D-4330-9F1A-2AEEE8867376}" srcOrd="0" destOrd="0" presId="urn:microsoft.com/office/officeart/2005/8/layout/hProcess7"/>
    <dgm:cxn modelId="{800765C8-1737-4C91-95CA-6133A7350AD8}" type="presParOf" srcId="{78148389-180D-4330-9F1A-2AEEE8867376}" destId="{4DE1CFA6-61E4-474B-9C1D-9B8E4DB72C4B}" srcOrd="0" destOrd="0" presId="urn:microsoft.com/office/officeart/2005/8/layout/hProcess7"/>
    <dgm:cxn modelId="{D1A4DD42-0286-4EE8-BCEA-3B5EC60A06B5}" type="presParOf" srcId="{78148389-180D-4330-9F1A-2AEEE8867376}" destId="{2811D76F-0786-4EE4-B4BD-9AA4FF9F7073}" srcOrd="1" destOrd="0" presId="urn:microsoft.com/office/officeart/2005/8/layout/hProcess7"/>
    <dgm:cxn modelId="{B90EFDA0-9836-4673-B856-ACDE48F60616}" type="presParOf" srcId="{78148389-180D-4330-9F1A-2AEEE8867376}" destId="{CDF0B3E5-4E48-4583-95E0-A179D6624839}" srcOrd="2" destOrd="0" presId="urn:microsoft.com/office/officeart/2005/8/layout/hProcess7"/>
    <dgm:cxn modelId="{B9039093-38EA-4646-818E-7FA9631F751C}" type="presParOf" srcId="{2401B758-4A41-4BC5-85AF-284FE54494EF}" destId="{0BFA99A1-7FD2-44C2-9013-E51A9B973018}" srcOrd="1" destOrd="0" presId="urn:microsoft.com/office/officeart/2005/8/layout/hProcess7"/>
    <dgm:cxn modelId="{FB3B5E6A-A3C6-4724-853F-2993F9330213}" type="presParOf" srcId="{2401B758-4A41-4BC5-85AF-284FE54494EF}" destId="{E419A911-1745-4B86-82C6-AACF5E1FBEEF}" srcOrd="2" destOrd="0" presId="urn:microsoft.com/office/officeart/2005/8/layout/hProcess7"/>
    <dgm:cxn modelId="{13DD8CDE-3938-41D4-9475-A015EA011E0F}" type="presParOf" srcId="{E419A911-1745-4B86-82C6-AACF5E1FBEEF}" destId="{F4E2DCE5-78B2-40B0-9869-BCB8A615BA94}" srcOrd="0" destOrd="0" presId="urn:microsoft.com/office/officeart/2005/8/layout/hProcess7"/>
    <dgm:cxn modelId="{C42CC869-9EC3-4BF9-B9EA-136DE3B189ED}" type="presParOf" srcId="{E419A911-1745-4B86-82C6-AACF5E1FBEEF}" destId="{8705FBF0-6922-49E9-B079-B911ACBB8121}" srcOrd="1" destOrd="0" presId="urn:microsoft.com/office/officeart/2005/8/layout/hProcess7"/>
    <dgm:cxn modelId="{353C0646-4648-49ED-817C-DA6EB0BB7509}" type="presParOf" srcId="{E419A911-1745-4B86-82C6-AACF5E1FBEEF}" destId="{3BFD9EBD-1A6C-41BF-8839-4F9EC98F75F1}" srcOrd="2" destOrd="0" presId="urn:microsoft.com/office/officeart/2005/8/layout/hProcess7"/>
    <dgm:cxn modelId="{58C7BEA8-96B8-4111-92D3-BDCAB638B6E5}" type="presParOf" srcId="{2401B758-4A41-4BC5-85AF-284FE54494EF}" destId="{A4CFA343-1054-4341-9321-222589049CCD}" srcOrd="3" destOrd="0" presId="urn:microsoft.com/office/officeart/2005/8/layout/hProcess7"/>
    <dgm:cxn modelId="{9AB6D62D-633F-40B4-A617-85BFDF3ECB74}" type="presParOf" srcId="{2401B758-4A41-4BC5-85AF-284FE54494EF}" destId="{70D2D046-B13F-4B37-B49A-878D0714B640}" srcOrd="4" destOrd="0" presId="urn:microsoft.com/office/officeart/2005/8/layout/hProcess7"/>
    <dgm:cxn modelId="{BBBE777C-7654-4C8E-A6E0-579BE6D126FB}" type="presParOf" srcId="{70D2D046-B13F-4B37-B49A-878D0714B640}" destId="{0DA6CF08-9855-4F3A-93EE-D5F177CDB396}" srcOrd="0" destOrd="0" presId="urn:microsoft.com/office/officeart/2005/8/layout/hProcess7"/>
    <dgm:cxn modelId="{9E8333D9-BADC-4AA1-B7BD-DD9C58FF87C7}" type="presParOf" srcId="{70D2D046-B13F-4B37-B49A-878D0714B640}" destId="{A629E5D1-CA9F-4698-B5D8-CBE408C56856}" srcOrd="1" destOrd="0" presId="urn:microsoft.com/office/officeart/2005/8/layout/hProcess7"/>
    <dgm:cxn modelId="{9CB3340F-ACA3-41B6-B8A3-6457E0166DFB}" type="presParOf" srcId="{70D2D046-B13F-4B37-B49A-878D0714B640}" destId="{8C4BADAE-9186-4B36-822F-FAB3AC991AFD}" srcOrd="2" destOrd="0" presId="urn:microsoft.com/office/officeart/2005/8/layout/hProcess7"/>
    <dgm:cxn modelId="{2C701E24-090A-48D5-B953-644F182B0011}" type="presParOf" srcId="{2401B758-4A41-4BC5-85AF-284FE54494EF}" destId="{9C2BE137-F6BF-4117-8D19-7527C4F54F1B}" srcOrd="5" destOrd="0" presId="urn:microsoft.com/office/officeart/2005/8/layout/hProcess7"/>
    <dgm:cxn modelId="{0C52D1EC-D55B-4EC3-BF2F-DDF136DB8800}" type="presParOf" srcId="{2401B758-4A41-4BC5-85AF-284FE54494EF}" destId="{96C6414B-C2F4-4241-89A1-387DC3E4EFA5}" srcOrd="6" destOrd="0" presId="urn:microsoft.com/office/officeart/2005/8/layout/hProcess7"/>
    <dgm:cxn modelId="{B1FC4CB3-C47D-4728-80FA-2A579E967FF4}" type="presParOf" srcId="{96C6414B-C2F4-4241-89A1-387DC3E4EFA5}" destId="{C1B6FE60-4551-44CB-9AF2-BFF34E450CD7}" srcOrd="0" destOrd="0" presId="urn:microsoft.com/office/officeart/2005/8/layout/hProcess7"/>
    <dgm:cxn modelId="{CFF2CEB6-9843-443A-BB7D-7C1398E39DC5}" type="presParOf" srcId="{96C6414B-C2F4-4241-89A1-387DC3E4EFA5}" destId="{D2211C25-CA2B-41E9-BC85-05072AA74A68}" srcOrd="1" destOrd="0" presId="urn:microsoft.com/office/officeart/2005/8/layout/hProcess7"/>
    <dgm:cxn modelId="{324EFBFA-353F-4601-8A3A-B0E5E0ECA5D0}" type="presParOf" srcId="{96C6414B-C2F4-4241-89A1-387DC3E4EFA5}" destId="{25498F58-BC63-453D-8B95-368DBE62CE20}" srcOrd="2" destOrd="0" presId="urn:microsoft.com/office/officeart/2005/8/layout/hProcess7"/>
    <dgm:cxn modelId="{2177289A-0226-490E-9B25-1D74067FDF7E}" type="presParOf" srcId="{2401B758-4A41-4BC5-85AF-284FE54494EF}" destId="{C8F9C6E4-44AE-4015-B497-C065A438CB19}" srcOrd="7" destOrd="0" presId="urn:microsoft.com/office/officeart/2005/8/layout/hProcess7"/>
    <dgm:cxn modelId="{3B8886A0-CBED-4BCF-B7D8-7DB112A04BEE}" type="presParOf" srcId="{2401B758-4A41-4BC5-85AF-284FE54494EF}" destId="{8769DC9F-457B-4EE5-B7AC-96A1A642A4BB}" srcOrd="8" destOrd="0" presId="urn:microsoft.com/office/officeart/2005/8/layout/hProcess7"/>
    <dgm:cxn modelId="{1D5989E6-CA78-4B8D-8DB8-D1FD55D392B0}" type="presParOf" srcId="{8769DC9F-457B-4EE5-B7AC-96A1A642A4BB}" destId="{24B7A8DF-BA89-4142-8919-8B844E82C762}" srcOrd="0" destOrd="0" presId="urn:microsoft.com/office/officeart/2005/8/layout/hProcess7"/>
    <dgm:cxn modelId="{C115C8AC-B361-443F-89CF-38FDDE6871D1}" type="presParOf" srcId="{8769DC9F-457B-4EE5-B7AC-96A1A642A4BB}" destId="{CBA6218E-B819-482D-B8DE-CD70BD7030E4}" srcOrd="1" destOrd="0" presId="urn:microsoft.com/office/officeart/2005/8/layout/hProcess7"/>
    <dgm:cxn modelId="{30A52084-F23A-4967-880E-6B77FA309A3B}" type="presParOf" srcId="{8769DC9F-457B-4EE5-B7AC-96A1A642A4BB}" destId="{13134975-F6F1-4DE4-8F5E-1AC7B2DBCDF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2A106-E106-461F-99C2-C6B3DD1C4BCF}" type="doc">
      <dgm:prSet loTypeId="urn:microsoft.com/office/officeart/2005/8/layout/process1" loCatId="process" qsTypeId="urn:microsoft.com/office/officeart/2005/8/quickstyle/simple1" qsCatId="simple" csTypeId="urn:microsoft.com/office/officeart/2005/8/colors/accent1_2" csCatId="accent1" phldr="1"/>
      <dgm:spPr/>
    </dgm:pt>
    <dgm:pt modelId="{D00B7065-C5AD-483C-80CC-0C2F6E213EE3}">
      <dgm:prSet phldrT="[Text]"/>
      <dgm:spPr/>
      <dgm:t>
        <a:bodyPr/>
        <a:lstStyle/>
        <a:p>
          <a:r>
            <a:rPr lang="en-US" dirty="0" smtClean="0"/>
            <a:t>Executive Director Approves</a:t>
          </a:r>
          <a:endParaRPr lang="en-US" dirty="0"/>
        </a:p>
      </dgm:t>
    </dgm:pt>
    <dgm:pt modelId="{2D502839-7BB0-424A-8E79-AC41ACBFE376}" type="parTrans" cxnId="{7DB09487-9BAB-4D20-835C-308CA3913B06}">
      <dgm:prSet/>
      <dgm:spPr/>
      <dgm:t>
        <a:bodyPr/>
        <a:lstStyle/>
        <a:p>
          <a:endParaRPr lang="en-US"/>
        </a:p>
      </dgm:t>
    </dgm:pt>
    <dgm:pt modelId="{39E6C45F-FB2A-4B92-99C9-851B229CB5D7}" type="sibTrans" cxnId="{7DB09487-9BAB-4D20-835C-308CA3913B06}">
      <dgm:prSet/>
      <dgm:spPr/>
      <dgm:t>
        <a:bodyPr/>
        <a:lstStyle/>
        <a:p>
          <a:endParaRPr lang="en-US" dirty="0"/>
        </a:p>
      </dgm:t>
    </dgm:pt>
    <dgm:pt modelId="{F5482652-F391-4819-9240-1320AD253318}">
      <dgm:prSet phldrT="[Text]"/>
      <dgm:spPr/>
      <dgm:t>
        <a:bodyPr/>
        <a:lstStyle/>
        <a:p>
          <a:r>
            <a:rPr lang="en-US" dirty="0" smtClean="0"/>
            <a:t>Budget Approves</a:t>
          </a:r>
          <a:endParaRPr lang="en-US" dirty="0"/>
        </a:p>
      </dgm:t>
    </dgm:pt>
    <dgm:pt modelId="{AE237B08-13E0-42BE-A0B5-C80431E07CE0}" type="parTrans" cxnId="{68C5E9D7-BF8E-4514-AD1A-FAC3DD70F2DA}">
      <dgm:prSet/>
      <dgm:spPr/>
      <dgm:t>
        <a:bodyPr/>
        <a:lstStyle/>
        <a:p>
          <a:endParaRPr lang="en-US"/>
        </a:p>
      </dgm:t>
    </dgm:pt>
    <dgm:pt modelId="{ED8234CB-1654-4A6D-8164-A8FE0E8FDFA6}" type="sibTrans" cxnId="{68C5E9D7-BF8E-4514-AD1A-FAC3DD70F2DA}">
      <dgm:prSet/>
      <dgm:spPr/>
      <dgm:t>
        <a:bodyPr/>
        <a:lstStyle/>
        <a:p>
          <a:endParaRPr lang="en-US"/>
        </a:p>
      </dgm:t>
    </dgm:pt>
    <dgm:pt modelId="{5BF306A5-FAD7-4B1B-8615-4B748CBF9A3A}" type="pres">
      <dgm:prSet presAssocID="{5472A106-E106-461F-99C2-C6B3DD1C4BCF}" presName="Name0" presStyleCnt="0">
        <dgm:presLayoutVars>
          <dgm:dir/>
          <dgm:resizeHandles val="exact"/>
        </dgm:presLayoutVars>
      </dgm:prSet>
      <dgm:spPr/>
    </dgm:pt>
    <dgm:pt modelId="{14B2B34A-919D-409B-92FF-19DF771BFCD2}" type="pres">
      <dgm:prSet presAssocID="{D00B7065-C5AD-483C-80CC-0C2F6E213EE3}" presName="node" presStyleLbl="node1" presStyleIdx="0" presStyleCnt="2">
        <dgm:presLayoutVars>
          <dgm:bulletEnabled val="1"/>
        </dgm:presLayoutVars>
      </dgm:prSet>
      <dgm:spPr/>
      <dgm:t>
        <a:bodyPr/>
        <a:lstStyle/>
        <a:p>
          <a:endParaRPr lang="en-US"/>
        </a:p>
      </dgm:t>
    </dgm:pt>
    <dgm:pt modelId="{65287C58-B085-49B1-AAEE-A3EAA656940C}" type="pres">
      <dgm:prSet presAssocID="{39E6C45F-FB2A-4B92-99C9-851B229CB5D7}" presName="sibTrans" presStyleLbl="sibTrans2D1" presStyleIdx="0" presStyleCnt="1"/>
      <dgm:spPr/>
      <dgm:t>
        <a:bodyPr/>
        <a:lstStyle/>
        <a:p>
          <a:endParaRPr lang="en-US"/>
        </a:p>
      </dgm:t>
    </dgm:pt>
    <dgm:pt modelId="{B165FC3D-8821-4A49-9482-AB0C4E55281C}" type="pres">
      <dgm:prSet presAssocID="{39E6C45F-FB2A-4B92-99C9-851B229CB5D7}" presName="connectorText" presStyleLbl="sibTrans2D1" presStyleIdx="0" presStyleCnt="1"/>
      <dgm:spPr/>
      <dgm:t>
        <a:bodyPr/>
        <a:lstStyle/>
        <a:p>
          <a:endParaRPr lang="en-US"/>
        </a:p>
      </dgm:t>
    </dgm:pt>
    <dgm:pt modelId="{9B6FE0D7-E240-4100-9F05-B712A7ABFDD4}" type="pres">
      <dgm:prSet presAssocID="{F5482652-F391-4819-9240-1320AD253318}" presName="node" presStyleLbl="node1" presStyleIdx="1" presStyleCnt="2">
        <dgm:presLayoutVars>
          <dgm:bulletEnabled val="1"/>
        </dgm:presLayoutVars>
      </dgm:prSet>
      <dgm:spPr/>
      <dgm:t>
        <a:bodyPr/>
        <a:lstStyle/>
        <a:p>
          <a:endParaRPr lang="en-US"/>
        </a:p>
      </dgm:t>
    </dgm:pt>
  </dgm:ptLst>
  <dgm:cxnLst>
    <dgm:cxn modelId="{A347E51A-1CB8-4DC2-88AE-1D607B98B7DB}" type="presOf" srcId="{D00B7065-C5AD-483C-80CC-0C2F6E213EE3}" destId="{14B2B34A-919D-409B-92FF-19DF771BFCD2}" srcOrd="0" destOrd="0" presId="urn:microsoft.com/office/officeart/2005/8/layout/process1"/>
    <dgm:cxn modelId="{7DB09487-9BAB-4D20-835C-308CA3913B06}" srcId="{5472A106-E106-461F-99C2-C6B3DD1C4BCF}" destId="{D00B7065-C5AD-483C-80CC-0C2F6E213EE3}" srcOrd="0" destOrd="0" parTransId="{2D502839-7BB0-424A-8E79-AC41ACBFE376}" sibTransId="{39E6C45F-FB2A-4B92-99C9-851B229CB5D7}"/>
    <dgm:cxn modelId="{7179B156-F988-4587-9D69-F67E47FFF30A}" type="presOf" srcId="{5472A106-E106-461F-99C2-C6B3DD1C4BCF}" destId="{5BF306A5-FAD7-4B1B-8615-4B748CBF9A3A}" srcOrd="0" destOrd="0" presId="urn:microsoft.com/office/officeart/2005/8/layout/process1"/>
    <dgm:cxn modelId="{68C5E9D7-BF8E-4514-AD1A-FAC3DD70F2DA}" srcId="{5472A106-E106-461F-99C2-C6B3DD1C4BCF}" destId="{F5482652-F391-4819-9240-1320AD253318}" srcOrd="1" destOrd="0" parTransId="{AE237B08-13E0-42BE-A0B5-C80431E07CE0}" sibTransId="{ED8234CB-1654-4A6D-8164-A8FE0E8FDFA6}"/>
    <dgm:cxn modelId="{364A923C-9DF9-4D84-9298-4AB76A52F729}" type="presOf" srcId="{F5482652-F391-4819-9240-1320AD253318}" destId="{9B6FE0D7-E240-4100-9F05-B712A7ABFDD4}" srcOrd="0" destOrd="0" presId="urn:microsoft.com/office/officeart/2005/8/layout/process1"/>
    <dgm:cxn modelId="{D58B6587-36B9-4D6B-B072-0341E4320F24}" type="presOf" srcId="{39E6C45F-FB2A-4B92-99C9-851B229CB5D7}" destId="{65287C58-B085-49B1-AAEE-A3EAA656940C}" srcOrd="0" destOrd="0" presId="urn:microsoft.com/office/officeart/2005/8/layout/process1"/>
    <dgm:cxn modelId="{4E805630-07A0-4A23-A6E1-4A841B2347F9}" type="presOf" srcId="{39E6C45F-FB2A-4B92-99C9-851B229CB5D7}" destId="{B165FC3D-8821-4A49-9482-AB0C4E55281C}" srcOrd="1" destOrd="0" presId="urn:microsoft.com/office/officeart/2005/8/layout/process1"/>
    <dgm:cxn modelId="{C669A278-0439-4B0E-8B29-24756C850C88}" type="presParOf" srcId="{5BF306A5-FAD7-4B1B-8615-4B748CBF9A3A}" destId="{14B2B34A-919D-409B-92FF-19DF771BFCD2}" srcOrd="0" destOrd="0" presId="urn:microsoft.com/office/officeart/2005/8/layout/process1"/>
    <dgm:cxn modelId="{A7718547-79AC-418D-AB61-F47EA8FB57ED}" type="presParOf" srcId="{5BF306A5-FAD7-4B1B-8615-4B748CBF9A3A}" destId="{65287C58-B085-49B1-AAEE-A3EAA656940C}" srcOrd="1" destOrd="0" presId="urn:microsoft.com/office/officeart/2005/8/layout/process1"/>
    <dgm:cxn modelId="{85AF79F9-BE73-465C-B659-893590E62120}" type="presParOf" srcId="{65287C58-B085-49B1-AAEE-A3EAA656940C}" destId="{B165FC3D-8821-4A49-9482-AB0C4E55281C}" srcOrd="0" destOrd="0" presId="urn:microsoft.com/office/officeart/2005/8/layout/process1"/>
    <dgm:cxn modelId="{DD369490-94CD-43FD-8F55-F66B2BFAB4EE}" type="presParOf" srcId="{5BF306A5-FAD7-4B1B-8615-4B748CBF9A3A}" destId="{9B6FE0D7-E240-4100-9F05-B712A7ABFDD4}"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2A106-E106-461F-99C2-C6B3DD1C4BCF}" type="doc">
      <dgm:prSet loTypeId="urn:microsoft.com/office/officeart/2005/8/layout/process1" loCatId="process" qsTypeId="urn:microsoft.com/office/officeart/2005/8/quickstyle/simple1" qsCatId="simple" csTypeId="urn:microsoft.com/office/officeart/2005/8/colors/accent1_2" csCatId="accent1" phldr="1"/>
      <dgm:spPr/>
    </dgm:pt>
    <dgm:pt modelId="{D00B7065-C5AD-483C-80CC-0C2F6E213EE3}">
      <dgm:prSet phldrT="[Text]"/>
      <dgm:spPr/>
      <dgm:t>
        <a:bodyPr/>
        <a:lstStyle/>
        <a:p>
          <a:r>
            <a:rPr lang="en-US" dirty="0" smtClean="0"/>
            <a:t>Personnel Analyst</a:t>
          </a:r>
        </a:p>
        <a:p>
          <a:r>
            <a:rPr lang="en-US" dirty="0" smtClean="0"/>
            <a:t>Verifies Employee Numbers</a:t>
          </a:r>
        </a:p>
        <a:p>
          <a:r>
            <a:rPr lang="en-US" dirty="0" smtClean="0"/>
            <a:t>Rates</a:t>
          </a:r>
        </a:p>
        <a:p>
          <a:r>
            <a:rPr lang="en-US" dirty="0" smtClean="0"/>
            <a:t>Dates</a:t>
          </a:r>
        </a:p>
        <a:p>
          <a:r>
            <a:rPr lang="en-US" dirty="0" smtClean="0"/>
            <a:t>Org, Object, Project</a:t>
          </a:r>
          <a:endParaRPr lang="en-US" dirty="0"/>
        </a:p>
      </dgm:t>
    </dgm:pt>
    <dgm:pt modelId="{2D502839-7BB0-424A-8E79-AC41ACBFE376}" type="parTrans" cxnId="{7DB09487-9BAB-4D20-835C-308CA3913B06}">
      <dgm:prSet/>
      <dgm:spPr/>
      <dgm:t>
        <a:bodyPr/>
        <a:lstStyle/>
        <a:p>
          <a:endParaRPr lang="en-US"/>
        </a:p>
      </dgm:t>
    </dgm:pt>
    <dgm:pt modelId="{39E6C45F-FB2A-4B92-99C9-851B229CB5D7}" type="sibTrans" cxnId="{7DB09487-9BAB-4D20-835C-308CA3913B06}">
      <dgm:prSet/>
      <dgm:spPr/>
      <dgm:t>
        <a:bodyPr/>
        <a:lstStyle/>
        <a:p>
          <a:endParaRPr lang="en-US" dirty="0"/>
        </a:p>
      </dgm:t>
    </dgm:pt>
    <dgm:pt modelId="{822583AB-F4E6-4D2F-AAA7-A6A4CF6EA7F3}">
      <dgm:prSet phldrT="[Text]"/>
      <dgm:spPr/>
      <dgm:t>
        <a:bodyPr/>
        <a:lstStyle/>
        <a:p>
          <a:r>
            <a:rPr lang="en-US" dirty="0" smtClean="0"/>
            <a:t>Personnel Analyst Downloads information from Frontline to Excel, Formats for Payroll to upload</a:t>
          </a:r>
          <a:endParaRPr lang="en-US" dirty="0"/>
        </a:p>
      </dgm:t>
    </dgm:pt>
    <dgm:pt modelId="{D928456C-2707-4910-A350-8672E75F3A4C}" type="parTrans" cxnId="{3465DD97-7111-44F2-98AC-97B290484DB6}">
      <dgm:prSet/>
      <dgm:spPr/>
      <dgm:t>
        <a:bodyPr/>
        <a:lstStyle/>
        <a:p>
          <a:endParaRPr lang="en-US"/>
        </a:p>
      </dgm:t>
    </dgm:pt>
    <dgm:pt modelId="{4B17D400-3E20-477D-8AA9-F603E9FD980B}" type="sibTrans" cxnId="{3465DD97-7111-44F2-98AC-97B290484DB6}">
      <dgm:prSet/>
      <dgm:spPr/>
      <dgm:t>
        <a:bodyPr/>
        <a:lstStyle/>
        <a:p>
          <a:endParaRPr lang="en-US" dirty="0"/>
        </a:p>
      </dgm:t>
    </dgm:pt>
    <dgm:pt modelId="{F5482652-F391-4819-9240-1320AD253318}">
      <dgm:prSet phldrT="[Text]"/>
      <dgm:spPr/>
      <dgm:t>
        <a:bodyPr/>
        <a:lstStyle/>
        <a:p>
          <a:r>
            <a:rPr lang="en-US" dirty="0" smtClean="0"/>
            <a:t>Payroll Uploads and additional pay screens are created for additional pay</a:t>
          </a:r>
          <a:endParaRPr lang="en-US" dirty="0"/>
        </a:p>
      </dgm:t>
    </dgm:pt>
    <dgm:pt modelId="{AE237B08-13E0-42BE-A0B5-C80431E07CE0}" type="parTrans" cxnId="{68C5E9D7-BF8E-4514-AD1A-FAC3DD70F2DA}">
      <dgm:prSet/>
      <dgm:spPr/>
      <dgm:t>
        <a:bodyPr/>
        <a:lstStyle/>
        <a:p>
          <a:endParaRPr lang="en-US"/>
        </a:p>
      </dgm:t>
    </dgm:pt>
    <dgm:pt modelId="{ED8234CB-1654-4A6D-8164-A8FE0E8FDFA6}" type="sibTrans" cxnId="{68C5E9D7-BF8E-4514-AD1A-FAC3DD70F2DA}">
      <dgm:prSet/>
      <dgm:spPr/>
      <dgm:t>
        <a:bodyPr/>
        <a:lstStyle/>
        <a:p>
          <a:endParaRPr lang="en-US"/>
        </a:p>
      </dgm:t>
    </dgm:pt>
    <dgm:pt modelId="{5BF306A5-FAD7-4B1B-8615-4B748CBF9A3A}" type="pres">
      <dgm:prSet presAssocID="{5472A106-E106-461F-99C2-C6B3DD1C4BCF}" presName="Name0" presStyleCnt="0">
        <dgm:presLayoutVars>
          <dgm:dir/>
          <dgm:resizeHandles val="exact"/>
        </dgm:presLayoutVars>
      </dgm:prSet>
      <dgm:spPr/>
    </dgm:pt>
    <dgm:pt modelId="{14B2B34A-919D-409B-92FF-19DF771BFCD2}" type="pres">
      <dgm:prSet presAssocID="{D00B7065-C5AD-483C-80CC-0C2F6E213EE3}" presName="node" presStyleLbl="node1" presStyleIdx="0" presStyleCnt="3">
        <dgm:presLayoutVars>
          <dgm:bulletEnabled val="1"/>
        </dgm:presLayoutVars>
      </dgm:prSet>
      <dgm:spPr/>
      <dgm:t>
        <a:bodyPr/>
        <a:lstStyle/>
        <a:p>
          <a:endParaRPr lang="en-US"/>
        </a:p>
      </dgm:t>
    </dgm:pt>
    <dgm:pt modelId="{65287C58-B085-49B1-AAEE-A3EAA656940C}" type="pres">
      <dgm:prSet presAssocID="{39E6C45F-FB2A-4B92-99C9-851B229CB5D7}" presName="sibTrans" presStyleLbl="sibTrans2D1" presStyleIdx="0" presStyleCnt="2"/>
      <dgm:spPr/>
      <dgm:t>
        <a:bodyPr/>
        <a:lstStyle/>
        <a:p>
          <a:endParaRPr lang="en-US"/>
        </a:p>
      </dgm:t>
    </dgm:pt>
    <dgm:pt modelId="{B165FC3D-8821-4A49-9482-AB0C4E55281C}" type="pres">
      <dgm:prSet presAssocID="{39E6C45F-FB2A-4B92-99C9-851B229CB5D7}" presName="connectorText" presStyleLbl="sibTrans2D1" presStyleIdx="0" presStyleCnt="2"/>
      <dgm:spPr/>
      <dgm:t>
        <a:bodyPr/>
        <a:lstStyle/>
        <a:p>
          <a:endParaRPr lang="en-US"/>
        </a:p>
      </dgm:t>
    </dgm:pt>
    <dgm:pt modelId="{52C8DA80-36F6-4E3F-B40C-BAC5F59CDBBD}" type="pres">
      <dgm:prSet presAssocID="{822583AB-F4E6-4D2F-AAA7-A6A4CF6EA7F3}" presName="node" presStyleLbl="node1" presStyleIdx="1" presStyleCnt="3" custLinFactNeighborX="-7177" custLinFactNeighborY="-1739">
        <dgm:presLayoutVars>
          <dgm:bulletEnabled val="1"/>
        </dgm:presLayoutVars>
      </dgm:prSet>
      <dgm:spPr/>
      <dgm:t>
        <a:bodyPr/>
        <a:lstStyle/>
        <a:p>
          <a:endParaRPr lang="en-US"/>
        </a:p>
      </dgm:t>
    </dgm:pt>
    <dgm:pt modelId="{128F1032-7815-472F-963D-EFDCC8988D42}" type="pres">
      <dgm:prSet presAssocID="{4B17D400-3E20-477D-8AA9-F603E9FD980B}" presName="sibTrans" presStyleLbl="sibTrans2D1" presStyleIdx="1" presStyleCnt="2"/>
      <dgm:spPr/>
      <dgm:t>
        <a:bodyPr/>
        <a:lstStyle/>
        <a:p>
          <a:endParaRPr lang="en-US"/>
        </a:p>
      </dgm:t>
    </dgm:pt>
    <dgm:pt modelId="{D6D86161-5C13-4ED4-9D95-1894B846D282}" type="pres">
      <dgm:prSet presAssocID="{4B17D400-3E20-477D-8AA9-F603E9FD980B}" presName="connectorText" presStyleLbl="sibTrans2D1" presStyleIdx="1" presStyleCnt="2"/>
      <dgm:spPr/>
      <dgm:t>
        <a:bodyPr/>
        <a:lstStyle/>
        <a:p>
          <a:endParaRPr lang="en-US"/>
        </a:p>
      </dgm:t>
    </dgm:pt>
    <dgm:pt modelId="{9B6FE0D7-E240-4100-9F05-B712A7ABFDD4}" type="pres">
      <dgm:prSet presAssocID="{F5482652-F391-4819-9240-1320AD253318}" presName="node" presStyleLbl="node1" presStyleIdx="2" presStyleCnt="3">
        <dgm:presLayoutVars>
          <dgm:bulletEnabled val="1"/>
        </dgm:presLayoutVars>
      </dgm:prSet>
      <dgm:spPr/>
      <dgm:t>
        <a:bodyPr/>
        <a:lstStyle/>
        <a:p>
          <a:endParaRPr lang="en-US"/>
        </a:p>
      </dgm:t>
    </dgm:pt>
  </dgm:ptLst>
  <dgm:cxnLst>
    <dgm:cxn modelId="{023F3D10-543B-401D-9B4B-0640410D016A}" type="presOf" srcId="{D00B7065-C5AD-483C-80CC-0C2F6E213EE3}" destId="{14B2B34A-919D-409B-92FF-19DF771BFCD2}" srcOrd="0" destOrd="0" presId="urn:microsoft.com/office/officeart/2005/8/layout/process1"/>
    <dgm:cxn modelId="{9BF402B9-EC9B-49F5-9651-EA73060FC9AB}" type="presOf" srcId="{5472A106-E106-461F-99C2-C6B3DD1C4BCF}" destId="{5BF306A5-FAD7-4B1B-8615-4B748CBF9A3A}" srcOrd="0" destOrd="0" presId="urn:microsoft.com/office/officeart/2005/8/layout/process1"/>
    <dgm:cxn modelId="{68C5E9D7-BF8E-4514-AD1A-FAC3DD70F2DA}" srcId="{5472A106-E106-461F-99C2-C6B3DD1C4BCF}" destId="{F5482652-F391-4819-9240-1320AD253318}" srcOrd="2" destOrd="0" parTransId="{AE237B08-13E0-42BE-A0B5-C80431E07CE0}" sibTransId="{ED8234CB-1654-4A6D-8164-A8FE0E8FDFA6}"/>
    <dgm:cxn modelId="{B49AA704-CF9A-4346-90CE-A7D69C342CB1}" type="presOf" srcId="{39E6C45F-FB2A-4B92-99C9-851B229CB5D7}" destId="{65287C58-B085-49B1-AAEE-A3EAA656940C}" srcOrd="0" destOrd="0" presId="urn:microsoft.com/office/officeart/2005/8/layout/process1"/>
    <dgm:cxn modelId="{932F1FC9-9EB2-4674-9EE3-AD641CED2968}" type="presOf" srcId="{4B17D400-3E20-477D-8AA9-F603E9FD980B}" destId="{D6D86161-5C13-4ED4-9D95-1894B846D282}" srcOrd="1" destOrd="0" presId="urn:microsoft.com/office/officeart/2005/8/layout/process1"/>
    <dgm:cxn modelId="{7DB09487-9BAB-4D20-835C-308CA3913B06}" srcId="{5472A106-E106-461F-99C2-C6B3DD1C4BCF}" destId="{D00B7065-C5AD-483C-80CC-0C2F6E213EE3}" srcOrd="0" destOrd="0" parTransId="{2D502839-7BB0-424A-8E79-AC41ACBFE376}" sibTransId="{39E6C45F-FB2A-4B92-99C9-851B229CB5D7}"/>
    <dgm:cxn modelId="{4E23C09D-8F4B-4659-BB8A-51EFD641D145}" type="presOf" srcId="{4B17D400-3E20-477D-8AA9-F603E9FD980B}" destId="{128F1032-7815-472F-963D-EFDCC8988D42}" srcOrd="0" destOrd="0" presId="urn:microsoft.com/office/officeart/2005/8/layout/process1"/>
    <dgm:cxn modelId="{4F508B3E-4C3F-403E-BF32-171D2074FCB6}" type="presOf" srcId="{822583AB-F4E6-4D2F-AAA7-A6A4CF6EA7F3}" destId="{52C8DA80-36F6-4E3F-B40C-BAC5F59CDBBD}" srcOrd="0" destOrd="0" presId="urn:microsoft.com/office/officeart/2005/8/layout/process1"/>
    <dgm:cxn modelId="{794AF3F8-7886-439C-83C5-C8F25D585AF3}" type="presOf" srcId="{39E6C45F-FB2A-4B92-99C9-851B229CB5D7}" destId="{B165FC3D-8821-4A49-9482-AB0C4E55281C}" srcOrd="1" destOrd="0" presId="urn:microsoft.com/office/officeart/2005/8/layout/process1"/>
    <dgm:cxn modelId="{3465DD97-7111-44F2-98AC-97B290484DB6}" srcId="{5472A106-E106-461F-99C2-C6B3DD1C4BCF}" destId="{822583AB-F4E6-4D2F-AAA7-A6A4CF6EA7F3}" srcOrd="1" destOrd="0" parTransId="{D928456C-2707-4910-A350-8672E75F3A4C}" sibTransId="{4B17D400-3E20-477D-8AA9-F603E9FD980B}"/>
    <dgm:cxn modelId="{B0BE5C8F-1214-480B-841F-1D3108B711C3}" type="presOf" srcId="{F5482652-F391-4819-9240-1320AD253318}" destId="{9B6FE0D7-E240-4100-9F05-B712A7ABFDD4}" srcOrd="0" destOrd="0" presId="urn:microsoft.com/office/officeart/2005/8/layout/process1"/>
    <dgm:cxn modelId="{852F1F03-043E-4C8A-8C6C-99D6B6FC4FF1}" type="presParOf" srcId="{5BF306A5-FAD7-4B1B-8615-4B748CBF9A3A}" destId="{14B2B34A-919D-409B-92FF-19DF771BFCD2}" srcOrd="0" destOrd="0" presId="urn:microsoft.com/office/officeart/2005/8/layout/process1"/>
    <dgm:cxn modelId="{D2EA4966-8AFD-4BD2-9A8E-7A4500A8A3CC}" type="presParOf" srcId="{5BF306A5-FAD7-4B1B-8615-4B748CBF9A3A}" destId="{65287C58-B085-49B1-AAEE-A3EAA656940C}" srcOrd="1" destOrd="0" presId="urn:microsoft.com/office/officeart/2005/8/layout/process1"/>
    <dgm:cxn modelId="{6991F332-7192-4BF9-98C1-DFEAF362E882}" type="presParOf" srcId="{65287C58-B085-49B1-AAEE-A3EAA656940C}" destId="{B165FC3D-8821-4A49-9482-AB0C4E55281C}" srcOrd="0" destOrd="0" presId="urn:microsoft.com/office/officeart/2005/8/layout/process1"/>
    <dgm:cxn modelId="{5E8487F4-1DB6-4237-87DE-9D67E3D94809}" type="presParOf" srcId="{5BF306A5-FAD7-4B1B-8615-4B748CBF9A3A}" destId="{52C8DA80-36F6-4E3F-B40C-BAC5F59CDBBD}" srcOrd="2" destOrd="0" presId="urn:microsoft.com/office/officeart/2005/8/layout/process1"/>
    <dgm:cxn modelId="{8623E1FB-4305-49C8-B87C-CC59A1E03FD4}" type="presParOf" srcId="{5BF306A5-FAD7-4B1B-8615-4B748CBF9A3A}" destId="{128F1032-7815-472F-963D-EFDCC8988D42}" srcOrd="3" destOrd="0" presId="urn:microsoft.com/office/officeart/2005/8/layout/process1"/>
    <dgm:cxn modelId="{69E823C1-47CD-48D0-839F-0BA52D74C899}" type="presParOf" srcId="{128F1032-7815-472F-963D-EFDCC8988D42}" destId="{D6D86161-5C13-4ED4-9D95-1894B846D282}" srcOrd="0" destOrd="0" presId="urn:microsoft.com/office/officeart/2005/8/layout/process1"/>
    <dgm:cxn modelId="{8A4470BE-79CE-4CCF-AB6A-8A7E9541CB3F}" type="presParOf" srcId="{5BF306A5-FAD7-4B1B-8615-4B748CBF9A3A}" destId="{9B6FE0D7-E240-4100-9F05-B712A7ABFDD4}"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6E0B0-34F4-4FC3-9C83-29453582E3C6}">
      <dsp:nvSpPr>
        <dsp:cNvPr id="0" name=""/>
        <dsp:cNvSpPr/>
      </dsp:nvSpPr>
      <dsp:spPr>
        <a:xfrm>
          <a:off x="4280446" y="581168"/>
          <a:ext cx="2022087" cy="1367234"/>
        </a:xfrm>
        <a:custGeom>
          <a:avLst/>
          <a:gdLst/>
          <a:ahLst/>
          <a:cxnLst/>
          <a:rect l="0" t="0" r="0" b="0"/>
          <a:pathLst>
            <a:path>
              <a:moveTo>
                <a:pt x="0" y="0"/>
              </a:moveTo>
              <a:lnTo>
                <a:pt x="0" y="1367234"/>
              </a:lnTo>
              <a:lnTo>
                <a:pt x="2022087" y="1367234"/>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0C84C9-31F2-4DDA-90A4-4F065986335D}">
      <dsp:nvSpPr>
        <dsp:cNvPr id="0" name=""/>
        <dsp:cNvSpPr/>
      </dsp:nvSpPr>
      <dsp:spPr>
        <a:xfrm>
          <a:off x="2285590" y="581168"/>
          <a:ext cx="1994855" cy="1367234"/>
        </a:xfrm>
        <a:custGeom>
          <a:avLst/>
          <a:gdLst/>
          <a:ahLst/>
          <a:cxnLst/>
          <a:rect l="0" t="0" r="0" b="0"/>
          <a:pathLst>
            <a:path>
              <a:moveTo>
                <a:pt x="1994855" y="0"/>
              </a:moveTo>
              <a:lnTo>
                <a:pt x="1994855" y="1367234"/>
              </a:lnTo>
              <a:lnTo>
                <a:pt x="0" y="1367234"/>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AA9EDB-AEF5-406A-982A-950CFA4F9DF4}">
      <dsp:nvSpPr>
        <dsp:cNvPr id="0" name=""/>
        <dsp:cNvSpPr/>
      </dsp:nvSpPr>
      <dsp:spPr>
        <a:xfrm>
          <a:off x="4280446" y="581168"/>
          <a:ext cx="3140160" cy="2409573"/>
        </a:xfrm>
        <a:custGeom>
          <a:avLst/>
          <a:gdLst/>
          <a:ahLst/>
          <a:cxnLst/>
          <a:rect l="0" t="0" r="0" b="0"/>
          <a:pathLst>
            <a:path>
              <a:moveTo>
                <a:pt x="0" y="0"/>
              </a:moveTo>
              <a:lnTo>
                <a:pt x="0" y="2299989"/>
              </a:lnTo>
              <a:lnTo>
                <a:pt x="3140160" y="2299989"/>
              </a:lnTo>
              <a:lnTo>
                <a:pt x="3140160" y="2409573"/>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EC14D1-E495-4718-81F1-7A090D5DD0BA}">
      <dsp:nvSpPr>
        <dsp:cNvPr id="0" name=""/>
        <dsp:cNvSpPr/>
      </dsp:nvSpPr>
      <dsp:spPr>
        <a:xfrm>
          <a:off x="4234726" y="581168"/>
          <a:ext cx="91440" cy="2545841"/>
        </a:xfrm>
        <a:custGeom>
          <a:avLst/>
          <a:gdLst/>
          <a:ahLst/>
          <a:cxnLst/>
          <a:rect l="0" t="0" r="0" b="0"/>
          <a:pathLst>
            <a:path>
              <a:moveTo>
                <a:pt x="45720" y="0"/>
              </a:moveTo>
              <a:lnTo>
                <a:pt x="45720" y="2436257"/>
              </a:lnTo>
              <a:lnTo>
                <a:pt x="91990" y="2436257"/>
              </a:lnTo>
              <a:lnTo>
                <a:pt x="91990" y="2545841"/>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380E00-232E-45FC-A00E-ACC5FD7A9FB5}">
      <dsp:nvSpPr>
        <dsp:cNvPr id="0" name=""/>
        <dsp:cNvSpPr/>
      </dsp:nvSpPr>
      <dsp:spPr>
        <a:xfrm>
          <a:off x="1562721" y="581168"/>
          <a:ext cx="2717725" cy="2411954"/>
        </a:xfrm>
        <a:custGeom>
          <a:avLst/>
          <a:gdLst/>
          <a:ahLst/>
          <a:cxnLst/>
          <a:rect l="0" t="0" r="0" b="0"/>
          <a:pathLst>
            <a:path>
              <a:moveTo>
                <a:pt x="2717725" y="0"/>
              </a:moveTo>
              <a:lnTo>
                <a:pt x="2717725" y="2302370"/>
              </a:lnTo>
              <a:lnTo>
                <a:pt x="0" y="2302370"/>
              </a:lnTo>
              <a:lnTo>
                <a:pt x="0" y="2411954"/>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B2B12A-EB82-4FD0-9DF1-58E459244D17}">
      <dsp:nvSpPr>
        <dsp:cNvPr id="0" name=""/>
        <dsp:cNvSpPr/>
      </dsp:nvSpPr>
      <dsp:spPr>
        <a:xfrm>
          <a:off x="4234536" y="581168"/>
          <a:ext cx="91440" cy="522367"/>
        </a:xfrm>
        <a:custGeom>
          <a:avLst/>
          <a:gdLst/>
          <a:ahLst/>
          <a:cxnLst/>
          <a:rect l="0" t="0" r="0" b="0"/>
          <a:pathLst>
            <a:path>
              <a:moveTo>
                <a:pt x="45910" y="0"/>
              </a:moveTo>
              <a:lnTo>
                <a:pt x="45910" y="412783"/>
              </a:lnTo>
              <a:lnTo>
                <a:pt x="45720" y="412783"/>
              </a:lnTo>
              <a:lnTo>
                <a:pt x="45720" y="522367"/>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DBFBB6-5DD3-4176-B366-031637D8618E}">
      <dsp:nvSpPr>
        <dsp:cNvPr id="0" name=""/>
        <dsp:cNvSpPr/>
      </dsp:nvSpPr>
      <dsp:spPr>
        <a:xfrm>
          <a:off x="2744283" y="111522"/>
          <a:ext cx="3072324" cy="469645"/>
        </a:xfrm>
        <a:prstGeom prst="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66272" numCol="1" spcCol="1270" anchor="ctr" anchorCtr="0">
          <a:noAutofit/>
        </a:bodyPr>
        <a:lstStyle/>
        <a:p>
          <a:pPr lvl="0" algn="ctr" defTabSz="889000">
            <a:lnSpc>
              <a:spcPct val="90000"/>
            </a:lnSpc>
            <a:spcBef>
              <a:spcPct val="0"/>
            </a:spcBef>
            <a:spcAft>
              <a:spcPct val="35000"/>
            </a:spcAft>
          </a:pPr>
          <a:r>
            <a:rPr lang="en-US" sz="2000" kern="1200" dirty="0" smtClean="0"/>
            <a:t>LaShonda Outing, CPPB</a:t>
          </a:r>
          <a:endParaRPr lang="en-US" sz="2000" kern="1200" dirty="0"/>
        </a:p>
      </dsp:txBody>
      <dsp:txXfrm>
        <a:off x="2744283" y="111522"/>
        <a:ext cx="3072324" cy="469645"/>
      </dsp:txXfrm>
    </dsp:sp>
    <dsp:sp modelId="{4A316231-5398-4E88-87FC-40C9AB30C710}">
      <dsp:nvSpPr>
        <dsp:cNvPr id="0" name=""/>
        <dsp:cNvSpPr/>
      </dsp:nvSpPr>
      <dsp:spPr>
        <a:xfrm>
          <a:off x="863553" y="585375"/>
          <a:ext cx="6875394" cy="414747"/>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b="1" kern="1200" dirty="0" smtClean="0"/>
            <a:t>Director </a:t>
          </a:r>
          <a:r>
            <a:rPr lang="en-US" sz="1800" b="1" kern="1200" dirty="0"/>
            <a:t>of </a:t>
          </a:r>
          <a:r>
            <a:rPr lang="en-US" sz="1800" b="1" kern="1200" dirty="0" smtClean="0"/>
            <a:t>Procurement,  Warehouse and Printing Services</a:t>
          </a:r>
          <a:endParaRPr lang="en-US" sz="1800" b="1" kern="1200" dirty="0"/>
        </a:p>
      </dsp:txBody>
      <dsp:txXfrm>
        <a:off x="863553" y="585375"/>
        <a:ext cx="6875394" cy="414747"/>
      </dsp:txXfrm>
    </dsp:sp>
    <dsp:sp modelId="{244CBC96-2090-4CB5-B76F-B2CE8CF31620}">
      <dsp:nvSpPr>
        <dsp:cNvPr id="0" name=""/>
        <dsp:cNvSpPr/>
      </dsp:nvSpPr>
      <dsp:spPr>
        <a:xfrm>
          <a:off x="2895598" y="1103535"/>
          <a:ext cx="2769314" cy="690341"/>
        </a:xfrm>
        <a:prstGeom prst="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66272" numCol="1" spcCol="1270" anchor="ctr" anchorCtr="0">
          <a:noAutofit/>
        </a:bodyPr>
        <a:lstStyle/>
        <a:p>
          <a:pPr lvl="0" algn="ctr" defTabSz="889000">
            <a:lnSpc>
              <a:spcPct val="90000"/>
            </a:lnSpc>
            <a:spcBef>
              <a:spcPct val="0"/>
            </a:spcBef>
            <a:spcAft>
              <a:spcPct val="35000"/>
            </a:spcAft>
          </a:pPr>
          <a:r>
            <a:rPr lang="en-US" sz="2000" kern="1200" dirty="0" smtClean="0"/>
            <a:t>Bridgette Williams</a:t>
          </a:r>
          <a:endParaRPr lang="en-US" sz="2000" kern="1200" dirty="0"/>
        </a:p>
      </dsp:txBody>
      <dsp:txXfrm>
        <a:off x="2895598" y="1103535"/>
        <a:ext cx="2769314" cy="690341"/>
      </dsp:txXfrm>
    </dsp:sp>
    <dsp:sp modelId="{71C56785-7601-4E4F-8788-D2D8308DE1DB}">
      <dsp:nvSpPr>
        <dsp:cNvPr id="0" name=""/>
        <dsp:cNvSpPr/>
      </dsp:nvSpPr>
      <dsp:spPr>
        <a:xfrm>
          <a:off x="2667003" y="1713134"/>
          <a:ext cx="3014959" cy="604125"/>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12700" rIns="50800" bIns="12700" numCol="1" spcCol="1270" anchor="ctr" anchorCtr="0">
          <a:noAutofit/>
        </a:bodyPr>
        <a:lstStyle/>
        <a:p>
          <a:pPr lvl="0" algn="ctr" defTabSz="889000">
            <a:lnSpc>
              <a:spcPct val="90000"/>
            </a:lnSpc>
            <a:spcBef>
              <a:spcPct val="0"/>
            </a:spcBef>
            <a:spcAft>
              <a:spcPct val="35000"/>
            </a:spcAft>
          </a:pPr>
          <a:r>
            <a:rPr lang="en-US" sz="2000" b="1" kern="1200" dirty="0" smtClean="0"/>
            <a:t>Admin. </a:t>
          </a:r>
          <a:r>
            <a:rPr lang="en-US" sz="2000" b="1" kern="1200" dirty="0" err="1" smtClean="0"/>
            <a:t>Asst</a:t>
          </a:r>
          <a:r>
            <a:rPr lang="en-US" sz="2000" b="1" kern="1200" dirty="0" smtClean="0"/>
            <a:t>/Records Retention Specialist</a:t>
          </a:r>
          <a:endParaRPr lang="en-US" sz="2000" b="1" kern="1200" dirty="0"/>
        </a:p>
      </dsp:txBody>
      <dsp:txXfrm>
        <a:off x="2667003" y="1713134"/>
        <a:ext cx="3014959" cy="604125"/>
      </dsp:txXfrm>
    </dsp:sp>
    <dsp:sp modelId="{B9F1C46F-D67D-4345-8669-B3FBC7352928}">
      <dsp:nvSpPr>
        <dsp:cNvPr id="0" name=""/>
        <dsp:cNvSpPr/>
      </dsp:nvSpPr>
      <dsp:spPr>
        <a:xfrm>
          <a:off x="788016" y="2993122"/>
          <a:ext cx="1549410" cy="469645"/>
        </a:xfrm>
        <a:prstGeom prst="rect">
          <a:avLst/>
        </a:prstGeom>
        <a:gradFill rotWithShape="0">
          <a:gsLst>
            <a:gs pos="0">
              <a:schemeClr val="accent3">
                <a:shade val="50000"/>
                <a:hueOff val="-109068"/>
                <a:satOff val="3501"/>
                <a:lumOff val="19028"/>
                <a:alphaOff val="0"/>
                <a:shade val="51000"/>
                <a:satMod val="130000"/>
              </a:schemeClr>
            </a:gs>
            <a:gs pos="80000">
              <a:schemeClr val="accent3">
                <a:shade val="50000"/>
                <a:hueOff val="-109068"/>
                <a:satOff val="3501"/>
                <a:lumOff val="19028"/>
                <a:alphaOff val="0"/>
                <a:shade val="93000"/>
                <a:satMod val="130000"/>
              </a:schemeClr>
            </a:gs>
            <a:gs pos="100000">
              <a:schemeClr val="accent3">
                <a:shade val="50000"/>
                <a:hueOff val="-109068"/>
                <a:satOff val="3501"/>
                <a:lumOff val="190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66272" numCol="1" spcCol="1270" anchor="ctr" anchorCtr="0">
          <a:noAutofit/>
        </a:bodyPr>
        <a:lstStyle/>
        <a:p>
          <a:pPr lvl="0" algn="ctr" defTabSz="711200">
            <a:lnSpc>
              <a:spcPct val="90000"/>
            </a:lnSpc>
            <a:spcBef>
              <a:spcPct val="0"/>
            </a:spcBef>
            <a:spcAft>
              <a:spcPct val="35000"/>
            </a:spcAft>
          </a:pPr>
          <a:r>
            <a:rPr lang="en-US" sz="1600" kern="1200" dirty="0" smtClean="0"/>
            <a:t>Yolanda Cuttino</a:t>
          </a:r>
          <a:endParaRPr lang="en-US" sz="1600" kern="1200" dirty="0"/>
        </a:p>
      </dsp:txBody>
      <dsp:txXfrm>
        <a:off x="788016" y="2993122"/>
        <a:ext cx="1549410" cy="469645"/>
      </dsp:txXfrm>
    </dsp:sp>
    <dsp:sp modelId="{FA6E5B1C-2C92-46B1-B46E-2B606CCEDD68}">
      <dsp:nvSpPr>
        <dsp:cNvPr id="0" name=""/>
        <dsp:cNvSpPr/>
      </dsp:nvSpPr>
      <dsp:spPr>
        <a:xfrm>
          <a:off x="691290" y="3407674"/>
          <a:ext cx="2021320" cy="698111"/>
        </a:xfrm>
        <a:prstGeom prst="rect">
          <a:avLst/>
        </a:prstGeom>
        <a:solidFill>
          <a:schemeClr val="lt1">
            <a:alpha val="90000"/>
            <a:hueOff val="0"/>
            <a:satOff val="0"/>
            <a:lumOff val="0"/>
            <a:alphaOff val="0"/>
          </a:schemeClr>
        </a:solidFill>
        <a:ln w="9525" cap="flat" cmpd="sng" algn="ctr">
          <a:solidFill>
            <a:schemeClr val="accent3">
              <a:shade val="50000"/>
              <a:hueOff val="-109068"/>
              <a:satOff val="3501"/>
              <a:lumOff val="190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100000"/>
            </a:lnSpc>
            <a:spcBef>
              <a:spcPct val="0"/>
            </a:spcBef>
            <a:spcAft>
              <a:spcPts val="0"/>
            </a:spcAft>
          </a:pPr>
          <a:r>
            <a:rPr lang="en-US" sz="1600" b="1" kern="1200" dirty="0"/>
            <a:t>Procurement </a:t>
          </a:r>
          <a:r>
            <a:rPr lang="en-US" sz="1600" b="1" kern="1200" dirty="0" smtClean="0"/>
            <a:t>Specialist</a:t>
          </a:r>
        </a:p>
        <a:p>
          <a:pPr lvl="0" algn="ctr" defTabSz="711200">
            <a:lnSpc>
              <a:spcPct val="100000"/>
            </a:lnSpc>
            <a:spcBef>
              <a:spcPct val="0"/>
            </a:spcBef>
            <a:spcAft>
              <a:spcPts val="0"/>
            </a:spcAft>
          </a:pPr>
          <a:r>
            <a:rPr lang="en-US" sz="1600" b="1" kern="1200" dirty="0" smtClean="0"/>
            <a:t> P-Card </a:t>
          </a:r>
          <a:r>
            <a:rPr lang="en-US" sz="1600" b="1" kern="1200" dirty="0"/>
            <a:t>Administrato</a:t>
          </a:r>
          <a:r>
            <a:rPr lang="en-US" sz="1600" kern="1200" dirty="0"/>
            <a:t>r</a:t>
          </a:r>
        </a:p>
      </dsp:txBody>
      <dsp:txXfrm>
        <a:off x="691290" y="3407674"/>
        <a:ext cx="2021320" cy="698111"/>
      </dsp:txXfrm>
    </dsp:sp>
    <dsp:sp modelId="{6911118E-2DBA-4379-A815-54D71AAD40D9}">
      <dsp:nvSpPr>
        <dsp:cNvPr id="0" name=""/>
        <dsp:cNvSpPr/>
      </dsp:nvSpPr>
      <dsp:spPr>
        <a:xfrm>
          <a:off x="3725045" y="3127009"/>
          <a:ext cx="1203341" cy="469645"/>
        </a:xfrm>
        <a:prstGeom prst="rect">
          <a:avLst/>
        </a:prstGeom>
        <a:gradFill rotWithShape="0">
          <a:gsLst>
            <a:gs pos="0">
              <a:schemeClr val="accent3">
                <a:shade val="50000"/>
                <a:hueOff val="-218136"/>
                <a:satOff val="7003"/>
                <a:lumOff val="38056"/>
                <a:alphaOff val="0"/>
                <a:shade val="51000"/>
                <a:satMod val="130000"/>
              </a:schemeClr>
            </a:gs>
            <a:gs pos="80000">
              <a:schemeClr val="accent3">
                <a:shade val="50000"/>
                <a:hueOff val="-218136"/>
                <a:satOff val="7003"/>
                <a:lumOff val="38056"/>
                <a:alphaOff val="0"/>
                <a:shade val="93000"/>
                <a:satMod val="130000"/>
              </a:schemeClr>
            </a:gs>
            <a:gs pos="100000">
              <a:schemeClr val="accent3">
                <a:shade val="50000"/>
                <a:hueOff val="-218136"/>
                <a:satOff val="7003"/>
                <a:lumOff val="38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66272" numCol="1" spcCol="1270" anchor="ctr" anchorCtr="0">
          <a:noAutofit/>
        </a:bodyPr>
        <a:lstStyle/>
        <a:p>
          <a:pPr lvl="0" algn="ctr" defTabSz="800100">
            <a:lnSpc>
              <a:spcPct val="90000"/>
            </a:lnSpc>
            <a:spcBef>
              <a:spcPct val="0"/>
            </a:spcBef>
            <a:spcAft>
              <a:spcPct val="35000"/>
            </a:spcAft>
          </a:pPr>
          <a:r>
            <a:rPr lang="en-US" sz="1800" kern="1200" dirty="0" smtClean="0"/>
            <a:t>VACANT</a:t>
          </a:r>
          <a:endParaRPr lang="en-US" sz="1800" kern="1200" dirty="0"/>
        </a:p>
      </dsp:txBody>
      <dsp:txXfrm>
        <a:off x="3725045" y="3127009"/>
        <a:ext cx="1203341" cy="469645"/>
      </dsp:txXfrm>
    </dsp:sp>
    <dsp:sp modelId="{901D941E-7512-47DD-8713-F86A7A6AFA75}">
      <dsp:nvSpPr>
        <dsp:cNvPr id="0" name=""/>
        <dsp:cNvSpPr/>
      </dsp:nvSpPr>
      <dsp:spPr>
        <a:xfrm>
          <a:off x="3894646" y="3582988"/>
          <a:ext cx="1194588" cy="434436"/>
        </a:xfrm>
        <a:prstGeom prst="rect">
          <a:avLst/>
        </a:prstGeom>
        <a:solidFill>
          <a:schemeClr val="lt1">
            <a:alpha val="90000"/>
            <a:hueOff val="0"/>
            <a:satOff val="0"/>
            <a:lumOff val="0"/>
            <a:alphaOff val="0"/>
          </a:schemeClr>
        </a:solidFill>
        <a:ln w="9525" cap="flat" cmpd="sng" algn="ctr">
          <a:solidFill>
            <a:schemeClr val="accent3">
              <a:shade val="50000"/>
              <a:hueOff val="-218136"/>
              <a:satOff val="7003"/>
              <a:lumOff val="380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en-US" sz="1600" b="1" kern="1200" dirty="0" smtClean="0"/>
            <a:t>Procurement Specialist</a:t>
          </a:r>
          <a:endParaRPr lang="en-US" sz="1600" b="1" kern="1200" dirty="0"/>
        </a:p>
      </dsp:txBody>
      <dsp:txXfrm>
        <a:off x="3894646" y="3582988"/>
        <a:ext cx="1194588" cy="434436"/>
      </dsp:txXfrm>
    </dsp:sp>
    <dsp:sp modelId="{B1EEDC3B-D5BB-41FC-BFDB-6EBB514FCEB1}">
      <dsp:nvSpPr>
        <dsp:cNvPr id="0" name=""/>
        <dsp:cNvSpPr/>
      </dsp:nvSpPr>
      <dsp:spPr>
        <a:xfrm>
          <a:off x="6469311" y="2990741"/>
          <a:ext cx="1902590" cy="469645"/>
        </a:xfrm>
        <a:prstGeom prst="rect">
          <a:avLst/>
        </a:prstGeom>
        <a:gradFill rotWithShape="0">
          <a:gsLst>
            <a:gs pos="0">
              <a:schemeClr val="accent3">
                <a:shade val="50000"/>
                <a:hueOff val="-109068"/>
                <a:satOff val="3501"/>
                <a:lumOff val="19028"/>
                <a:alphaOff val="0"/>
                <a:shade val="51000"/>
                <a:satMod val="130000"/>
              </a:schemeClr>
            </a:gs>
            <a:gs pos="80000">
              <a:schemeClr val="accent3">
                <a:shade val="50000"/>
                <a:hueOff val="-109068"/>
                <a:satOff val="3501"/>
                <a:lumOff val="19028"/>
                <a:alphaOff val="0"/>
                <a:shade val="93000"/>
                <a:satMod val="130000"/>
              </a:schemeClr>
            </a:gs>
            <a:gs pos="100000">
              <a:schemeClr val="accent3">
                <a:shade val="50000"/>
                <a:hueOff val="-109068"/>
                <a:satOff val="3501"/>
                <a:lumOff val="190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66272" numCol="1" spcCol="1270" anchor="ctr" anchorCtr="0">
          <a:noAutofit/>
        </a:bodyPr>
        <a:lstStyle/>
        <a:p>
          <a:pPr lvl="0" algn="ctr" defTabSz="711200">
            <a:lnSpc>
              <a:spcPct val="90000"/>
            </a:lnSpc>
            <a:spcBef>
              <a:spcPct val="0"/>
            </a:spcBef>
            <a:spcAft>
              <a:spcPct val="35000"/>
            </a:spcAft>
          </a:pPr>
          <a:r>
            <a:rPr lang="en-US" sz="1600" kern="1200" dirty="0" smtClean="0"/>
            <a:t>Stephanie Conrad</a:t>
          </a:r>
          <a:endParaRPr lang="en-US" sz="1600" kern="1200" dirty="0"/>
        </a:p>
      </dsp:txBody>
      <dsp:txXfrm>
        <a:off x="6469311" y="2990741"/>
        <a:ext cx="1902590" cy="469645"/>
      </dsp:txXfrm>
    </dsp:sp>
    <dsp:sp modelId="{E4C793A0-F95E-4B97-B573-AA51EB8C0BEC}">
      <dsp:nvSpPr>
        <dsp:cNvPr id="0" name=""/>
        <dsp:cNvSpPr/>
      </dsp:nvSpPr>
      <dsp:spPr>
        <a:xfrm>
          <a:off x="6706533" y="3506990"/>
          <a:ext cx="1348507" cy="588560"/>
        </a:xfrm>
        <a:prstGeom prst="rect">
          <a:avLst/>
        </a:prstGeom>
        <a:solidFill>
          <a:schemeClr val="lt1">
            <a:alpha val="90000"/>
            <a:hueOff val="0"/>
            <a:satOff val="0"/>
            <a:lumOff val="0"/>
            <a:alphaOff val="0"/>
          </a:schemeClr>
        </a:solidFill>
        <a:ln w="9525" cap="flat" cmpd="sng" algn="ctr">
          <a:solidFill>
            <a:schemeClr val="accent3">
              <a:shade val="50000"/>
              <a:hueOff val="-109068"/>
              <a:satOff val="3501"/>
              <a:lumOff val="190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en-US" sz="1600" b="1" kern="1200" dirty="0"/>
            <a:t>Procurement </a:t>
          </a:r>
          <a:r>
            <a:rPr lang="en-US" sz="1600" b="1" kern="1200" dirty="0" smtClean="0"/>
            <a:t>Specialist</a:t>
          </a:r>
          <a:endParaRPr lang="en-US" sz="1600" b="1" kern="1200" dirty="0"/>
        </a:p>
      </dsp:txBody>
      <dsp:txXfrm>
        <a:off x="6706533" y="3506990"/>
        <a:ext cx="1348507" cy="588560"/>
      </dsp:txXfrm>
    </dsp:sp>
    <dsp:sp modelId="{22B1504B-B189-488D-9E7B-BC74CFE73151}">
      <dsp:nvSpPr>
        <dsp:cNvPr id="0" name=""/>
        <dsp:cNvSpPr/>
      </dsp:nvSpPr>
      <dsp:spPr>
        <a:xfrm>
          <a:off x="675959" y="1713580"/>
          <a:ext cx="1609631" cy="469645"/>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66272" numCol="1" spcCol="1270" anchor="ctr" anchorCtr="0">
          <a:noAutofit/>
        </a:bodyPr>
        <a:lstStyle/>
        <a:p>
          <a:pPr lvl="0" algn="ctr" defTabSz="889000">
            <a:lnSpc>
              <a:spcPct val="90000"/>
            </a:lnSpc>
            <a:spcBef>
              <a:spcPct val="0"/>
            </a:spcBef>
            <a:spcAft>
              <a:spcPct val="35000"/>
            </a:spcAft>
          </a:pPr>
          <a:r>
            <a:rPr lang="en-US" sz="2000" kern="1200" dirty="0" smtClean="0"/>
            <a:t>Timika Beaver</a:t>
          </a:r>
          <a:endParaRPr lang="en-US" sz="2000" kern="1200" dirty="0"/>
        </a:p>
      </dsp:txBody>
      <dsp:txXfrm>
        <a:off x="675959" y="1713580"/>
        <a:ext cx="1609631" cy="469645"/>
      </dsp:txXfrm>
    </dsp:sp>
    <dsp:sp modelId="{ABD604B2-972D-415C-98D6-6DA8D288DAF4}">
      <dsp:nvSpPr>
        <dsp:cNvPr id="0" name=""/>
        <dsp:cNvSpPr/>
      </dsp:nvSpPr>
      <dsp:spPr>
        <a:xfrm>
          <a:off x="531667" y="2146475"/>
          <a:ext cx="1853956" cy="665942"/>
        </a:xfrm>
        <a:prstGeom prst="rect">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b="1" kern="1200" dirty="0"/>
            <a:t>Procurement Manager</a:t>
          </a:r>
        </a:p>
      </dsp:txBody>
      <dsp:txXfrm>
        <a:off x="531667" y="2146475"/>
        <a:ext cx="1853956" cy="665942"/>
      </dsp:txXfrm>
    </dsp:sp>
    <dsp:sp modelId="{721A3203-3060-46C3-9A17-C864EA00C569}">
      <dsp:nvSpPr>
        <dsp:cNvPr id="0" name=""/>
        <dsp:cNvSpPr/>
      </dsp:nvSpPr>
      <dsp:spPr>
        <a:xfrm>
          <a:off x="6302533" y="1713580"/>
          <a:ext cx="1589349" cy="469645"/>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66272" numCol="1" spcCol="1270" anchor="ctr" anchorCtr="0">
          <a:noAutofit/>
        </a:bodyPr>
        <a:lstStyle/>
        <a:p>
          <a:pPr lvl="0" algn="ctr" defTabSz="800100">
            <a:lnSpc>
              <a:spcPct val="90000"/>
            </a:lnSpc>
            <a:spcBef>
              <a:spcPct val="0"/>
            </a:spcBef>
            <a:spcAft>
              <a:spcPct val="35000"/>
            </a:spcAft>
          </a:pPr>
          <a:r>
            <a:rPr lang="en-US" sz="1800" kern="1200" dirty="0" smtClean="0"/>
            <a:t>C Leigh Hodges</a:t>
          </a:r>
          <a:endParaRPr lang="en-US" sz="1800" kern="1200" dirty="0"/>
        </a:p>
      </dsp:txBody>
      <dsp:txXfrm>
        <a:off x="6302533" y="1713580"/>
        <a:ext cx="1589349" cy="469645"/>
      </dsp:txXfrm>
    </dsp:sp>
    <dsp:sp modelId="{3FF42DA4-B667-4778-B53A-35B67655A5AB}">
      <dsp:nvSpPr>
        <dsp:cNvPr id="0" name=""/>
        <dsp:cNvSpPr/>
      </dsp:nvSpPr>
      <dsp:spPr>
        <a:xfrm>
          <a:off x="5905594" y="2074326"/>
          <a:ext cx="2490293" cy="563149"/>
        </a:xfrm>
        <a:prstGeom prst="rect">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b="1" kern="1200" dirty="0"/>
            <a:t>Construction Contracts </a:t>
          </a:r>
          <a:r>
            <a:rPr lang="en-US" sz="1800" b="1" kern="1200" dirty="0" smtClean="0"/>
            <a:t>Manager</a:t>
          </a:r>
          <a:endParaRPr lang="en-US" sz="1200" b="1" kern="1200" dirty="0"/>
        </a:p>
      </dsp:txBody>
      <dsp:txXfrm>
        <a:off x="5905594" y="2074326"/>
        <a:ext cx="2490293" cy="56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1CFA6-61E4-474B-9C1D-9B8E4DB72C4B}">
      <dsp:nvSpPr>
        <dsp:cNvPr id="0" name=""/>
        <dsp:cNvSpPr/>
      </dsp:nvSpPr>
      <dsp:spPr>
        <a:xfrm>
          <a:off x="305" y="239516"/>
          <a:ext cx="1315305" cy="157836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t>Director or Principal</a:t>
          </a:r>
          <a:endParaRPr lang="en-US" sz="1200" kern="1200" dirty="0"/>
        </a:p>
      </dsp:txBody>
      <dsp:txXfrm rot="16200000">
        <a:off x="-515294" y="755116"/>
        <a:ext cx="1294260" cy="263061"/>
      </dsp:txXfrm>
    </dsp:sp>
    <dsp:sp modelId="{CDF0B3E5-4E48-4583-95E0-A179D6624839}">
      <dsp:nvSpPr>
        <dsp:cNvPr id="0" name=""/>
        <dsp:cNvSpPr/>
      </dsp:nvSpPr>
      <dsp:spPr>
        <a:xfrm>
          <a:off x="263366" y="239516"/>
          <a:ext cx="979902" cy="15783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smtClean="0"/>
            <a:t>Posts job opening</a:t>
          </a:r>
          <a:endParaRPr lang="en-US" sz="1200" kern="1200" dirty="0"/>
        </a:p>
      </dsp:txBody>
      <dsp:txXfrm>
        <a:off x="263366" y="239516"/>
        <a:ext cx="979902" cy="1578366"/>
      </dsp:txXfrm>
    </dsp:sp>
    <dsp:sp modelId="{0DA6CF08-9855-4F3A-93EE-D5F177CDB396}">
      <dsp:nvSpPr>
        <dsp:cNvPr id="0" name=""/>
        <dsp:cNvSpPr/>
      </dsp:nvSpPr>
      <dsp:spPr>
        <a:xfrm>
          <a:off x="1361647" y="239516"/>
          <a:ext cx="1315305" cy="157836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t>Applicant</a:t>
          </a:r>
          <a:endParaRPr lang="en-US" sz="1200" kern="1200" dirty="0"/>
        </a:p>
      </dsp:txBody>
      <dsp:txXfrm rot="16200000">
        <a:off x="846047" y="755116"/>
        <a:ext cx="1294260" cy="263061"/>
      </dsp:txXfrm>
    </dsp:sp>
    <dsp:sp modelId="{8705FBF0-6922-49E9-B079-B911ACBB8121}">
      <dsp:nvSpPr>
        <dsp:cNvPr id="0" name=""/>
        <dsp:cNvSpPr/>
      </dsp:nvSpPr>
      <dsp:spPr>
        <a:xfrm rot="5400000">
          <a:off x="1252202" y="1494443"/>
          <a:ext cx="232041" cy="19729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BADAE-9186-4B36-822F-FAB3AC991AFD}">
      <dsp:nvSpPr>
        <dsp:cNvPr id="0" name=""/>
        <dsp:cNvSpPr/>
      </dsp:nvSpPr>
      <dsp:spPr>
        <a:xfrm>
          <a:off x="1624708" y="239516"/>
          <a:ext cx="979902" cy="15783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smtClean="0"/>
            <a:t>Applies for Job</a:t>
          </a:r>
          <a:endParaRPr lang="en-US" sz="1200" kern="1200" dirty="0"/>
        </a:p>
      </dsp:txBody>
      <dsp:txXfrm>
        <a:off x="1624708" y="239516"/>
        <a:ext cx="979902" cy="1578366"/>
      </dsp:txXfrm>
    </dsp:sp>
    <dsp:sp modelId="{24B7A8DF-BA89-4142-8919-8B844E82C762}">
      <dsp:nvSpPr>
        <dsp:cNvPr id="0" name=""/>
        <dsp:cNvSpPr/>
      </dsp:nvSpPr>
      <dsp:spPr>
        <a:xfrm>
          <a:off x="2722988" y="239516"/>
          <a:ext cx="1315305" cy="157836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t>Director or Principal</a:t>
          </a:r>
          <a:endParaRPr lang="en-US" sz="1200" kern="1200" dirty="0"/>
        </a:p>
      </dsp:txBody>
      <dsp:txXfrm rot="16200000">
        <a:off x="2207388" y="755116"/>
        <a:ext cx="1294260" cy="263061"/>
      </dsp:txXfrm>
    </dsp:sp>
    <dsp:sp modelId="{D2211C25-CA2B-41E9-BC85-05072AA74A68}">
      <dsp:nvSpPr>
        <dsp:cNvPr id="0" name=""/>
        <dsp:cNvSpPr/>
      </dsp:nvSpPr>
      <dsp:spPr>
        <a:xfrm rot="5400000">
          <a:off x="2613544" y="1494443"/>
          <a:ext cx="232041" cy="19729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34975-F6F1-4DE4-8F5E-1AC7B2DBCDFE}">
      <dsp:nvSpPr>
        <dsp:cNvPr id="0" name=""/>
        <dsp:cNvSpPr/>
      </dsp:nvSpPr>
      <dsp:spPr>
        <a:xfrm>
          <a:off x="2986049" y="239516"/>
          <a:ext cx="979902" cy="15783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smtClean="0"/>
            <a:t>Recommends applicant to work.</a:t>
          </a:r>
        </a:p>
        <a:p>
          <a:pPr lvl="0" algn="l" defTabSz="533400">
            <a:lnSpc>
              <a:spcPct val="90000"/>
            </a:lnSpc>
            <a:spcBef>
              <a:spcPct val="0"/>
            </a:spcBef>
            <a:spcAft>
              <a:spcPct val="35000"/>
            </a:spcAft>
          </a:pPr>
          <a:r>
            <a:rPr lang="en-US" sz="1200" kern="1200" dirty="0" smtClean="0"/>
            <a:t>Adds Dates employee working, pay rate and Org, Object, Project</a:t>
          </a:r>
          <a:endParaRPr lang="en-US" sz="1200" kern="1200" dirty="0"/>
        </a:p>
      </dsp:txBody>
      <dsp:txXfrm>
        <a:off x="2986049" y="239516"/>
        <a:ext cx="979902" cy="1578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2B34A-919D-409B-92FF-19DF771BFCD2}">
      <dsp:nvSpPr>
        <dsp:cNvPr id="0" name=""/>
        <dsp:cNvSpPr/>
      </dsp:nvSpPr>
      <dsp:spPr>
        <a:xfrm>
          <a:off x="788" y="638372"/>
          <a:ext cx="1682092" cy="1009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Executive Director Approves</a:t>
          </a:r>
          <a:endParaRPr lang="en-US" sz="1900" kern="1200" dirty="0"/>
        </a:p>
      </dsp:txBody>
      <dsp:txXfrm>
        <a:off x="30348" y="667932"/>
        <a:ext cx="1622972" cy="950135"/>
      </dsp:txXfrm>
    </dsp:sp>
    <dsp:sp modelId="{65287C58-B085-49B1-AAEE-A3EAA656940C}">
      <dsp:nvSpPr>
        <dsp:cNvPr id="0" name=""/>
        <dsp:cNvSpPr/>
      </dsp:nvSpPr>
      <dsp:spPr>
        <a:xfrm>
          <a:off x="1851090" y="934420"/>
          <a:ext cx="356603" cy="417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851090" y="1017852"/>
        <a:ext cx="249622" cy="250294"/>
      </dsp:txXfrm>
    </dsp:sp>
    <dsp:sp modelId="{9B6FE0D7-E240-4100-9F05-B712A7ABFDD4}">
      <dsp:nvSpPr>
        <dsp:cNvPr id="0" name=""/>
        <dsp:cNvSpPr/>
      </dsp:nvSpPr>
      <dsp:spPr>
        <a:xfrm>
          <a:off x="2355718" y="638372"/>
          <a:ext cx="1682092" cy="1009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Budget Approves</a:t>
          </a:r>
          <a:endParaRPr lang="en-US" sz="1900" kern="1200" dirty="0"/>
        </a:p>
      </dsp:txBody>
      <dsp:txXfrm>
        <a:off x="2385278" y="667932"/>
        <a:ext cx="1622972" cy="950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2B34A-919D-409B-92FF-19DF771BFCD2}">
      <dsp:nvSpPr>
        <dsp:cNvPr id="0" name=""/>
        <dsp:cNvSpPr/>
      </dsp:nvSpPr>
      <dsp:spPr>
        <a:xfrm>
          <a:off x="3884" y="495370"/>
          <a:ext cx="1161008" cy="1219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Personnel Analyst</a:t>
          </a:r>
        </a:p>
        <a:p>
          <a:pPr lvl="0" algn="ctr" defTabSz="444500">
            <a:lnSpc>
              <a:spcPct val="90000"/>
            </a:lnSpc>
            <a:spcBef>
              <a:spcPct val="0"/>
            </a:spcBef>
            <a:spcAft>
              <a:spcPct val="35000"/>
            </a:spcAft>
          </a:pPr>
          <a:r>
            <a:rPr lang="en-US" sz="1000" kern="1200" dirty="0" smtClean="0"/>
            <a:t>Verifies Employee Numbers</a:t>
          </a:r>
        </a:p>
        <a:p>
          <a:pPr lvl="0" algn="ctr" defTabSz="444500">
            <a:lnSpc>
              <a:spcPct val="90000"/>
            </a:lnSpc>
            <a:spcBef>
              <a:spcPct val="0"/>
            </a:spcBef>
            <a:spcAft>
              <a:spcPct val="35000"/>
            </a:spcAft>
          </a:pPr>
          <a:r>
            <a:rPr lang="en-US" sz="1000" kern="1200" dirty="0" smtClean="0"/>
            <a:t>Rates</a:t>
          </a:r>
        </a:p>
        <a:p>
          <a:pPr lvl="0" algn="ctr" defTabSz="444500">
            <a:lnSpc>
              <a:spcPct val="90000"/>
            </a:lnSpc>
            <a:spcBef>
              <a:spcPct val="0"/>
            </a:spcBef>
            <a:spcAft>
              <a:spcPct val="35000"/>
            </a:spcAft>
          </a:pPr>
          <a:r>
            <a:rPr lang="en-US" sz="1000" kern="1200" dirty="0" smtClean="0"/>
            <a:t>Dates</a:t>
          </a:r>
        </a:p>
        <a:p>
          <a:pPr lvl="0" algn="ctr" defTabSz="444500">
            <a:lnSpc>
              <a:spcPct val="90000"/>
            </a:lnSpc>
            <a:spcBef>
              <a:spcPct val="0"/>
            </a:spcBef>
            <a:spcAft>
              <a:spcPct val="35000"/>
            </a:spcAft>
          </a:pPr>
          <a:r>
            <a:rPr lang="en-US" sz="1000" kern="1200" dirty="0" smtClean="0"/>
            <a:t>Org, Object, Project</a:t>
          </a:r>
          <a:endParaRPr lang="en-US" sz="1000" kern="1200" dirty="0"/>
        </a:p>
      </dsp:txBody>
      <dsp:txXfrm>
        <a:off x="37889" y="529375"/>
        <a:ext cx="1092998" cy="1151048"/>
      </dsp:txXfrm>
    </dsp:sp>
    <dsp:sp modelId="{65287C58-B085-49B1-AAEE-A3EAA656940C}">
      <dsp:nvSpPr>
        <dsp:cNvPr id="0" name=""/>
        <dsp:cNvSpPr/>
      </dsp:nvSpPr>
      <dsp:spPr>
        <a:xfrm rot="21554227">
          <a:off x="1272650" y="950249"/>
          <a:ext cx="228488" cy="287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272653" y="1008291"/>
        <a:ext cx="159942" cy="172758"/>
      </dsp:txXfrm>
    </dsp:sp>
    <dsp:sp modelId="{52C8DA80-36F6-4E3F-B40C-BAC5F59CDBBD}">
      <dsp:nvSpPr>
        <dsp:cNvPr id="0" name=""/>
        <dsp:cNvSpPr/>
      </dsp:nvSpPr>
      <dsp:spPr>
        <a:xfrm>
          <a:off x="1595965" y="474171"/>
          <a:ext cx="1161008" cy="1219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Personnel Analyst Downloads information from Frontline to Excel, Formats for Payroll to upload</a:t>
          </a:r>
          <a:endParaRPr lang="en-US" sz="1000" kern="1200" dirty="0"/>
        </a:p>
      </dsp:txBody>
      <dsp:txXfrm>
        <a:off x="1629970" y="508176"/>
        <a:ext cx="1092998" cy="1151048"/>
      </dsp:txXfrm>
    </dsp:sp>
    <dsp:sp modelId="{128F1032-7815-472F-963D-EFDCC8988D42}">
      <dsp:nvSpPr>
        <dsp:cNvPr id="0" name=""/>
        <dsp:cNvSpPr/>
      </dsp:nvSpPr>
      <dsp:spPr>
        <a:xfrm rot="43933">
          <a:off x="2881396" y="950430"/>
          <a:ext cx="263820" cy="287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881399" y="1007510"/>
        <a:ext cx="184674" cy="172758"/>
      </dsp:txXfrm>
    </dsp:sp>
    <dsp:sp modelId="{9B6FE0D7-E240-4100-9F05-B712A7ABFDD4}">
      <dsp:nvSpPr>
        <dsp:cNvPr id="0" name=""/>
        <dsp:cNvSpPr/>
      </dsp:nvSpPr>
      <dsp:spPr>
        <a:xfrm>
          <a:off x="3254707" y="495370"/>
          <a:ext cx="1161008" cy="1219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Payroll Uploads and additional pay screens are created for additional pay</a:t>
          </a:r>
          <a:endParaRPr lang="en-US" sz="1000" kern="1200" dirty="0"/>
        </a:p>
      </dsp:txBody>
      <dsp:txXfrm>
        <a:off x="3288712" y="529375"/>
        <a:ext cx="1092998" cy="115104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197" tIns="47099" rIns="94197" bIns="47099" rtlCol="0"/>
          <a:lstStyle>
            <a:lvl1pPr algn="l">
              <a:defRPr sz="1200"/>
            </a:lvl1pPr>
          </a:lstStyle>
          <a:p>
            <a:endParaRPr lang="en-US"/>
          </a:p>
        </p:txBody>
      </p:sp>
      <p:sp>
        <p:nvSpPr>
          <p:cNvPr id="3" name="Date Placeholder 2"/>
          <p:cNvSpPr>
            <a:spLocks noGrp="1"/>
          </p:cNvSpPr>
          <p:nvPr>
            <p:ph type="dt" idx="1"/>
          </p:nvPr>
        </p:nvSpPr>
        <p:spPr>
          <a:xfrm>
            <a:off x="4023095" y="0"/>
            <a:ext cx="3077739" cy="471054"/>
          </a:xfrm>
          <a:prstGeom prst="rect">
            <a:avLst/>
          </a:prstGeom>
        </p:spPr>
        <p:txBody>
          <a:bodyPr vert="horz" lIns="94197" tIns="47099" rIns="94197" bIns="47099" rtlCol="0"/>
          <a:lstStyle>
            <a:lvl1pPr algn="r">
              <a:defRPr sz="1200"/>
            </a:lvl1pPr>
          </a:lstStyle>
          <a:p>
            <a:fld id="{2AB7B160-2EDA-47CF-B471-1582740AFE77}" type="datetimeFigureOut">
              <a:rPr lang="en-US" smtClean="0"/>
              <a:t>10/13/2023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197" tIns="47099" rIns="94197" bIns="47099" rtlCol="0" anchor="ctr"/>
          <a:lstStyle/>
          <a:p>
            <a:endParaRPr lang="en-US"/>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197" tIns="47099" rIns="94197" bIns="470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5"/>
            <a:ext cx="3077739" cy="471053"/>
          </a:xfrm>
          <a:prstGeom prst="rect">
            <a:avLst/>
          </a:prstGeom>
        </p:spPr>
        <p:txBody>
          <a:bodyPr vert="horz" lIns="94197" tIns="47099" rIns="94197" bIns="47099" rtlCol="0" anchor="b"/>
          <a:lstStyle>
            <a:lvl1pPr algn="l">
              <a:defRPr sz="1200"/>
            </a:lvl1pPr>
          </a:lstStyle>
          <a:p>
            <a:endParaRPr lang="en-US"/>
          </a:p>
        </p:txBody>
      </p:sp>
      <p:sp>
        <p:nvSpPr>
          <p:cNvPr id="7" name="Slide Number Placeholder 6"/>
          <p:cNvSpPr>
            <a:spLocks noGrp="1"/>
          </p:cNvSpPr>
          <p:nvPr>
            <p:ph type="sldNum" sz="quarter" idx="5"/>
          </p:nvPr>
        </p:nvSpPr>
        <p:spPr>
          <a:xfrm>
            <a:off x="4023095" y="8917425"/>
            <a:ext cx="3077739" cy="471053"/>
          </a:xfrm>
          <a:prstGeom prst="rect">
            <a:avLst/>
          </a:prstGeom>
        </p:spPr>
        <p:txBody>
          <a:bodyPr vert="horz" lIns="94197" tIns="47099" rIns="94197" bIns="47099" rtlCol="0" anchor="b"/>
          <a:lstStyle>
            <a:lvl1pPr algn="r">
              <a:defRPr sz="1200"/>
            </a:lvl1pPr>
          </a:lstStyle>
          <a:p>
            <a:fld id="{70865DC7-617A-42DF-9EFE-68D085D12012}" type="slidenum">
              <a:rPr lang="en-US" smtClean="0"/>
              <a:t>‹#›</a:t>
            </a:fld>
            <a:endParaRPr lang="en-US"/>
          </a:p>
        </p:txBody>
      </p:sp>
    </p:spTree>
    <p:extLst>
      <p:ext uri="{BB962C8B-B14F-4D97-AF65-F5344CB8AC3E}">
        <p14:creationId xmlns:p14="http://schemas.microsoft.com/office/powerpoint/2010/main" val="10845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080" indent="-294261">
              <a:defRPr>
                <a:solidFill>
                  <a:schemeClr val="tx1"/>
                </a:solidFill>
                <a:latin typeface="Arial" charset="0"/>
              </a:defRPr>
            </a:lvl2pPr>
            <a:lvl3pPr marL="1177045" indent="-235410">
              <a:defRPr>
                <a:solidFill>
                  <a:schemeClr val="tx1"/>
                </a:solidFill>
                <a:latin typeface="Arial" charset="0"/>
              </a:defRPr>
            </a:lvl3pPr>
            <a:lvl4pPr marL="1647863" indent="-235410">
              <a:defRPr>
                <a:solidFill>
                  <a:schemeClr val="tx1"/>
                </a:solidFill>
                <a:latin typeface="Arial" charset="0"/>
              </a:defRPr>
            </a:lvl4pPr>
            <a:lvl5pPr marL="2118680" indent="-235410">
              <a:defRPr>
                <a:solidFill>
                  <a:schemeClr val="tx1"/>
                </a:solidFill>
                <a:latin typeface="Arial" charset="0"/>
              </a:defRPr>
            </a:lvl5pPr>
            <a:lvl6pPr marL="2589499" indent="-235410" eaLnBrk="0" fontAlgn="base" hangingPunct="0">
              <a:spcBef>
                <a:spcPct val="0"/>
              </a:spcBef>
              <a:spcAft>
                <a:spcPct val="0"/>
              </a:spcAft>
              <a:defRPr>
                <a:solidFill>
                  <a:schemeClr val="tx1"/>
                </a:solidFill>
                <a:latin typeface="Arial" charset="0"/>
              </a:defRPr>
            </a:lvl6pPr>
            <a:lvl7pPr marL="3060317" indent="-235410" eaLnBrk="0" fontAlgn="base" hangingPunct="0">
              <a:spcBef>
                <a:spcPct val="0"/>
              </a:spcBef>
              <a:spcAft>
                <a:spcPct val="0"/>
              </a:spcAft>
              <a:defRPr>
                <a:solidFill>
                  <a:schemeClr val="tx1"/>
                </a:solidFill>
                <a:latin typeface="Arial" charset="0"/>
              </a:defRPr>
            </a:lvl7pPr>
            <a:lvl8pPr marL="3531137" indent="-235410" eaLnBrk="0" fontAlgn="base" hangingPunct="0">
              <a:spcBef>
                <a:spcPct val="0"/>
              </a:spcBef>
              <a:spcAft>
                <a:spcPct val="0"/>
              </a:spcAft>
              <a:defRPr>
                <a:solidFill>
                  <a:schemeClr val="tx1"/>
                </a:solidFill>
                <a:latin typeface="Arial" charset="0"/>
              </a:defRPr>
            </a:lvl8pPr>
            <a:lvl9pPr marL="4001952" indent="-235410" eaLnBrk="0" fontAlgn="base" hangingPunct="0">
              <a:spcBef>
                <a:spcPct val="0"/>
              </a:spcBef>
              <a:spcAft>
                <a:spcPct val="0"/>
              </a:spcAft>
              <a:defRPr>
                <a:solidFill>
                  <a:schemeClr val="tx1"/>
                </a:solidFill>
                <a:latin typeface="Arial" charset="0"/>
              </a:defRPr>
            </a:lvl9pPr>
          </a:lstStyle>
          <a:p>
            <a:fld id="{30DA5081-2769-40B6-A409-40D9EB9F5E45}" type="slidenum">
              <a:rPr lang="en-US" smtClean="0"/>
              <a:pPr/>
              <a:t>17</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9513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3703C-5851-4856-B0D9-97267EC167F8}" type="slidenum">
              <a:rPr lang="en-US" smtClean="0"/>
              <a:t>48</a:t>
            </a:fld>
            <a:endParaRPr lang="en-US"/>
          </a:p>
        </p:txBody>
      </p:sp>
    </p:spTree>
    <p:extLst>
      <p:ext uri="{BB962C8B-B14F-4D97-AF65-F5344CB8AC3E}">
        <p14:creationId xmlns:p14="http://schemas.microsoft.com/office/powerpoint/2010/main" val="284300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1FC5B-546E-4A0D-ACEE-8990352F324A}" type="slidenum">
              <a:rPr lang="en-US" smtClean="0"/>
              <a:t>68</a:t>
            </a:fld>
            <a:endParaRPr lang="en-US" dirty="0"/>
          </a:p>
        </p:txBody>
      </p:sp>
    </p:spTree>
    <p:extLst>
      <p:ext uri="{BB962C8B-B14F-4D97-AF65-F5344CB8AC3E}">
        <p14:creationId xmlns:p14="http://schemas.microsoft.com/office/powerpoint/2010/main" val="65171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909" indent="-288811">
              <a:defRPr>
                <a:solidFill>
                  <a:schemeClr val="tx1"/>
                </a:solidFill>
                <a:latin typeface="Arial" charset="0"/>
              </a:defRPr>
            </a:lvl2pPr>
            <a:lvl3pPr marL="1155243" indent="-231049">
              <a:defRPr>
                <a:solidFill>
                  <a:schemeClr val="tx1"/>
                </a:solidFill>
                <a:latin typeface="Arial" charset="0"/>
              </a:defRPr>
            </a:lvl3pPr>
            <a:lvl4pPr marL="1617341" indent="-231049">
              <a:defRPr>
                <a:solidFill>
                  <a:schemeClr val="tx1"/>
                </a:solidFill>
                <a:latin typeface="Arial" charset="0"/>
              </a:defRPr>
            </a:lvl4pPr>
            <a:lvl5pPr marL="2079437" indent="-231049">
              <a:defRPr>
                <a:solidFill>
                  <a:schemeClr val="tx1"/>
                </a:solidFill>
                <a:latin typeface="Arial" charset="0"/>
              </a:defRPr>
            </a:lvl5pPr>
            <a:lvl6pPr marL="2541535" indent="-231049" eaLnBrk="0" fontAlgn="base" hangingPunct="0">
              <a:spcBef>
                <a:spcPct val="0"/>
              </a:spcBef>
              <a:spcAft>
                <a:spcPct val="0"/>
              </a:spcAft>
              <a:defRPr>
                <a:solidFill>
                  <a:schemeClr val="tx1"/>
                </a:solidFill>
                <a:latin typeface="Arial" charset="0"/>
              </a:defRPr>
            </a:lvl6pPr>
            <a:lvl7pPr marL="3003632" indent="-231049" eaLnBrk="0" fontAlgn="base" hangingPunct="0">
              <a:spcBef>
                <a:spcPct val="0"/>
              </a:spcBef>
              <a:spcAft>
                <a:spcPct val="0"/>
              </a:spcAft>
              <a:defRPr>
                <a:solidFill>
                  <a:schemeClr val="tx1"/>
                </a:solidFill>
                <a:latin typeface="Arial" charset="0"/>
              </a:defRPr>
            </a:lvl7pPr>
            <a:lvl8pPr marL="3465730" indent="-231049" eaLnBrk="0" fontAlgn="base" hangingPunct="0">
              <a:spcBef>
                <a:spcPct val="0"/>
              </a:spcBef>
              <a:spcAft>
                <a:spcPct val="0"/>
              </a:spcAft>
              <a:defRPr>
                <a:solidFill>
                  <a:schemeClr val="tx1"/>
                </a:solidFill>
                <a:latin typeface="Arial" charset="0"/>
              </a:defRPr>
            </a:lvl8pPr>
            <a:lvl9pPr marL="3927825" indent="-231049" eaLnBrk="0" fontAlgn="base" hangingPunct="0">
              <a:spcBef>
                <a:spcPct val="0"/>
              </a:spcBef>
              <a:spcAft>
                <a:spcPct val="0"/>
              </a:spcAft>
              <a:defRPr>
                <a:solidFill>
                  <a:schemeClr val="tx1"/>
                </a:solidFill>
                <a:latin typeface="Arial" charset="0"/>
              </a:defRPr>
            </a:lvl9pPr>
          </a:lstStyle>
          <a:p>
            <a:fld id="{93F3878B-C70C-4C86-B99F-6B59FD102183}" type="slidenum">
              <a:rPr lang="en-US" smtClean="0"/>
              <a:pPr/>
              <a:t>101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41772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R1_PPT_image-wash.jpg"/>
          <p:cNvPicPr>
            <a:picLocks noChangeAspect="1"/>
          </p:cNvPicPr>
          <p:nvPr userDrawn="1"/>
        </p:nvPicPr>
        <p:blipFill>
          <a:blip r:embed="rId2" cstate="print"/>
          <a:srcRect l="1875" r="18125"/>
          <a:stretch>
            <a:fillRect/>
          </a:stretch>
        </p:blipFill>
        <p:spPr>
          <a:xfrm>
            <a:off x="-13335" y="0"/>
            <a:ext cx="9184640" cy="4305300"/>
          </a:xfrm>
          <a:prstGeom prst="rect">
            <a:avLst/>
          </a:prstGeom>
        </p:spPr>
      </p:pic>
      <p:pic>
        <p:nvPicPr>
          <p:cNvPr id="9" name="Picture 8" descr="R1_logo_inverse_transparent.png"/>
          <p:cNvPicPr>
            <a:picLocks noChangeAspect="1"/>
          </p:cNvPicPr>
          <p:nvPr userDrawn="1"/>
        </p:nvPicPr>
        <p:blipFill>
          <a:blip r:embed="rId3" cstate="print"/>
          <a:stretch>
            <a:fillRect/>
          </a:stretch>
        </p:blipFill>
        <p:spPr>
          <a:xfrm>
            <a:off x="1371600" y="-152400"/>
            <a:ext cx="6385734" cy="5038344"/>
          </a:xfrm>
          <a:prstGeom prst="rect">
            <a:avLst/>
          </a:prstGeom>
        </p:spPr>
      </p:pic>
      <p:sp>
        <p:nvSpPr>
          <p:cNvPr id="2" name="Title 1"/>
          <p:cNvSpPr>
            <a:spLocks noGrp="1"/>
          </p:cNvSpPr>
          <p:nvPr>
            <p:ph type="ctrTitle" hasCustomPrompt="1"/>
          </p:nvPr>
        </p:nvSpPr>
        <p:spPr>
          <a:xfrm>
            <a:off x="685800" y="4800600"/>
            <a:ext cx="7772400" cy="914400"/>
          </a:xfrm>
        </p:spPr>
        <p:txBody>
          <a:bodyPr/>
          <a:lstStyle>
            <a:lvl1pPr algn="ctr">
              <a:defRPr>
                <a:solidFill>
                  <a:srgbClr val="77246C"/>
                </a:solidFill>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685800" y="5715000"/>
            <a:ext cx="7772400" cy="45720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81639" tIns="40819" rIns="81639" bIns="40819" rtlCol="0" anchor="ctr"/>
          <a:lstStyle/>
          <a:p>
            <a:pPr algn="ctr"/>
            <a:endParaRPr lang="en-US" sz="1125"/>
          </a:p>
        </p:txBody>
      </p:sp>
      <p:pic>
        <p:nvPicPr>
          <p:cNvPr id="16" name="Picture 15" descr="13502553_1031294060293683_2699310806824282635_o.jpg"/>
          <p:cNvPicPr>
            <a:picLocks noChangeAspect="1"/>
          </p:cNvPicPr>
          <p:nvPr userDrawn="1"/>
        </p:nvPicPr>
        <p:blipFill>
          <a:blip r:embed="rId2" cstate="print"/>
          <a:stretch>
            <a:fillRect/>
          </a:stretch>
        </p:blipFill>
        <p:spPr>
          <a:xfrm>
            <a:off x="0" y="0"/>
            <a:ext cx="9144000" cy="4572000"/>
          </a:xfrm>
          <a:prstGeom prst="rect">
            <a:avLst/>
          </a:prstGeom>
        </p:spPr>
      </p:pic>
      <p:sp>
        <p:nvSpPr>
          <p:cNvPr id="2" name="Title 1"/>
          <p:cNvSpPr>
            <a:spLocks noGrp="1"/>
          </p:cNvSpPr>
          <p:nvPr>
            <p:ph type="ctrTitle" hasCustomPrompt="1"/>
          </p:nvPr>
        </p:nvSpPr>
        <p:spPr>
          <a:xfrm>
            <a:off x="685800" y="5029200"/>
            <a:ext cx="7772400" cy="914400"/>
          </a:xfrm>
        </p:spPr>
        <p:txBody>
          <a:bodyPr/>
          <a:lstStyle>
            <a:lvl1pPr algn="ctr">
              <a:defRPr baseline="0">
                <a:solidFill>
                  <a:srgbClr val="77246C"/>
                </a:solidFill>
              </a:defRPr>
            </a:lvl1pPr>
          </a:lstStyle>
          <a:p>
            <a:r>
              <a:rPr lang="en-US" dirty="0" smtClean="0"/>
              <a:t>ACCOUNTS PAYABLES</a:t>
            </a:r>
            <a:endParaRPr lang="en-US" dirty="0"/>
          </a:p>
        </p:txBody>
      </p:sp>
      <p:sp>
        <p:nvSpPr>
          <p:cNvPr id="10" name="Text Placeholder 2"/>
          <p:cNvSpPr>
            <a:spLocks noGrp="1"/>
          </p:cNvSpPr>
          <p:nvPr>
            <p:ph type="body" idx="1"/>
          </p:nvPr>
        </p:nvSpPr>
        <p:spPr>
          <a:xfrm>
            <a:off x="685800" y="5943600"/>
            <a:ext cx="7772400" cy="457200"/>
          </a:xfrm>
        </p:spPr>
        <p:txBody>
          <a:bodyPr anchor="b"/>
          <a:lstStyle>
            <a:lvl1pPr marL="0" indent="0" algn="ctr">
              <a:buNone/>
              <a:defRPr sz="1813">
                <a:solidFill>
                  <a:schemeClr val="tx1">
                    <a:tint val="75000"/>
                  </a:schemeClr>
                </a:solidFill>
              </a:defRPr>
            </a:lvl1pPr>
            <a:lvl2pPr marL="408194" indent="0">
              <a:buNone/>
              <a:defRPr sz="1625">
                <a:solidFill>
                  <a:schemeClr val="tx1">
                    <a:tint val="75000"/>
                  </a:schemeClr>
                </a:solidFill>
              </a:defRPr>
            </a:lvl2pPr>
            <a:lvl3pPr marL="816388" indent="0">
              <a:buNone/>
              <a:defRPr sz="1438">
                <a:solidFill>
                  <a:schemeClr val="tx1">
                    <a:tint val="75000"/>
                  </a:schemeClr>
                </a:solidFill>
              </a:defRPr>
            </a:lvl3pPr>
            <a:lvl4pPr marL="1224582" indent="0">
              <a:buNone/>
              <a:defRPr sz="1250">
                <a:solidFill>
                  <a:schemeClr val="tx1">
                    <a:tint val="75000"/>
                  </a:schemeClr>
                </a:solidFill>
              </a:defRPr>
            </a:lvl4pPr>
            <a:lvl5pPr marL="1632776" indent="0">
              <a:buNone/>
              <a:defRPr sz="1250">
                <a:solidFill>
                  <a:schemeClr val="tx1">
                    <a:tint val="75000"/>
                  </a:schemeClr>
                </a:solidFill>
              </a:defRPr>
            </a:lvl5pPr>
            <a:lvl6pPr marL="2040969" indent="0">
              <a:buNone/>
              <a:defRPr sz="1250">
                <a:solidFill>
                  <a:schemeClr val="tx1">
                    <a:tint val="75000"/>
                  </a:schemeClr>
                </a:solidFill>
              </a:defRPr>
            </a:lvl6pPr>
            <a:lvl7pPr marL="2449163" indent="0">
              <a:buNone/>
              <a:defRPr sz="1250">
                <a:solidFill>
                  <a:schemeClr val="tx1">
                    <a:tint val="75000"/>
                  </a:schemeClr>
                </a:solidFill>
              </a:defRPr>
            </a:lvl7pPr>
            <a:lvl8pPr marL="2857357" indent="0">
              <a:buNone/>
              <a:defRPr sz="1250">
                <a:solidFill>
                  <a:schemeClr val="tx1">
                    <a:tint val="75000"/>
                  </a:schemeClr>
                </a:solidFill>
              </a:defRPr>
            </a:lvl8pPr>
            <a:lvl9pPr marL="3265551" indent="0">
              <a:buNone/>
              <a:defRPr sz="1250">
                <a:solidFill>
                  <a:schemeClr val="tx1">
                    <a:tint val="75000"/>
                  </a:schemeClr>
                </a:solidFill>
              </a:defRPr>
            </a:lvl9pPr>
          </a:lstStyle>
          <a:p>
            <a:pPr lvl="0"/>
            <a:endParaRPr lang="en-US" dirty="0" smtClean="0"/>
          </a:p>
        </p:txBody>
      </p:sp>
      <p:pic>
        <p:nvPicPr>
          <p:cNvPr id="9" name="Picture 8" descr="R1_logo_inverse_transparent.png"/>
          <p:cNvPicPr>
            <a:picLocks noChangeAspect="1"/>
          </p:cNvPicPr>
          <p:nvPr userDrawn="1"/>
        </p:nvPicPr>
        <p:blipFill>
          <a:blip r:embed="rId3" cstate="print"/>
          <a:stretch>
            <a:fillRect/>
          </a:stretch>
        </p:blipFill>
        <p:spPr>
          <a:xfrm>
            <a:off x="2047875" y="-190500"/>
            <a:ext cx="4762500" cy="5010150"/>
          </a:xfrm>
          <a:prstGeom prst="rect">
            <a:avLst/>
          </a:prstGeom>
        </p:spPr>
      </p:pic>
    </p:spTree>
    <p:extLst>
      <p:ext uri="{BB962C8B-B14F-4D97-AF65-F5344CB8AC3E}">
        <p14:creationId xmlns:p14="http://schemas.microsoft.com/office/powerpoint/2010/main" val="338468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368302"/>
            <a:ext cx="7086600" cy="1143000"/>
          </a:xfrm>
        </p:spPr>
        <p:txBody>
          <a:bodyPr/>
          <a:lstStyle>
            <a:lvl1pPr>
              <a:defRPr/>
            </a:lvl1pPr>
          </a:lstStyle>
          <a:p>
            <a:r>
              <a:rPr lang="en-US" dirty="0" smtClean="0"/>
              <a:t>WHO’S WHO</a:t>
            </a:r>
            <a:endParaRPr lang="en-US" dirty="0"/>
          </a:p>
        </p:txBody>
      </p:sp>
      <p:sp>
        <p:nvSpPr>
          <p:cNvPr id="3" name="Content Placeholder 2"/>
          <p:cNvSpPr>
            <a:spLocks noGrp="1"/>
          </p:cNvSpPr>
          <p:nvPr>
            <p:ph idx="1"/>
          </p:nvPr>
        </p:nvSpPr>
        <p:spPr>
          <a:xfrm>
            <a:off x="457200" y="1981201"/>
            <a:ext cx="8229600" cy="3962400"/>
          </a:xfrm>
        </p:spPr>
        <p:txBody>
          <a:bodyPr/>
          <a:lstStyle/>
          <a:p>
            <a:pPr lvl="0"/>
            <a:endParaRPr lang="en-US" dirty="0"/>
          </a:p>
        </p:txBody>
      </p:sp>
      <p:sp>
        <p:nvSpPr>
          <p:cNvPr id="4" name="Date Placeholder 3"/>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216260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563" b="1" cap="all">
                <a:solidFill>
                  <a:srgbClr val="77246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13">
                <a:solidFill>
                  <a:schemeClr val="tx1">
                    <a:tint val="75000"/>
                  </a:schemeClr>
                </a:solidFill>
              </a:defRPr>
            </a:lvl1pPr>
            <a:lvl2pPr marL="408194" indent="0">
              <a:buNone/>
              <a:defRPr sz="1625">
                <a:solidFill>
                  <a:schemeClr val="tx1">
                    <a:tint val="75000"/>
                  </a:schemeClr>
                </a:solidFill>
              </a:defRPr>
            </a:lvl2pPr>
            <a:lvl3pPr marL="816388" indent="0">
              <a:buNone/>
              <a:defRPr sz="1438">
                <a:solidFill>
                  <a:schemeClr val="tx1">
                    <a:tint val="75000"/>
                  </a:schemeClr>
                </a:solidFill>
              </a:defRPr>
            </a:lvl3pPr>
            <a:lvl4pPr marL="1224582" indent="0">
              <a:buNone/>
              <a:defRPr sz="1250">
                <a:solidFill>
                  <a:schemeClr val="tx1">
                    <a:tint val="75000"/>
                  </a:schemeClr>
                </a:solidFill>
              </a:defRPr>
            </a:lvl4pPr>
            <a:lvl5pPr marL="1632776" indent="0">
              <a:buNone/>
              <a:defRPr sz="1250">
                <a:solidFill>
                  <a:schemeClr val="tx1">
                    <a:tint val="75000"/>
                  </a:schemeClr>
                </a:solidFill>
              </a:defRPr>
            </a:lvl5pPr>
            <a:lvl6pPr marL="2040969" indent="0">
              <a:buNone/>
              <a:defRPr sz="1250">
                <a:solidFill>
                  <a:schemeClr val="tx1">
                    <a:tint val="75000"/>
                  </a:schemeClr>
                </a:solidFill>
              </a:defRPr>
            </a:lvl6pPr>
            <a:lvl7pPr marL="2449163" indent="0">
              <a:buNone/>
              <a:defRPr sz="1250">
                <a:solidFill>
                  <a:schemeClr val="tx1">
                    <a:tint val="75000"/>
                  </a:schemeClr>
                </a:solidFill>
              </a:defRPr>
            </a:lvl7pPr>
            <a:lvl8pPr marL="2857357" indent="0">
              <a:buNone/>
              <a:defRPr sz="1250">
                <a:solidFill>
                  <a:schemeClr val="tx1">
                    <a:tint val="75000"/>
                  </a:schemeClr>
                </a:solidFill>
              </a:defRPr>
            </a:lvl8pPr>
            <a:lvl9pPr marL="3265551" indent="0">
              <a:buNone/>
              <a:defRPr sz="125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145601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81201"/>
            <a:ext cx="4038600" cy="3962400"/>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4038600" cy="3962400"/>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10344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smtClean="0"/>
              <a:t>Click to edit Master text styles</a:t>
            </a:r>
          </a:p>
        </p:txBody>
      </p:sp>
      <p:sp>
        <p:nvSpPr>
          <p:cNvPr id="4" name="Content Placeholder 3"/>
          <p:cNvSpPr>
            <a:spLocks noGrp="1"/>
          </p:cNvSpPr>
          <p:nvPr>
            <p:ph sz="half" idx="2"/>
          </p:nvPr>
        </p:nvSpPr>
        <p:spPr>
          <a:xfrm>
            <a:off x="457200" y="2819401"/>
            <a:ext cx="4040188" cy="3124200"/>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1" y="2057400"/>
            <a:ext cx="4041775" cy="639762"/>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smtClean="0"/>
              <a:t>Click to edit Master text styles</a:t>
            </a:r>
          </a:p>
        </p:txBody>
      </p:sp>
      <p:sp>
        <p:nvSpPr>
          <p:cNvPr id="6" name="Content Placeholder 5"/>
          <p:cNvSpPr>
            <a:spLocks noGrp="1"/>
          </p:cNvSpPr>
          <p:nvPr>
            <p:ph sz="quarter" idx="4"/>
          </p:nvPr>
        </p:nvSpPr>
        <p:spPr>
          <a:xfrm>
            <a:off x="4645026" y="2819401"/>
            <a:ext cx="4041775" cy="3124200"/>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94571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49399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4215595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7010400" cy="1162050"/>
          </a:xfrm>
        </p:spPr>
        <p:txBody>
          <a:bodyPr anchor="ctr">
            <a:normAutofit/>
          </a:bodyPr>
          <a:lstStyle>
            <a:lvl1pPr algn="l">
              <a:defRPr sz="3188"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981200"/>
            <a:ext cx="5111750" cy="4144963"/>
          </a:xfrm>
        </p:spPr>
        <p:txBody>
          <a:bodyPr/>
          <a:lstStyle>
            <a:lvl1pPr>
              <a:defRPr sz="2875"/>
            </a:lvl1pPr>
            <a:lvl2pPr>
              <a:defRPr sz="2500"/>
            </a:lvl2pPr>
            <a:lvl3pPr>
              <a:defRPr sz="2125"/>
            </a:lvl3pPr>
            <a:lvl4pPr>
              <a:defRPr sz="1813"/>
            </a:lvl4pPr>
            <a:lvl5pPr>
              <a:defRPr sz="1813"/>
            </a:lvl5pPr>
            <a:lvl6pPr>
              <a:defRPr sz="1813"/>
            </a:lvl6pPr>
            <a:lvl7pPr>
              <a:defRPr sz="1813"/>
            </a:lvl7pPr>
            <a:lvl8pPr>
              <a:defRPr sz="1813"/>
            </a:lvl8pPr>
            <a:lvl9pPr>
              <a:defRPr sz="18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981200"/>
            <a:ext cx="3008313" cy="4144963"/>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127535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81200"/>
            <a:ext cx="5486400" cy="3352800"/>
          </a:xfrm>
        </p:spPr>
        <p:txBody>
          <a:bodyPr/>
          <a:lstStyle>
            <a:lvl1pPr marL="0" indent="0">
              <a:buNone/>
              <a:defRPr sz="2875"/>
            </a:lvl1pPr>
            <a:lvl2pPr marL="408194" indent="0">
              <a:buNone/>
              <a:defRPr sz="2500"/>
            </a:lvl2pPr>
            <a:lvl3pPr marL="816388" indent="0">
              <a:buNone/>
              <a:defRPr sz="2125"/>
            </a:lvl3pPr>
            <a:lvl4pPr marL="1224582" indent="0">
              <a:buNone/>
              <a:defRPr sz="1813"/>
            </a:lvl4pPr>
            <a:lvl5pPr marL="1632776" indent="0">
              <a:buNone/>
              <a:defRPr sz="1813"/>
            </a:lvl5pPr>
            <a:lvl6pPr marL="2040969" indent="0">
              <a:buNone/>
              <a:defRPr sz="1813"/>
            </a:lvl6pPr>
            <a:lvl7pPr marL="2449163" indent="0">
              <a:buNone/>
              <a:defRPr sz="1813"/>
            </a:lvl7pPr>
            <a:lvl8pPr marL="2857357" indent="0">
              <a:buNone/>
              <a:defRPr sz="1813"/>
            </a:lvl8pPr>
            <a:lvl9pPr marL="3265551" indent="0">
              <a:buNone/>
              <a:defRPr sz="1813"/>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64534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WHAT YOU NEED TO KNOW</a:t>
            </a:r>
            <a:endParaRPr lang="en-US" dirty="0"/>
          </a:p>
        </p:txBody>
      </p:sp>
      <p:sp>
        <p:nvSpPr>
          <p:cNvPr id="3" name="Date Placeholder 2"/>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856223-2585-4B09-AB1E-A38478DE6375}" type="slidenum">
              <a:rPr lang="en-US" smtClean="0"/>
              <a:pPr/>
              <a:t>‹#›</a:t>
            </a:fld>
            <a:endParaRPr lang="en-US"/>
          </a:p>
        </p:txBody>
      </p:sp>
    </p:spTree>
    <p:extLst>
      <p:ext uri="{BB962C8B-B14F-4D97-AF65-F5344CB8AC3E}">
        <p14:creationId xmlns:p14="http://schemas.microsoft.com/office/powerpoint/2010/main" val="253550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7246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812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19401"/>
            <a:ext cx="4040188"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19401"/>
            <a:ext cx="4041775"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86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7010400" cy="1162050"/>
          </a:xfrm>
        </p:spPr>
        <p:txBody>
          <a:bodyPr anchor="ctr">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9812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81200"/>
            <a:ext cx="5486400" cy="335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4B72-604A-4F79-A3D0-890598EB7E4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6223-2585-4B09-AB1E-A38478DE63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agline.png"/>
          <p:cNvPicPr>
            <a:picLocks noChangeAspect="1"/>
          </p:cNvPicPr>
          <p:nvPr userDrawn="1"/>
        </p:nvPicPr>
        <p:blipFill>
          <a:blip r:embed="rId11" cstate="print"/>
          <a:stretch>
            <a:fillRect/>
          </a:stretch>
        </p:blipFill>
        <p:spPr>
          <a:xfrm>
            <a:off x="0" y="6172200"/>
            <a:ext cx="3200400" cy="800100"/>
          </a:xfrm>
          <a:prstGeom prst="rect">
            <a:avLst/>
          </a:prstGeom>
        </p:spPr>
      </p:pic>
      <p:pic>
        <p:nvPicPr>
          <p:cNvPr id="10" name="Picture 9" descr="rppt.png"/>
          <p:cNvPicPr>
            <a:picLocks noChangeAspect="1"/>
          </p:cNvPicPr>
          <p:nvPr userDrawn="1"/>
        </p:nvPicPr>
        <p:blipFill>
          <a:blip r:embed="rId12" cstate="print"/>
          <a:stretch>
            <a:fillRect/>
          </a:stretch>
        </p:blipFill>
        <p:spPr>
          <a:xfrm>
            <a:off x="5181600" y="1981200"/>
            <a:ext cx="5410200" cy="5410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2004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D4B72-604A-4F79-A3D0-890598EB7E44}" type="datetimeFigureOut">
              <a:rPr lang="en-US" smtClean="0"/>
              <a:pPr/>
              <a:t>10/13/2023</a:t>
            </a:fld>
            <a:endParaRPr lang="en-US"/>
          </a:p>
        </p:txBody>
      </p:sp>
      <p:sp>
        <p:nvSpPr>
          <p:cNvPr id="5" name="Footer Placeholder 4"/>
          <p:cNvSpPr>
            <a:spLocks noGrp="1"/>
          </p:cNvSpPr>
          <p:nvPr>
            <p:ph type="ftr" sz="quarter" idx="3"/>
          </p:nvPr>
        </p:nvSpPr>
        <p:spPr>
          <a:xfrm>
            <a:off x="53340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400800"/>
            <a:ext cx="685800" cy="349249"/>
          </a:xfrm>
          <a:prstGeom prst="rect">
            <a:avLst/>
          </a:prstGeom>
        </p:spPr>
        <p:txBody>
          <a:bodyPr vert="horz" lIns="91440" tIns="45720" rIns="91440" bIns="45720" rtlCol="0" anchor="ctr"/>
          <a:lstStyle>
            <a:lvl1pPr algn="r">
              <a:defRPr sz="1200">
                <a:solidFill>
                  <a:schemeClr val="tx1">
                    <a:tint val="75000"/>
                  </a:schemeClr>
                </a:solidFill>
              </a:defRPr>
            </a:lvl1pPr>
          </a:lstStyle>
          <a:p>
            <a:fld id="{35856223-2585-4B09-AB1E-A38478DE6375}" type="slidenum">
              <a:rPr lang="en-US" smtClean="0"/>
              <a:pPr/>
              <a:t>‹#›</a:t>
            </a:fld>
            <a:endParaRPr lang="en-US"/>
          </a:p>
        </p:txBody>
      </p:sp>
      <p:sp>
        <p:nvSpPr>
          <p:cNvPr id="7" name="Rectangle 6"/>
          <p:cNvSpPr/>
          <p:nvPr userDrawn="1"/>
        </p:nvSpPr>
        <p:spPr>
          <a:xfrm>
            <a:off x="0" y="0"/>
            <a:ext cx="9144000" cy="1752600"/>
          </a:xfrm>
          <a:prstGeom prst="rect">
            <a:avLst/>
          </a:prstGeom>
          <a:solidFill>
            <a:srgbClr val="77246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R1_icon_inverse_transparent.png"/>
          <p:cNvPicPr>
            <a:picLocks noChangeAspect="1"/>
          </p:cNvPicPr>
          <p:nvPr userDrawn="1"/>
        </p:nvPicPr>
        <p:blipFill>
          <a:blip r:embed="rId13" cstate="print"/>
          <a:stretch>
            <a:fillRect/>
          </a:stretch>
        </p:blipFill>
        <p:spPr>
          <a:xfrm>
            <a:off x="7543800" y="304800"/>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752600"/>
          </a:xfrm>
          <a:prstGeom prst="rect">
            <a:avLst/>
          </a:prstGeom>
          <a:solidFill>
            <a:srgbClr val="77246C"/>
          </a:solidFill>
          <a:ln>
            <a:noFill/>
          </a:ln>
        </p:spPr>
        <p:style>
          <a:lnRef idx="2">
            <a:schemeClr val="dk1">
              <a:shade val="50000"/>
            </a:schemeClr>
          </a:lnRef>
          <a:fillRef idx="1">
            <a:schemeClr val="dk1"/>
          </a:fillRef>
          <a:effectRef idx="0">
            <a:schemeClr val="dk1"/>
          </a:effectRef>
          <a:fontRef idx="minor">
            <a:schemeClr val="lt1"/>
          </a:fontRef>
        </p:style>
        <p:txBody>
          <a:bodyPr lIns="81639" tIns="40819" rIns="81639" bIns="40819" rtlCol="0" anchor="ctr"/>
          <a:lstStyle/>
          <a:p>
            <a:pPr algn="ctr"/>
            <a:endParaRPr lang="en-US" sz="1125"/>
          </a:p>
        </p:txBody>
      </p:sp>
      <p:pic>
        <p:nvPicPr>
          <p:cNvPr id="9" name="Picture 8" descr="tagline.png"/>
          <p:cNvPicPr>
            <a:picLocks noChangeAspect="1"/>
          </p:cNvPicPr>
          <p:nvPr userDrawn="1"/>
        </p:nvPicPr>
        <p:blipFill>
          <a:blip r:embed="rId12" cstate="print"/>
          <a:stretch>
            <a:fillRect/>
          </a:stretch>
        </p:blipFill>
        <p:spPr>
          <a:xfrm>
            <a:off x="0" y="6172200"/>
            <a:ext cx="2500313" cy="833438"/>
          </a:xfrm>
          <a:prstGeom prst="rect">
            <a:avLst/>
          </a:prstGeom>
        </p:spPr>
      </p:pic>
      <p:pic>
        <p:nvPicPr>
          <p:cNvPr id="10" name="Picture 9" descr="rppt.png"/>
          <p:cNvPicPr>
            <a:picLocks noChangeAspect="1"/>
          </p:cNvPicPr>
          <p:nvPr userDrawn="1"/>
        </p:nvPicPr>
        <p:blipFill>
          <a:blip r:embed="rId13" cstate="print"/>
          <a:stretch>
            <a:fillRect/>
          </a:stretch>
        </p:blipFill>
        <p:spPr>
          <a:xfrm>
            <a:off x="6048375" y="1778000"/>
            <a:ext cx="4286250" cy="5715000"/>
          </a:xfrm>
          <a:prstGeom prst="rect">
            <a:avLst/>
          </a:prstGeom>
        </p:spPr>
      </p:pic>
      <p:sp>
        <p:nvSpPr>
          <p:cNvPr id="2" name="Title Placeholder 1"/>
          <p:cNvSpPr>
            <a:spLocks noGrp="1"/>
          </p:cNvSpPr>
          <p:nvPr>
            <p:ph type="title"/>
          </p:nvPr>
        </p:nvSpPr>
        <p:spPr>
          <a:xfrm>
            <a:off x="457200" y="274638"/>
            <a:ext cx="7496175" cy="1143000"/>
          </a:xfrm>
          <a:prstGeom prst="rect">
            <a:avLst/>
          </a:prstGeom>
        </p:spPr>
        <p:txBody>
          <a:bodyPr vert="horz" lIns="130622" tIns="65311" rIns="130622" bIns="65311" rtlCol="0" anchor="ctr">
            <a:normAutofit/>
          </a:bodyPr>
          <a:lstStyle/>
          <a:p>
            <a:r>
              <a:rPr lang="en-US" dirty="0" smtClean="0"/>
              <a:t>WELCOME</a:t>
            </a:r>
            <a:endParaRPr lang="en-US" dirty="0"/>
          </a:p>
        </p:txBody>
      </p:sp>
      <p:sp>
        <p:nvSpPr>
          <p:cNvPr id="3" name="Text Placeholder 2"/>
          <p:cNvSpPr>
            <a:spLocks noGrp="1"/>
          </p:cNvSpPr>
          <p:nvPr>
            <p:ph type="body" idx="1"/>
          </p:nvPr>
        </p:nvSpPr>
        <p:spPr>
          <a:xfrm>
            <a:off x="238125" y="3048000"/>
            <a:ext cx="8143875" cy="825500"/>
          </a:xfrm>
          <a:prstGeom prst="rect">
            <a:avLst/>
          </a:prstGeom>
        </p:spPr>
        <p:txBody>
          <a:bodyPr vert="horz" lIns="130622" tIns="65311" rIns="130622" bIns="65311" rtlCol="0">
            <a:noAutofit/>
          </a:bodyPr>
          <a:lstStyle/>
          <a:p>
            <a:pPr lvl="2"/>
            <a:r>
              <a:rPr lang="en-US" dirty="0" smtClean="0"/>
              <a:t>WHAT YOU NEED TO  KNOW</a:t>
            </a:r>
            <a:endParaRPr lang="en-US" dirty="0"/>
          </a:p>
        </p:txBody>
      </p:sp>
      <p:sp>
        <p:nvSpPr>
          <p:cNvPr id="4" name="Date Placeholder 3"/>
          <p:cNvSpPr>
            <a:spLocks noGrp="1"/>
          </p:cNvSpPr>
          <p:nvPr>
            <p:ph type="dt" sz="half" idx="2"/>
          </p:nvPr>
        </p:nvSpPr>
        <p:spPr>
          <a:xfrm>
            <a:off x="2571750" y="6413500"/>
            <a:ext cx="1333500" cy="365125"/>
          </a:xfrm>
          <a:prstGeom prst="rect">
            <a:avLst/>
          </a:prstGeom>
        </p:spPr>
        <p:txBody>
          <a:bodyPr vert="horz" lIns="130622" tIns="65311" rIns="130622" bIns="65311" rtlCol="0" anchor="ctr"/>
          <a:lstStyle>
            <a:lvl1pPr algn="l">
              <a:defRPr sz="1063">
                <a:solidFill>
                  <a:schemeClr val="tx1">
                    <a:tint val="75000"/>
                  </a:schemeClr>
                </a:solidFill>
              </a:defRPr>
            </a:lvl1pPr>
          </a:lstStyle>
          <a:p>
            <a:fld id="{B69D4B72-604A-4F79-A3D0-890598EB7E44}" type="datetimeFigureOut">
              <a:rPr lang="en-US" smtClean="0"/>
              <a:pPr/>
              <a:t>10/13/2023</a:t>
            </a:fld>
            <a:endParaRPr lang="en-US" dirty="0"/>
          </a:p>
        </p:txBody>
      </p:sp>
      <p:sp>
        <p:nvSpPr>
          <p:cNvPr id="5" name="Footer Placeholder 4"/>
          <p:cNvSpPr>
            <a:spLocks noGrp="1"/>
          </p:cNvSpPr>
          <p:nvPr>
            <p:ph type="ftr" sz="quarter" idx="3"/>
          </p:nvPr>
        </p:nvSpPr>
        <p:spPr>
          <a:xfrm>
            <a:off x="3905250" y="6400801"/>
            <a:ext cx="4324350" cy="365125"/>
          </a:xfrm>
          <a:prstGeom prst="rect">
            <a:avLst/>
          </a:prstGeom>
        </p:spPr>
        <p:txBody>
          <a:bodyPr vert="horz" lIns="130622" tIns="65311" rIns="130622" bIns="65311" rtlCol="0" anchor="ctr"/>
          <a:lstStyle>
            <a:lvl1pPr algn="l">
              <a:defRPr sz="106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400801"/>
            <a:ext cx="685800" cy="349249"/>
          </a:xfrm>
          <a:prstGeom prst="rect">
            <a:avLst/>
          </a:prstGeom>
        </p:spPr>
        <p:txBody>
          <a:bodyPr vert="horz" lIns="130622" tIns="65311" rIns="130622" bIns="65311" rtlCol="0" anchor="ctr"/>
          <a:lstStyle>
            <a:lvl1pPr algn="r">
              <a:defRPr sz="1063">
                <a:solidFill>
                  <a:schemeClr val="tx1">
                    <a:tint val="75000"/>
                  </a:schemeClr>
                </a:solidFill>
              </a:defRPr>
            </a:lvl1pPr>
          </a:lstStyle>
          <a:p>
            <a:endParaRPr lang="en-US" dirty="0"/>
          </a:p>
        </p:txBody>
      </p:sp>
      <p:pic>
        <p:nvPicPr>
          <p:cNvPr id="8" name="Picture 7" descr="R1_icon_inverse_transparent.png"/>
          <p:cNvPicPr>
            <a:picLocks noChangeAspect="1"/>
          </p:cNvPicPr>
          <p:nvPr userDrawn="1"/>
        </p:nvPicPr>
        <p:blipFill>
          <a:blip r:embed="rId14" cstate="print"/>
          <a:stretch>
            <a:fillRect/>
          </a:stretch>
        </p:blipFill>
        <p:spPr>
          <a:xfrm>
            <a:off x="8077200" y="304799"/>
            <a:ext cx="885868" cy="1181157"/>
          </a:xfrm>
          <a:prstGeom prst="rect">
            <a:avLst/>
          </a:prstGeom>
        </p:spPr>
      </p:pic>
    </p:spTree>
    <p:extLst>
      <p:ext uri="{BB962C8B-B14F-4D97-AF65-F5344CB8AC3E}">
        <p14:creationId xmlns:p14="http://schemas.microsoft.com/office/powerpoint/2010/main" val="41797136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816388" rtl="0" eaLnBrk="1" latinLnBrk="0" hangingPunct="1">
        <a:spcBef>
          <a:spcPct val="0"/>
        </a:spcBef>
        <a:buNone/>
        <a:defRPr sz="3188" b="1" kern="1200">
          <a:solidFill>
            <a:schemeClr val="bg1"/>
          </a:solidFill>
          <a:latin typeface="+mj-lt"/>
          <a:ea typeface="+mj-ea"/>
          <a:cs typeface="+mj-cs"/>
        </a:defRPr>
      </a:lvl1pPr>
    </p:titleStyle>
    <p:bodyStyle>
      <a:lvl1pPr marL="306146" indent="-306146" algn="l" defTabSz="816388" rtl="0" eaLnBrk="1" latinLnBrk="0" hangingPunct="1">
        <a:spcBef>
          <a:spcPct val="20000"/>
        </a:spcBef>
        <a:buFont typeface="Arial" pitchFamily="34" charset="0"/>
        <a:buChar char="•"/>
        <a:defRPr sz="2875" kern="1200">
          <a:solidFill>
            <a:schemeClr val="tx1"/>
          </a:solidFill>
          <a:latin typeface="+mn-lt"/>
          <a:ea typeface="+mn-ea"/>
          <a:cs typeface="+mn-cs"/>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816388" marR="0" indent="0" algn="l" defTabSz="816388" rtl="0" eaLnBrk="1" fontAlgn="auto" latinLnBrk="0" hangingPunct="1">
        <a:lnSpc>
          <a:spcPct val="100000"/>
        </a:lnSpc>
        <a:spcBef>
          <a:spcPct val="20000"/>
        </a:spcBef>
        <a:spcAft>
          <a:spcPts val="0"/>
        </a:spcAft>
        <a:buClrTx/>
        <a:buSzTx/>
        <a:buFont typeface="Arial" pitchFamily="34" charset="0"/>
        <a:buNone/>
        <a:tabLst/>
        <a:defRPr sz="4500" kern="1200" baseline="0">
          <a:solidFill>
            <a:srgbClr val="00B050"/>
          </a:solidFill>
          <a:latin typeface="+mn-lt"/>
          <a:ea typeface="+mn-ea"/>
          <a:cs typeface="+mn-cs"/>
        </a:defRPr>
      </a:lvl3pPr>
      <a:lvl4pPr marL="1428679"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4pPr>
      <a:lvl5pPr marL="1836873"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5pPr>
      <a:lvl6pPr marL="2245066"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9pPr>
    </p:bodyStyle>
    <p:otherStyle>
      <a:defPPr>
        <a:defRPr lang="en-US"/>
      </a:defPPr>
      <a:lvl1pPr marL="0" algn="l" defTabSz="816388" rtl="0" eaLnBrk="1" latinLnBrk="0" hangingPunct="1">
        <a:defRPr sz="1625" kern="1200">
          <a:solidFill>
            <a:schemeClr val="tx1"/>
          </a:solidFill>
          <a:latin typeface="+mn-lt"/>
          <a:ea typeface="+mn-ea"/>
          <a:cs typeface="+mn-cs"/>
        </a:defRPr>
      </a:lvl1pPr>
      <a:lvl2pPr marL="408194" algn="l" defTabSz="816388" rtl="0" eaLnBrk="1" latinLnBrk="0" hangingPunct="1">
        <a:defRPr sz="1625" kern="1200">
          <a:solidFill>
            <a:schemeClr val="tx1"/>
          </a:solidFill>
          <a:latin typeface="+mn-lt"/>
          <a:ea typeface="+mn-ea"/>
          <a:cs typeface="+mn-cs"/>
        </a:defRPr>
      </a:lvl2pPr>
      <a:lvl3pPr marL="816388" algn="l" defTabSz="816388" rtl="0" eaLnBrk="1" latinLnBrk="0" hangingPunct="1">
        <a:defRPr sz="1625" kern="1200">
          <a:solidFill>
            <a:schemeClr val="tx1"/>
          </a:solidFill>
          <a:latin typeface="+mn-lt"/>
          <a:ea typeface="+mn-ea"/>
          <a:cs typeface="+mn-cs"/>
        </a:defRPr>
      </a:lvl3pPr>
      <a:lvl4pPr marL="1224582" algn="l" defTabSz="816388" rtl="0" eaLnBrk="1" latinLnBrk="0" hangingPunct="1">
        <a:defRPr sz="1625" kern="1200">
          <a:solidFill>
            <a:schemeClr val="tx1"/>
          </a:solidFill>
          <a:latin typeface="+mn-lt"/>
          <a:ea typeface="+mn-ea"/>
          <a:cs typeface="+mn-cs"/>
        </a:defRPr>
      </a:lvl4pPr>
      <a:lvl5pPr marL="1632776" algn="l" defTabSz="816388" rtl="0" eaLnBrk="1" latinLnBrk="0" hangingPunct="1">
        <a:defRPr sz="1625" kern="1200">
          <a:solidFill>
            <a:schemeClr val="tx1"/>
          </a:solidFill>
          <a:latin typeface="+mn-lt"/>
          <a:ea typeface="+mn-ea"/>
          <a:cs typeface="+mn-cs"/>
        </a:defRPr>
      </a:lvl5pPr>
      <a:lvl6pPr marL="2040969" algn="l" defTabSz="816388" rtl="0" eaLnBrk="1" latinLnBrk="0" hangingPunct="1">
        <a:defRPr sz="1625" kern="1200">
          <a:solidFill>
            <a:schemeClr val="tx1"/>
          </a:solidFill>
          <a:latin typeface="+mn-lt"/>
          <a:ea typeface="+mn-ea"/>
          <a:cs typeface="+mn-cs"/>
        </a:defRPr>
      </a:lvl6pPr>
      <a:lvl7pPr marL="2449163" algn="l" defTabSz="816388" rtl="0" eaLnBrk="1" latinLnBrk="0" hangingPunct="1">
        <a:defRPr sz="1625" kern="1200">
          <a:solidFill>
            <a:schemeClr val="tx1"/>
          </a:solidFill>
          <a:latin typeface="+mn-lt"/>
          <a:ea typeface="+mn-ea"/>
          <a:cs typeface="+mn-cs"/>
        </a:defRPr>
      </a:lvl7pPr>
      <a:lvl8pPr marL="2857357" algn="l" defTabSz="816388" rtl="0" eaLnBrk="1" latinLnBrk="0" hangingPunct="1">
        <a:defRPr sz="1625" kern="1200">
          <a:solidFill>
            <a:schemeClr val="tx1"/>
          </a:solidFill>
          <a:latin typeface="+mn-lt"/>
          <a:ea typeface="+mn-ea"/>
          <a:cs typeface="+mn-cs"/>
        </a:defRPr>
      </a:lvl8pPr>
      <a:lvl9pPr marL="3265551" algn="l" defTabSz="816388"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www.richlandone.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Procurement@richlandone.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mailto:bridgette.williams@richlandone.org" TargetMode="External"/><Relationship Id="rId2" Type="http://schemas.openxmlformats.org/officeDocument/2006/relationships/hyperlink" Target="mailto:lashonda.outing@richlandone.org" TargetMode="External"/><Relationship Id="rId1" Type="http://schemas.openxmlformats.org/officeDocument/2006/relationships/slideLayout" Target="../slideLayouts/slideLayout5.xml"/><Relationship Id="rId4" Type="http://schemas.openxmlformats.org/officeDocument/2006/relationships/hyperlink" Target="mailto:travis.braddy@richlandone.or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2057400"/>
            <a:ext cx="7772400" cy="4343400"/>
          </a:xfrm>
        </p:spPr>
        <p:txBody>
          <a:bodyPr>
            <a:normAutofit/>
          </a:bodyPr>
          <a:lstStyle/>
          <a:p>
            <a:pPr algn="ctr">
              <a:spcBef>
                <a:spcPct val="20000"/>
              </a:spcBef>
            </a:pPr>
            <a:r>
              <a:rPr lang="en-US" dirty="0">
                <a:latin typeface="Arial Black" pitchFamily="34" charset="0"/>
              </a:rPr>
              <a:t>ANNUAL </a:t>
            </a:r>
            <a:br>
              <a:rPr lang="en-US" dirty="0">
                <a:latin typeface="Arial Black" pitchFamily="34" charset="0"/>
              </a:rPr>
            </a:br>
            <a:r>
              <a:rPr lang="en-US" dirty="0">
                <a:latin typeface="Arial Black" pitchFamily="34" charset="0"/>
              </a:rPr>
              <a:t>STUDENT ACTIVITY WORKSHOP </a:t>
            </a:r>
            <a:br>
              <a:rPr lang="en-US" dirty="0">
                <a:latin typeface="Arial Black" pitchFamily="34" charset="0"/>
              </a:rPr>
            </a:br>
            <a:r>
              <a:rPr lang="en-US" sz="2400" dirty="0">
                <a:latin typeface="Arial Black" pitchFamily="34" charset="0"/>
              </a:rPr>
              <a:t/>
            </a:r>
            <a:br>
              <a:rPr lang="en-US" sz="2400" dirty="0">
                <a:latin typeface="Arial Black" pitchFamily="34" charset="0"/>
              </a:rPr>
            </a:br>
            <a:r>
              <a:rPr lang="en-US" sz="6000" dirty="0">
                <a:latin typeface="Arial Black" pitchFamily="34" charset="0"/>
              </a:rPr>
              <a:t>FY </a:t>
            </a:r>
            <a:r>
              <a:rPr lang="en-US" sz="6000" dirty="0" smtClean="0">
                <a:latin typeface="Arial Black" pitchFamily="34" charset="0"/>
              </a:rPr>
              <a:t>2023 </a:t>
            </a:r>
            <a:r>
              <a:rPr lang="en-US" sz="6000" dirty="0">
                <a:latin typeface="Arial Black" pitchFamily="34" charset="0"/>
              </a:rPr>
              <a:t>- </a:t>
            </a:r>
            <a:r>
              <a:rPr lang="en-US" sz="6000" dirty="0" smtClean="0">
                <a:latin typeface="Arial Black" pitchFamily="34" charset="0"/>
              </a:rPr>
              <a:t>2024</a:t>
            </a:r>
            <a:r>
              <a:rPr lang="en-US" sz="6000" dirty="0">
                <a:latin typeface="Arial Black" pitchFamily="34" charset="0"/>
              </a:rPr>
              <a:t/>
            </a:r>
            <a:br>
              <a:rPr lang="en-US" sz="6000" dirty="0">
                <a:latin typeface="Arial Black" pitchFamily="34" charset="0"/>
              </a:rPr>
            </a:br>
            <a:r>
              <a:rPr lang="en-US" sz="2800" dirty="0">
                <a:latin typeface="Arial Black" pitchFamily="34" charset="0"/>
              </a:rPr>
              <a:t/>
            </a:r>
            <a:br>
              <a:rPr lang="en-US" sz="2800" dirty="0">
                <a:latin typeface="Arial Black" pitchFamily="34" charset="0"/>
              </a:rPr>
            </a:br>
            <a:r>
              <a:rPr lang="en-US" sz="3600" dirty="0" smtClean="0">
                <a:latin typeface="Arial Black" pitchFamily="34" charset="0"/>
              </a:rPr>
              <a:t>AUGUST 3, 2023</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FINANCIAL SERVICES</a:t>
            </a:r>
            <a:endParaRPr lang="en-US" dirty="0"/>
          </a:p>
        </p:txBody>
      </p:sp>
      <p:sp>
        <p:nvSpPr>
          <p:cNvPr id="5" name="Content Placeholder 4"/>
          <p:cNvSpPr>
            <a:spLocks noGrp="1"/>
          </p:cNvSpPr>
          <p:nvPr>
            <p:ph sz="half" idx="1"/>
          </p:nvPr>
        </p:nvSpPr>
        <p:spPr>
          <a:xfrm>
            <a:off x="609600" y="1981200"/>
            <a:ext cx="8077200" cy="4343400"/>
          </a:xfrm>
        </p:spPr>
        <p:txBody>
          <a:bodyPr>
            <a:normAutofit/>
          </a:bodyPr>
          <a:lstStyle/>
          <a:p>
            <a:pPr marL="533400" indent="-533400" algn="ctr">
              <a:lnSpc>
                <a:spcPct val="80000"/>
              </a:lnSpc>
              <a:buClr>
                <a:schemeClr val="tx2"/>
              </a:buClr>
              <a:buNone/>
            </a:pPr>
            <a:r>
              <a:rPr lang="en-US" b="1" dirty="0">
                <a:latin typeface="Arial Black" pitchFamily="34" charset="0"/>
              </a:rPr>
              <a:t>STUDENT </a:t>
            </a:r>
            <a:r>
              <a:rPr lang="en-US" b="1" dirty="0" smtClean="0">
                <a:latin typeface="Arial Black" pitchFamily="34" charset="0"/>
              </a:rPr>
              <a:t>ACTIVITY WORKSHOP</a:t>
            </a:r>
            <a:endParaRPr lang="en-US" b="1" dirty="0">
              <a:latin typeface="Arial Black" pitchFamily="34" charset="0"/>
            </a:endParaRPr>
          </a:p>
          <a:p>
            <a:pPr marL="533400" indent="-533400" algn="ctr">
              <a:lnSpc>
                <a:spcPct val="80000"/>
              </a:lnSpc>
              <a:buClr>
                <a:schemeClr val="tx2"/>
              </a:buClr>
              <a:buNone/>
            </a:pPr>
            <a:endParaRPr lang="en-US" sz="1200" b="1" u="sng" dirty="0"/>
          </a:p>
          <a:p>
            <a:pPr marL="533400" indent="-533400" algn="ctr">
              <a:lnSpc>
                <a:spcPct val="80000"/>
              </a:lnSpc>
              <a:buClr>
                <a:schemeClr val="tx2"/>
              </a:buClr>
              <a:buNone/>
            </a:pPr>
            <a:r>
              <a:rPr lang="en-US" sz="4000" b="1" dirty="0" smtClean="0">
                <a:solidFill>
                  <a:schemeClr val="tx2"/>
                </a:solidFill>
                <a:latin typeface="Arial Black" panose="020B0A04020102020204" pitchFamily="34" charset="0"/>
              </a:rPr>
              <a:t>PETTY CASH</a:t>
            </a:r>
          </a:p>
          <a:p>
            <a:pPr marL="533400" indent="-533400" algn="ctr">
              <a:lnSpc>
                <a:spcPct val="80000"/>
              </a:lnSpc>
              <a:buClr>
                <a:schemeClr val="tx2"/>
              </a:buClr>
              <a:buNone/>
            </a:pPr>
            <a:endParaRPr lang="en-US" sz="4000" b="1" dirty="0" smtClean="0">
              <a:solidFill>
                <a:schemeClr val="tx2"/>
              </a:solidFill>
              <a:latin typeface="Arial Black" panose="020B0A04020102020204" pitchFamily="34" charset="0"/>
            </a:endParaRPr>
          </a:p>
          <a:p>
            <a:pPr lvl="0"/>
            <a:r>
              <a:rPr lang="en-US" dirty="0" smtClean="0"/>
              <a:t>Prior Year Reimbursements</a:t>
            </a:r>
          </a:p>
          <a:p>
            <a:pPr lvl="0"/>
            <a:r>
              <a:rPr lang="en-US" dirty="0" smtClean="0"/>
              <a:t>Online Orders</a:t>
            </a:r>
          </a:p>
        </p:txBody>
      </p:sp>
    </p:spTree>
    <p:extLst>
      <p:ext uri="{BB962C8B-B14F-4D97-AF65-F5344CB8AC3E}">
        <p14:creationId xmlns:p14="http://schemas.microsoft.com/office/powerpoint/2010/main" val="35121692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856223-2585-4B09-AB1E-A38478DE6375}" type="slidenum">
              <a:rPr lang="en-US" smtClean="0"/>
              <a:pPr/>
              <a:t>100</a:t>
            </a:fld>
            <a:endParaRPr lang="en-US"/>
          </a:p>
        </p:txBody>
      </p:sp>
      <p:sp>
        <p:nvSpPr>
          <p:cNvPr id="3" name="Rectangle 2"/>
          <p:cNvSpPr/>
          <p:nvPr/>
        </p:nvSpPr>
        <p:spPr>
          <a:xfrm>
            <a:off x="457200" y="609600"/>
            <a:ext cx="5425652" cy="646331"/>
          </a:xfrm>
          <a:prstGeom prst="rect">
            <a:avLst/>
          </a:prstGeom>
        </p:spPr>
        <p:txBody>
          <a:bodyPr wrap="none">
            <a:spAutoFit/>
          </a:bodyPr>
          <a:lstStyle/>
          <a:p>
            <a:r>
              <a:rPr lang="en-US" sz="3600" b="1" dirty="0" smtClean="0">
                <a:solidFill>
                  <a:prstClr val="white"/>
                </a:solidFill>
                <a:ea typeface="+mj-ea"/>
                <a:cs typeface="+mj-cs"/>
              </a:rPr>
              <a:t>QUESTIONS AND ANSWERS</a:t>
            </a:r>
            <a:endParaRPr lang="en-US" dirty="0"/>
          </a:p>
        </p:txBody>
      </p:sp>
      <p:sp>
        <p:nvSpPr>
          <p:cNvPr id="5" name="Rectangle 4"/>
          <p:cNvSpPr/>
          <p:nvPr/>
        </p:nvSpPr>
        <p:spPr>
          <a:xfrm>
            <a:off x="762000" y="2362200"/>
            <a:ext cx="7924800" cy="1569660"/>
          </a:xfrm>
          <a:prstGeom prst="rect">
            <a:avLst/>
          </a:prstGeom>
        </p:spPr>
        <p:txBody>
          <a:bodyPr wrap="square">
            <a:spAutoFit/>
          </a:bodyPr>
          <a:lstStyle/>
          <a:p>
            <a:pPr marR="0" lvl="2" indent="-288925" algn="just">
              <a:spcBef>
                <a:spcPts val="600"/>
              </a:spcBef>
              <a:spcAft>
                <a:spcPts val="600"/>
              </a:spcAft>
              <a:buSzPts val="10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457200" algn="l"/>
              </a:tabLst>
            </a:pPr>
            <a:r>
              <a:rPr lang="en-US" sz="9600" dirty="0" smtClean="0">
                <a:effectLst/>
                <a:latin typeface="Times New Roman" panose="02020603050405020304" pitchFamily="18" charset="0"/>
                <a:ea typeface="Times New Roman" panose="02020603050405020304" pitchFamily="18" charset="0"/>
              </a:rPr>
              <a:t>?</a:t>
            </a:r>
            <a:endParaRPr lang="en-US" sz="9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377557" y="2352261"/>
            <a:ext cx="1654620" cy="1569660"/>
          </a:xfrm>
          <a:prstGeom prst="rect">
            <a:avLst/>
          </a:prstGeom>
        </p:spPr>
        <p:txBody>
          <a:bodyPr wrap="none">
            <a:spAutoFit/>
          </a:bodyPr>
          <a:lstStyle/>
          <a:p>
            <a:pPr marR="0" lvl="2" algn="just">
              <a:spcBef>
                <a:spcPts val="600"/>
              </a:spcBef>
              <a:spcAft>
                <a:spcPts val="600"/>
              </a:spcAft>
              <a:buSzPts val="10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457200" algn="l"/>
              </a:tabLst>
            </a:pPr>
            <a:r>
              <a:rPr lang="en-US" sz="9600" dirty="0">
                <a:latin typeface="Times New Roman" panose="02020603050405020304" pitchFamily="18" charset="0"/>
                <a:ea typeface="Times New Roman" panose="02020603050405020304" pitchFamily="18" charset="0"/>
              </a:rPr>
              <a:t>?</a:t>
            </a:r>
          </a:p>
        </p:txBody>
      </p:sp>
      <p:sp>
        <p:nvSpPr>
          <p:cNvPr id="7" name="Rectangle 6"/>
          <p:cNvSpPr/>
          <p:nvPr/>
        </p:nvSpPr>
        <p:spPr>
          <a:xfrm>
            <a:off x="3079397" y="2774850"/>
            <a:ext cx="1654620" cy="1569660"/>
          </a:xfrm>
          <a:prstGeom prst="rect">
            <a:avLst/>
          </a:prstGeom>
        </p:spPr>
        <p:txBody>
          <a:bodyPr wrap="none">
            <a:spAutoFit/>
          </a:bodyPr>
          <a:lstStyle/>
          <a:p>
            <a:pPr marR="0" lvl="2" algn="just">
              <a:spcBef>
                <a:spcPts val="600"/>
              </a:spcBef>
              <a:spcAft>
                <a:spcPts val="600"/>
              </a:spcAft>
              <a:buSzPts val="100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457200" algn="l"/>
              </a:tabLst>
            </a:pPr>
            <a:r>
              <a:rPr lang="en-US" sz="96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396095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09600" y="1905000"/>
            <a:ext cx="7772400"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3200" dirty="0" smtClean="0">
                <a:latin typeface="Arial Black" pitchFamily="34" charset="0"/>
              </a:rPr>
              <a:t>STUDENT </a:t>
            </a:r>
            <a:r>
              <a:rPr lang="en-US" sz="3200" dirty="0">
                <a:latin typeface="Arial Black" pitchFamily="34" charset="0"/>
              </a:rPr>
              <a:t>ACTIVITY WORKSHOP</a:t>
            </a:r>
            <a:r>
              <a:rPr lang="en-US" dirty="0"/>
              <a:t> </a:t>
            </a:r>
          </a:p>
          <a:p>
            <a:pPr algn="ctr">
              <a:spcBef>
                <a:spcPct val="20000"/>
              </a:spcBef>
            </a:pPr>
            <a:r>
              <a:rPr lang="en-US" sz="4400" dirty="0">
                <a:latin typeface="Arial Black" pitchFamily="34" charset="0"/>
              </a:rPr>
              <a:t> </a:t>
            </a:r>
            <a:r>
              <a:rPr lang="en-US" sz="4000" dirty="0">
                <a:latin typeface="Arial Black" pitchFamily="34" charset="0"/>
              </a:rPr>
              <a:t>FY  </a:t>
            </a:r>
            <a:r>
              <a:rPr lang="en-US" sz="4000" dirty="0" smtClean="0">
                <a:latin typeface="Arial Black" pitchFamily="34" charset="0"/>
              </a:rPr>
              <a:t>2023 - 2024</a:t>
            </a:r>
            <a:endParaRPr lang="en-US" sz="4000" dirty="0">
              <a:latin typeface="Arial Black" pitchFamily="34" charset="0"/>
            </a:endParaRPr>
          </a:p>
          <a:p>
            <a:pPr algn="ctr">
              <a:spcBef>
                <a:spcPct val="20000"/>
              </a:spcBef>
            </a:pPr>
            <a:r>
              <a:rPr lang="en-US" sz="4000" dirty="0" smtClean="0">
                <a:latin typeface="Arial Black" pitchFamily="34" charset="0"/>
              </a:rPr>
              <a:t>AUGUST 3, 2023</a:t>
            </a:r>
            <a:r>
              <a:rPr lang="en-US" sz="1400" dirty="0" smtClean="0">
                <a:latin typeface="Arial Black" pitchFamily="34" charset="0"/>
              </a:rPr>
              <a:t> </a:t>
            </a:r>
            <a:endParaRPr lang="en-US" sz="1400" dirty="0">
              <a:latin typeface="Arial Black" pitchFamily="34" charset="0"/>
            </a:endParaRPr>
          </a:p>
          <a:p>
            <a:pPr algn="ctr">
              <a:spcBef>
                <a:spcPct val="20000"/>
              </a:spcBef>
            </a:pPr>
            <a:r>
              <a:rPr lang="en-US" sz="2400" dirty="0" smtClean="0">
                <a:latin typeface="Arial Black" pitchFamily="34" charset="0"/>
              </a:rPr>
              <a:t>Thank </a:t>
            </a:r>
            <a:r>
              <a:rPr lang="en-US" sz="2400" dirty="0">
                <a:latin typeface="Arial Black" pitchFamily="34" charset="0"/>
              </a:rPr>
              <a:t>you for coming </a:t>
            </a:r>
            <a:r>
              <a:rPr lang="en-US" sz="2400" dirty="0" smtClean="0">
                <a:latin typeface="Arial Black" pitchFamily="34" charset="0"/>
              </a:rPr>
              <a:t>!!!</a:t>
            </a:r>
          </a:p>
          <a:p>
            <a:pPr algn="ctr">
              <a:spcBef>
                <a:spcPct val="20000"/>
              </a:spcBef>
            </a:pPr>
            <a:r>
              <a:rPr lang="en-US" sz="2400" dirty="0" smtClean="0">
                <a:latin typeface="Arial Black" pitchFamily="34" charset="0"/>
              </a:rPr>
              <a:t>Have </a:t>
            </a:r>
            <a:r>
              <a:rPr lang="en-US" sz="2400" dirty="0">
                <a:latin typeface="Arial Black" pitchFamily="34" charset="0"/>
              </a:rPr>
              <a:t>a Great Year </a:t>
            </a:r>
            <a:r>
              <a:rPr lang="en-US" sz="2400" dirty="0" smtClean="0">
                <a:latin typeface="Arial Black" pitchFamily="34" charset="0"/>
              </a:rPr>
              <a:t>!!!!!</a:t>
            </a:r>
          </a:p>
          <a:p>
            <a:pPr algn="ctr">
              <a:spcBef>
                <a:spcPct val="20000"/>
              </a:spcBef>
            </a:pPr>
            <a:r>
              <a:rPr lang="en-US" sz="2100" dirty="0" smtClean="0">
                <a:latin typeface="Arial Black" pitchFamily="34" charset="0"/>
              </a:rPr>
              <a:t>We Look Forward to Serving You in the New Year !!</a:t>
            </a:r>
            <a:endParaRPr lang="en-US" sz="2100" dirty="0">
              <a:latin typeface="Arial Black" pitchFamily="34" charset="0"/>
            </a:endParaRPr>
          </a:p>
        </p:txBody>
      </p:sp>
    </p:spTree>
    <p:extLst>
      <p:ext uri="{BB962C8B-B14F-4D97-AF65-F5344CB8AC3E}">
        <p14:creationId xmlns:p14="http://schemas.microsoft.com/office/powerpoint/2010/main" val="416800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FINANCIAL SERVICES</a:t>
            </a:r>
            <a:endParaRPr lang="en-US" dirty="0"/>
          </a:p>
        </p:txBody>
      </p:sp>
      <p:sp>
        <p:nvSpPr>
          <p:cNvPr id="5" name="Content Placeholder 4"/>
          <p:cNvSpPr>
            <a:spLocks noGrp="1"/>
          </p:cNvSpPr>
          <p:nvPr>
            <p:ph sz="half" idx="1"/>
          </p:nvPr>
        </p:nvSpPr>
        <p:spPr>
          <a:xfrm>
            <a:off x="609600" y="1981200"/>
            <a:ext cx="8077200" cy="4343400"/>
          </a:xfrm>
        </p:spPr>
        <p:txBody>
          <a:bodyPr>
            <a:normAutofit fontScale="92500" lnSpcReduction="20000"/>
          </a:bodyPr>
          <a:lstStyle/>
          <a:p>
            <a:pPr marL="0" indent="0" algn="ctr">
              <a:buNone/>
            </a:pPr>
            <a:r>
              <a:rPr lang="en-US" dirty="0"/>
              <a:t>Policy DIBA Foundations/Booster</a:t>
            </a:r>
          </a:p>
          <a:p>
            <a:pPr marL="0" indent="0" algn="ctr">
              <a:buNone/>
            </a:pPr>
            <a:r>
              <a:rPr lang="en-US" dirty="0"/>
              <a:t>Clubs and other Organizations</a:t>
            </a:r>
            <a:endParaRPr lang="en-US" sz="1200" b="1" u="sng" dirty="0"/>
          </a:p>
          <a:p>
            <a:pPr marL="533400" indent="-533400">
              <a:lnSpc>
                <a:spcPct val="80000"/>
              </a:lnSpc>
              <a:buClr>
                <a:schemeClr val="tx2"/>
              </a:buClr>
              <a:buNone/>
            </a:pPr>
            <a:endParaRPr lang="en-US" sz="4000" b="1" u="sng" dirty="0" smtClean="0"/>
          </a:p>
          <a:p>
            <a:r>
              <a:rPr lang="en-US" dirty="0"/>
              <a:t>Schools must enter into an agreement between the </a:t>
            </a:r>
            <a:r>
              <a:rPr lang="en-US" dirty="0" smtClean="0"/>
              <a:t>PTO/PTA/Foundation by </a:t>
            </a:r>
            <a:r>
              <a:rPr lang="en-US" dirty="0"/>
              <a:t>signing a memorandum of agreement (MOA).</a:t>
            </a:r>
          </a:p>
          <a:p>
            <a:r>
              <a:rPr lang="en-US" dirty="0" smtClean="0"/>
              <a:t>MOAs </a:t>
            </a:r>
            <a:r>
              <a:rPr lang="en-US" dirty="0"/>
              <a:t>are renewed by clusters. Next renewal date is October 1, </a:t>
            </a:r>
            <a:r>
              <a:rPr lang="en-US" dirty="0" smtClean="0"/>
              <a:t>2023. An email </a:t>
            </a:r>
            <a:r>
              <a:rPr lang="en-US" dirty="0"/>
              <a:t>is forthcoming to Principals.</a:t>
            </a:r>
            <a:endParaRPr lang="en-US" sz="4000" b="1" u="sng" dirty="0"/>
          </a:p>
          <a:p>
            <a:pPr marL="533400" indent="-533400">
              <a:lnSpc>
                <a:spcPct val="80000"/>
              </a:lnSpc>
              <a:buClr>
                <a:schemeClr val="tx2"/>
              </a:buClr>
              <a:buNone/>
            </a:pPr>
            <a:endParaRPr lang="en-US" sz="4000" b="1" u="sng" dirty="0" smtClean="0"/>
          </a:p>
          <a:p>
            <a:pPr marL="533400" indent="-533400">
              <a:lnSpc>
                <a:spcPct val="80000"/>
              </a:lnSpc>
              <a:buClr>
                <a:schemeClr val="tx2"/>
              </a:buClr>
              <a:buNone/>
            </a:pPr>
            <a:r>
              <a:rPr lang="en-US" sz="4000" b="1" dirty="0" smtClean="0">
                <a:latin typeface="Arial Black" pitchFamily="34" charset="0"/>
              </a:rPr>
              <a:t>    </a:t>
            </a:r>
            <a:endParaRPr lang="en-US" sz="4000" dirty="0"/>
          </a:p>
          <a:p>
            <a:pPr marL="0" indent="0">
              <a:buNone/>
            </a:pPr>
            <a:endParaRPr lang="en-US" dirty="0" smtClean="0"/>
          </a:p>
        </p:txBody>
      </p:sp>
      <p:pic>
        <p:nvPicPr>
          <p:cNvPr id="2" name="Picture 1"/>
          <p:cNvPicPr>
            <a:picLocks noChangeAspect="1"/>
          </p:cNvPicPr>
          <p:nvPr/>
        </p:nvPicPr>
        <p:blipFill>
          <a:blip r:embed="rId2"/>
          <a:stretch>
            <a:fillRect/>
          </a:stretch>
        </p:blipFill>
        <p:spPr>
          <a:xfrm>
            <a:off x="5334000" y="4953000"/>
            <a:ext cx="2981288" cy="1002000"/>
          </a:xfrm>
          <a:prstGeom prst="rect">
            <a:avLst/>
          </a:prstGeom>
        </p:spPr>
      </p:pic>
    </p:spTree>
    <p:extLst>
      <p:ext uri="{BB962C8B-B14F-4D97-AF65-F5344CB8AC3E}">
        <p14:creationId xmlns:p14="http://schemas.microsoft.com/office/powerpoint/2010/main" val="700497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2438400"/>
            <a:ext cx="8610600" cy="3124200"/>
          </a:xfrm>
        </p:spPr>
        <p:txBody>
          <a:bodyPr>
            <a:normAutofit/>
          </a:bodyPr>
          <a:lstStyle/>
          <a:p>
            <a:pPr marL="0" indent="0" algn="ctr">
              <a:buNone/>
            </a:pPr>
            <a:r>
              <a:rPr lang="en-US" altLang="en-US" sz="3600" b="1" u="sng" dirty="0" smtClean="0">
                <a:solidFill>
                  <a:schemeClr val="tx2"/>
                </a:solidFill>
                <a:latin typeface="Arial Black" panose="020B0A04020102020204" pitchFamily="34" charset="0"/>
              </a:rPr>
              <a:t>STUDENT ACTIVITY REVIEW</a:t>
            </a:r>
          </a:p>
          <a:p>
            <a:pPr marL="0" indent="0" algn="ctr">
              <a:buNone/>
            </a:pPr>
            <a:endParaRPr lang="en-US" altLang="en-US" sz="3600" b="1" dirty="0" smtClean="0">
              <a:latin typeface="Arial Black" panose="020B0A04020102020204" pitchFamily="34" charset="0"/>
            </a:endParaRPr>
          </a:p>
          <a:p>
            <a:pPr marL="0" indent="0" algn="ctr">
              <a:buNone/>
            </a:pPr>
            <a:r>
              <a:rPr lang="en-US" altLang="en-US" sz="3600" b="1" dirty="0" smtClean="0">
                <a:latin typeface="Arial" panose="020B0604020202020204" pitchFamily="34" charset="0"/>
                <a:cs typeface="Arial" panose="020B0604020202020204" pitchFamily="34" charset="0"/>
              </a:rPr>
              <a:t>By Cynthia Johnson</a:t>
            </a:r>
          </a:p>
          <a:p>
            <a:pPr marL="0" indent="0" algn="ctr">
              <a:buNone/>
            </a:pPr>
            <a:r>
              <a:rPr lang="en-US" sz="3600" b="1" dirty="0" smtClean="0">
                <a:latin typeface="Arial" panose="020B0604020202020204" pitchFamily="34" charset="0"/>
                <a:cs typeface="Arial" panose="020B0604020202020204" pitchFamily="34" charset="0"/>
              </a:rPr>
              <a:t>Student Activity Monitor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82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648200"/>
          </a:xfrm>
        </p:spPr>
        <p:txBody>
          <a:bodyPr>
            <a:normAutofit/>
          </a:bodyPr>
          <a:lstStyle/>
          <a:p>
            <a:pPr marL="0" indent="0" algn="ctr">
              <a:buNone/>
            </a:pPr>
            <a:r>
              <a:rPr lang="en-US" altLang="en-US" sz="3600" b="1" u="sng" dirty="0" smtClean="0">
                <a:solidFill>
                  <a:schemeClr val="tx2"/>
                </a:solidFill>
                <a:latin typeface="Arial Black" panose="020B0A04020102020204" pitchFamily="34" charset="0"/>
              </a:rPr>
              <a:t>STUDENT ACTIVITY REVIEW</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Turn in Money Daily</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Monthly Reports</a:t>
            </a:r>
          </a:p>
          <a:p>
            <a:r>
              <a:rPr lang="en-US" sz="2800" dirty="0" smtClean="0">
                <a:latin typeface="Arial" panose="020B0604020202020204" pitchFamily="34" charset="0"/>
                <a:cs typeface="Arial" panose="020B0604020202020204" pitchFamily="34" charset="0"/>
              </a:rPr>
              <a:t>Deposits/4-Digit Receipt Number</a:t>
            </a:r>
          </a:p>
          <a:p>
            <a:r>
              <a:rPr lang="en-US" sz="2800" dirty="0" smtClean="0">
                <a:latin typeface="Arial" panose="020B0604020202020204" pitchFamily="34" charset="0"/>
                <a:cs typeface="Arial" panose="020B0604020202020204" pitchFamily="34" charset="0"/>
              </a:rPr>
              <a:t>Payment to Vendors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Multiple Activities by Sponsors</a:t>
            </a:r>
          </a:p>
          <a:p>
            <a:r>
              <a:rPr lang="en-US" sz="2800" dirty="0" smtClean="0">
                <a:latin typeface="Arial" panose="020B0604020202020204" pitchFamily="34" charset="0"/>
                <a:cs typeface="Arial" panose="020B0604020202020204" pitchFamily="34" charset="0"/>
              </a:rPr>
              <a:t>Book Fairs</a:t>
            </a:r>
          </a:p>
        </p:txBody>
      </p:sp>
    </p:spTree>
    <p:extLst>
      <p:ext uri="{BB962C8B-B14F-4D97-AF65-F5344CB8AC3E}">
        <p14:creationId xmlns:p14="http://schemas.microsoft.com/office/powerpoint/2010/main" val="309827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648200"/>
          </a:xfrm>
        </p:spPr>
        <p:txBody>
          <a:bodyPr>
            <a:normAutofit/>
          </a:bodyPr>
          <a:lstStyle/>
          <a:p>
            <a:pPr marL="0" indent="0" algn="ctr">
              <a:buNone/>
            </a:pPr>
            <a:r>
              <a:rPr lang="en-US" altLang="en-US" sz="3600" b="1" u="sng" dirty="0" smtClean="0">
                <a:solidFill>
                  <a:schemeClr val="tx2"/>
                </a:solidFill>
                <a:latin typeface="Arial Black" panose="020B0A04020102020204" pitchFamily="34" charset="0"/>
              </a:rPr>
              <a:t>STUDENT ACTIVITY REVIEW</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PTO Sponsored Events</a:t>
            </a:r>
          </a:p>
          <a:p>
            <a:r>
              <a:rPr lang="en-US" sz="2800" dirty="0" smtClean="0">
                <a:latin typeface="Arial" panose="020B0604020202020204" pitchFamily="34" charset="0"/>
                <a:cs typeface="Arial" panose="020B0604020202020204" pitchFamily="34" charset="0"/>
              </a:rPr>
              <a:t>Collecting Funds for Field Trips and Other Events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Combination to Safe</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Rolled Coins</a:t>
            </a:r>
          </a:p>
          <a:p>
            <a:r>
              <a:rPr lang="en-US" sz="2800" dirty="0" err="1" smtClean="0">
                <a:latin typeface="Arial" panose="020B0604020202020204" pitchFamily="34" charset="0"/>
                <a:cs typeface="Arial" panose="020B0604020202020204" pitchFamily="34" charset="0"/>
              </a:rPr>
              <a:t>Carowinds</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altLang="en-US" sz="2800" dirty="0" smtClean="0">
              <a:solidFill>
                <a:schemeClr val="tx2"/>
              </a:solidFill>
              <a:latin typeface="Arial Black" panose="020B0A04020102020204" pitchFamily="34" charset="0"/>
            </a:endParaRPr>
          </a:p>
        </p:txBody>
      </p:sp>
    </p:spTree>
    <p:extLst>
      <p:ext uri="{BB962C8B-B14F-4D97-AF65-F5344CB8AC3E}">
        <p14:creationId xmlns:p14="http://schemas.microsoft.com/office/powerpoint/2010/main" val="1225686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u="sng" dirty="0" smtClean="0">
                <a:solidFill>
                  <a:schemeClr val="tx2"/>
                </a:solidFill>
                <a:latin typeface="Arial Black" panose="020B0A04020102020204" pitchFamily="34" charset="0"/>
              </a:rPr>
              <a:t>STUDENT ACTIVITY</a:t>
            </a:r>
          </a:p>
          <a:p>
            <a:pPr marL="0" indent="0" algn="ctr">
              <a:buNone/>
            </a:pPr>
            <a:r>
              <a:rPr lang="en-US" altLang="en-US" sz="3600" b="1" u="sng" dirty="0" smtClean="0">
                <a:solidFill>
                  <a:schemeClr val="tx2"/>
                </a:solidFill>
                <a:latin typeface="Arial Black" panose="020B0A04020102020204" pitchFamily="34" charset="0"/>
                <a:cs typeface="Arial" panose="020B0604020202020204" pitchFamily="34" charset="0"/>
              </a:rPr>
              <a:t>CRITICAL POINTS</a:t>
            </a:r>
          </a:p>
          <a:p>
            <a:pPr marL="0" indent="0" algn="ctr">
              <a:buNone/>
            </a:pPr>
            <a:r>
              <a:rPr lang="en-US" altLang="en-US" b="1" dirty="0">
                <a:latin typeface="Arial" panose="020B0604020202020204" pitchFamily="34" charset="0"/>
                <a:cs typeface="Arial" panose="020B0604020202020204" pitchFamily="34" charset="0"/>
              </a:rPr>
              <a:t>By Sheila Washington</a:t>
            </a:r>
          </a:p>
          <a:p>
            <a:pPr marL="0" indent="0" algn="ctr">
              <a:buNone/>
            </a:pP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Preparing to </a:t>
            </a:r>
            <a:r>
              <a:rPr lang="en-US" smtClean="0">
                <a:latin typeface="Arial" panose="020B0604020202020204" pitchFamily="34" charset="0"/>
                <a:cs typeface="Arial" panose="020B0604020202020204" pitchFamily="34" charset="0"/>
              </a:rPr>
              <a:t>Write Checks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Receipting of Funds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Monthly Reports</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852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FINANCIAL SERVICES</a:t>
            </a:r>
            <a:endParaRPr lang="en-US" dirty="0"/>
          </a:p>
        </p:txBody>
      </p:sp>
      <p:sp>
        <p:nvSpPr>
          <p:cNvPr id="5" name="Content Placeholder 4"/>
          <p:cNvSpPr>
            <a:spLocks noGrp="1"/>
          </p:cNvSpPr>
          <p:nvPr>
            <p:ph sz="half" idx="1"/>
          </p:nvPr>
        </p:nvSpPr>
        <p:spPr>
          <a:xfrm>
            <a:off x="609600" y="1981200"/>
            <a:ext cx="8077200" cy="4343400"/>
          </a:xfrm>
        </p:spPr>
        <p:txBody>
          <a:bodyPr>
            <a:normAutofit/>
          </a:bodyPr>
          <a:lstStyle/>
          <a:p>
            <a:pPr marL="0" indent="0" algn="ctr">
              <a:buNone/>
            </a:pPr>
            <a:r>
              <a:rPr lang="en-US" dirty="0" smtClean="0"/>
              <a:t>Credit Card Payments</a:t>
            </a:r>
            <a:endParaRPr lang="en-US" sz="1200" b="1" u="sng" dirty="0"/>
          </a:p>
          <a:p>
            <a:pPr marL="533400" indent="-533400">
              <a:lnSpc>
                <a:spcPct val="80000"/>
              </a:lnSpc>
              <a:buClr>
                <a:schemeClr val="tx2"/>
              </a:buClr>
              <a:buNone/>
            </a:pPr>
            <a:endParaRPr lang="en-US" sz="4000" b="1" u="sng" dirty="0" smtClean="0"/>
          </a:p>
          <a:p>
            <a:r>
              <a:rPr lang="en-US" dirty="0" smtClean="0"/>
              <a:t>EDLIO Online School Payment System</a:t>
            </a:r>
            <a:endParaRPr lang="en-US" dirty="0"/>
          </a:p>
          <a:p>
            <a:r>
              <a:rPr lang="en-US" dirty="0" smtClean="0"/>
              <a:t>Training today 1:00 – 3:00 pm</a:t>
            </a:r>
            <a:endParaRPr lang="en-US" sz="4000" b="1" u="sng" dirty="0"/>
          </a:p>
          <a:p>
            <a:pPr marL="533400" indent="-533400">
              <a:lnSpc>
                <a:spcPct val="80000"/>
              </a:lnSpc>
              <a:buClr>
                <a:schemeClr val="tx2"/>
              </a:buClr>
              <a:buNone/>
            </a:pPr>
            <a:endParaRPr lang="en-US" sz="4000" b="1" u="sng" dirty="0" smtClean="0"/>
          </a:p>
          <a:p>
            <a:pPr marL="533400" indent="-533400">
              <a:lnSpc>
                <a:spcPct val="80000"/>
              </a:lnSpc>
              <a:buClr>
                <a:schemeClr val="tx2"/>
              </a:buClr>
              <a:buNone/>
            </a:pPr>
            <a:r>
              <a:rPr lang="en-US" sz="4000" b="1" dirty="0" smtClean="0">
                <a:latin typeface="Arial Black" pitchFamily="34" charset="0"/>
              </a:rPr>
              <a:t>    </a:t>
            </a:r>
            <a:endParaRPr lang="en-US" sz="4000" dirty="0"/>
          </a:p>
          <a:p>
            <a:pPr marL="0" indent="0">
              <a:buNone/>
            </a:pPr>
            <a:endParaRPr lang="en-US" dirty="0" smtClean="0"/>
          </a:p>
        </p:txBody>
      </p:sp>
      <p:pic>
        <p:nvPicPr>
          <p:cNvPr id="2" name="Picture 1"/>
          <p:cNvPicPr>
            <a:picLocks noChangeAspect="1"/>
          </p:cNvPicPr>
          <p:nvPr/>
        </p:nvPicPr>
        <p:blipFill>
          <a:blip r:embed="rId2"/>
          <a:stretch>
            <a:fillRect/>
          </a:stretch>
        </p:blipFill>
        <p:spPr>
          <a:xfrm>
            <a:off x="5334000" y="4953000"/>
            <a:ext cx="2981288" cy="1002000"/>
          </a:xfrm>
          <a:prstGeom prst="rect">
            <a:avLst/>
          </a:prstGeom>
        </p:spPr>
      </p:pic>
    </p:spTree>
    <p:extLst>
      <p:ext uri="{BB962C8B-B14F-4D97-AF65-F5344CB8AC3E}">
        <p14:creationId xmlns:p14="http://schemas.microsoft.com/office/powerpoint/2010/main" val="2547148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990600" y="2362200"/>
            <a:ext cx="7467600" cy="6096000"/>
          </a:xfrm>
        </p:spPr>
        <p:txBody>
          <a:bodyPr/>
          <a:lstStyle/>
          <a:p>
            <a:pPr marL="533400" indent="-533400" algn="ctr" eaLnBrk="1" hangingPunct="1">
              <a:lnSpc>
                <a:spcPct val="80000"/>
              </a:lnSpc>
              <a:buClr>
                <a:schemeClr val="tx2"/>
              </a:buClr>
              <a:buFontTx/>
              <a:buNone/>
            </a:pPr>
            <a:endParaRPr lang="en-US" sz="2400" b="1" dirty="0" smtClean="0"/>
          </a:p>
          <a:p>
            <a:pPr marL="533400" indent="-533400" eaLnBrk="1" hangingPunct="1">
              <a:lnSpc>
                <a:spcPct val="80000"/>
              </a:lnSpc>
              <a:buClr>
                <a:schemeClr val="tx2"/>
              </a:buClr>
              <a:buFontTx/>
              <a:buNone/>
            </a:pPr>
            <a:endParaRPr lang="en-US" sz="1800" b="1" u="sng" dirty="0" smtClean="0"/>
          </a:p>
          <a:p>
            <a:pPr marL="533400" indent="-533400" algn="ctr" eaLnBrk="1" hangingPunct="1">
              <a:lnSpc>
                <a:spcPct val="80000"/>
              </a:lnSpc>
              <a:buClr>
                <a:schemeClr val="tx2"/>
              </a:buClr>
              <a:buFontTx/>
              <a:buNone/>
            </a:pPr>
            <a:r>
              <a:rPr lang="en-US" sz="2800" b="1" dirty="0" smtClean="0">
                <a:latin typeface="Arial Black" pitchFamily="34" charset="0"/>
              </a:rPr>
              <a:t>STUDENT ACTIVITY </a:t>
            </a:r>
          </a:p>
          <a:p>
            <a:pPr marL="533400" indent="-533400" algn="ctr" eaLnBrk="1" hangingPunct="1">
              <a:lnSpc>
                <a:spcPct val="80000"/>
              </a:lnSpc>
              <a:buClr>
                <a:schemeClr val="tx2"/>
              </a:buClr>
              <a:buFontTx/>
              <a:buNone/>
            </a:pPr>
            <a:r>
              <a:rPr lang="en-US" sz="2800" b="1" dirty="0" smtClean="0">
                <a:latin typeface="Arial Black" pitchFamily="34" charset="0"/>
              </a:rPr>
              <a:t>WORKSHOP</a:t>
            </a:r>
          </a:p>
          <a:p>
            <a:pPr marL="533400" indent="-533400" algn="ctr" eaLnBrk="1" hangingPunct="1">
              <a:lnSpc>
                <a:spcPct val="80000"/>
              </a:lnSpc>
              <a:buClr>
                <a:schemeClr val="tx2"/>
              </a:buClr>
              <a:buFontTx/>
              <a:buNone/>
            </a:pPr>
            <a:endParaRPr lang="en-US" sz="1800" b="1" u="sng" dirty="0" smtClean="0"/>
          </a:p>
          <a:p>
            <a:pPr marL="533400" indent="-533400" eaLnBrk="1" hangingPunct="1">
              <a:lnSpc>
                <a:spcPct val="80000"/>
              </a:lnSpc>
              <a:buClr>
                <a:schemeClr val="tx2"/>
              </a:buClr>
              <a:buFontTx/>
              <a:buNone/>
            </a:pPr>
            <a:endParaRPr lang="en-US" sz="1800" b="1" u="sng" dirty="0" smtClean="0"/>
          </a:p>
          <a:p>
            <a:pPr marL="533400" indent="-533400" eaLnBrk="1" hangingPunct="1">
              <a:lnSpc>
                <a:spcPct val="80000"/>
              </a:lnSpc>
              <a:buClr>
                <a:schemeClr val="tx2"/>
              </a:buClr>
              <a:buFontTx/>
              <a:buNone/>
            </a:pPr>
            <a:endParaRPr lang="en-US" sz="1800" b="1" u="sng" dirty="0" smtClean="0"/>
          </a:p>
          <a:p>
            <a:pPr marL="533400" indent="-533400" algn="ctr" eaLnBrk="1" hangingPunct="1">
              <a:lnSpc>
                <a:spcPct val="80000"/>
              </a:lnSpc>
              <a:buClr>
                <a:schemeClr val="tx2"/>
              </a:buClr>
              <a:buFontTx/>
              <a:buNone/>
            </a:pPr>
            <a:r>
              <a:rPr lang="en-US" sz="7200" b="1" dirty="0" smtClean="0">
                <a:solidFill>
                  <a:schemeClr val="tx2"/>
                </a:solidFill>
                <a:latin typeface="Arial Black" pitchFamily="34" charset="0"/>
              </a:rPr>
              <a:t>BREAK</a:t>
            </a:r>
          </a:p>
          <a:p>
            <a:pPr marL="533400" indent="-533400" eaLnBrk="1" hangingPunct="1">
              <a:lnSpc>
                <a:spcPct val="80000"/>
              </a:lnSpc>
              <a:buFontTx/>
              <a:buNone/>
            </a:pPr>
            <a:endParaRPr lang="en-US" sz="1800" dirty="0" smtClean="0"/>
          </a:p>
        </p:txBody>
      </p:sp>
      <p:sp>
        <p:nvSpPr>
          <p:cNvPr id="5" name="Title 4"/>
          <p:cNvSpPr txBox="1">
            <a:spLocks/>
          </p:cNvSpPr>
          <p:nvPr/>
        </p:nvSpPr>
        <p:spPr>
          <a:xfrm>
            <a:off x="1018903" y="381000"/>
            <a:ext cx="7086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mj-lt"/>
                <a:ea typeface="+mj-ea"/>
                <a:cs typeface="+mj-cs"/>
              </a:defRPr>
            </a:lvl1pPr>
          </a:lstStyle>
          <a:p>
            <a:pPr algn="ctr"/>
            <a:r>
              <a:rPr lang="en-US" dirty="0" smtClean="0"/>
              <a:t>FINANCIAL SERVICES</a:t>
            </a:r>
            <a:endParaRPr lang="en-US" dirty="0"/>
          </a:p>
        </p:txBody>
      </p:sp>
    </p:spTree>
    <p:extLst>
      <p:ext uri="{BB962C8B-B14F-4D97-AF65-F5344CB8AC3E}">
        <p14:creationId xmlns:p14="http://schemas.microsoft.com/office/powerpoint/2010/main" val="120171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dirty="0">
                <a:latin typeface="Arial" panose="020B0604020202020204" pitchFamily="34" charset="0"/>
                <a:cs typeface="Arial" panose="020B0604020202020204" pitchFamily="34" charset="0"/>
              </a:rPr>
              <a:t>ACCOUNTS </a:t>
            </a:r>
            <a:r>
              <a:rPr lang="en-US" altLang="en-US" sz="3600" b="1" dirty="0" smtClean="0">
                <a:latin typeface="Arial" panose="020B0604020202020204" pitchFamily="34" charset="0"/>
                <a:cs typeface="Arial" panose="020B0604020202020204" pitchFamily="34" charset="0"/>
              </a:rPr>
              <a:t>PAYABLE UPDATES</a:t>
            </a: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600" b="1" dirty="0" smtClean="0">
                <a:latin typeface="Arial" panose="020B0604020202020204" pitchFamily="34" charset="0"/>
                <a:cs typeface="Arial" panose="020B0604020202020204" pitchFamily="34" charset="0"/>
              </a:rPr>
              <a:t>Caroline Smith</a:t>
            </a: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Supervisor of </a:t>
            </a:r>
            <a:r>
              <a:rPr lang="en-US" altLang="en-US" sz="3300" b="1" dirty="0">
                <a:latin typeface="Arial" panose="020B0604020202020204" pitchFamily="34" charset="0"/>
                <a:cs typeface="Arial" panose="020B0604020202020204" pitchFamily="34" charset="0"/>
              </a:rPr>
              <a:t>Accounts Payable  </a:t>
            </a:r>
          </a:p>
          <a:p>
            <a:pPr marL="0" indent="0" algn="ctr">
              <a:buNone/>
            </a:pPr>
            <a:endParaRPr lang="en-US" altLang="en-US" sz="3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873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WELCOME </a:t>
            </a:r>
            <a:br>
              <a:rPr lang="en-US" dirty="0" smtClean="0"/>
            </a:br>
            <a:r>
              <a:rPr lang="en-US" dirty="0" smtClean="0"/>
              <a:t>FY 2023-2024</a:t>
            </a:r>
            <a:endParaRPr lang="en-US" dirty="0"/>
          </a:p>
        </p:txBody>
      </p:sp>
    </p:spTree>
    <p:extLst>
      <p:ext uri="{BB962C8B-B14F-4D97-AF65-F5344CB8AC3E}">
        <p14:creationId xmlns:p14="http://schemas.microsoft.com/office/powerpoint/2010/main" val="3486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FINANCIAL SERVICES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STUDENT ACTIVITY WORKSHOP</a:t>
            </a:r>
          </a:p>
          <a:p>
            <a:pPr marL="0" indent="0" algn="ctr">
              <a:buNone/>
            </a:pPr>
            <a:r>
              <a:rPr lang="en-US" sz="5400" dirty="0" smtClean="0">
                <a:latin typeface="Arial Black" panose="020B0A04020102020204" pitchFamily="34" charset="0"/>
              </a:rPr>
              <a:t>FY 2023 – 2024</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WELCOME &amp; INTRODUCTION</a:t>
            </a:r>
          </a:p>
          <a:p>
            <a:pPr marL="0" indent="0" algn="ctr">
              <a:buNone/>
            </a:pPr>
            <a:r>
              <a:rPr lang="en-US" dirty="0" smtClean="0">
                <a:latin typeface="Arial Black" panose="020B0A04020102020204" pitchFamily="34" charset="0"/>
              </a:rPr>
              <a:t>Sherri Mathews-Hazel, CPA</a:t>
            </a:r>
          </a:p>
          <a:p>
            <a:pPr marL="0" indent="0" algn="ctr">
              <a:buNone/>
            </a:pPr>
            <a:r>
              <a:rPr lang="en-US" dirty="0" smtClean="0">
                <a:latin typeface="Arial Black" panose="020B0A04020102020204" pitchFamily="34" charset="0"/>
              </a:rPr>
              <a:t>Chief Financial Officer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WHAT YOU NEED TO KNOW</a:t>
            </a:r>
            <a:endParaRPr lang="en-US" dirty="0"/>
          </a:p>
        </p:txBody>
      </p:sp>
      <p:sp>
        <p:nvSpPr>
          <p:cNvPr id="2" name="Text Placeholder 1"/>
          <p:cNvSpPr>
            <a:spLocks noGrp="1"/>
          </p:cNvSpPr>
          <p:nvPr>
            <p:ph type="body" idx="1"/>
          </p:nvPr>
        </p:nvSpPr>
        <p:spPr>
          <a:xfrm>
            <a:off x="571500" y="2286000"/>
            <a:ext cx="7772400" cy="1125140"/>
          </a:xfrm>
        </p:spPr>
        <p:txBody>
          <a:bodyPr/>
          <a:lstStyle/>
          <a:p>
            <a:pPr algn="ctr"/>
            <a:r>
              <a:rPr lang="en-US" sz="4125" dirty="0">
                <a:solidFill>
                  <a:schemeClr val="accent4">
                    <a:lumMod val="60000"/>
                    <a:lumOff val="40000"/>
                  </a:schemeClr>
                </a:solidFill>
                <a:latin typeface="Arial Black" panose="020B0A04020102020204" pitchFamily="34" charset="0"/>
              </a:rPr>
              <a:t>ACCOUNTS PAYABLES</a:t>
            </a:r>
            <a:endParaRPr lang="en-US" sz="4125" dirty="0">
              <a:solidFill>
                <a:schemeClr val="accent4">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361992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a:t>
            </a:r>
            <a:endParaRPr lang="en-US" dirty="0"/>
          </a:p>
        </p:txBody>
      </p:sp>
      <p:sp>
        <p:nvSpPr>
          <p:cNvPr id="4" name="TextBox 3"/>
          <p:cNvSpPr txBox="1"/>
          <p:nvPr/>
        </p:nvSpPr>
        <p:spPr>
          <a:xfrm>
            <a:off x="857250" y="2381250"/>
            <a:ext cx="7429500" cy="3093154"/>
          </a:xfrm>
          <a:prstGeom prst="rect">
            <a:avLst/>
          </a:prstGeom>
          <a:noFill/>
        </p:spPr>
        <p:txBody>
          <a:bodyPr wrap="square" rtlCol="0">
            <a:spAutoFit/>
          </a:bodyPr>
          <a:lstStyle/>
          <a:p>
            <a:pPr defTabSz="816388"/>
            <a:r>
              <a:rPr lang="en-US" sz="1625" dirty="0">
                <a:solidFill>
                  <a:prstClr val="black"/>
                </a:solidFill>
                <a:latin typeface="Calibri"/>
              </a:rPr>
              <a:t>Caroline H Smith			Accounts Payable Supervisor</a:t>
            </a:r>
          </a:p>
          <a:p>
            <a:pPr marL="2857357" lvl="7" defTabSz="816388"/>
            <a:r>
              <a:rPr lang="en-US" sz="1625" dirty="0">
                <a:solidFill>
                  <a:prstClr val="black"/>
                </a:solidFill>
                <a:latin typeface="Calibri"/>
              </a:rPr>
              <a:t>803 231 7025  or 97525</a:t>
            </a:r>
          </a:p>
          <a:p>
            <a:pPr defTabSz="816388"/>
            <a:r>
              <a:rPr lang="en-US" sz="1625" dirty="0">
                <a:solidFill>
                  <a:prstClr val="black"/>
                </a:solidFill>
                <a:latin typeface="Calibri"/>
              </a:rPr>
              <a:t>Kimberly Smith			Senior Accountant A/P Team </a:t>
            </a:r>
            <a:r>
              <a:rPr lang="en-US" sz="1625" dirty="0">
                <a:solidFill>
                  <a:prstClr val="black"/>
                </a:solidFill>
                <a:latin typeface="Calibri"/>
              </a:rPr>
              <a:t>Lead  A-G</a:t>
            </a:r>
            <a:endParaRPr lang="en-US" sz="1625" dirty="0">
              <a:solidFill>
                <a:prstClr val="black"/>
              </a:solidFill>
              <a:latin typeface="Calibri"/>
            </a:endParaRPr>
          </a:p>
          <a:p>
            <a:pPr marL="2857357" lvl="7" defTabSz="816388"/>
            <a:r>
              <a:rPr lang="en-US" sz="1625" dirty="0">
                <a:solidFill>
                  <a:prstClr val="black"/>
                </a:solidFill>
                <a:latin typeface="Calibri"/>
              </a:rPr>
              <a:t>803 231 7528  or 97528</a:t>
            </a:r>
          </a:p>
          <a:p>
            <a:pPr defTabSz="816388"/>
            <a:r>
              <a:rPr lang="en-US" sz="1625" dirty="0">
                <a:solidFill>
                  <a:prstClr val="black"/>
                </a:solidFill>
                <a:latin typeface="Calibri"/>
              </a:rPr>
              <a:t>Jennifer Howze			A/P Clerk   </a:t>
            </a:r>
            <a:r>
              <a:rPr lang="en-US" sz="1625" dirty="0">
                <a:solidFill>
                  <a:prstClr val="black"/>
                </a:solidFill>
                <a:latin typeface="Calibri"/>
              </a:rPr>
              <a:t>H-O</a:t>
            </a:r>
            <a:endParaRPr lang="en-US" sz="1625" dirty="0">
              <a:solidFill>
                <a:prstClr val="black"/>
              </a:solidFill>
              <a:latin typeface="Calibri"/>
            </a:endParaRPr>
          </a:p>
          <a:p>
            <a:pPr marL="2857357" lvl="7" defTabSz="816388"/>
            <a:r>
              <a:rPr lang="en-US" sz="1625" dirty="0">
                <a:solidFill>
                  <a:prstClr val="black"/>
                </a:solidFill>
                <a:latin typeface="Calibri"/>
              </a:rPr>
              <a:t>803 231 7526  or 97526</a:t>
            </a:r>
          </a:p>
          <a:p>
            <a:pPr defTabSz="816388"/>
            <a:r>
              <a:rPr lang="en-US" sz="1625" dirty="0">
                <a:solidFill>
                  <a:prstClr val="black"/>
                </a:solidFill>
                <a:latin typeface="Calibri"/>
              </a:rPr>
              <a:t>Tosha Seabrooks			A/P Clerk	 </a:t>
            </a:r>
            <a:r>
              <a:rPr lang="en-US" sz="1625" dirty="0">
                <a:solidFill>
                  <a:prstClr val="black"/>
                </a:solidFill>
                <a:latin typeface="Calibri"/>
              </a:rPr>
              <a:t>  P-Z</a:t>
            </a:r>
            <a:endParaRPr lang="en-US" sz="1625" dirty="0">
              <a:solidFill>
                <a:prstClr val="black"/>
              </a:solidFill>
              <a:latin typeface="Calibri"/>
            </a:endParaRPr>
          </a:p>
          <a:p>
            <a:pPr marL="2857357" lvl="7" defTabSz="816388"/>
            <a:r>
              <a:rPr lang="en-US" sz="1625" dirty="0">
                <a:solidFill>
                  <a:prstClr val="black"/>
                </a:solidFill>
                <a:latin typeface="Calibri"/>
              </a:rPr>
              <a:t>803 231 7529  or 97529</a:t>
            </a:r>
          </a:p>
          <a:p>
            <a:pPr defTabSz="816388"/>
            <a:r>
              <a:rPr lang="en-US" sz="1625" dirty="0">
                <a:solidFill>
                  <a:prstClr val="black"/>
                </a:solidFill>
                <a:latin typeface="Calibri"/>
              </a:rPr>
              <a:t>Andrea Duncan			A/P Clerk	Pre-pays/ Utilities/ Student Nutrition</a:t>
            </a:r>
          </a:p>
          <a:p>
            <a:pPr marL="2857357" lvl="7" defTabSz="816388"/>
            <a:r>
              <a:rPr lang="en-US" sz="1625" dirty="0">
                <a:solidFill>
                  <a:prstClr val="black"/>
                </a:solidFill>
                <a:latin typeface="Calibri"/>
              </a:rPr>
              <a:t>803 231 7527  or  97527</a:t>
            </a:r>
          </a:p>
          <a:p>
            <a:pPr defTabSz="816388"/>
            <a:r>
              <a:rPr lang="en-US" sz="1625" dirty="0">
                <a:solidFill>
                  <a:prstClr val="black"/>
                </a:solidFill>
                <a:latin typeface="Calibri"/>
              </a:rPr>
              <a:t>Tunisia Covington			* Travel and In District Mileage</a:t>
            </a:r>
          </a:p>
          <a:p>
            <a:pPr marL="2857357" lvl="7" defTabSz="816388"/>
            <a:r>
              <a:rPr lang="en-US" sz="1625" dirty="0">
                <a:solidFill>
                  <a:prstClr val="black"/>
                </a:solidFill>
                <a:latin typeface="Calibri"/>
              </a:rPr>
              <a:t>803 231 7178  or 97178</a:t>
            </a:r>
          </a:p>
        </p:txBody>
      </p:sp>
    </p:spTree>
    <p:extLst>
      <p:ext uri="{BB962C8B-B14F-4D97-AF65-F5344CB8AC3E}">
        <p14:creationId xmlns:p14="http://schemas.microsoft.com/office/powerpoint/2010/main" val="369831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609600"/>
            <a:ext cx="5715000" cy="669414"/>
          </a:xfrm>
          <a:prstGeom prst="rect">
            <a:avLst/>
          </a:prstGeom>
        </p:spPr>
        <p:txBody>
          <a:bodyPr wrap="square">
            <a:spAutoFit/>
          </a:bodyPr>
          <a:lstStyle/>
          <a:p>
            <a:pPr defTabSz="816388"/>
            <a:r>
              <a:rPr lang="en-US" sz="3750" dirty="0">
                <a:solidFill>
                  <a:prstClr val="black"/>
                </a:solidFill>
                <a:latin typeface="Calibri"/>
              </a:rPr>
              <a:t>CHECK RUN SCHEDULE</a:t>
            </a:r>
          </a:p>
        </p:txBody>
      </p:sp>
      <p:sp>
        <p:nvSpPr>
          <p:cNvPr id="10" name="TextBox 9"/>
          <p:cNvSpPr txBox="1"/>
          <p:nvPr/>
        </p:nvSpPr>
        <p:spPr>
          <a:xfrm>
            <a:off x="476250" y="2476500"/>
            <a:ext cx="8001000" cy="2092881"/>
          </a:xfrm>
          <a:prstGeom prst="rect">
            <a:avLst/>
          </a:prstGeom>
          <a:noFill/>
        </p:spPr>
        <p:txBody>
          <a:bodyPr wrap="square" rtlCol="0">
            <a:spAutoFit/>
          </a:bodyPr>
          <a:lstStyle/>
          <a:p>
            <a:pPr defTabSz="816388"/>
            <a:r>
              <a:rPr lang="en-US" sz="1625" dirty="0">
                <a:solidFill>
                  <a:prstClr val="black"/>
                </a:solidFill>
                <a:latin typeface="Calibri"/>
              </a:rPr>
              <a:t>You will be receiving a document containing documents  which you will need at some point this school term.</a:t>
            </a:r>
          </a:p>
          <a:p>
            <a:pPr defTabSz="816388"/>
            <a:endParaRPr lang="en-US" sz="1625" dirty="0">
              <a:solidFill>
                <a:prstClr val="black"/>
              </a:solidFill>
              <a:latin typeface="Calibri"/>
            </a:endParaRPr>
          </a:p>
          <a:p>
            <a:pPr defTabSz="816388"/>
            <a:r>
              <a:rPr lang="en-US" sz="1625" dirty="0">
                <a:solidFill>
                  <a:prstClr val="black"/>
                </a:solidFill>
                <a:latin typeface="Calibri"/>
              </a:rPr>
              <a:t>Included will be the Check run Schedule as well as a Use Tax run schedule.</a:t>
            </a:r>
          </a:p>
          <a:p>
            <a:pPr defTabSz="816388"/>
            <a:endParaRPr lang="en-US" sz="1625" dirty="0">
              <a:solidFill>
                <a:prstClr val="black"/>
              </a:solidFill>
              <a:latin typeface="Calibri"/>
            </a:endParaRPr>
          </a:p>
          <a:p>
            <a:pPr defTabSz="816388"/>
            <a:r>
              <a:rPr lang="en-US" sz="1625" dirty="0">
                <a:solidFill>
                  <a:prstClr val="black"/>
                </a:solidFill>
                <a:latin typeface="Calibri"/>
              </a:rPr>
              <a:t>Pay close attention to the “due by date” for timely processing.</a:t>
            </a:r>
          </a:p>
          <a:p>
            <a:pPr defTabSz="816388"/>
            <a:endParaRPr lang="en-US" sz="1625" dirty="0">
              <a:solidFill>
                <a:prstClr val="black"/>
              </a:solidFill>
              <a:latin typeface="Calibri"/>
            </a:endParaRPr>
          </a:p>
          <a:p>
            <a:pPr defTabSz="816388"/>
            <a:endParaRPr lang="en-US" sz="1625" dirty="0">
              <a:solidFill>
                <a:prstClr val="black"/>
              </a:solidFill>
              <a:latin typeface="Calibri"/>
            </a:endParaRPr>
          </a:p>
        </p:txBody>
      </p:sp>
    </p:spTree>
    <p:extLst>
      <p:ext uri="{BB962C8B-B14F-4D97-AF65-F5344CB8AC3E}">
        <p14:creationId xmlns:p14="http://schemas.microsoft.com/office/powerpoint/2010/main" val="369593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75" dirty="0">
                <a:ln w="12700">
                  <a:solidFill>
                    <a:schemeClr val="accent1"/>
                  </a:solidFill>
                  <a:prstDash val="solid"/>
                </a:ln>
                <a:solidFill>
                  <a:schemeClr val="accent4">
                    <a:lumMod val="75000"/>
                  </a:schemeClr>
                </a:solidFill>
                <a:effectLst>
                  <a:outerShdw dist="38100" dir="2640000" algn="bl" rotWithShape="0">
                    <a:schemeClr val="accent1"/>
                  </a:outerShdw>
                </a:effectLst>
                <a:latin typeface="Times New Roman" panose="02020603050405020304" pitchFamily="18" charset="0"/>
              </a:rPr>
              <a:t>Best practice for </a:t>
            </a:r>
            <a:r>
              <a:rPr lang="en-US" sz="3375" dirty="0">
                <a:ln w="12700">
                  <a:solidFill>
                    <a:schemeClr val="accent1"/>
                  </a:solidFill>
                  <a:prstDash val="solid"/>
                </a:ln>
                <a:solidFill>
                  <a:schemeClr val="accent4">
                    <a:lumMod val="75000"/>
                  </a:schemeClr>
                </a:solidFill>
                <a:effectLst>
                  <a:outerShdw dist="38100" dir="2640000" algn="bl" rotWithShape="0">
                    <a:schemeClr val="accent1"/>
                  </a:outerShdw>
                </a:effectLst>
                <a:latin typeface="Times New Roman" panose="02020603050405020304" pitchFamily="18" charset="0"/>
              </a:rPr>
              <a:t>Best </a:t>
            </a:r>
            <a:r>
              <a:rPr lang="en-US" sz="3375" dirty="0">
                <a:ln w="12700">
                  <a:solidFill>
                    <a:schemeClr val="accent1"/>
                  </a:solidFill>
                  <a:prstDash val="solid"/>
                </a:ln>
                <a:solidFill>
                  <a:schemeClr val="accent4">
                    <a:lumMod val="75000"/>
                  </a:schemeClr>
                </a:solidFill>
                <a:effectLst>
                  <a:outerShdw dist="38100" dir="2640000" algn="bl" rotWithShape="0">
                    <a:schemeClr val="accent1"/>
                  </a:outerShdw>
                </a:effectLst>
                <a:latin typeface="Times New Roman" panose="02020603050405020304" pitchFamily="18" charset="0"/>
              </a:rPr>
              <a:t>results</a:t>
            </a:r>
          </a:p>
        </p:txBody>
      </p:sp>
      <p:sp>
        <p:nvSpPr>
          <p:cNvPr id="6" name="Content Placeholder 5"/>
          <p:cNvSpPr>
            <a:spLocks noGrp="1"/>
          </p:cNvSpPr>
          <p:nvPr>
            <p:ph sz="half" idx="2"/>
          </p:nvPr>
        </p:nvSpPr>
        <p:spPr>
          <a:xfrm>
            <a:off x="619125" y="2286000"/>
            <a:ext cx="7286625" cy="2971800"/>
          </a:xfrm>
        </p:spPr>
        <p:txBody>
          <a:bodyPr/>
          <a:lstStyle/>
          <a:p>
            <a:pPr algn="ctr"/>
            <a:r>
              <a:rPr lang="en-US" sz="3750" dirty="0"/>
              <a:t>Receive it in </a:t>
            </a:r>
            <a:r>
              <a:rPr lang="en-US" sz="3750" dirty="0" err="1"/>
              <a:t>Munis</a:t>
            </a:r>
            <a:r>
              <a:rPr lang="en-US" sz="3750" dirty="0"/>
              <a:t> </a:t>
            </a:r>
            <a:endParaRPr lang="en-US" sz="3750" dirty="0"/>
          </a:p>
          <a:p>
            <a:pPr algn="ctr"/>
            <a:r>
              <a:rPr lang="en-US" sz="3750" dirty="0"/>
              <a:t>Use </a:t>
            </a:r>
            <a:r>
              <a:rPr lang="en-US" sz="3750" dirty="0"/>
              <a:t>district mail  when necessary</a:t>
            </a:r>
          </a:p>
          <a:p>
            <a:pPr algn="ctr"/>
            <a:r>
              <a:rPr lang="en-US" sz="3750" dirty="0"/>
              <a:t>Remember deadlines</a:t>
            </a:r>
          </a:p>
          <a:p>
            <a:pPr algn="ctr"/>
            <a:r>
              <a:rPr lang="en-US" sz="3750" dirty="0"/>
              <a:t>Tax exempt is not for everything</a:t>
            </a:r>
            <a:endParaRPr lang="en-US" sz="3750" dirty="0"/>
          </a:p>
        </p:txBody>
      </p:sp>
    </p:spTree>
    <p:extLst>
      <p:ext uri="{BB962C8B-B14F-4D97-AF65-F5344CB8AC3E}">
        <p14:creationId xmlns:p14="http://schemas.microsoft.com/office/powerpoint/2010/main" val="1981303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GOAL: PROVIDE BEST POSSIBLE SERVICE</a:t>
            </a:r>
            <a:endParaRPr lang="en-US" dirty="0"/>
          </a:p>
        </p:txBody>
      </p:sp>
      <p:sp>
        <p:nvSpPr>
          <p:cNvPr id="6" name="Text Placeholder 5"/>
          <p:cNvSpPr>
            <a:spLocks noGrp="1"/>
          </p:cNvSpPr>
          <p:nvPr>
            <p:ph type="body" idx="1"/>
          </p:nvPr>
        </p:nvSpPr>
        <p:spPr>
          <a:xfrm>
            <a:off x="3000375" y="2172891"/>
            <a:ext cx="4040188" cy="479821"/>
          </a:xfrm>
        </p:spPr>
        <p:txBody>
          <a:bodyPr/>
          <a:lstStyle/>
          <a:p>
            <a:r>
              <a:rPr lang="en-US" dirty="0" smtClean="0"/>
              <a:t>IN A TIMELY MANNER</a:t>
            </a:r>
            <a:endParaRPr lang="en-US" dirty="0"/>
          </a:p>
        </p:txBody>
      </p:sp>
      <p:pic>
        <p:nvPicPr>
          <p:cNvPr id="10" name="Picture Placeholder 4" descr="Free Images : audit, tax, inspection, auditor, document, magnifying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60484" y="2809875"/>
            <a:ext cx="5372918" cy="2403574"/>
          </a:xfrm>
          <a:prstGeom prst="rect">
            <a:avLst/>
          </a:prstGeom>
        </p:spPr>
      </p:pic>
      <p:sp>
        <p:nvSpPr>
          <p:cNvPr id="4" name="TextBox 3"/>
          <p:cNvSpPr txBox="1"/>
          <p:nvPr/>
        </p:nvSpPr>
        <p:spPr>
          <a:xfrm>
            <a:off x="6572250" y="2809875"/>
            <a:ext cx="1285875" cy="2554545"/>
          </a:xfrm>
          <a:prstGeom prst="rect">
            <a:avLst/>
          </a:prstGeom>
          <a:noFill/>
        </p:spPr>
        <p:txBody>
          <a:bodyPr wrap="square" rtlCol="0">
            <a:spAutoFit/>
          </a:bodyPr>
          <a:lstStyle/>
          <a:p>
            <a:pPr defTabSz="816388"/>
            <a:r>
              <a:rPr lang="en-US" sz="2000" dirty="0">
                <a:solidFill>
                  <a:prstClr val="black"/>
                </a:solidFill>
                <a:latin typeface="Calibri"/>
              </a:rPr>
              <a:t>REQUEST</a:t>
            </a:r>
          </a:p>
          <a:p>
            <a:pPr defTabSz="816388"/>
            <a:endParaRPr lang="en-US" sz="2000" dirty="0">
              <a:solidFill>
                <a:prstClr val="black"/>
              </a:solidFill>
              <a:latin typeface="Calibri"/>
            </a:endParaRPr>
          </a:p>
          <a:p>
            <a:pPr defTabSz="816388"/>
            <a:r>
              <a:rPr lang="en-US" sz="2000" dirty="0">
                <a:solidFill>
                  <a:prstClr val="black"/>
                </a:solidFill>
                <a:latin typeface="Calibri"/>
              </a:rPr>
              <a:t>RECEIVE</a:t>
            </a:r>
          </a:p>
          <a:p>
            <a:pPr defTabSz="816388"/>
            <a:endParaRPr lang="en-US" sz="2000" dirty="0">
              <a:solidFill>
                <a:prstClr val="black"/>
              </a:solidFill>
              <a:latin typeface="Calibri"/>
            </a:endParaRPr>
          </a:p>
          <a:p>
            <a:pPr defTabSz="816388"/>
            <a:r>
              <a:rPr lang="en-US" sz="2000" dirty="0">
                <a:solidFill>
                  <a:prstClr val="black"/>
                </a:solidFill>
                <a:latin typeface="Calibri"/>
              </a:rPr>
              <a:t>PROCESS</a:t>
            </a:r>
          </a:p>
          <a:p>
            <a:pPr defTabSz="816388"/>
            <a:endParaRPr lang="en-US" sz="2000" dirty="0">
              <a:solidFill>
                <a:prstClr val="black"/>
              </a:solidFill>
              <a:latin typeface="Calibri"/>
            </a:endParaRPr>
          </a:p>
          <a:p>
            <a:pPr defTabSz="816388"/>
            <a:r>
              <a:rPr lang="en-US" sz="2000" dirty="0">
                <a:solidFill>
                  <a:prstClr val="black"/>
                </a:solidFill>
                <a:latin typeface="Calibri"/>
              </a:rPr>
              <a:t>GET IT PAID</a:t>
            </a:r>
            <a:endParaRPr lang="en-US" sz="2000" dirty="0">
              <a:solidFill>
                <a:prstClr val="black"/>
              </a:solidFill>
              <a:latin typeface="Calibri"/>
            </a:endParaRPr>
          </a:p>
        </p:txBody>
      </p:sp>
    </p:spTree>
    <p:extLst>
      <p:ext uri="{BB962C8B-B14F-4D97-AF65-F5344CB8AC3E}">
        <p14:creationId xmlns:p14="http://schemas.microsoft.com/office/powerpoint/2010/main" val="374507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TRAVEL</a:t>
            </a:r>
            <a:endParaRPr lang="en-US" dirty="0"/>
          </a:p>
        </p:txBody>
      </p:sp>
      <p:sp>
        <p:nvSpPr>
          <p:cNvPr id="6" name="Text Placeholder 5"/>
          <p:cNvSpPr>
            <a:spLocks noGrp="1"/>
          </p:cNvSpPr>
          <p:nvPr>
            <p:ph type="body" sz="half" idx="2"/>
          </p:nvPr>
        </p:nvSpPr>
        <p:spPr/>
        <p:txBody>
          <a:bodyPr/>
          <a:lstStyle/>
          <a:p>
            <a:r>
              <a:rPr lang="en-US" smtClean="0"/>
              <a:t>BE PREPARED</a:t>
            </a:r>
            <a:endParaRPr lang="en-US" dirty="0"/>
          </a:p>
        </p:txBody>
      </p:sp>
      <p:pic>
        <p:nvPicPr>
          <p:cNvPr id="5" name="Picture 4" descr="School Bus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286000"/>
            <a:ext cx="1574646" cy="1085850"/>
          </a:xfrm>
          <a:prstGeom prst="rect">
            <a:avLst/>
          </a:prstGeom>
        </p:spPr>
      </p:pic>
      <p:pic>
        <p:nvPicPr>
          <p:cNvPr id="8" name="Picture 6" descr="flat design single airplane icon vecto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77" y="4381500"/>
            <a:ext cx="2340048" cy="1428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lipart - Beetle (c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667" y="4524375"/>
            <a:ext cx="3092333" cy="1545324"/>
          </a:xfrm>
          <a:prstGeom prst="rect">
            <a:avLst/>
          </a:prstGeom>
        </p:spPr>
      </p:pic>
      <p:sp>
        <p:nvSpPr>
          <p:cNvPr id="2" name="Rectangle 1"/>
          <p:cNvSpPr/>
          <p:nvPr/>
        </p:nvSpPr>
        <p:spPr>
          <a:xfrm>
            <a:off x="1270426" y="2851530"/>
            <a:ext cx="6197174" cy="827150"/>
          </a:xfrm>
          <a:prstGeom prst="rect">
            <a:avLst/>
          </a:prstGeom>
          <a:noFill/>
        </p:spPr>
        <p:txBody>
          <a:bodyPr wrap="square" lIns="57150" tIns="28575" rIns="57150" bIns="28575">
            <a:spAutoFit/>
          </a:bodyPr>
          <a:lstStyle/>
          <a:p>
            <a:pPr algn="ctr" defTabSz="816388"/>
            <a:r>
              <a:rPr lang="en-US" sz="2500" b="1" dirty="0">
                <a:ln w="12700" cmpd="sng">
                  <a:solidFill>
                    <a:srgbClr val="42BA97"/>
                  </a:solidFill>
                  <a:prstDash val="solid"/>
                </a:ln>
                <a:gradFill>
                  <a:gsLst>
                    <a:gs pos="0">
                      <a:srgbClr val="42BA97"/>
                    </a:gs>
                    <a:gs pos="4000">
                      <a:srgbClr val="42BA97">
                        <a:lumMod val="60000"/>
                        <a:lumOff val="40000"/>
                      </a:srgbClr>
                    </a:gs>
                    <a:gs pos="87000">
                      <a:srgbClr val="42BA97">
                        <a:lumMod val="20000"/>
                        <a:lumOff val="80000"/>
                      </a:srgbClr>
                    </a:gs>
                  </a:gsLst>
                  <a:lin ang="5400000"/>
                </a:gradFill>
                <a:latin typeface="Calibri"/>
              </a:rPr>
              <a:t>EDUCATORS AND PROFESSIONAL DEVELOPEMENT</a:t>
            </a:r>
            <a:endParaRPr lang="en-US" sz="2500" b="1" dirty="0">
              <a:ln w="12700" cmpd="sng">
                <a:solidFill>
                  <a:srgbClr val="42BA97"/>
                </a:solidFill>
                <a:prstDash val="solid"/>
              </a:ln>
              <a:gradFill>
                <a:gsLst>
                  <a:gs pos="0">
                    <a:srgbClr val="42BA97"/>
                  </a:gs>
                  <a:gs pos="4000">
                    <a:srgbClr val="42BA97">
                      <a:lumMod val="60000"/>
                      <a:lumOff val="40000"/>
                    </a:srgbClr>
                  </a:gs>
                  <a:gs pos="87000">
                    <a:srgbClr val="42BA97">
                      <a:lumMod val="20000"/>
                      <a:lumOff val="80000"/>
                    </a:srgbClr>
                  </a:gs>
                </a:gsLst>
                <a:lin ang="5400000"/>
              </a:gradFill>
              <a:latin typeface="Calibri"/>
            </a:endParaRPr>
          </a:p>
        </p:txBody>
      </p:sp>
      <p:sp>
        <p:nvSpPr>
          <p:cNvPr id="3" name="Rectangle 2"/>
          <p:cNvSpPr/>
          <p:nvPr/>
        </p:nvSpPr>
        <p:spPr>
          <a:xfrm>
            <a:off x="2466264" y="3853346"/>
            <a:ext cx="3812069" cy="442429"/>
          </a:xfrm>
          <a:prstGeom prst="rect">
            <a:avLst/>
          </a:prstGeom>
          <a:noFill/>
        </p:spPr>
        <p:txBody>
          <a:bodyPr wrap="none" lIns="57150" tIns="28575" rIns="57150" bIns="28575">
            <a:spAutoFit/>
          </a:bodyPr>
          <a:lstStyle/>
          <a:p>
            <a:pPr algn="ctr" defTabSz="816388"/>
            <a:r>
              <a:rPr lang="en-US" sz="2500" b="1" dirty="0">
                <a:ln w="12700">
                  <a:solidFill>
                    <a:srgbClr val="27CED7">
                      <a:lumMod val="50000"/>
                    </a:srgbClr>
                  </a:solidFill>
                  <a:prstDash val="solid"/>
                </a:ln>
                <a:pattFill prst="narHorz">
                  <a:fgClr>
                    <a:srgbClr val="27CED7"/>
                  </a:fgClr>
                  <a:bgClr>
                    <a:srgbClr val="27CED7">
                      <a:lumMod val="40000"/>
                      <a:lumOff val="60000"/>
                    </a:srgbClr>
                  </a:bgClr>
                </a:pattFill>
                <a:effectLst>
                  <a:innerShdw blurRad="177800">
                    <a:srgbClr val="27CED7">
                      <a:lumMod val="50000"/>
                    </a:srgbClr>
                  </a:innerShdw>
                </a:effectLst>
                <a:latin typeface="Calibri"/>
              </a:rPr>
              <a:t>STUDENTS AND FIELD TRIPS</a:t>
            </a:r>
            <a:endParaRPr lang="en-US" sz="2500" b="1" dirty="0">
              <a:ln w="12700">
                <a:solidFill>
                  <a:srgbClr val="27CED7">
                    <a:lumMod val="50000"/>
                  </a:srgbClr>
                </a:solidFill>
                <a:prstDash val="solid"/>
              </a:ln>
              <a:pattFill prst="narHorz">
                <a:fgClr>
                  <a:srgbClr val="27CED7"/>
                </a:fgClr>
                <a:bgClr>
                  <a:srgbClr val="27CED7">
                    <a:lumMod val="40000"/>
                    <a:lumOff val="60000"/>
                  </a:srgbClr>
                </a:bgClr>
              </a:pattFill>
              <a:effectLst>
                <a:innerShdw blurRad="177800">
                  <a:srgbClr val="27CED7">
                    <a:lumMod val="50000"/>
                  </a:srgbClr>
                </a:innerShdw>
              </a:effectLst>
              <a:latin typeface="Calibri"/>
            </a:endParaRPr>
          </a:p>
        </p:txBody>
      </p:sp>
    </p:spTree>
    <p:extLst>
      <p:ext uri="{BB962C8B-B14F-4D97-AF65-F5344CB8AC3E}">
        <p14:creationId xmlns:p14="http://schemas.microsoft.com/office/powerpoint/2010/main" val="389156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PREPAID PURCHASE ORDERS</a:t>
            </a:r>
            <a:endParaRPr lang="en-US" dirty="0"/>
          </a:p>
        </p:txBody>
      </p:sp>
      <p:graphicFrame>
        <p:nvGraphicFramePr>
          <p:cNvPr id="6" name="Content Placeholder 3"/>
          <p:cNvGraphicFramePr>
            <a:graphicFrameLocks/>
          </p:cNvGraphicFramePr>
          <p:nvPr>
            <p:extLst/>
          </p:nvPr>
        </p:nvGraphicFramePr>
        <p:xfrm>
          <a:off x="533400" y="2628900"/>
          <a:ext cx="8076023" cy="3038475"/>
        </p:xfrm>
        <a:graphic>
          <a:graphicData uri="http://schemas.openxmlformats.org/drawingml/2006/table">
            <a:tbl>
              <a:tblPr firstRow="1" bandRow="1">
                <a:tableStyleId>{69C7853C-536D-4A76-A0AE-DD22124D55A5}</a:tableStyleId>
              </a:tblPr>
              <a:tblGrid>
                <a:gridCol w="8076023">
                  <a:extLst>
                    <a:ext uri="{9D8B030D-6E8A-4147-A177-3AD203B41FA5}">
                      <a16:colId xmlns:a16="http://schemas.microsoft.com/office/drawing/2014/main" val="20000"/>
                    </a:ext>
                  </a:extLst>
                </a:gridCol>
              </a:tblGrid>
              <a:tr h="3038475">
                <a:tc>
                  <a:txBody>
                    <a:bodyPr/>
                    <a:lstStyle/>
                    <a:p>
                      <a:pPr algn="ctr"/>
                      <a:r>
                        <a:rPr lang="en-US" sz="1800" dirty="0" smtClean="0"/>
                        <a:t>ALLOW TIME FOR PROCESSING</a:t>
                      </a:r>
                    </a:p>
                    <a:p>
                      <a:pPr algn="ctr"/>
                      <a:endParaRPr lang="en-US" sz="1800" dirty="0"/>
                    </a:p>
                    <a:p>
                      <a:pPr algn="ctr"/>
                      <a:r>
                        <a:rPr lang="en-US" sz="1800" dirty="0" smtClean="0"/>
                        <a:t>ATTACH A QUOTE OR SOME FORM OF BACK UP</a:t>
                      </a:r>
                    </a:p>
                    <a:p>
                      <a:pPr algn="ctr"/>
                      <a:endParaRPr lang="en-US" sz="18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VERIFY CORRECT MAILING ADDRESS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p>
                      <a:pPr algn="ctr"/>
                      <a:r>
                        <a:rPr lang="en-US" sz="1800" dirty="0" smtClean="0"/>
                        <a:t>INSTRUCTIONS FOR THE </a:t>
                      </a:r>
                    </a:p>
                    <a:p>
                      <a:pPr algn="ctr"/>
                      <a:r>
                        <a:rPr lang="en-US" sz="1800" dirty="0" smtClean="0"/>
                        <a:t>PRINTED CHECK</a:t>
                      </a:r>
                    </a:p>
                    <a:p>
                      <a:pPr algn="ctr"/>
                      <a:endParaRPr lang="en-US" sz="1800" dirty="0" smtClean="0"/>
                    </a:p>
                    <a:p>
                      <a:pPr algn="ctr"/>
                      <a:r>
                        <a:rPr lang="en-US" sz="1800" dirty="0" smtClean="0"/>
                        <a:t>FOLLOW</a:t>
                      </a:r>
                      <a:r>
                        <a:rPr lang="en-US" sz="1800" baseline="0" dirty="0" smtClean="0"/>
                        <a:t> UP WITH RECEIPT TO AP</a:t>
                      </a:r>
                      <a:endParaRPr lang="en-US" sz="1800" dirty="0"/>
                    </a:p>
                  </a:txBody>
                  <a:tcPr marL="82537" marR="82537" marT="30952" marB="3095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55576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48" y="533400"/>
            <a:ext cx="7086600" cy="857250"/>
          </a:xfrm>
        </p:spPr>
        <p:txBody>
          <a:bodyPr>
            <a:normAutofit fontScale="90000"/>
          </a:bodyPr>
          <a:lstStyle/>
          <a:p>
            <a:r>
              <a:rPr lang="en-US" dirty="0" smtClean="0"/>
              <a:t>PO CENTRAL </a:t>
            </a:r>
            <a:br>
              <a:rPr lang="en-US" dirty="0" smtClean="0"/>
            </a:br>
            <a:r>
              <a:rPr lang="en-US" dirty="0" smtClean="0"/>
              <a:t>GREAT TOOL</a:t>
            </a:r>
            <a:endParaRPr lang="en-US" dirty="0"/>
          </a:p>
        </p:txBody>
      </p:sp>
      <p:sp>
        <p:nvSpPr>
          <p:cNvPr id="10" name="TextBox 9"/>
          <p:cNvSpPr txBox="1"/>
          <p:nvPr/>
        </p:nvSpPr>
        <p:spPr>
          <a:xfrm>
            <a:off x="714375" y="2905125"/>
            <a:ext cx="7477125" cy="1823576"/>
          </a:xfrm>
          <a:prstGeom prst="rect">
            <a:avLst/>
          </a:prstGeom>
          <a:noFill/>
        </p:spPr>
        <p:txBody>
          <a:bodyPr wrap="square" rtlCol="0">
            <a:spAutoFit/>
          </a:bodyPr>
          <a:lstStyle/>
          <a:p>
            <a:pPr defTabSz="816388"/>
            <a:r>
              <a:rPr lang="en-US" sz="3750" dirty="0">
                <a:solidFill>
                  <a:prstClr val="black"/>
                </a:solidFill>
                <a:latin typeface="Calibri"/>
              </a:rPr>
              <a:t>PAYMENT </a:t>
            </a:r>
            <a:r>
              <a:rPr lang="en-US" sz="3750" dirty="0">
                <a:solidFill>
                  <a:prstClr val="black"/>
                </a:solidFill>
                <a:latin typeface="Calibri"/>
              </a:rPr>
              <a:t>STATUS</a:t>
            </a:r>
          </a:p>
          <a:p>
            <a:pPr defTabSz="816388"/>
            <a:r>
              <a:rPr lang="en-US" sz="3750" dirty="0">
                <a:solidFill>
                  <a:prstClr val="black"/>
                </a:solidFill>
                <a:latin typeface="Calibri"/>
              </a:rPr>
              <a:t>CHECK BUDGET</a:t>
            </a:r>
          </a:p>
          <a:p>
            <a:pPr defTabSz="816388"/>
            <a:r>
              <a:rPr lang="en-US" sz="3750" dirty="0">
                <a:solidFill>
                  <a:prstClr val="black"/>
                </a:solidFill>
                <a:latin typeface="Calibri"/>
              </a:rPr>
              <a:t>RECEIVING FROM WAREHOUSE</a:t>
            </a:r>
          </a:p>
        </p:txBody>
      </p:sp>
      <p:sp>
        <p:nvSpPr>
          <p:cNvPr id="11" name="TextBox 10"/>
          <p:cNvSpPr txBox="1"/>
          <p:nvPr/>
        </p:nvSpPr>
        <p:spPr>
          <a:xfrm>
            <a:off x="809625" y="2524125"/>
            <a:ext cx="3857625" cy="342401"/>
          </a:xfrm>
          <a:prstGeom prst="rect">
            <a:avLst/>
          </a:prstGeom>
          <a:noFill/>
        </p:spPr>
        <p:txBody>
          <a:bodyPr wrap="square" rtlCol="0">
            <a:spAutoFit/>
          </a:bodyPr>
          <a:lstStyle/>
          <a:p>
            <a:pPr defTabSz="816388"/>
            <a:r>
              <a:rPr lang="en-US" sz="1625" dirty="0">
                <a:solidFill>
                  <a:prstClr val="black"/>
                </a:solidFill>
                <a:latin typeface="Calibri"/>
              </a:rPr>
              <a:t>YOU CAN FIND….</a:t>
            </a:r>
            <a:endParaRPr lang="en-US" sz="1625" dirty="0">
              <a:solidFill>
                <a:prstClr val="black"/>
              </a:solidFill>
              <a:latin typeface="Calibri"/>
            </a:endParaRPr>
          </a:p>
        </p:txBody>
      </p:sp>
      <p:sp>
        <p:nvSpPr>
          <p:cNvPr id="12" name="Rectangle 11"/>
          <p:cNvSpPr/>
          <p:nvPr/>
        </p:nvSpPr>
        <p:spPr>
          <a:xfrm>
            <a:off x="2857500" y="4767300"/>
            <a:ext cx="4572000" cy="842538"/>
          </a:xfrm>
          <a:prstGeom prst="rect">
            <a:avLst/>
          </a:prstGeom>
        </p:spPr>
        <p:txBody>
          <a:bodyPr>
            <a:spAutoFit/>
          </a:bodyPr>
          <a:lstStyle/>
          <a:p>
            <a:pPr defTabSz="816388"/>
            <a:r>
              <a:rPr lang="en-US" sz="1625" dirty="0">
                <a:solidFill>
                  <a:prstClr val="black"/>
                </a:solidFill>
                <a:latin typeface="Calibri"/>
              </a:rPr>
              <a:t>GREAT TOOL USE IT OFTEN</a:t>
            </a:r>
          </a:p>
          <a:p>
            <a:pPr defTabSz="816388"/>
            <a:r>
              <a:rPr lang="en-US" sz="1625" dirty="0">
                <a:solidFill>
                  <a:prstClr val="black"/>
                </a:solidFill>
                <a:latin typeface="Calibri"/>
              </a:rPr>
              <a:t>YEAR END IS NOT SO </a:t>
            </a:r>
            <a:r>
              <a:rPr lang="en-US" sz="1625" dirty="0">
                <a:solidFill>
                  <a:prstClr val="black"/>
                </a:solidFill>
                <a:latin typeface="Calibri"/>
              </a:rPr>
              <a:t>BAD WHEN YOU KNOW</a:t>
            </a:r>
            <a:endParaRPr lang="en-US" sz="1625" dirty="0">
              <a:solidFill>
                <a:prstClr val="black"/>
              </a:solidFill>
              <a:latin typeface="Calibri"/>
            </a:endParaRPr>
          </a:p>
          <a:p>
            <a:pPr defTabSz="816388"/>
            <a:endParaRPr lang="en-US" sz="1625" dirty="0">
              <a:solidFill>
                <a:prstClr val="black"/>
              </a:solidFill>
              <a:latin typeface="Calibri"/>
            </a:endParaRPr>
          </a:p>
        </p:txBody>
      </p:sp>
    </p:spTree>
    <p:extLst>
      <p:ext uri="{BB962C8B-B14F-4D97-AF65-F5344CB8AC3E}">
        <p14:creationId xmlns:p14="http://schemas.microsoft.com/office/powerpoint/2010/main" val="249760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THINGS……</a:t>
            </a:r>
            <a:endParaRPr lang="en-US" dirty="0"/>
          </a:p>
        </p:txBody>
      </p:sp>
      <p:sp>
        <p:nvSpPr>
          <p:cNvPr id="4" name="TextBox 3"/>
          <p:cNvSpPr txBox="1"/>
          <p:nvPr/>
        </p:nvSpPr>
        <p:spPr>
          <a:xfrm>
            <a:off x="762000" y="2428875"/>
            <a:ext cx="7667625" cy="592470"/>
          </a:xfrm>
          <a:prstGeom prst="rect">
            <a:avLst/>
          </a:prstGeom>
          <a:noFill/>
        </p:spPr>
        <p:txBody>
          <a:bodyPr wrap="square" rtlCol="0">
            <a:spAutoFit/>
          </a:bodyPr>
          <a:lstStyle/>
          <a:p>
            <a:pPr defTabSz="816388"/>
            <a:r>
              <a:rPr lang="en-US" sz="1625" dirty="0">
                <a:solidFill>
                  <a:prstClr val="black"/>
                </a:solidFill>
                <a:latin typeface="Arial Black" panose="020B0A04020102020204" pitchFamily="34" charset="0"/>
              </a:rPr>
              <a:t>DUPLICATE SHIPMENTS CAUSE MAJOR PROBLEMS</a:t>
            </a:r>
          </a:p>
          <a:p>
            <a:pPr defTabSz="816388"/>
            <a:r>
              <a:rPr lang="en-US" sz="1625" dirty="0">
                <a:solidFill>
                  <a:prstClr val="black"/>
                </a:solidFill>
                <a:latin typeface="Arial Black" panose="020B0A04020102020204" pitchFamily="34" charset="0"/>
              </a:rPr>
              <a:t>KNOW WHAT COMES INTO YOUR SCHOOL</a:t>
            </a:r>
          </a:p>
        </p:txBody>
      </p:sp>
      <p:sp>
        <p:nvSpPr>
          <p:cNvPr id="6" name="TextBox 5"/>
          <p:cNvSpPr txBox="1"/>
          <p:nvPr/>
        </p:nvSpPr>
        <p:spPr>
          <a:xfrm>
            <a:off x="762000" y="3095625"/>
            <a:ext cx="6953250" cy="2342949"/>
          </a:xfrm>
          <a:prstGeom prst="rect">
            <a:avLst/>
          </a:prstGeom>
          <a:noFill/>
        </p:spPr>
        <p:txBody>
          <a:bodyPr wrap="square" rtlCol="0">
            <a:spAutoFit/>
          </a:bodyPr>
          <a:lstStyle/>
          <a:p>
            <a:pPr defTabSz="816388"/>
            <a:r>
              <a:rPr lang="en-US" sz="1625" dirty="0">
                <a:solidFill>
                  <a:prstClr val="black"/>
                </a:solidFill>
                <a:latin typeface="Arial Black" panose="020B0A04020102020204" pitchFamily="34" charset="0"/>
              </a:rPr>
              <a:t>ALL PROFESSIONAL DEVELOPMENT REQUIRES SIGN IN SHEETS</a:t>
            </a:r>
          </a:p>
          <a:p>
            <a:pPr defTabSz="816388"/>
            <a:endParaRPr lang="en-US" sz="1625" dirty="0">
              <a:solidFill>
                <a:prstClr val="black"/>
              </a:solidFill>
              <a:latin typeface="Arial Black" panose="020B0A04020102020204" pitchFamily="34" charset="0"/>
            </a:endParaRPr>
          </a:p>
          <a:p>
            <a:pPr defTabSz="816388"/>
            <a:r>
              <a:rPr lang="en-US" sz="1625" dirty="0">
                <a:solidFill>
                  <a:prstClr val="black"/>
                </a:solidFill>
                <a:latin typeface="Arial Black" panose="020B0A04020102020204" pitchFamily="34" charset="0"/>
              </a:rPr>
              <a:t>ACCOUNTS PAYABLE CLERKS DO NOT RECEIPT MONEY</a:t>
            </a:r>
          </a:p>
          <a:p>
            <a:pPr defTabSz="816388"/>
            <a:endParaRPr lang="en-US" sz="1625" dirty="0">
              <a:solidFill>
                <a:prstClr val="black"/>
              </a:solidFill>
              <a:latin typeface="Arial Black" panose="020B0A04020102020204" pitchFamily="34" charset="0"/>
            </a:endParaRPr>
          </a:p>
          <a:p>
            <a:pPr defTabSz="816388"/>
            <a:r>
              <a:rPr lang="en-US" sz="1625" dirty="0">
                <a:solidFill>
                  <a:prstClr val="black"/>
                </a:solidFill>
                <a:latin typeface="Arial Black" panose="020B0A04020102020204" pitchFamily="34" charset="0"/>
              </a:rPr>
              <a:t>EXTENUATING CIRCUMSTANCES/ EXCEPTIONS DO COME UP</a:t>
            </a:r>
          </a:p>
          <a:p>
            <a:pPr defTabSz="816388"/>
            <a:endParaRPr lang="en-US" sz="1625" dirty="0">
              <a:solidFill>
                <a:prstClr val="black">
                  <a:lumMod val="50000"/>
                  <a:lumOff val="50000"/>
                </a:prstClr>
              </a:solidFill>
              <a:latin typeface="Arial Black" panose="020B0A04020102020204" pitchFamily="34" charset="0"/>
            </a:endParaRPr>
          </a:p>
          <a:p>
            <a:pPr defTabSz="816388"/>
            <a:endParaRPr lang="en-US" sz="1625" dirty="0">
              <a:solidFill>
                <a:prstClr val="black">
                  <a:lumMod val="50000"/>
                  <a:lumOff val="50000"/>
                </a:prstClr>
              </a:solidFill>
              <a:latin typeface="Arial Black" panose="020B0A04020102020204" pitchFamily="34" charset="0"/>
            </a:endParaRPr>
          </a:p>
        </p:txBody>
      </p:sp>
    </p:spTree>
    <p:extLst>
      <p:ext uri="{BB962C8B-B14F-4D97-AF65-F5344CB8AC3E}">
        <p14:creationId xmlns:p14="http://schemas.microsoft.com/office/powerpoint/2010/main" val="286431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HELPFUL HINTS TOO…</a:t>
            </a:r>
            <a:endParaRPr lang="en-US" dirty="0"/>
          </a:p>
        </p:txBody>
      </p:sp>
      <p:sp>
        <p:nvSpPr>
          <p:cNvPr id="5" name="Text Placeholder 4"/>
          <p:cNvSpPr>
            <a:spLocks noGrp="1"/>
          </p:cNvSpPr>
          <p:nvPr>
            <p:ph type="body" sz="half" idx="2"/>
          </p:nvPr>
        </p:nvSpPr>
        <p:spPr>
          <a:xfrm>
            <a:off x="190500" y="2286000"/>
            <a:ext cx="6056313" cy="3108723"/>
          </a:xfrm>
        </p:spPr>
        <p:txBody>
          <a:bodyPr/>
          <a:lstStyle/>
          <a:p>
            <a:r>
              <a:rPr lang="en-US" sz="3000" dirty="0"/>
              <a:t>Track </a:t>
            </a:r>
            <a:r>
              <a:rPr lang="en-US" sz="3000" dirty="0"/>
              <a:t>your spending</a:t>
            </a:r>
          </a:p>
          <a:p>
            <a:r>
              <a:rPr lang="en-US" sz="3000" dirty="0"/>
              <a:t>USE </a:t>
            </a:r>
            <a:r>
              <a:rPr lang="en-US" sz="3000" dirty="0"/>
              <a:t>Open PO reports</a:t>
            </a:r>
          </a:p>
          <a:p>
            <a:r>
              <a:rPr lang="en-US" sz="3000" dirty="0"/>
              <a:t>Submit invoices for payment timely</a:t>
            </a:r>
          </a:p>
          <a:p>
            <a:r>
              <a:rPr lang="en-US" sz="3000" dirty="0"/>
              <a:t>Receive in </a:t>
            </a:r>
            <a:r>
              <a:rPr lang="en-US" sz="3000" dirty="0" err="1"/>
              <a:t>Munis</a:t>
            </a:r>
            <a:r>
              <a:rPr lang="en-US" sz="3000" dirty="0"/>
              <a:t> </a:t>
            </a:r>
            <a:r>
              <a:rPr lang="en-US" sz="3000" b="1" dirty="0"/>
              <a:t>always</a:t>
            </a:r>
          </a:p>
          <a:p>
            <a:r>
              <a:rPr lang="en-US" sz="3000" dirty="0"/>
              <a:t>Use Check Run Schedule</a:t>
            </a:r>
            <a:endParaRPr lang="en-US" sz="3000" dirty="0"/>
          </a:p>
          <a:p>
            <a:endParaRPr lang="en-US" sz="3000" dirty="0"/>
          </a:p>
        </p:txBody>
      </p:sp>
    </p:spTree>
    <p:extLst>
      <p:ext uri="{BB962C8B-B14F-4D97-AF65-F5344CB8AC3E}">
        <p14:creationId xmlns:p14="http://schemas.microsoft.com/office/powerpoint/2010/main" val="308950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FINANCIAL SERVICES</a:t>
            </a:r>
            <a:endParaRPr lang="en-US" dirty="0"/>
          </a:p>
        </p:txBody>
      </p:sp>
      <p:sp>
        <p:nvSpPr>
          <p:cNvPr id="5" name="Content Placeholder 4"/>
          <p:cNvSpPr>
            <a:spLocks noGrp="1"/>
          </p:cNvSpPr>
          <p:nvPr>
            <p:ph sz="half" idx="1"/>
          </p:nvPr>
        </p:nvSpPr>
        <p:spPr>
          <a:xfrm>
            <a:off x="609600" y="1981200"/>
            <a:ext cx="8077200" cy="4343400"/>
          </a:xfrm>
        </p:spPr>
        <p:txBody>
          <a:bodyPr/>
          <a:lstStyle/>
          <a:p>
            <a:pPr marL="533400" indent="-533400" algn="ctr">
              <a:lnSpc>
                <a:spcPct val="80000"/>
              </a:lnSpc>
              <a:buClr>
                <a:schemeClr val="tx2"/>
              </a:buClr>
              <a:buNone/>
            </a:pPr>
            <a:r>
              <a:rPr lang="en-US" b="1" dirty="0">
                <a:latin typeface="Arial Black" pitchFamily="34" charset="0"/>
              </a:rPr>
              <a:t>STUDENT ACTIVITY </a:t>
            </a:r>
          </a:p>
          <a:p>
            <a:pPr marL="533400" indent="-533400" algn="ctr">
              <a:lnSpc>
                <a:spcPct val="80000"/>
              </a:lnSpc>
              <a:buClr>
                <a:schemeClr val="tx2"/>
              </a:buClr>
              <a:buNone/>
            </a:pPr>
            <a:r>
              <a:rPr lang="en-US" b="1" dirty="0">
                <a:latin typeface="Arial Black" pitchFamily="34" charset="0"/>
              </a:rPr>
              <a:t>WORKSHOP</a:t>
            </a:r>
          </a:p>
          <a:p>
            <a:pPr marL="533400" indent="-533400" algn="ctr">
              <a:lnSpc>
                <a:spcPct val="80000"/>
              </a:lnSpc>
              <a:buClr>
                <a:schemeClr val="tx2"/>
              </a:buClr>
              <a:buNone/>
            </a:pPr>
            <a:endParaRPr lang="en-US" sz="1200" b="1" u="sng" dirty="0"/>
          </a:p>
          <a:p>
            <a:pPr marL="533400" indent="-533400" algn="ctr">
              <a:lnSpc>
                <a:spcPct val="80000"/>
              </a:lnSpc>
              <a:buClr>
                <a:schemeClr val="tx2"/>
              </a:buClr>
              <a:buNone/>
            </a:pPr>
            <a:r>
              <a:rPr lang="en-US" sz="4000" b="1" dirty="0">
                <a:solidFill>
                  <a:schemeClr val="tx2"/>
                </a:solidFill>
                <a:latin typeface="Arial Black" panose="020B0A04020102020204" pitchFamily="34" charset="0"/>
              </a:rPr>
              <a:t>GREETINGS</a:t>
            </a:r>
          </a:p>
          <a:p>
            <a:pPr marL="533400" indent="-533400">
              <a:lnSpc>
                <a:spcPct val="80000"/>
              </a:lnSpc>
              <a:buClr>
                <a:schemeClr val="tx2"/>
              </a:buClr>
              <a:buNone/>
            </a:pPr>
            <a:endParaRPr lang="en-US" sz="4000" b="1" u="sng" dirty="0"/>
          </a:p>
          <a:p>
            <a:pPr marL="533400" indent="-533400" algn="ctr">
              <a:lnSpc>
                <a:spcPct val="80000"/>
              </a:lnSpc>
              <a:buClr>
                <a:schemeClr val="tx2"/>
              </a:buClr>
              <a:buNone/>
            </a:pPr>
            <a:r>
              <a:rPr lang="en-US" sz="4000" b="1" dirty="0">
                <a:latin typeface="Arial Black" pitchFamily="34" charset="0"/>
              </a:rPr>
              <a:t>Dr. Craig Witherspoon</a:t>
            </a:r>
            <a:endParaRPr lang="en-US" sz="4000" dirty="0"/>
          </a:p>
          <a:p>
            <a:pPr marL="0" indent="0">
              <a:buNone/>
            </a:pPr>
            <a:endParaRPr lang="en-US" dirty="0" smtClean="0"/>
          </a:p>
        </p:txBody>
      </p:sp>
    </p:spTree>
    <p:extLst>
      <p:ext uri="{BB962C8B-B14F-4D97-AF65-F5344CB8AC3E}">
        <p14:creationId xmlns:p14="http://schemas.microsoft.com/office/powerpoint/2010/main" val="2812700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8557" y="3140459"/>
            <a:ext cx="4566892" cy="1615827"/>
          </a:xfrm>
          <a:prstGeom prst="rect">
            <a:avLst/>
          </a:prstGeom>
          <a:noFill/>
        </p:spPr>
        <p:txBody>
          <a:bodyPr wrap="none" lIns="57150" tIns="28575" rIns="57150" bIns="28575">
            <a:spAutoFit/>
          </a:bodyPr>
          <a:lstStyle/>
          <a:p>
            <a:pPr algn="ctr" defTabSz="816388"/>
            <a:r>
              <a:rPr lang="en-US" sz="3375" b="1" dirty="0">
                <a:ln w="12700">
                  <a:solidFill>
                    <a:srgbClr val="27CED7">
                      <a:lumMod val="50000"/>
                    </a:srgbClr>
                  </a:solidFill>
                  <a:prstDash val="solid"/>
                </a:ln>
                <a:pattFill prst="narHorz">
                  <a:fgClr>
                    <a:srgbClr val="27CED7"/>
                  </a:fgClr>
                  <a:bgClr>
                    <a:srgbClr val="27CED7">
                      <a:lumMod val="40000"/>
                      <a:lumOff val="60000"/>
                    </a:srgbClr>
                  </a:bgClr>
                </a:pattFill>
                <a:effectLst>
                  <a:innerShdw blurRad="177800">
                    <a:srgbClr val="27CED7">
                      <a:lumMod val="50000"/>
                    </a:srgbClr>
                  </a:innerShdw>
                </a:effectLst>
                <a:latin typeface="Calibri"/>
              </a:rPr>
              <a:t>Have an awesome </a:t>
            </a:r>
          </a:p>
          <a:p>
            <a:pPr algn="ctr" defTabSz="816388"/>
            <a:r>
              <a:rPr lang="en-US" sz="3375" b="1" dirty="0">
                <a:ln w="12700">
                  <a:solidFill>
                    <a:srgbClr val="27CED7">
                      <a:lumMod val="50000"/>
                    </a:srgbClr>
                  </a:solidFill>
                  <a:prstDash val="solid"/>
                </a:ln>
                <a:pattFill prst="narHorz">
                  <a:fgClr>
                    <a:srgbClr val="27CED7"/>
                  </a:fgClr>
                  <a:bgClr>
                    <a:srgbClr val="27CED7">
                      <a:lumMod val="40000"/>
                      <a:lumOff val="60000"/>
                    </a:srgbClr>
                  </a:bgClr>
                </a:pattFill>
                <a:effectLst>
                  <a:innerShdw blurRad="177800">
                    <a:srgbClr val="27CED7">
                      <a:lumMod val="50000"/>
                    </a:srgbClr>
                  </a:innerShdw>
                </a:effectLst>
                <a:latin typeface="Calibri"/>
              </a:rPr>
              <a:t>2023-2024 school year!!!</a:t>
            </a:r>
          </a:p>
          <a:p>
            <a:pPr algn="ctr" defTabSz="816388"/>
            <a:endParaRPr lang="en-US" sz="3375" b="1" dirty="0">
              <a:ln w="12700">
                <a:solidFill>
                  <a:srgbClr val="27CED7">
                    <a:lumMod val="50000"/>
                  </a:srgbClr>
                </a:solidFill>
                <a:prstDash val="solid"/>
              </a:ln>
              <a:pattFill prst="narHorz">
                <a:fgClr>
                  <a:srgbClr val="27CED7"/>
                </a:fgClr>
                <a:bgClr>
                  <a:srgbClr val="27CED7">
                    <a:lumMod val="40000"/>
                    <a:lumOff val="60000"/>
                  </a:srgbClr>
                </a:bgClr>
              </a:pattFill>
              <a:effectLst>
                <a:innerShdw blurRad="177800">
                  <a:srgbClr val="27CED7">
                    <a:lumMod val="50000"/>
                  </a:srgbClr>
                </a:innerShdw>
              </a:effectLst>
              <a:latin typeface="Calibri"/>
            </a:endParaRPr>
          </a:p>
        </p:txBody>
      </p:sp>
    </p:spTree>
    <p:extLst>
      <p:ext uri="{BB962C8B-B14F-4D97-AF65-F5344CB8AC3E}">
        <p14:creationId xmlns:p14="http://schemas.microsoft.com/office/powerpoint/2010/main" val="632042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dirty="0" smtClean="0">
                <a:latin typeface="Arial" panose="020B0604020202020204" pitchFamily="34" charset="0"/>
                <a:cs typeface="Arial" panose="020B0604020202020204" pitchFamily="34" charset="0"/>
              </a:rPr>
              <a:t>BUDGET SERVICES UPDATES</a:t>
            </a: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600" b="1" dirty="0" smtClean="0">
                <a:latin typeface="Arial" panose="020B0604020202020204" pitchFamily="34" charset="0"/>
                <a:cs typeface="Arial" panose="020B0604020202020204" pitchFamily="34" charset="0"/>
              </a:rPr>
              <a:t>Ciera Bing</a:t>
            </a: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Director of Budget Services</a:t>
            </a:r>
            <a:endParaRPr lang="en-US" altLang="en-US" sz="33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Bobbi Jean Flowers</a:t>
            </a:r>
          </a:p>
          <a:p>
            <a:pPr marL="0" indent="0" algn="ctr">
              <a:buNone/>
            </a:pPr>
            <a:r>
              <a:rPr lang="en-US" altLang="en-US" sz="3300" b="1" dirty="0" smtClean="0">
                <a:latin typeface="Arial" panose="020B0604020202020204" pitchFamily="34" charset="0"/>
                <a:cs typeface="Arial" panose="020B0604020202020204" pitchFamily="34" charset="0"/>
              </a:rPr>
              <a:t>Budget Analyst</a:t>
            </a:r>
          </a:p>
        </p:txBody>
      </p:sp>
    </p:spTree>
    <p:extLst>
      <p:ext uri="{BB962C8B-B14F-4D97-AF65-F5344CB8AC3E}">
        <p14:creationId xmlns:p14="http://schemas.microsoft.com/office/powerpoint/2010/main" val="1195601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B51A77-E3F4-4FFD-AC75-9B8BBFD1C80F}"/>
              </a:ext>
            </a:extLst>
          </p:cNvPr>
          <p:cNvSpPr>
            <a:spLocks noGrp="1" noChangeArrowheads="1"/>
          </p:cNvSpPr>
          <p:nvPr>
            <p:ph type="ctrTitle"/>
          </p:nvPr>
        </p:nvSpPr>
        <p:spPr>
          <a:xfrm>
            <a:off x="820783" y="4648200"/>
            <a:ext cx="7772400" cy="914400"/>
          </a:xfrm>
        </p:spPr>
        <p:txBody>
          <a:bodyPr/>
          <a:lstStyle/>
          <a:p>
            <a:pPr eaLnBrk="1" hangingPunct="1">
              <a:defRPr/>
            </a:pPr>
            <a:r>
              <a:rPr lang="en-US" dirty="0"/>
              <a:t>School Component Budget Operations</a:t>
            </a:r>
          </a:p>
        </p:txBody>
      </p:sp>
      <p:sp>
        <p:nvSpPr>
          <p:cNvPr id="2051" name="Rectangle 3">
            <a:extLst>
              <a:ext uri="{FF2B5EF4-FFF2-40B4-BE49-F238E27FC236}">
                <a16:creationId xmlns:a16="http://schemas.microsoft.com/office/drawing/2014/main" id="{70D5B902-C80B-4969-AEC2-FD2402EEFA65}"/>
              </a:ext>
            </a:extLst>
          </p:cNvPr>
          <p:cNvSpPr>
            <a:spLocks noGrp="1" noChangeArrowheads="1"/>
          </p:cNvSpPr>
          <p:nvPr>
            <p:ph type="subTitle" idx="1"/>
          </p:nvPr>
        </p:nvSpPr>
        <p:spPr>
          <a:xfrm>
            <a:off x="820783" y="6172200"/>
            <a:ext cx="7772400" cy="457200"/>
          </a:xfrm>
        </p:spPr>
        <p:txBody>
          <a:bodyPr>
            <a:noAutofit/>
          </a:bodyPr>
          <a:lstStyle/>
          <a:p>
            <a:pPr eaLnBrk="1" hangingPunct="1">
              <a:defRPr/>
            </a:pPr>
            <a:r>
              <a:rPr lang="en-US" sz="1800" dirty="0"/>
              <a:t>Processes and Procedures</a:t>
            </a:r>
          </a:p>
          <a:p>
            <a:pPr eaLnBrk="1" hangingPunct="1">
              <a:defRPr/>
            </a:pPr>
            <a:r>
              <a:rPr lang="en-US" sz="1800" dirty="0"/>
              <a:t>FY 2023-2024</a:t>
            </a:r>
          </a:p>
          <a:p>
            <a:pPr eaLnBrk="1" hangingPunct="1">
              <a:defRPr/>
            </a:pPr>
            <a:r>
              <a:rPr lang="en-US" sz="1800" dirty="0"/>
              <a:t>Presented by Ciera Bing, Director of Budget Services and Bobbi Jean Flowers, Budget Analyst</a:t>
            </a:r>
          </a:p>
        </p:txBody>
      </p:sp>
    </p:spTree>
    <p:extLst>
      <p:ext uri="{BB962C8B-B14F-4D97-AF65-F5344CB8AC3E}">
        <p14:creationId xmlns:p14="http://schemas.microsoft.com/office/powerpoint/2010/main" val="29694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3E30-EDCA-80CE-43C6-B6F46B57D3BE}"/>
              </a:ext>
            </a:extLst>
          </p:cNvPr>
          <p:cNvSpPr>
            <a:spLocks noGrp="1"/>
          </p:cNvSpPr>
          <p:nvPr>
            <p:ph type="title"/>
          </p:nvPr>
        </p:nvSpPr>
        <p:spPr/>
        <p:txBody>
          <a:bodyPr/>
          <a:lstStyle/>
          <a:p>
            <a:r>
              <a:rPr lang="en-US">
                <a:cs typeface="Calibri"/>
              </a:rPr>
              <a:t>FY24 Budget Updates</a:t>
            </a:r>
            <a:endParaRPr lang="en-US"/>
          </a:p>
        </p:txBody>
      </p:sp>
      <p:sp>
        <p:nvSpPr>
          <p:cNvPr id="3" name="Content Placeholder 2">
            <a:extLst>
              <a:ext uri="{FF2B5EF4-FFF2-40B4-BE49-F238E27FC236}">
                <a16:creationId xmlns:a16="http://schemas.microsoft.com/office/drawing/2014/main" id="{8A5908C0-F8FC-6832-9932-96B68B792BEF}"/>
              </a:ext>
            </a:extLst>
          </p:cNvPr>
          <p:cNvSpPr>
            <a:spLocks noGrp="1"/>
          </p:cNvSpPr>
          <p:nvPr>
            <p:ph idx="1"/>
          </p:nvPr>
        </p:nvSpPr>
        <p:spPr/>
        <p:txBody>
          <a:bodyPr vert="horz" lIns="91440" tIns="45720" rIns="91440" bIns="45720" rtlCol="0" anchor="t">
            <a:normAutofit fontScale="92500" lnSpcReduction="10000"/>
          </a:bodyPr>
          <a:lstStyle/>
          <a:p>
            <a:pPr marL="571500" indent="-571500" algn="l">
              <a:buFont typeface="Wingdings" panose="020B0604020202020204" pitchFamily="34" charset="0"/>
              <a:buChar char="Ø"/>
            </a:pPr>
            <a:r>
              <a:rPr lang="en-US" sz="2600" dirty="0">
                <a:cs typeface="Calibri"/>
              </a:rPr>
              <a:t>Teachers Salary Schedule increase by 4.5% plus a step</a:t>
            </a:r>
          </a:p>
          <a:p>
            <a:pPr marL="571500" indent="-571500" algn="l">
              <a:buFont typeface="Wingdings" panose="020B0604020202020204" pitchFamily="34" charset="0"/>
              <a:buChar char="Ø"/>
            </a:pPr>
            <a:r>
              <a:rPr lang="en-US" sz="2600" dirty="0">
                <a:cs typeface="Calibri"/>
              </a:rPr>
              <a:t>Non-Teachers Salary Schedule increase by 3.0% plus a step</a:t>
            </a:r>
          </a:p>
          <a:p>
            <a:pPr marL="571500" indent="-571500" algn="l">
              <a:buFont typeface="Wingdings" panose="020B0604020202020204" pitchFamily="34" charset="0"/>
              <a:buChar char="Ø"/>
            </a:pPr>
            <a:r>
              <a:rPr lang="en-US" sz="2600" dirty="0">
                <a:cs typeface="Calibri"/>
              </a:rPr>
              <a:t>Language Immersion increase to include Middle School</a:t>
            </a:r>
          </a:p>
          <a:p>
            <a:pPr marL="571500" indent="-571500" algn="l">
              <a:buFont typeface="Wingdings" panose="020B0604020202020204" pitchFamily="34" charset="0"/>
              <a:buChar char="Ø"/>
            </a:pPr>
            <a:r>
              <a:rPr lang="en-US" sz="2600" dirty="0">
                <a:cs typeface="Calibri"/>
              </a:rPr>
              <a:t>Receptionist for Elementary Schools</a:t>
            </a:r>
          </a:p>
          <a:p>
            <a:pPr marL="571500" indent="-571500" algn="l">
              <a:buFont typeface="Wingdings" panose="020B0604020202020204" pitchFamily="34" charset="0"/>
              <a:buChar char="Ø"/>
            </a:pPr>
            <a:r>
              <a:rPr lang="en-US" sz="2600" dirty="0">
                <a:cs typeface="Calibri"/>
              </a:rPr>
              <a:t>Jobs for America's Graduates (JAG) at all High Schools</a:t>
            </a:r>
          </a:p>
          <a:p>
            <a:pPr marL="571500" indent="-571500" algn="l">
              <a:buFont typeface="Wingdings" panose="020B0604020202020204" pitchFamily="34" charset="0"/>
              <a:buChar char="Ø"/>
            </a:pPr>
            <a:r>
              <a:rPr lang="en-US" sz="2600" dirty="0">
                <a:cs typeface="Calibri"/>
              </a:rPr>
              <a:t>Weapon detectors for all Middle Schools</a:t>
            </a:r>
          </a:p>
          <a:p>
            <a:pPr marL="571500" indent="-571500" algn="l">
              <a:buFont typeface="Wingdings" panose="020B0604020202020204" pitchFamily="34" charset="0"/>
              <a:buChar char="Ø"/>
            </a:pPr>
            <a:r>
              <a:rPr lang="en-US" sz="2600" dirty="0">
                <a:cs typeface="Calibri"/>
              </a:rPr>
              <a:t>Ombudsman position</a:t>
            </a:r>
          </a:p>
          <a:p>
            <a:pPr marL="571500" indent="-571500" algn="l">
              <a:buFont typeface="Wingdings" panose="020B0604020202020204" pitchFamily="34" charset="0"/>
              <a:buChar char="Ø"/>
            </a:pPr>
            <a:r>
              <a:rPr lang="en-US" sz="2600" dirty="0">
                <a:cs typeface="Calibri"/>
              </a:rPr>
              <a:t>Paid parental leave for all district employees</a:t>
            </a:r>
          </a:p>
          <a:p>
            <a:pPr marL="571500" indent="-571500" algn="l">
              <a:buFont typeface="Wingdings" panose="020B0604020202020204" pitchFamily="34" charset="0"/>
              <a:buChar char="Ø"/>
            </a:pPr>
            <a:r>
              <a:rPr lang="en-US" sz="2600" dirty="0">
                <a:cs typeface="Calibri"/>
              </a:rPr>
              <a:t>Decrease in district general fund travel</a:t>
            </a:r>
          </a:p>
          <a:p>
            <a:pPr marL="571500" indent="-571500" algn="l">
              <a:buFont typeface="Wingdings" panose="020B0604020202020204" pitchFamily="34" charset="0"/>
              <a:buChar char="Ø"/>
            </a:pPr>
            <a:endParaRPr lang="en-US" sz="2400" b="1" dirty="0">
              <a:cs typeface="Calibri"/>
            </a:endParaRPr>
          </a:p>
          <a:p>
            <a:pPr marL="571500" indent="-571500" algn="l">
              <a:buFont typeface="Wingdings" panose="020B0604020202020204" pitchFamily="34" charset="0"/>
              <a:buChar char="Ø"/>
            </a:pPr>
            <a:endParaRPr lang="en-US" sz="2400" b="1" dirty="0">
              <a:cs typeface="Calibri"/>
            </a:endParaRPr>
          </a:p>
        </p:txBody>
      </p:sp>
    </p:spTree>
    <p:extLst>
      <p:ext uri="{BB962C8B-B14F-4D97-AF65-F5344CB8AC3E}">
        <p14:creationId xmlns:p14="http://schemas.microsoft.com/office/powerpoint/2010/main" val="216534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CEE591F-4C38-43A6-8264-8AE3AC28FBD1}"/>
              </a:ext>
            </a:extLst>
          </p:cNvPr>
          <p:cNvSpPr>
            <a:spLocks noGrp="1" noChangeArrowheads="1"/>
          </p:cNvSpPr>
          <p:nvPr>
            <p:ph type="title"/>
          </p:nvPr>
        </p:nvSpPr>
        <p:spPr/>
        <p:txBody>
          <a:bodyPr>
            <a:normAutofit/>
          </a:bodyPr>
          <a:lstStyle/>
          <a:p>
            <a:pPr eaLnBrk="1" hangingPunct="1">
              <a:defRPr/>
            </a:pPr>
            <a:r>
              <a:rPr lang="en-US" dirty="0"/>
              <a:t>Component Budget Allocations</a:t>
            </a:r>
          </a:p>
        </p:txBody>
      </p:sp>
      <p:sp>
        <p:nvSpPr>
          <p:cNvPr id="7171" name="Rectangle 3">
            <a:extLst>
              <a:ext uri="{FF2B5EF4-FFF2-40B4-BE49-F238E27FC236}">
                <a16:creationId xmlns:a16="http://schemas.microsoft.com/office/drawing/2014/main" id="{D9BEFA15-FB26-4672-8246-7AB4F44D143D}"/>
              </a:ext>
            </a:extLst>
          </p:cNvPr>
          <p:cNvSpPr>
            <a:spLocks noGrp="1" noChangeArrowheads="1"/>
          </p:cNvSpPr>
          <p:nvPr>
            <p:ph type="body" idx="1"/>
          </p:nvPr>
        </p:nvSpPr>
        <p:spPr/>
        <p:txBody>
          <a:bodyPr/>
          <a:lstStyle/>
          <a:p>
            <a:pPr marL="342900" indent="-342900" algn="l" eaLnBrk="1" hangingPunct="1">
              <a:lnSpc>
                <a:spcPct val="90000"/>
              </a:lnSpc>
              <a:buFont typeface="Wingdings" panose="05000000000000000000" pitchFamily="2" charset="2"/>
              <a:buChar char="Ø"/>
              <a:defRPr/>
            </a:pPr>
            <a:r>
              <a:rPr lang="en-US" sz="2800" dirty="0"/>
              <a:t>Initial “Base” per student allocations for FY 2023-2024 are based on the FY 2022-2023 45-day count</a:t>
            </a:r>
          </a:p>
          <a:p>
            <a:pPr algn="l" eaLnBrk="1" hangingPunct="1">
              <a:lnSpc>
                <a:spcPct val="90000"/>
              </a:lnSpc>
              <a:defRPr/>
            </a:pPr>
            <a:endParaRPr lang="en-US" sz="2800" dirty="0"/>
          </a:p>
          <a:p>
            <a:pPr marL="342900" indent="-342900" algn="l" eaLnBrk="1" hangingPunct="1">
              <a:lnSpc>
                <a:spcPct val="90000"/>
              </a:lnSpc>
              <a:buFont typeface="Wingdings" panose="05000000000000000000" pitchFamily="2" charset="2"/>
              <a:buChar char="Ø"/>
              <a:defRPr/>
            </a:pPr>
            <a:r>
              <a:rPr lang="en-US" sz="2800" dirty="0"/>
              <a:t>“Base” per student amounts are allocated in each of the approved categories</a:t>
            </a:r>
          </a:p>
          <a:p>
            <a:pPr algn="l" eaLnBrk="1" hangingPunct="1">
              <a:lnSpc>
                <a:spcPct val="90000"/>
              </a:lnSpc>
              <a:defRPr/>
            </a:pPr>
            <a:endParaRPr lang="en-US" sz="2800" dirty="0"/>
          </a:p>
          <a:p>
            <a:pPr marL="342900" indent="-342900" algn="l" eaLnBrk="1" hangingPunct="1">
              <a:lnSpc>
                <a:spcPct val="90000"/>
              </a:lnSpc>
              <a:buFont typeface="Wingdings" panose="05000000000000000000" pitchFamily="2" charset="2"/>
              <a:buChar char="Ø"/>
              <a:defRPr/>
            </a:pPr>
            <a:r>
              <a:rPr lang="en-US" sz="2800" dirty="0"/>
              <a:t>Revised allocations for FY 2023-2024 will be made on the FY 2023-2024 11-day ADM and posted to accounts when the rollover occurs. </a:t>
            </a:r>
            <a:endParaRPr lang="en-US" sz="2800" baseline="30000" dirty="0"/>
          </a:p>
          <a:p>
            <a:pPr eaLnBrk="1" hangingPunct="1">
              <a:lnSpc>
                <a:spcPct val="90000"/>
              </a:lnSpc>
              <a:buFontTx/>
              <a:buNone/>
              <a:defRPr/>
            </a:pPr>
            <a:endParaRPr lang="en-US" sz="2400" b="1" dirty="0"/>
          </a:p>
        </p:txBody>
      </p:sp>
    </p:spTree>
    <p:extLst>
      <p:ext uri="{BB962C8B-B14F-4D97-AF65-F5344CB8AC3E}">
        <p14:creationId xmlns:p14="http://schemas.microsoft.com/office/powerpoint/2010/main" val="1673669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C209D2-63EE-4581-9DEB-2CFE84A0F905}"/>
              </a:ext>
            </a:extLst>
          </p:cNvPr>
          <p:cNvSpPr>
            <a:spLocks noGrp="1" noChangeArrowheads="1"/>
          </p:cNvSpPr>
          <p:nvPr>
            <p:ph type="title"/>
          </p:nvPr>
        </p:nvSpPr>
        <p:spPr/>
        <p:txBody>
          <a:bodyPr>
            <a:normAutofit/>
          </a:bodyPr>
          <a:lstStyle/>
          <a:p>
            <a:pPr eaLnBrk="1" hangingPunct="1">
              <a:defRPr/>
            </a:pPr>
            <a:r>
              <a:rPr lang="en-US" dirty="0"/>
              <a:t>Component Budget Operations</a:t>
            </a:r>
          </a:p>
        </p:txBody>
      </p:sp>
      <p:sp>
        <p:nvSpPr>
          <p:cNvPr id="8195" name="Rectangle 3">
            <a:extLst>
              <a:ext uri="{FF2B5EF4-FFF2-40B4-BE49-F238E27FC236}">
                <a16:creationId xmlns:a16="http://schemas.microsoft.com/office/drawing/2014/main" id="{BDB59339-C8A1-4A65-917C-F16FB3EC563F}"/>
              </a:ext>
            </a:extLst>
          </p:cNvPr>
          <p:cNvSpPr>
            <a:spLocks noGrp="1" noChangeArrowheads="1"/>
          </p:cNvSpPr>
          <p:nvPr>
            <p:ph type="body" idx="1"/>
          </p:nvPr>
        </p:nvSpPr>
        <p:spPr/>
        <p:txBody>
          <a:bodyPr>
            <a:normAutofit/>
          </a:bodyPr>
          <a:lstStyle/>
          <a:p>
            <a:pPr marL="571500" indent="-571500" algn="l" eaLnBrk="1" hangingPunct="1">
              <a:buFont typeface="Wingdings" panose="05000000000000000000" pitchFamily="2" charset="2"/>
              <a:buChar char="Ø"/>
              <a:defRPr/>
            </a:pPr>
            <a:r>
              <a:rPr lang="en-US" sz="2800" dirty="0"/>
              <a:t>Transfers from a component budget category will be allowed with proper approval.  Transfers of 1,500.00 and above need to have the approval of the school’s Executive Director.</a:t>
            </a:r>
          </a:p>
        </p:txBody>
      </p:sp>
    </p:spTree>
    <p:extLst>
      <p:ext uri="{BB962C8B-B14F-4D97-AF65-F5344CB8AC3E}">
        <p14:creationId xmlns:p14="http://schemas.microsoft.com/office/powerpoint/2010/main" val="166888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44A86E0-D201-4D6A-A196-65B00C4802D7}"/>
              </a:ext>
            </a:extLst>
          </p:cNvPr>
          <p:cNvSpPr>
            <a:spLocks noGrp="1" noChangeArrowheads="1"/>
          </p:cNvSpPr>
          <p:nvPr>
            <p:ph type="title"/>
          </p:nvPr>
        </p:nvSpPr>
        <p:spPr/>
        <p:txBody>
          <a:bodyPr>
            <a:normAutofit/>
          </a:bodyPr>
          <a:lstStyle/>
          <a:p>
            <a:pPr eaLnBrk="1" hangingPunct="1">
              <a:defRPr/>
            </a:pPr>
            <a:r>
              <a:rPr lang="en-US" dirty="0"/>
              <a:t>Procedure for Transfer Request</a:t>
            </a:r>
          </a:p>
        </p:txBody>
      </p:sp>
      <p:sp>
        <p:nvSpPr>
          <p:cNvPr id="24579" name="Rectangle 3">
            <a:extLst>
              <a:ext uri="{FF2B5EF4-FFF2-40B4-BE49-F238E27FC236}">
                <a16:creationId xmlns:a16="http://schemas.microsoft.com/office/drawing/2014/main" id="{F02C4B14-E2CA-48D1-91EE-7CE3D6E5B28F}"/>
              </a:ext>
            </a:extLst>
          </p:cNvPr>
          <p:cNvSpPr>
            <a:spLocks noGrp="1" noChangeArrowheads="1"/>
          </p:cNvSpPr>
          <p:nvPr>
            <p:ph type="body" idx="1"/>
          </p:nvPr>
        </p:nvSpPr>
        <p:spPr/>
        <p:txBody>
          <a:bodyPr>
            <a:noAutofit/>
          </a:bodyPr>
          <a:lstStyle/>
          <a:p>
            <a:pPr marL="457200" indent="-457200" algn="l" eaLnBrk="1" hangingPunct="1">
              <a:lnSpc>
                <a:spcPct val="90000"/>
              </a:lnSpc>
              <a:buFont typeface="Wingdings" panose="05000000000000000000" pitchFamily="2" charset="2"/>
              <a:buChar char="Ø"/>
              <a:defRPr/>
            </a:pPr>
            <a:r>
              <a:rPr lang="en-US" sz="2800" dirty="0"/>
              <a:t>A budget transfer form must be completed and forwarded to the appropriate Executive Director for approval.  The form must include the account you wish to transfer funds from and to, as well as the dollar amount. Once the transfer is approved, the form may be forwarded to Budget Services via e-mail or inter-office mail. E-mailed request will likely speed up the processing time.</a:t>
            </a:r>
          </a:p>
        </p:txBody>
      </p:sp>
    </p:spTree>
    <p:extLst>
      <p:ext uri="{BB962C8B-B14F-4D97-AF65-F5344CB8AC3E}">
        <p14:creationId xmlns:p14="http://schemas.microsoft.com/office/powerpoint/2010/main" val="998797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CD1DF4-DB5D-4CA5-B5FB-06DD3D689ED3}"/>
              </a:ext>
            </a:extLst>
          </p:cNvPr>
          <p:cNvSpPr>
            <a:spLocks noGrp="1" noChangeArrowheads="1"/>
          </p:cNvSpPr>
          <p:nvPr>
            <p:ph type="title"/>
          </p:nvPr>
        </p:nvSpPr>
        <p:spPr/>
        <p:txBody>
          <a:bodyPr>
            <a:normAutofit/>
          </a:bodyPr>
          <a:lstStyle/>
          <a:p>
            <a:pPr eaLnBrk="1" hangingPunct="1">
              <a:defRPr/>
            </a:pPr>
            <a:r>
              <a:rPr lang="en-US" dirty="0"/>
              <a:t>Budget Overlay Accounts</a:t>
            </a:r>
          </a:p>
        </p:txBody>
      </p:sp>
      <p:sp>
        <p:nvSpPr>
          <p:cNvPr id="9219" name="Rectangle 3">
            <a:extLst>
              <a:ext uri="{FF2B5EF4-FFF2-40B4-BE49-F238E27FC236}">
                <a16:creationId xmlns:a16="http://schemas.microsoft.com/office/drawing/2014/main" id="{37A3E3C7-943E-44AE-AFFE-4EC5BEE73AA0}"/>
              </a:ext>
            </a:extLst>
          </p:cNvPr>
          <p:cNvSpPr>
            <a:spLocks noGrp="1" noChangeArrowheads="1"/>
          </p:cNvSpPr>
          <p:nvPr>
            <p:ph type="body" idx="1"/>
          </p:nvPr>
        </p:nvSpPr>
        <p:spPr/>
        <p:txBody>
          <a:bodyPr>
            <a:normAutofit fontScale="92500" lnSpcReduction="20000"/>
          </a:bodyPr>
          <a:lstStyle/>
          <a:p>
            <a:pPr marL="571500" indent="-571500" algn="l" eaLnBrk="1" hangingPunct="1">
              <a:buFont typeface="Wingdings" panose="05000000000000000000" pitchFamily="2" charset="2"/>
              <a:buChar char="Ø"/>
              <a:defRPr/>
            </a:pPr>
            <a:r>
              <a:rPr lang="en-US" dirty="0"/>
              <a:t>Budget allocations for the operation of a special program at a school location funded by the General Fund must be spent for that program. </a:t>
            </a:r>
          </a:p>
          <a:p>
            <a:pPr marL="571500" indent="-571500" algn="l" eaLnBrk="1" hangingPunct="1">
              <a:buFont typeface="Wingdings" panose="05000000000000000000" pitchFamily="2" charset="2"/>
              <a:buChar char="Ø"/>
              <a:defRPr/>
            </a:pPr>
            <a:r>
              <a:rPr lang="en-US" b="1" u="sng" dirty="0"/>
              <a:t>No transfers</a:t>
            </a:r>
            <a:r>
              <a:rPr lang="en-US" dirty="0"/>
              <a:t> from that program to another budget category will be approved (i.e. Project GOAL, Montessori, Honors, IB).  </a:t>
            </a:r>
          </a:p>
          <a:p>
            <a:pPr marL="571500" indent="-571500" algn="l" eaLnBrk="1" hangingPunct="1">
              <a:buFont typeface="Wingdings" panose="05000000000000000000" pitchFamily="2" charset="2"/>
              <a:buChar char="Ø"/>
              <a:defRPr/>
            </a:pPr>
            <a:r>
              <a:rPr lang="en-US" dirty="0"/>
              <a:t>Percentages of orders for supplies, printing, etc. can be charged to these programs when orders are placed.</a:t>
            </a:r>
          </a:p>
        </p:txBody>
      </p:sp>
    </p:spTree>
    <p:extLst>
      <p:ext uri="{BB962C8B-B14F-4D97-AF65-F5344CB8AC3E}">
        <p14:creationId xmlns:p14="http://schemas.microsoft.com/office/powerpoint/2010/main" val="100150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45D1C13-3422-4403-A35B-E08E7BDE29E3}"/>
              </a:ext>
            </a:extLst>
          </p:cNvPr>
          <p:cNvSpPr>
            <a:spLocks noGrp="1" noChangeArrowheads="1"/>
          </p:cNvSpPr>
          <p:nvPr>
            <p:ph type="title"/>
          </p:nvPr>
        </p:nvSpPr>
        <p:spPr/>
        <p:txBody>
          <a:bodyPr>
            <a:normAutofit/>
          </a:bodyPr>
          <a:lstStyle/>
          <a:p>
            <a:pPr eaLnBrk="1" hangingPunct="1">
              <a:defRPr/>
            </a:pPr>
            <a:r>
              <a:rPr lang="en-US" dirty="0"/>
              <a:t>How will the system work?</a:t>
            </a:r>
          </a:p>
        </p:txBody>
      </p:sp>
      <p:sp>
        <p:nvSpPr>
          <p:cNvPr id="29699" name="Rectangle 3">
            <a:extLst>
              <a:ext uri="{FF2B5EF4-FFF2-40B4-BE49-F238E27FC236}">
                <a16:creationId xmlns:a16="http://schemas.microsoft.com/office/drawing/2014/main" id="{F3153C78-65AD-43DF-BDBC-6E4795A767FC}"/>
              </a:ext>
            </a:extLst>
          </p:cNvPr>
          <p:cNvSpPr>
            <a:spLocks noGrp="1" noChangeArrowheads="1"/>
          </p:cNvSpPr>
          <p:nvPr>
            <p:ph type="body" idx="1"/>
          </p:nvPr>
        </p:nvSpPr>
        <p:spPr/>
        <p:txBody>
          <a:bodyPr>
            <a:normAutofit fontScale="85000" lnSpcReduction="10000"/>
          </a:bodyPr>
          <a:lstStyle/>
          <a:p>
            <a:pPr marL="571500" indent="-571500" algn="l" eaLnBrk="1" hangingPunct="1">
              <a:lnSpc>
                <a:spcPct val="90000"/>
              </a:lnSpc>
              <a:buFont typeface="Wingdings" panose="05000000000000000000" pitchFamily="2" charset="2"/>
              <a:buChar char="Ø"/>
              <a:defRPr/>
            </a:pPr>
            <a:r>
              <a:rPr lang="en-US" dirty="0"/>
              <a:t>Each category and overlay has been assigned a unique “Roll up” code in MUNIS.</a:t>
            </a:r>
          </a:p>
          <a:p>
            <a:pPr algn="l" eaLnBrk="1" hangingPunct="1">
              <a:lnSpc>
                <a:spcPct val="90000"/>
              </a:lnSpc>
              <a:defRPr/>
            </a:pPr>
            <a:endParaRPr lang="en-US" dirty="0"/>
          </a:p>
          <a:p>
            <a:pPr marL="571500" indent="-571500" algn="l" eaLnBrk="1" hangingPunct="1">
              <a:lnSpc>
                <a:spcPct val="90000"/>
              </a:lnSpc>
              <a:buFont typeface="Wingdings" panose="05000000000000000000" pitchFamily="2" charset="2"/>
              <a:buChar char="Ø"/>
              <a:defRPr/>
            </a:pPr>
            <a:r>
              <a:rPr lang="en-US" dirty="0"/>
              <a:t>MUNIS will look at all the accounts in the “Roll up” code in total before it determines that the requisition can proceed or be blocked</a:t>
            </a:r>
          </a:p>
          <a:p>
            <a:pPr algn="l" eaLnBrk="1" hangingPunct="1">
              <a:lnSpc>
                <a:spcPct val="90000"/>
              </a:lnSpc>
              <a:defRPr/>
            </a:pPr>
            <a:endParaRPr lang="en-US" dirty="0"/>
          </a:p>
          <a:p>
            <a:pPr marL="571500" indent="-571500" algn="l" eaLnBrk="1" hangingPunct="1">
              <a:lnSpc>
                <a:spcPct val="90000"/>
              </a:lnSpc>
              <a:buFont typeface="Wingdings" panose="05000000000000000000" pitchFamily="2" charset="2"/>
              <a:buChar char="Ø"/>
              <a:defRPr/>
            </a:pPr>
            <a:r>
              <a:rPr lang="en-US" dirty="0"/>
              <a:t>Proper coding of expenditures is important and reflects on your individual location reports and reflects on the district spending habits as a whole. </a:t>
            </a:r>
          </a:p>
        </p:txBody>
      </p:sp>
    </p:spTree>
    <p:extLst>
      <p:ext uri="{BB962C8B-B14F-4D97-AF65-F5344CB8AC3E}">
        <p14:creationId xmlns:p14="http://schemas.microsoft.com/office/powerpoint/2010/main" val="180469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CAE3854-AAA1-42F7-ABB1-21C1FC7D9774}"/>
              </a:ext>
            </a:extLst>
          </p:cNvPr>
          <p:cNvSpPr>
            <a:spLocks noGrp="1" noChangeArrowheads="1"/>
          </p:cNvSpPr>
          <p:nvPr>
            <p:ph type="title"/>
          </p:nvPr>
        </p:nvSpPr>
        <p:spPr/>
        <p:txBody>
          <a:bodyPr>
            <a:normAutofit fontScale="90000"/>
          </a:bodyPr>
          <a:lstStyle/>
          <a:p>
            <a:pPr eaLnBrk="1" hangingPunct="1">
              <a:defRPr/>
            </a:pPr>
            <a:r>
              <a:rPr lang="en-US" sz="4000" dirty="0"/>
              <a:t>Budget Category for Teacher Supplies (Object 410130)</a:t>
            </a:r>
          </a:p>
        </p:txBody>
      </p:sp>
      <p:sp>
        <p:nvSpPr>
          <p:cNvPr id="17411" name="Rectangle 3">
            <a:extLst>
              <a:ext uri="{FF2B5EF4-FFF2-40B4-BE49-F238E27FC236}">
                <a16:creationId xmlns:a16="http://schemas.microsoft.com/office/drawing/2014/main" id="{A31BF766-D00D-452D-8C03-17CA57907ED1}"/>
              </a:ext>
            </a:extLst>
          </p:cNvPr>
          <p:cNvSpPr>
            <a:spLocks noGrp="1" noChangeArrowheads="1"/>
          </p:cNvSpPr>
          <p:nvPr>
            <p:ph type="body" idx="1"/>
          </p:nvPr>
        </p:nvSpPr>
        <p:spPr>
          <a:xfrm>
            <a:off x="304800" y="2133600"/>
            <a:ext cx="8305800" cy="4953000"/>
          </a:xfrm>
        </p:spPr>
        <p:txBody>
          <a:bodyPr>
            <a:normAutofit/>
          </a:bodyPr>
          <a:lstStyle/>
          <a:p>
            <a:pPr marL="571500" indent="-571500" algn="l" eaLnBrk="1" hangingPunct="1">
              <a:buFont typeface="Wingdings" panose="05000000000000000000" pitchFamily="2" charset="2"/>
              <a:buChar char="Ø"/>
              <a:defRPr/>
            </a:pPr>
            <a:r>
              <a:rPr lang="en-US" sz="2400" b="1" u="sng" dirty="0"/>
              <a:t>Teacher Classroom Supplies ($250 per teacher)</a:t>
            </a:r>
            <a:r>
              <a:rPr lang="en-US" sz="2400" dirty="0"/>
              <a:t> – will be accounted for through use of a designated object code (410130).  </a:t>
            </a:r>
          </a:p>
          <a:p>
            <a:pPr marL="571500" indent="-571500" algn="l" eaLnBrk="1" hangingPunct="1">
              <a:buFont typeface="Wingdings" panose="05000000000000000000" pitchFamily="2" charset="2"/>
              <a:buChar char="Ø"/>
              <a:defRPr/>
            </a:pPr>
            <a:r>
              <a:rPr lang="en-US" sz="2400" dirty="0"/>
              <a:t>Schools will receive a report that will reflect the budgeted amount, expenditures to date and remaining balances. </a:t>
            </a:r>
          </a:p>
          <a:p>
            <a:pPr marL="571500" indent="-571500" algn="l" eaLnBrk="1" hangingPunct="1">
              <a:buFont typeface="Wingdings" panose="05000000000000000000" pitchFamily="2" charset="2"/>
              <a:buChar char="Ø"/>
              <a:defRPr/>
            </a:pPr>
            <a:r>
              <a:rPr lang="en-US" sz="2400" dirty="0"/>
              <a:t>Amounts are based on the number of teachers assigned to your location as their home school.  </a:t>
            </a:r>
          </a:p>
          <a:p>
            <a:pPr marL="571500" indent="-571500" algn="l" eaLnBrk="1" hangingPunct="1">
              <a:buFont typeface="Wingdings" panose="05000000000000000000" pitchFamily="2" charset="2"/>
              <a:buChar char="Ø"/>
              <a:defRPr/>
            </a:pPr>
            <a:r>
              <a:rPr lang="en-US" sz="2400" dirty="0"/>
              <a:t>Itinerant teachers should only receive one allocation from their home school. </a:t>
            </a:r>
          </a:p>
          <a:p>
            <a:pPr eaLnBrk="1" hangingPunct="1">
              <a:buFontTx/>
              <a:buNone/>
              <a:defRPr/>
            </a:pPr>
            <a:endParaRPr lang="en-US" sz="2400" b="1" dirty="0"/>
          </a:p>
          <a:p>
            <a:pPr eaLnBrk="1" hangingPunct="1">
              <a:defRPr/>
            </a:pPr>
            <a:endParaRPr lang="en-US" dirty="0"/>
          </a:p>
        </p:txBody>
      </p:sp>
    </p:spTree>
    <p:extLst>
      <p:ext uri="{BB962C8B-B14F-4D97-AF65-F5344CB8AC3E}">
        <p14:creationId xmlns:p14="http://schemas.microsoft.com/office/powerpoint/2010/main" val="414828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762000" y="2438400"/>
            <a:ext cx="7239000" cy="3124200"/>
          </a:xfrm>
        </p:spPr>
        <p:txBody>
          <a:bodyPr>
            <a:normAutofit/>
          </a:bodyPr>
          <a:lstStyle/>
          <a:p>
            <a:pPr marL="0" indent="0" algn="ctr">
              <a:buNone/>
            </a:pPr>
            <a:r>
              <a:rPr lang="en-US" altLang="en-US" sz="3600" b="1" dirty="0">
                <a:solidFill>
                  <a:schemeClr val="tx2"/>
                </a:solidFill>
                <a:latin typeface="Arial Black" panose="020B0A04020102020204" pitchFamily="34" charset="0"/>
              </a:rPr>
              <a:t>FINANCIAL UPDATES</a:t>
            </a:r>
          </a:p>
          <a:p>
            <a:pPr marL="0" indent="0">
              <a:buNone/>
            </a:pPr>
            <a:endParaRPr lang="en-US" altLang="en-US" sz="3600" b="1" dirty="0">
              <a:latin typeface="Arial Black" panose="020B0A04020102020204" pitchFamily="34" charset="0"/>
            </a:endParaRPr>
          </a:p>
          <a:p>
            <a:pPr marL="0" indent="0" algn="ctr">
              <a:buNone/>
            </a:pPr>
            <a:r>
              <a:rPr lang="en-US" altLang="en-US" sz="3600" b="1" dirty="0">
                <a:latin typeface="Arial Black" panose="020B0A04020102020204" pitchFamily="34" charset="0"/>
              </a:rPr>
              <a:t>Sherri Mathews-Hazel, CPA</a:t>
            </a:r>
          </a:p>
          <a:p>
            <a:pPr marL="0" indent="0" algn="ctr">
              <a:buNone/>
            </a:pPr>
            <a:r>
              <a:rPr lang="en-US" altLang="en-US" sz="3600" b="1" dirty="0">
                <a:latin typeface="Arial Black" panose="020B0A04020102020204" pitchFamily="34" charset="0"/>
              </a:rPr>
              <a:t>Chief Financial Office</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B5EC467-E386-403C-BE2C-086034067642}"/>
              </a:ext>
            </a:extLst>
          </p:cNvPr>
          <p:cNvSpPr>
            <a:spLocks noGrp="1" noChangeArrowheads="1"/>
          </p:cNvSpPr>
          <p:nvPr>
            <p:ph type="title"/>
          </p:nvPr>
        </p:nvSpPr>
        <p:spPr/>
        <p:txBody>
          <a:bodyPr>
            <a:normAutofit fontScale="90000"/>
          </a:bodyPr>
          <a:lstStyle/>
          <a:p>
            <a:pPr eaLnBrk="1" hangingPunct="1">
              <a:defRPr/>
            </a:pPr>
            <a:r>
              <a:rPr lang="en-US" sz="4000" dirty="0"/>
              <a:t>Budget Categories for Central Office</a:t>
            </a:r>
          </a:p>
        </p:txBody>
      </p:sp>
      <p:sp>
        <p:nvSpPr>
          <p:cNvPr id="32771" name="Rectangle 3">
            <a:extLst>
              <a:ext uri="{FF2B5EF4-FFF2-40B4-BE49-F238E27FC236}">
                <a16:creationId xmlns:a16="http://schemas.microsoft.com/office/drawing/2014/main" id="{08C1108C-24FB-454E-B44B-CE61112A06F6}"/>
              </a:ext>
            </a:extLst>
          </p:cNvPr>
          <p:cNvSpPr>
            <a:spLocks noGrp="1" noChangeArrowheads="1"/>
          </p:cNvSpPr>
          <p:nvPr>
            <p:ph type="body" idx="1"/>
          </p:nvPr>
        </p:nvSpPr>
        <p:spPr/>
        <p:txBody>
          <a:bodyPr>
            <a:normAutofit/>
          </a:bodyPr>
          <a:lstStyle/>
          <a:p>
            <a:pPr marL="571500" indent="-571500" algn="l" eaLnBrk="1" hangingPunct="1">
              <a:buFont typeface="Wingdings" panose="05000000000000000000" pitchFamily="2" charset="2"/>
              <a:buChar char="Ø"/>
              <a:defRPr/>
            </a:pPr>
            <a:r>
              <a:rPr lang="en-US" sz="2400" b="1" u="sng" dirty="0"/>
              <a:t>Athletic Transportation</a:t>
            </a:r>
            <a:r>
              <a:rPr lang="en-US" sz="2400" dirty="0"/>
              <a:t> for recognized athletic events and programs includes:  </a:t>
            </a:r>
          </a:p>
          <a:p>
            <a:pPr marL="1314450" lvl="1" indent="-571500">
              <a:buFont typeface="Wingdings" panose="05000000000000000000" pitchFamily="2" charset="2"/>
              <a:buChar char="Ø"/>
              <a:defRPr/>
            </a:pPr>
            <a:r>
              <a:rPr lang="en-US" sz="2000" dirty="0"/>
              <a:t>Scheduled high school league competitions </a:t>
            </a:r>
          </a:p>
          <a:p>
            <a:pPr marL="1314450" lvl="1" indent="-571500">
              <a:buFont typeface="Wingdings" panose="05000000000000000000" pitchFamily="2" charset="2"/>
              <a:buChar char="Ø"/>
              <a:defRPr/>
            </a:pPr>
            <a:r>
              <a:rPr lang="en-US" sz="2000" dirty="0"/>
              <a:t>Middle school competitions </a:t>
            </a:r>
          </a:p>
          <a:p>
            <a:pPr marL="1314450" lvl="1" indent="-571500">
              <a:buFont typeface="Wingdings" panose="05000000000000000000" pitchFamily="2" charset="2"/>
              <a:buChar char="Ø"/>
              <a:defRPr/>
            </a:pPr>
            <a:r>
              <a:rPr lang="en-US" sz="2000" dirty="0"/>
              <a:t>Scheduled scrimmage events </a:t>
            </a:r>
          </a:p>
          <a:p>
            <a:pPr marL="1314450" lvl="1" indent="-571500">
              <a:buFont typeface="Wingdings" panose="05000000000000000000" pitchFamily="2" charset="2"/>
              <a:buChar char="Ø"/>
              <a:defRPr/>
            </a:pPr>
            <a:r>
              <a:rPr lang="en-US" sz="2000" dirty="0"/>
              <a:t>Transportation to practice sites (if not available on campus).  </a:t>
            </a:r>
          </a:p>
          <a:p>
            <a:pPr marL="1314450" lvl="1" indent="-571500">
              <a:buFont typeface="Wingdings" panose="05000000000000000000" pitchFamily="2" charset="2"/>
              <a:buChar char="Ø"/>
              <a:defRPr/>
            </a:pPr>
            <a:endParaRPr lang="en-US" sz="1200" dirty="0"/>
          </a:p>
          <a:p>
            <a:pPr marL="571500" indent="-571500" algn="l">
              <a:buFont typeface="Wingdings" panose="05000000000000000000" pitchFamily="2" charset="2"/>
              <a:buChar char="Ø"/>
              <a:defRPr/>
            </a:pPr>
            <a:r>
              <a:rPr lang="en-US" sz="2400" dirty="0"/>
              <a:t>Schedules must go through the office of District Athletic Director for approval and will then be provided to the Transportation Office.</a:t>
            </a:r>
          </a:p>
          <a:p>
            <a:pPr algn="l" eaLnBrk="1" hangingPunct="1">
              <a:defRPr/>
            </a:pPr>
            <a:endParaRPr lang="en-US" sz="2400" dirty="0"/>
          </a:p>
        </p:txBody>
      </p:sp>
    </p:spTree>
    <p:extLst>
      <p:ext uri="{BB962C8B-B14F-4D97-AF65-F5344CB8AC3E}">
        <p14:creationId xmlns:p14="http://schemas.microsoft.com/office/powerpoint/2010/main" val="568900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13C196C-2A7F-417F-8C98-7E54E6798B25}"/>
              </a:ext>
            </a:extLst>
          </p:cNvPr>
          <p:cNvSpPr>
            <a:spLocks noGrp="1" noChangeArrowheads="1"/>
          </p:cNvSpPr>
          <p:nvPr>
            <p:ph type="title"/>
          </p:nvPr>
        </p:nvSpPr>
        <p:spPr/>
        <p:txBody>
          <a:bodyPr>
            <a:normAutofit/>
          </a:bodyPr>
          <a:lstStyle/>
          <a:p>
            <a:pPr eaLnBrk="1" hangingPunct="1">
              <a:defRPr/>
            </a:pPr>
            <a:r>
              <a:rPr lang="en-US" dirty="0"/>
              <a:t>What can you do now?</a:t>
            </a:r>
          </a:p>
        </p:txBody>
      </p:sp>
      <p:sp>
        <p:nvSpPr>
          <p:cNvPr id="21507" name="Rectangle 3">
            <a:extLst>
              <a:ext uri="{FF2B5EF4-FFF2-40B4-BE49-F238E27FC236}">
                <a16:creationId xmlns:a16="http://schemas.microsoft.com/office/drawing/2014/main" id="{D7FD400A-AA11-40D1-BD96-6DAC06802A3A}"/>
              </a:ext>
            </a:extLst>
          </p:cNvPr>
          <p:cNvSpPr>
            <a:spLocks noGrp="1" noChangeArrowheads="1"/>
          </p:cNvSpPr>
          <p:nvPr>
            <p:ph type="body" idx="1"/>
          </p:nvPr>
        </p:nvSpPr>
        <p:spPr/>
        <p:txBody>
          <a:bodyPr>
            <a:noAutofit/>
          </a:bodyPr>
          <a:lstStyle/>
          <a:p>
            <a:pPr marL="571500" indent="-571500" algn="l" eaLnBrk="1" hangingPunct="1">
              <a:lnSpc>
                <a:spcPct val="90000"/>
              </a:lnSpc>
              <a:buFont typeface="Wingdings" panose="05000000000000000000" pitchFamily="2" charset="2"/>
              <a:buChar char="Ø"/>
              <a:defRPr/>
            </a:pPr>
            <a:r>
              <a:rPr lang="en-US" sz="2800" dirty="0"/>
              <a:t>A temporary budget has been loaded into the MUNIS system in order for you to begin the requisition process for FY 2023-2024.  </a:t>
            </a:r>
          </a:p>
          <a:p>
            <a:pPr marL="571500" indent="-571500" algn="l" eaLnBrk="1" hangingPunct="1">
              <a:lnSpc>
                <a:spcPct val="90000"/>
              </a:lnSpc>
              <a:buFont typeface="Wingdings" panose="05000000000000000000" pitchFamily="2" charset="2"/>
              <a:buChar char="Ø"/>
              <a:defRPr/>
            </a:pPr>
            <a:r>
              <a:rPr lang="en-US" sz="2800" dirty="0"/>
              <a:t>The budget has been loaded in the various categories we listed. </a:t>
            </a:r>
          </a:p>
          <a:p>
            <a:pPr marL="571500" indent="-571500" algn="l" eaLnBrk="1" hangingPunct="1">
              <a:lnSpc>
                <a:spcPct val="90000"/>
              </a:lnSpc>
              <a:buFont typeface="Wingdings" panose="05000000000000000000" pitchFamily="2" charset="2"/>
              <a:buChar char="Ø"/>
              <a:defRPr/>
            </a:pPr>
            <a:r>
              <a:rPr lang="en-US" sz="2800" dirty="0"/>
              <a:t>This is not the final allocation. The final allocation will be made in the Fall and will be based on the 11-day ADM. </a:t>
            </a:r>
          </a:p>
        </p:txBody>
      </p:sp>
    </p:spTree>
    <p:extLst>
      <p:ext uri="{BB962C8B-B14F-4D97-AF65-F5344CB8AC3E}">
        <p14:creationId xmlns:p14="http://schemas.microsoft.com/office/powerpoint/2010/main" val="106202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4FBE37-C6C4-4E74-AE93-B85E64D2E737}"/>
              </a:ext>
            </a:extLst>
          </p:cNvPr>
          <p:cNvSpPr>
            <a:spLocks noGrp="1" noChangeArrowheads="1"/>
          </p:cNvSpPr>
          <p:nvPr>
            <p:ph type="title"/>
          </p:nvPr>
        </p:nvSpPr>
        <p:spPr/>
        <p:txBody>
          <a:bodyPr>
            <a:normAutofit fontScale="90000"/>
          </a:bodyPr>
          <a:lstStyle/>
          <a:p>
            <a:pPr eaLnBrk="1" hangingPunct="1">
              <a:defRPr/>
            </a:pPr>
            <a:r>
              <a:rPr lang="en-US" sz="4000" dirty="0"/>
              <a:t>What limitations will you have once final allocations are made?</a:t>
            </a:r>
          </a:p>
        </p:txBody>
      </p:sp>
      <p:sp>
        <p:nvSpPr>
          <p:cNvPr id="23555" name="Rectangle 3">
            <a:extLst>
              <a:ext uri="{FF2B5EF4-FFF2-40B4-BE49-F238E27FC236}">
                <a16:creationId xmlns:a16="http://schemas.microsoft.com/office/drawing/2014/main" id="{3D88CC61-E114-43DB-BFD9-DC9DB48D5B4A}"/>
              </a:ext>
            </a:extLst>
          </p:cNvPr>
          <p:cNvSpPr>
            <a:spLocks noGrp="1" noChangeArrowheads="1"/>
          </p:cNvSpPr>
          <p:nvPr>
            <p:ph type="body" idx="1"/>
          </p:nvPr>
        </p:nvSpPr>
        <p:spPr/>
        <p:txBody>
          <a:bodyPr>
            <a:noAutofit/>
          </a:bodyPr>
          <a:lstStyle/>
          <a:p>
            <a:pPr marL="571500" indent="-571500" algn="l" eaLnBrk="1" hangingPunct="1">
              <a:buFont typeface="Wingdings" panose="05000000000000000000" pitchFamily="2" charset="2"/>
              <a:buChar char="Ø"/>
              <a:defRPr/>
            </a:pPr>
            <a:r>
              <a:rPr lang="en-US" sz="2800" dirty="0"/>
              <a:t>Final allocations will be made when the rollover occurs.  </a:t>
            </a:r>
          </a:p>
          <a:p>
            <a:pPr marL="571500" indent="-571500" algn="l" eaLnBrk="1" hangingPunct="1">
              <a:buFont typeface="Wingdings" panose="05000000000000000000" pitchFamily="2" charset="2"/>
              <a:buChar char="Ø"/>
              <a:defRPr/>
            </a:pPr>
            <a:r>
              <a:rPr lang="en-US" sz="2800" dirty="0"/>
              <a:t>A minimum of 75% per category of expenditures applies to the final allocation.</a:t>
            </a:r>
          </a:p>
        </p:txBody>
      </p:sp>
    </p:spTree>
    <p:extLst>
      <p:ext uri="{BB962C8B-B14F-4D97-AF65-F5344CB8AC3E}">
        <p14:creationId xmlns:p14="http://schemas.microsoft.com/office/powerpoint/2010/main" val="3933243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46B191-1BED-4015-81D4-0FAA3616F2DE}"/>
              </a:ext>
            </a:extLst>
          </p:cNvPr>
          <p:cNvSpPr>
            <a:spLocks noGrp="1" noChangeArrowheads="1"/>
          </p:cNvSpPr>
          <p:nvPr>
            <p:ph type="title"/>
          </p:nvPr>
        </p:nvSpPr>
        <p:spPr/>
        <p:txBody>
          <a:bodyPr/>
          <a:lstStyle/>
          <a:p>
            <a:pPr eaLnBrk="1" hangingPunct="1">
              <a:defRPr/>
            </a:pPr>
            <a:r>
              <a:rPr lang="en-US" dirty="0"/>
              <a:t>How will you know?</a:t>
            </a:r>
          </a:p>
        </p:txBody>
      </p:sp>
      <p:sp>
        <p:nvSpPr>
          <p:cNvPr id="25603" name="Rectangle 3">
            <a:extLst>
              <a:ext uri="{FF2B5EF4-FFF2-40B4-BE49-F238E27FC236}">
                <a16:creationId xmlns:a16="http://schemas.microsoft.com/office/drawing/2014/main" id="{C87704BB-4B8A-49FF-BAD9-1601F9361973}"/>
              </a:ext>
            </a:extLst>
          </p:cNvPr>
          <p:cNvSpPr>
            <a:spLocks noGrp="1" noChangeArrowheads="1"/>
          </p:cNvSpPr>
          <p:nvPr>
            <p:ph type="body" idx="1"/>
          </p:nvPr>
        </p:nvSpPr>
        <p:spPr/>
        <p:txBody>
          <a:bodyPr>
            <a:normAutofit/>
          </a:bodyPr>
          <a:lstStyle/>
          <a:p>
            <a:pPr marL="571500" indent="-571500" algn="l">
              <a:buFont typeface="Wingdings" panose="05000000000000000000" pitchFamily="2" charset="2"/>
              <a:buChar char="Ø"/>
              <a:defRPr/>
            </a:pPr>
            <a:r>
              <a:rPr lang="en-US" sz="2800" dirty="0"/>
              <a:t>Reports are available via your MUNIS hub that will provide you with the following information:</a:t>
            </a:r>
          </a:p>
          <a:p>
            <a:pPr marL="1314450" lvl="1" indent="-571500">
              <a:buFont typeface="Wingdings" panose="05000000000000000000" pitchFamily="2" charset="2"/>
              <a:buChar char="Ø"/>
              <a:defRPr/>
            </a:pPr>
            <a:r>
              <a:rPr lang="en-US" sz="2400" dirty="0"/>
              <a:t>Budget report</a:t>
            </a:r>
          </a:p>
          <a:p>
            <a:pPr marL="1314450" lvl="1" indent="-571500">
              <a:buFont typeface="Wingdings" panose="05000000000000000000" pitchFamily="2" charset="2"/>
              <a:buChar char="Ø"/>
              <a:defRPr/>
            </a:pPr>
            <a:r>
              <a:rPr lang="en-US" sz="2400" dirty="0"/>
              <a:t>Open Purchase Orders</a:t>
            </a:r>
          </a:p>
          <a:p>
            <a:pPr marL="1314450" lvl="1" indent="-571500">
              <a:buFont typeface="Wingdings" panose="05000000000000000000" pitchFamily="2" charset="2"/>
              <a:buChar char="Ø"/>
              <a:defRPr/>
            </a:pPr>
            <a:r>
              <a:rPr lang="en-US" sz="2400" dirty="0"/>
              <a:t>Year to Date Expenditures</a:t>
            </a:r>
          </a:p>
          <a:p>
            <a:pPr marL="1314450" lvl="1" indent="-571500">
              <a:buFont typeface="Wingdings" panose="05000000000000000000" pitchFamily="2" charset="2"/>
              <a:buChar char="Ø"/>
              <a:defRPr/>
            </a:pPr>
            <a:r>
              <a:rPr lang="en-US" sz="2400" dirty="0"/>
              <a:t>Percentages Spent </a:t>
            </a:r>
          </a:p>
          <a:p>
            <a:pPr algn="l" eaLnBrk="1" hangingPunct="1">
              <a:defRPr/>
            </a:pPr>
            <a:endParaRPr lang="en-US" sz="3200" dirty="0"/>
          </a:p>
        </p:txBody>
      </p:sp>
    </p:spTree>
    <p:extLst>
      <p:ext uri="{BB962C8B-B14F-4D97-AF65-F5344CB8AC3E}">
        <p14:creationId xmlns:p14="http://schemas.microsoft.com/office/powerpoint/2010/main" val="390583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C1E7797-4C1A-40A5-BC29-E8C61C32B1EF}"/>
              </a:ext>
            </a:extLst>
          </p:cNvPr>
          <p:cNvSpPr>
            <a:spLocks noGrp="1" noChangeArrowheads="1"/>
          </p:cNvSpPr>
          <p:nvPr>
            <p:ph type="title"/>
          </p:nvPr>
        </p:nvSpPr>
        <p:spPr/>
        <p:txBody>
          <a:bodyPr/>
          <a:lstStyle/>
          <a:p>
            <a:pPr eaLnBrk="1" hangingPunct="1">
              <a:defRPr/>
            </a:pPr>
            <a:r>
              <a:rPr lang="en-US" dirty="0"/>
              <a:t>  Who to call?</a:t>
            </a:r>
          </a:p>
        </p:txBody>
      </p:sp>
      <p:sp>
        <p:nvSpPr>
          <p:cNvPr id="26627" name="Rectangle 3">
            <a:extLst>
              <a:ext uri="{FF2B5EF4-FFF2-40B4-BE49-F238E27FC236}">
                <a16:creationId xmlns:a16="http://schemas.microsoft.com/office/drawing/2014/main" id="{1500B939-148D-4C0C-B66C-80FE90217AF1}"/>
              </a:ext>
            </a:extLst>
          </p:cNvPr>
          <p:cNvSpPr>
            <a:spLocks noGrp="1" noChangeArrowheads="1"/>
          </p:cNvSpPr>
          <p:nvPr>
            <p:ph type="body" idx="1"/>
          </p:nvPr>
        </p:nvSpPr>
        <p:spPr/>
        <p:txBody>
          <a:bodyPr>
            <a:normAutofit/>
          </a:bodyPr>
          <a:lstStyle/>
          <a:p>
            <a:pPr marL="571500" indent="-571500" algn="l">
              <a:buFont typeface="Wingdings" panose="05000000000000000000" pitchFamily="2" charset="2"/>
              <a:buChar char="Ø"/>
              <a:defRPr/>
            </a:pPr>
            <a:r>
              <a:rPr lang="en-US" sz="2800" dirty="0"/>
              <a:t>General Fund/Position Control Questions: Bobbi Jean Flowers 231-7046, ext. 91746</a:t>
            </a:r>
          </a:p>
          <a:p>
            <a:pPr marL="571500" indent="-571500" algn="l">
              <a:buFont typeface="Wingdings" panose="05000000000000000000" pitchFamily="2" charset="2"/>
              <a:buChar char="Ø"/>
              <a:defRPr/>
            </a:pPr>
            <a:r>
              <a:rPr lang="en-US" sz="2800" dirty="0"/>
              <a:t>Special Revenue Questions:</a:t>
            </a:r>
            <a:endParaRPr lang="en-US" sz="2800" dirty="0">
              <a:cs typeface="Calibri"/>
            </a:endParaRPr>
          </a:p>
          <a:p>
            <a:pPr algn="l">
              <a:defRPr/>
            </a:pPr>
            <a:r>
              <a:rPr lang="en-US" sz="2800" dirty="0"/>
              <a:t>      Natasha Kelly 231-7045, Ext. 91745</a:t>
            </a:r>
          </a:p>
          <a:p>
            <a:pPr marL="457200" indent="-457200" algn="l">
              <a:buFont typeface="Wingdings" panose="05000000000000000000" pitchFamily="2" charset="2"/>
              <a:buChar char="Ø"/>
              <a:defRPr/>
            </a:pPr>
            <a:r>
              <a:rPr lang="en-US" sz="2800" dirty="0">
                <a:cs typeface="Calibri"/>
              </a:rPr>
              <a:t>Director of Budget Services:</a:t>
            </a:r>
          </a:p>
          <a:p>
            <a:pPr algn="l">
              <a:defRPr/>
            </a:pPr>
            <a:r>
              <a:rPr lang="en-US" sz="2800" dirty="0">
                <a:cs typeface="Calibri"/>
              </a:rPr>
              <a:t>     Ciera Bing 231-7006, Ext. 91706</a:t>
            </a:r>
          </a:p>
          <a:p>
            <a:pPr marL="0" indent="0" eaLnBrk="1" hangingPunct="1">
              <a:buNone/>
              <a:defRPr/>
            </a:pPr>
            <a:endParaRPr lang="en-US" dirty="0"/>
          </a:p>
        </p:txBody>
      </p:sp>
    </p:spTree>
    <p:extLst>
      <p:ext uri="{BB962C8B-B14F-4D97-AF65-F5344CB8AC3E}">
        <p14:creationId xmlns:p14="http://schemas.microsoft.com/office/powerpoint/2010/main" val="2674504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Services</a:t>
            </a:r>
          </a:p>
        </p:txBody>
      </p:sp>
      <p:sp>
        <p:nvSpPr>
          <p:cNvPr id="3" name="Content Placeholder 2"/>
          <p:cNvSpPr>
            <a:spLocks noGrp="1"/>
          </p:cNvSpPr>
          <p:nvPr>
            <p:ph idx="1"/>
          </p:nvPr>
        </p:nvSpPr>
        <p:spPr>
          <a:xfrm>
            <a:off x="457200" y="1981200"/>
            <a:ext cx="8229600" cy="3962400"/>
          </a:xfrm>
        </p:spPr>
        <p:txBody>
          <a:bodyPr>
            <a:normAutofit/>
          </a:bodyPr>
          <a:lstStyle/>
          <a:p>
            <a:pPr algn="l">
              <a:lnSpc>
                <a:spcPct val="120000"/>
              </a:lnSpc>
              <a:defRPr/>
            </a:pPr>
            <a:endParaRPr lang="en-US" sz="4800" dirty="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a:p>
          <a:p>
            <a:r>
              <a:rPr lang="en-US" altLang="en-US" sz="4800" dirty="0"/>
              <a:t>Questions and Answers</a:t>
            </a:r>
          </a:p>
        </p:txBody>
      </p:sp>
      <p:sp>
        <p:nvSpPr>
          <p:cNvPr id="4" name="Rectangle 3"/>
          <p:cNvSpPr/>
          <p:nvPr/>
        </p:nvSpPr>
        <p:spPr>
          <a:xfrm>
            <a:off x="4479651" y="1752600"/>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0" y="2228850"/>
            <a:ext cx="2914650" cy="2824968"/>
          </a:xfrm>
          <a:prstGeom prst="rect">
            <a:avLst/>
          </a:prstGeom>
        </p:spPr>
      </p:pic>
    </p:spTree>
    <p:extLst>
      <p:ext uri="{BB962C8B-B14F-4D97-AF65-F5344CB8AC3E}">
        <p14:creationId xmlns:p14="http://schemas.microsoft.com/office/powerpoint/2010/main" val="3882772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dirty="0" smtClean="0">
                <a:latin typeface="Arial" panose="020B0604020202020204" pitchFamily="34" charset="0"/>
                <a:cs typeface="Arial" panose="020B0604020202020204" pitchFamily="34" charset="0"/>
              </a:rPr>
              <a:t>PROCUREMENT UPDATES</a:t>
            </a: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600" b="1" dirty="0" err="1" smtClean="0">
                <a:latin typeface="Arial" panose="020B0604020202020204" pitchFamily="34" charset="0"/>
                <a:cs typeface="Arial" panose="020B0604020202020204" pitchFamily="34" charset="0"/>
              </a:rPr>
              <a:t>LaShonda</a:t>
            </a:r>
            <a:r>
              <a:rPr lang="en-US" altLang="en-US" sz="3600" b="1" dirty="0" smtClean="0">
                <a:latin typeface="Arial" panose="020B0604020202020204" pitchFamily="34" charset="0"/>
                <a:cs typeface="Arial" panose="020B0604020202020204" pitchFamily="34" charset="0"/>
              </a:rPr>
              <a:t> Outing</a:t>
            </a: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Director of Procurement Services  </a:t>
            </a:r>
            <a:endParaRPr lang="en-US" altLang="en-US" sz="3300" b="1" dirty="0">
              <a:latin typeface="Arial" panose="020B0604020202020204" pitchFamily="34" charset="0"/>
              <a:cs typeface="Arial" panose="020B0604020202020204" pitchFamily="34" charset="0"/>
            </a:endParaRPr>
          </a:p>
          <a:p>
            <a:pPr marL="0" indent="0" algn="ctr">
              <a:buNone/>
            </a:pPr>
            <a:endParaRPr lang="en-US" altLang="en-US" sz="3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143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343400"/>
            <a:ext cx="8229600" cy="2057400"/>
          </a:xfrm>
        </p:spPr>
        <p:txBody>
          <a:bodyPr>
            <a:normAutofit fontScale="90000"/>
          </a:bodyPr>
          <a:lstStyle/>
          <a:p>
            <a:r>
              <a:rPr lang="en-US" sz="4400" dirty="0" smtClean="0"/>
              <a:t/>
            </a:r>
            <a:br>
              <a:rPr lang="en-US" sz="4400" dirty="0" smtClean="0"/>
            </a:br>
            <a:r>
              <a:rPr lang="en-US" sz="4400" dirty="0" smtClean="0"/>
              <a:t>Student Activity/Bookkeepers Workshop </a:t>
            </a:r>
            <a:br>
              <a:rPr lang="en-US" sz="4400" dirty="0" smtClean="0"/>
            </a:br>
            <a:r>
              <a:rPr lang="en-US" sz="4400" dirty="0" smtClean="0"/>
              <a:t>PROCUREMENT SERVICES</a:t>
            </a:r>
            <a:r>
              <a:rPr lang="en-US" sz="4400" dirty="0"/>
              <a:t/>
            </a:r>
            <a:br>
              <a:rPr lang="en-US" sz="4400" dirty="0"/>
            </a:br>
            <a:endParaRPr lang="en-US" dirty="0"/>
          </a:p>
        </p:txBody>
      </p:sp>
    </p:spTree>
    <p:extLst>
      <p:ext uri="{BB962C8B-B14F-4D97-AF65-F5344CB8AC3E}">
        <p14:creationId xmlns:p14="http://schemas.microsoft.com/office/powerpoint/2010/main" val="1853083362"/>
      </p:ext>
    </p:extLst>
  </p:cSld>
  <p:clrMapOvr>
    <a:masterClrMapping/>
  </p:clrMapOvr>
  <mc:AlternateContent xmlns:mc="http://schemas.openxmlformats.org/markup-compatibility/2006" xmlns:p14="http://schemas.microsoft.com/office/powerpoint/2010/main">
    <mc:Choice Requires="p14">
      <p:transition spd="slow" p14:dur="2000" advTm="13878"/>
    </mc:Choice>
    <mc:Fallback xmlns="">
      <p:transition spd="slow" advTm="13878"/>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3454" y="1766046"/>
          <a:ext cx="9144000" cy="463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57200" y="457200"/>
            <a:ext cx="7086600" cy="1143000"/>
          </a:xfrm>
        </p:spPr>
        <p:txBody>
          <a:bodyPr/>
          <a:lstStyle/>
          <a:p>
            <a:r>
              <a:rPr lang="en-US" dirty="0" smtClean="0">
                <a:solidFill>
                  <a:schemeClr val="bg1"/>
                </a:solidFill>
              </a:rPr>
              <a:t>Procurement services team</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35856223-2585-4B09-AB1E-A38478DE6375}" type="slidenum">
              <a:rPr lang="en-US" smtClean="0"/>
              <a:pPr/>
              <a:t>48</a:t>
            </a:fld>
            <a:endParaRPr lang="en-US"/>
          </a:p>
        </p:txBody>
      </p:sp>
    </p:spTree>
    <p:extLst>
      <p:ext uri="{BB962C8B-B14F-4D97-AF65-F5344CB8AC3E}">
        <p14:creationId xmlns:p14="http://schemas.microsoft.com/office/powerpoint/2010/main" val="1642740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7086600" cy="1143000"/>
          </a:xfrm>
        </p:spPr>
        <p:txBody>
          <a:bodyPr>
            <a:normAutofit/>
          </a:bodyPr>
          <a:lstStyle/>
          <a:p>
            <a:r>
              <a:rPr lang="en-US" dirty="0" smtClean="0"/>
              <a:t>The PRO-</a:t>
            </a:r>
            <a:r>
              <a:rPr lang="en-US" dirty="0" err="1" smtClean="0"/>
              <a:t>curement</a:t>
            </a:r>
            <a:r>
              <a:rPr lang="en-US" dirty="0" smtClean="0"/>
              <a:t> Crew</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0878" y="1828800"/>
            <a:ext cx="6477000" cy="4857750"/>
          </a:xfrm>
        </p:spPr>
      </p:pic>
    </p:spTree>
    <p:extLst>
      <p:ext uri="{BB962C8B-B14F-4D97-AF65-F5344CB8AC3E}">
        <p14:creationId xmlns:p14="http://schemas.microsoft.com/office/powerpoint/2010/main" val="51278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905000"/>
            <a:ext cx="8229600" cy="4419599"/>
          </a:xfrm>
        </p:spPr>
        <p:txBody>
          <a:bodyPr>
            <a:normAutofit/>
          </a:bodyPr>
          <a:lstStyle/>
          <a:p>
            <a:pPr>
              <a:buFont typeface="Wingdings" panose="05000000000000000000" pitchFamily="2" charset="2"/>
              <a:buChar char="v"/>
            </a:pPr>
            <a:r>
              <a:rPr lang="en-US" sz="2800" dirty="0">
                <a:latin typeface="Arial" panose="020B0604020202020204" pitchFamily="34" charset="0"/>
                <a:cs typeface="Arial" panose="020B0604020202020204" pitchFamily="34" charset="0"/>
              </a:rPr>
              <a:t>Finance </a:t>
            </a:r>
            <a:r>
              <a:rPr lang="en-US" sz="2800" dirty="0" smtClean="0">
                <a:latin typeface="Arial" panose="020B0604020202020204" pitchFamily="34" charset="0"/>
                <a:cs typeface="Arial" panose="020B0604020202020204" pitchFamily="34" charset="0"/>
              </a:rPr>
              <a:t>101</a:t>
            </a:r>
          </a:p>
          <a:p>
            <a:pPr lvl="1">
              <a:lnSpc>
                <a:spcPct val="150000"/>
              </a:lnSpc>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August 10</a:t>
            </a:r>
            <a:r>
              <a:rPr lang="en-US" sz="2400" b="1" baseline="30000" dirty="0"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i="1" dirty="0">
                <a:solidFill>
                  <a:srgbClr val="0000FF"/>
                </a:solidFill>
                <a:latin typeface="Arial" panose="020B0604020202020204" pitchFamily="34" charset="0"/>
                <a:cs typeface="Arial" panose="020B0604020202020204" pitchFamily="34" charset="0"/>
              </a:rPr>
              <a:t>Student Activity </a:t>
            </a:r>
            <a:endParaRPr lang="en-US" sz="2400" i="1" dirty="0" smtClean="0">
              <a:solidFill>
                <a:srgbClr val="0000FF"/>
              </a:solidFill>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August 22</a:t>
            </a:r>
            <a:r>
              <a:rPr lang="en-US" sz="2400" b="1" baseline="30000" dirty="0" smtClean="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i="1" dirty="0" smtClean="0">
                <a:solidFill>
                  <a:srgbClr val="0000FF"/>
                </a:solidFill>
                <a:latin typeface="Arial" panose="020B0604020202020204" pitchFamily="34" charset="0"/>
                <a:cs typeface="Arial" panose="020B0604020202020204" pitchFamily="34" charset="0"/>
              </a:rPr>
              <a:t>Procurement </a:t>
            </a:r>
            <a:r>
              <a:rPr lang="en-US" sz="2400" i="1" dirty="0">
                <a:solidFill>
                  <a:srgbClr val="0000FF"/>
                </a:solidFill>
                <a:latin typeface="Arial" panose="020B0604020202020204" pitchFamily="34" charset="0"/>
                <a:cs typeface="Arial" panose="020B0604020202020204" pitchFamily="34" charset="0"/>
              </a:rPr>
              <a:t>&amp; Accounts </a:t>
            </a:r>
            <a:r>
              <a:rPr lang="en-US" sz="2400" i="1" dirty="0" smtClean="0">
                <a:solidFill>
                  <a:srgbClr val="0000FF"/>
                </a:solidFill>
                <a:latin typeface="Arial" panose="020B0604020202020204" pitchFamily="34" charset="0"/>
                <a:cs typeface="Arial" panose="020B0604020202020204" pitchFamily="34" charset="0"/>
              </a:rPr>
              <a:t>Payable</a:t>
            </a:r>
          </a:p>
          <a:p>
            <a:pPr lvl="1">
              <a:lnSpc>
                <a:spcPct val="150000"/>
              </a:lnSpc>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August </a:t>
            </a:r>
            <a:r>
              <a:rPr lang="en-US" sz="2400" b="1" dirty="0">
                <a:latin typeface="Arial" panose="020B0604020202020204" pitchFamily="34" charset="0"/>
                <a:cs typeface="Arial" panose="020B0604020202020204" pitchFamily="34" charset="0"/>
              </a:rPr>
              <a:t>29</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i="1" dirty="0" smtClean="0">
                <a:solidFill>
                  <a:srgbClr val="0000FF"/>
                </a:solidFill>
                <a:latin typeface="Arial" panose="020B0604020202020204" pitchFamily="34" charset="0"/>
                <a:cs typeface="Arial" panose="020B0604020202020204" pitchFamily="34" charset="0"/>
              </a:rPr>
              <a:t>Budget </a:t>
            </a:r>
            <a:r>
              <a:rPr lang="en-US" sz="2400" i="1" dirty="0">
                <a:solidFill>
                  <a:srgbClr val="0000FF"/>
                </a:solidFill>
                <a:latin typeface="Arial" panose="020B0604020202020204" pitchFamily="34" charset="0"/>
                <a:cs typeface="Arial" panose="020B0604020202020204" pitchFamily="34" charset="0"/>
              </a:rPr>
              <a:t>&amp; Grants </a:t>
            </a:r>
            <a:endParaRPr lang="en-US" sz="18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September 6</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i="1" dirty="0" smtClean="0">
                <a:solidFill>
                  <a:srgbClr val="0000FF"/>
                </a:solidFill>
                <a:latin typeface="Arial" panose="020B0604020202020204" pitchFamily="34" charset="0"/>
                <a:cs typeface="Arial" panose="020B0604020202020204" pitchFamily="34" charset="0"/>
              </a:rPr>
              <a:t>Payroll/Kronos </a:t>
            </a:r>
          </a:p>
          <a:p>
            <a:pPr marL="457200" lvl="1" indent="0">
              <a:buNone/>
            </a:pPr>
            <a:endParaRPr lang="en-US" sz="1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57200" y="274638"/>
            <a:ext cx="7086600" cy="1143000"/>
          </a:xfrm>
        </p:spPr>
        <p:txBody>
          <a:bodyPr/>
          <a:lstStyle/>
          <a:p>
            <a:pPr algn="ctr"/>
            <a:r>
              <a:rPr lang="en-US" dirty="0">
                <a:latin typeface="Arial" panose="020B0604020202020204" pitchFamily="34" charset="0"/>
                <a:cs typeface="Arial" panose="020B0604020202020204" pitchFamily="34" charset="0"/>
              </a:rPr>
              <a:t>FINANCIAL SERVICES</a:t>
            </a:r>
            <a:endParaRPr lang="en-US" dirty="0"/>
          </a:p>
        </p:txBody>
      </p:sp>
      <p:pic>
        <p:nvPicPr>
          <p:cNvPr id="6" name="Picture 5" descr="Business Finance - Free of Charge Creative Commons Chalkboard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267200"/>
            <a:ext cx="2833597" cy="1863090"/>
          </a:xfrm>
          <a:prstGeom prst="rect">
            <a:avLst/>
          </a:prstGeom>
        </p:spPr>
      </p:pic>
    </p:spTree>
    <p:extLst>
      <p:ext uri="{BB962C8B-B14F-4D97-AF65-F5344CB8AC3E}">
        <p14:creationId xmlns:p14="http://schemas.microsoft.com/office/powerpoint/2010/main" val="151202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152401"/>
            <a:ext cx="7086600" cy="1555656"/>
          </a:xfrm>
        </p:spPr>
        <p:txBody>
          <a:bodyPr>
            <a:noAutofit/>
          </a:bodyPr>
          <a:lstStyle/>
          <a:p>
            <a:pPr algn="ctr"/>
            <a:r>
              <a:rPr lang="en-US" dirty="0" smtClean="0"/>
              <a:t>Authorization Level </a:t>
            </a:r>
            <a:br>
              <a:rPr lang="en-US" dirty="0" smtClean="0"/>
            </a:br>
            <a:r>
              <a:rPr lang="en-US" dirty="0" smtClean="0"/>
              <a:t>Effective</a:t>
            </a:r>
            <a:br>
              <a:rPr lang="en-US" dirty="0" smtClean="0"/>
            </a:br>
            <a:r>
              <a:rPr lang="en-US" dirty="0" smtClean="0"/>
              <a:t>July 1, 2022</a:t>
            </a:r>
            <a:endParaRPr lang="en-US" dirty="0"/>
          </a:p>
        </p:txBody>
      </p:sp>
      <p:sp>
        <p:nvSpPr>
          <p:cNvPr id="2" name="Slide Number Placeholder 1"/>
          <p:cNvSpPr>
            <a:spLocks noGrp="1"/>
          </p:cNvSpPr>
          <p:nvPr>
            <p:ph type="sldNum" sz="quarter" idx="12"/>
          </p:nvPr>
        </p:nvSpPr>
        <p:spPr/>
        <p:txBody>
          <a:bodyPr/>
          <a:lstStyle/>
          <a:p>
            <a:fld id="{35856223-2585-4B09-AB1E-A38478DE6375}" type="slidenum">
              <a:rPr lang="en-US" smtClean="0"/>
              <a:pPr/>
              <a:t>50</a:t>
            </a:fld>
            <a:endParaRPr lang="en-US"/>
          </a:p>
        </p:txBody>
      </p:sp>
      <p:graphicFrame>
        <p:nvGraphicFramePr>
          <p:cNvPr id="7" name="Table 6"/>
          <p:cNvGraphicFramePr>
            <a:graphicFrameLocks noGrp="1"/>
          </p:cNvGraphicFramePr>
          <p:nvPr>
            <p:extLst/>
          </p:nvPr>
        </p:nvGraphicFramePr>
        <p:xfrm>
          <a:off x="0" y="1776701"/>
          <a:ext cx="9144000" cy="494986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186400">
                <a:tc>
                  <a:txBody>
                    <a:bodyPr/>
                    <a:lstStyle/>
                    <a:p>
                      <a:pPr marL="0" marR="0">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2400" dirty="0" smtClean="0">
                          <a:effectLst/>
                        </a:rPr>
                        <a:t>Procurement </a:t>
                      </a:r>
                    </a:p>
                    <a:p>
                      <a:pPr marL="0" marR="0" algn="ctr">
                        <a:lnSpc>
                          <a:spcPct val="107000"/>
                        </a:lnSpc>
                        <a:spcBef>
                          <a:spcPts val="0"/>
                        </a:spcBef>
                        <a:spcAft>
                          <a:spcPts val="0"/>
                        </a:spcAft>
                      </a:pPr>
                      <a:r>
                        <a:rPr lang="en-US" sz="2400" dirty="0" smtClean="0">
                          <a:effectLst/>
                        </a:rPr>
                        <a:t>Requirements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nSpc>
                          <a:spcPct val="107000"/>
                        </a:lnSpc>
                        <a:spcBef>
                          <a:spcPts val="0"/>
                        </a:spcBef>
                        <a:spcAft>
                          <a:spcPts val="0"/>
                        </a:spcAft>
                      </a:pPr>
                      <a:endParaRPr lang="en-US" sz="1800" dirty="0" smtClean="0">
                        <a:effectLst/>
                        <a:latin typeface="+mn-lt"/>
                        <a:ea typeface="+mn-ea"/>
                        <a:cs typeface="+mn-cs"/>
                      </a:endParaRPr>
                    </a:p>
                    <a:p>
                      <a:pPr marL="0" marR="0" algn="ctr">
                        <a:lnSpc>
                          <a:spcPct val="107000"/>
                        </a:lnSpc>
                        <a:spcBef>
                          <a:spcPts val="0"/>
                        </a:spcBef>
                        <a:spcAft>
                          <a:spcPts val="0"/>
                        </a:spcAft>
                      </a:pPr>
                      <a:r>
                        <a:rPr lang="en-US" sz="2800" dirty="0" smtClean="0">
                          <a:solidFill>
                            <a:schemeClr val="tx1"/>
                          </a:solidFill>
                          <a:effectLst/>
                          <a:latin typeface="+mn-lt"/>
                          <a:ea typeface="+mn-ea"/>
                          <a:cs typeface="+mn-cs"/>
                        </a:rPr>
                        <a:t>Procurement Thresholds</a:t>
                      </a:r>
                    </a:p>
                    <a:p>
                      <a:pPr marL="0" marR="0" algn="ctr">
                        <a:lnSpc>
                          <a:spcPct val="107000"/>
                        </a:lnSpc>
                        <a:spcBef>
                          <a:spcPts val="0"/>
                        </a:spcBef>
                        <a:spcAft>
                          <a:spcPts val="0"/>
                        </a:spcAft>
                      </a:pPr>
                      <a:r>
                        <a:rPr lang="en-US" sz="1200" dirty="0" smtClean="0">
                          <a:solidFill>
                            <a:schemeClr val="tx1"/>
                          </a:solidFill>
                          <a:effectLst/>
                          <a:latin typeface="+mn-lt"/>
                          <a:ea typeface="+mn-ea"/>
                          <a:cs typeface="+mn-cs"/>
                        </a:rPr>
                        <a:t>(All Sales Tax</a:t>
                      </a:r>
                      <a:r>
                        <a:rPr lang="en-US" sz="1200" baseline="0" dirty="0" smtClean="0">
                          <a:solidFill>
                            <a:schemeClr val="tx1"/>
                          </a:solidFill>
                          <a:effectLst/>
                          <a:latin typeface="+mn-lt"/>
                          <a:ea typeface="+mn-ea"/>
                          <a:cs typeface="+mn-cs"/>
                        </a:rPr>
                        <a:t> charges</a:t>
                      </a:r>
                      <a:r>
                        <a:rPr lang="en-US" sz="1200" dirty="0" smtClean="0">
                          <a:solidFill>
                            <a:schemeClr val="tx1"/>
                          </a:solidFill>
                          <a:effectLst/>
                          <a:latin typeface="+mn-lt"/>
                          <a:ea typeface="+mn-ea"/>
                          <a:cs typeface="+mn-cs"/>
                        </a:rPr>
                        <a:t> shall not be</a:t>
                      </a:r>
                      <a:r>
                        <a:rPr lang="en-US" sz="1200" baseline="0" dirty="0" smtClean="0">
                          <a:solidFill>
                            <a:schemeClr val="tx1"/>
                          </a:solidFill>
                          <a:effectLst/>
                          <a:latin typeface="+mn-lt"/>
                          <a:ea typeface="+mn-ea"/>
                          <a:cs typeface="+mn-cs"/>
                        </a:rPr>
                        <a:t> included, when determining the proper threshold)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0000"/>
                  </a:ext>
                </a:extLst>
              </a:tr>
              <a:tr h="1154372">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No Competition Required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3200" b="1" dirty="0" smtClean="0">
                          <a:effectLst/>
                        </a:rPr>
                        <a:t>$</a:t>
                      </a:r>
                      <a:r>
                        <a:rPr lang="en-US" sz="3200" b="1" dirty="0">
                          <a:effectLst/>
                        </a:rPr>
                        <a:t>0-$</a:t>
                      </a:r>
                      <a:r>
                        <a:rPr lang="en-US" sz="3200" b="1" dirty="0" smtClean="0">
                          <a:effectLst/>
                        </a:rPr>
                        <a:t>5,000 POs only</a:t>
                      </a:r>
                    </a:p>
                  </a:txBody>
                  <a:tcPr marL="68580" marR="68580" marT="0" marB="0">
                    <a:solidFill>
                      <a:schemeClr val="accent6"/>
                    </a:solidFill>
                  </a:tcPr>
                </a:tc>
                <a:extLst>
                  <a:ext uri="{0D108BD9-81ED-4DB2-BD59-A6C34878D82A}">
                    <a16:rowId xmlns:a16="http://schemas.microsoft.com/office/drawing/2014/main" val="10001"/>
                  </a:ext>
                </a:extLst>
              </a:tr>
              <a:tr h="962007">
                <a:tc>
                  <a:txBody>
                    <a:bodyPr/>
                    <a:lstStyle/>
                    <a:p>
                      <a:pPr marL="0" marR="0">
                        <a:lnSpc>
                          <a:spcPct val="107000"/>
                        </a:lnSpc>
                        <a:spcBef>
                          <a:spcPts val="0"/>
                        </a:spcBef>
                        <a:spcAft>
                          <a:spcPts val="0"/>
                        </a:spcAft>
                      </a:pPr>
                      <a:endParaRPr lang="en-US" sz="2000" dirty="0" smtClean="0">
                        <a:effectLst/>
                      </a:endParaRPr>
                    </a:p>
                    <a:p>
                      <a:pPr marL="0" marR="0">
                        <a:lnSpc>
                          <a:spcPct val="107000"/>
                        </a:lnSpc>
                        <a:spcBef>
                          <a:spcPts val="0"/>
                        </a:spcBef>
                        <a:spcAft>
                          <a:spcPts val="0"/>
                        </a:spcAft>
                      </a:pPr>
                      <a:r>
                        <a:rPr lang="en-US" sz="2000" dirty="0" smtClean="0">
                          <a:effectLst/>
                        </a:rPr>
                        <a:t>3 </a:t>
                      </a:r>
                      <a:r>
                        <a:rPr lang="en-US" sz="2000" dirty="0">
                          <a:effectLst/>
                        </a:rPr>
                        <a:t>Informal  written quotes, </a:t>
                      </a:r>
                    </a:p>
                    <a:p>
                      <a:pPr marL="0" marR="0">
                        <a:lnSpc>
                          <a:spcPct val="107000"/>
                        </a:lnSpc>
                        <a:spcBef>
                          <a:spcPts val="0"/>
                        </a:spcBef>
                        <a:spcAft>
                          <a:spcPts val="0"/>
                        </a:spcAft>
                      </a:pPr>
                      <a:r>
                        <a:rPr lang="en-US" sz="2000" dirty="0" smtClean="0">
                          <a:effectLst/>
                        </a:rPr>
                        <a:t>(Use District Form)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07000"/>
                        </a:lnSpc>
                        <a:spcBef>
                          <a:spcPts val="0"/>
                        </a:spcBef>
                        <a:spcAft>
                          <a:spcPts val="0"/>
                        </a:spcAft>
                      </a:pPr>
                      <a:r>
                        <a:rPr lang="en-US" sz="2400" dirty="0">
                          <a:effectLst/>
                        </a:rPr>
                        <a:t> </a:t>
                      </a:r>
                    </a:p>
                    <a:p>
                      <a:pPr marL="0" marR="0" algn="ctr">
                        <a:lnSpc>
                          <a:spcPct val="107000"/>
                        </a:lnSpc>
                        <a:spcBef>
                          <a:spcPts val="0"/>
                        </a:spcBef>
                        <a:spcAft>
                          <a:spcPts val="0"/>
                        </a:spcAft>
                      </a:pPr>
                      <a:r>
                        <a:rPr lang="en-US" sz="3200" b="1" dirty="0" smtClean="0">
                          <a:effectLst/>
                        </a:rPr>
                        <a:t>&gt;$</a:t>
                      </a:r>
                      <a:r>
                        <a:rPr lang="en-US" sz="3200" b="1" dirty="0">
                          <a:effectLst/>
                        </a:rPr>
                        <a:t>5,001.00 - $25,000.00</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0002"/>
                  </a:ext>
                </a:extLst>
              </a:tr>
              <a:tr h="1574022">
                <a:tc>
                  <a:txBody>
                    <a:bodyPr/>
                    <a:lstStyle/>
                    <a:p>
                      <a:pPr marL="0" marR="0">
                        <a:lnSpc>
                          <a:spcPct val="107000"/>
                        </a:lnSpc>
                        <a:spcBef>
                          <a:spcPts val="0"/>
                        </a:spcBef>
                        <a:spcAft>
                          <a:spcPts val="0"/>
                        </a:spcAft>
                      </a:pPr>
                      <a:endParaRPr lang="en-US" sz="2000" dirty="0" smtClean="0">
                        <a:effectLst/>
                      </a:endParaRPr>
                    </a:p>
                    <a:p>
                      <a:pPr marL="0" marR="0">
                        <a:lnSpc>
                          <a:spcPct val="107000"/>
                        </a:lnSpc>
                        <a:spcBef>
                          <a:spcPts val="0"/>
                        </a:spcBef>
                        <a:spcAft>
                          <a:spcPts val="0"/>
                        </a:spcAft>
                      </a:pPr>
                      <a:r>
                        <a:rPr lang="en-US" sz="2000" dirty="0" smtClean="0">
                          <a:effectLst/>
                        </a:rPr>
                        <a:t>3 </a:t>
                      </a:r>
                      <a:r>
                        <a:rPr lang="en-US" sz="2000" dirty="0">
                          <a:effectLst/>
                        </a:rPr>
                        <a:t>Formal Quotes, bids or proposals</a:t>
                      </a:r>
                    </a:p>
                    <a:p>
                      <a:pPr marL="0" marR="0">
                        <a:lnSpc>
                          <a:spcPct val="107000"/>
                        </a:lnSpc>
                        <a:spcBef>
                          <a:spcPts val="0"/>
                        </a:spcBef>
                        <a:spcAft>
                          <a:spcPts val="0"/>
                        </a:spcAft>
                      </a:pPr>
                      <a:r>
                        <a:rPr lang="en-US" sz="2000" dirty="0">
                          <a:effectLst/>
                        </a:rPr>
                        <a:t> </a:t>
                      </a:r>
                      <a:r>
                        <a:rPr lang="en-US" sz="2000" dirty="0" smtClean="0">
                          <a:effectLst/>
                        </a:rPr>
                        <a:t>(Must </a:t>
                      </a:r>
                      <a:r>
                        <a:rPr lang="en-US" sz="2000" dirty="0">
                          <a:effectLst/>
                        </a:rPr>
                        <a:t>be advertised &amp; must include written </a:t>
                      </a:r>
                      <a:r>
                        <a:rPr lang="en-US" sz="2000" dirty="0" smtClean="0">
                          <a:effectLst/>
                        </a:rPr>
                        <a:t>clauses)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07000"/>
                        </a:lnSpc>
                        <a:spcBef>
                          <a:spcPts val="0"/>
                        </a:spcBef>
                        <a:spcAft>
                          <a:spcPts val="0"/>
                        </a:spcAft>
                      </a:pPr>
                      <a:r>
                        <a:rPr lang="en-US" sz="3600" b="1" dirty="0" smtClean="0">
                          <a:effectLst/>
                        </a:rPr>
                        <a:t>&gt;$</a:t>
                      </a:r>
                      <a:r>
                        <a:rPr lang="en-US" sz="3600" b="1" dirty="0">
                          <a:effectLst/>
                        </a:rPr>
                        <a:t>25,001.00 - $100,000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5618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First and Foremost</a:t>
            </a:r>
            <a:endParaRPr lang="en-US" sz="4400" dirty="0"/>
          </a:p>
        </p:txBody>
      </p:sp>
      <p:sp>
        <p:nvSpPr>
          <p:cNvPr id="5" name="Text Placeholder 4"/>
          <p:cNvSpPr>
            <a:spLocks noGrp="1"/>
          </p:cNvSpPr>
          <p:nvPr>
            <p:ph type="body" sz="quarter" idx="3"/>
          </p:nvPr>
        </p:nvSpPr>
        <p:spPr>
          <a:xfrm>
            <a:off x="2133600" y="1934311"/>
            <a:ext cx="4041775" cy="639762"/>
          </a:xfrm>
        </p:spPr>
        <p:txBody>
          <a:bodyPr>
            <a:normAutofit/>
          </a:bodyPr>
          <a:lstStyle/>
          <a:p>
            <a:pPr algn="ctr"/>
            <a:r>
              <a:rPr lang="en-US" sz="3200" dirty="0" smtClean="0"/>
              <a:t>PURCHASE ORDERs</a:t>
            </a:r>
            <a:endParaRPr lang="en-US" sz="3200" dirty="0"/>
          </a:p>
        </p:txBody>
      </p:sp>
      <p:sp>
        <p:nvSpPr>
          <p:cNvPr id="6" name="Content Placeholder 5"/>
          <p:cNvSpPr>
            <a:spLocks noGrp="1"/>
          </p:cNvSpPr>
          <p:nvPr>
            <p:ph sz="quarter" idx="4"/>
          </p:nvPr>
        </p:nvSpPr>
        <p:spPr>
          <a:xfrm>
            <a:off x="609600" y="2590800"/>
            <a:ext cx="8077200" cy="3429000"/>
          </a:xfrm>
        </p:spPr>
        <p:txBody>
          <a:bodyPr>
            <a:normAutofit/>
          </a:bodyPr>
          <a:lstStyle/>
          <a:p>
            <a:r>
              <a:rPr lang="en-US" sz="2800" dirty="0" smtClean="0"/>
              <a:t>Purchases up to $5,000K – Provide Support for purchase (Quote/Shopping Cart, etc.</a:t>
            </a:r>
          </a:p>
          <a:p>
            <a:r>
              <a:rPr lang="en-US" sz="2800" dirty="0" smtClean="0"/>
              <a:t>Full Justification (Quote, support documents, </a:t>
            </a:r>
            <a:r>
              <a:rPr lang="en-US" sz="2800" dirty="0" err="1" smtClean="0"/>
              <a:t>etc</a:t>
            </a:r>
            <a:r>
              <a:rPr lang="en-US" sz="2800" dirty="0" smtClean="0"/>
              <a:t>) Required.</a:t>
            </a:r>
          </a:p>
          <a:p>
            <a:r>
              <a:rPr lang="en-US" sz="2800" dirty="0" smtClean="0">
                <a:solidFill>
                  <a:srgbClr val="FF0000"/>
                </a:solidFill>
              </a:rPr>
              <a:t>2-5 Days to process</a:t>
            </a:r>
          </a:p>
          <a:p>
            <a:r>
              <a:rPr lang="en-US" sz="2800" dirty="0"/>
              <a:t>Must be educational (Classroom/student/teacher related</a:t>
            </a:r>
            <a:r>
              <a:rPr lang="en-US" sz="2800" dirty="0" smtClean="0"/>
              <a:t>).</a:t>
            </a:r>
            <a:endParaRPr lang="en-US" sz="2800" dirty="0"/>
          </a:p>
          <a:p>
            <a:endParaRPr lang="en-US" dirty="0"/>
          </a:p>
        </p:txBody>
      </p:sp>
    </p:spTree>
    <p:extLst>
      <p:ext uri="{BB962C8B-B14F-4D97-AF65-F5344CB8AC3E}">
        <p14:creationId xmlns:p14="http://schemas.microsoft.com/office/powerpoint/2010/main" val="40374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Applications</a:t>
            </a:r>
            <a:endParaRPr lang="en-US" dirty="0"/>
          </a:p>
        </p:txBody>
      </p:sp>
      <p:sp>
        <p:nvSpPr>
          <p:cNvPr id="3" name="Content Placeholder 2"/>
          <p:cNvSpPr>
            <a:spLocks noGrp="1"/>
          </p:cNvSpPr>
          <p:nvPr>
            <p:ph idx="1"/>
          </p:nvPr>
        </p:nvSpPr>
        <p:spPr>
          <a:xfrm>
            <a:off x="457200" y="1981200"/>
            <a:ext cx="8229600" cy="4724399"/>
          </a:xfrm>
        </p:spPr>
        <p:txBody>
          <a:bodyPr>
            <a:normAutofit/>
          </a:bodyPr>
          <a:lstStyle/>
          <a:p>
            <a:r>
              <a:rPr lang="en-US" b="1" dirty="0" smtClean="0"/>
              <a:t>Completed Vendor Apps accepted from the Schools/Departments </a:t>
            </a:r>
          </a:p>
          <a:p>
            <a:r>
              <a:rPr lang="en-US" dirty="0" smtClean="0"/>
              <a:t>Check the website at</a:t>
            </a:r>
          </a:p>
          <a:p>
            <a:r>
              <a:rPr lang="en-US" dirty="0" smtClean="0">
                <a:hlinkClick r:id="rId2"/>
              </a:rPr>
              <a:t>www.richlandone.org</a:t>
            </a:r>
            <a:endParaRPr lang="en-US" dirty="0" smtClean="0"/>
          </a:p>
          <a:p>
            <a:r>
              <a:rPr lang="en-US" dirty="0" smtClean="0"/>
              <a:t>Procurement Services</a:t>
            </a:r>
            <a:r>
              <a:rPr lang="en-US" dirty="0"/>
              <a:t> </a:t>
            </a:r>
            <a:r>
              <a:rPr lang="en-US" dirty="0" smtClean="0"/>
              <a:t>Page</a:t>
            </a:r>
          </a:p>
          <a:p>
            <a:r>
              <a:rPr lang="en-US" dirty="0" smtClean="0">
                <a:solidFill>
                  <a:srgbClr val="FF0000"/>
                </a:solidFill>
              </a:rPr>
              <a:t>Vendors must return completed Form to You..!</a:t>
            </a:r>
            <a:endParaRPr lang="en-US" dirty="0">
              <a:solidFill>
                <a:srgbClr val="FF0000"/>
              </a:solidFill>
            </a:endParaRPr>
          </a:p>
          <a:p>
            <a:endParaRPr lang="en-US" dirty="0"/>
          </a:p>
        </p:txBody>
      </p:sp>
    </p:spTree>
    <p:extLst>
      <p:ext uri="{BB962C8B-B14F-4D97-AF65-F5344CB8AC3E}">
        <p14:creationId xmlns:p14="http://schemas.microsoft.com/office/powerpoint/2010/main" val="1860170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Procurement Portal</a:t>
            </a:r>
            <a:endParaRPr lang="en-US" dirty="0"/>
          </a:p>
        </p:txBody>
      </p:sp>
      <p:sp>
        <p:nvSpPr>
          <p:cNvPr id="3" name="Content Placeholder 2"/>
          <p:cNvSpPr>
            <a:spLocks noGrp="1"/>
          </p:cNvSpPr>
          <p:nvPr>
            <p:ph idx="1"/>
          </p:nvPr>
        </p:nvSpPr>
        <p:spPr>
          <a:xfrm>
            <a:off x="152400" y="1828800"/>
            <a:ext cx="8763000" cy="5029200"/>
          </a:xfrm>
        </p:spPr>
        <p:txBody>
          <a:bodyPr>
            <a:normAutofit/>
          </a:bodyPr>
          <a:lstStyle/>
          <a:p>
            <a:pPr>
              <a:spcBef>
                <a:spcPts val="0"/>
              </a:spcBef>
            </a:pPr>
            <a:r>
              <a:rPr lang="en-US" b="1" dirty="0" smtClean="0"/>
              <a:t>Submit the following to </a:t>
            </a:r>
          </a:p>
          <a:p>
            <a:pPr>
              <a:spcBef>
                <a:spcPts val="0"/>
              </a:spcBef>
            </a:pPr>
            <a:r>
              <a:rPr lang="en-US" b="1" dirty="0" smtClean="0">
                <a:hlinkClick r:id="rId2"/>
              </a:rPr>
              <a:t>Procurement@richlandone.org</a:t>
            </a:r>
            <a:r>
              <a:rPr lang="en-US" b="1" dirty="0" smtClean="0"/>
              <a:t>  </a:t>
            </a:r>
          </a:p>
          <a:p>
            <a:pPr marL="571500" indent="-571500">
              <a:buFont typeface="Arial" panose="020B0604020202020204" pitchFamily="34" charset="0"/>
              <a:buChar char="•"/>
            </a:pPr>
            <a:r>
              <a:rPr lang="en-US" sz="4400" dirty="0" smtClean="0"/>
              <a:t>New/Updated Vendor Applications</a:t>
            </a:r>
          </a:p>
          <a:p>
            <a:pPr marL="571500" indent="-571500">
              <a:buFont typeface="Arial" panose="020B0604020202020204" pitchFamily="34" charset="0"/>
              <a:buChar char="•"/>
            </a:pPr>
            <a:r>
              <a:rPr lang="en-US" sz="4400" dirty="0" smtClean="0"/>
              <a:t>Ratifications (copy your buyer)</a:t>
            </a:r>
          </a:p>
          <a:p>
            <a:pPr marL="571500" indent="-571500">
              <a:buFont typeface="Arial" panose="020B0604020202020204" pitchFamily="34" charset="0"/>
              <a:buChar char="•"/>
            </a:pPr>
            <a:r>
              <a:rPr lang="en-US" sz="4400" dirty="0" smtClean="0"/>
              <a:t>Donation Forms</a:t>
            </a:r>
          </a:p>
          <a:p>
            <a:pPr marL="571500" indent="-571500">
              <a:buFont typeface="Arial" panose="020B0604020202020204" pitchFamily="34" charset="0"/>
              <a:buChar char="•"/>
            </a:pPr>
            <a:r>
              <a:rPr lang="en-US" sz="4400" dirty="0" smtClean="0"/>
              <a:t>PLO Approval Forms</a:t>
            </a:r>
          </a:p>
        </p:txBody>
      </p:sp>
    </p:spTree>
    <p:extLst>
      <p:ext uri="{BB962C8B-B14F-4D97-AF65-F5344CB8AC3E}">
        <p14:creationId xmlns:p14="http://schemas.microsoft.com/office/powerpoint/2010/main" val="639895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 Memo &amp; PLO Approval Form</a:t>
            </a:r>
            <a:endParaRPr lang="en-US" dirty="0"/>
          </a:p>
        </p:txBody>
      </p:sp>
      <p:graphicFrame>
        <p:nvGraphicFramePr>
          <p:cNvPr id="3" name="Object 2"/>
          <p:cNvGraphicFramePr>
            <a:graphicFrameLocks noChangeAspect="1"/>
          </p:cNvGraphicFramePr>
          <p:nvPr>
            <p:extLst/>
          </p:nvPr>
        </p:nvGraphicFramePr>
        <p:xfrm>
          <a:off x="1371600" y="990296"/>
          <a:ext cx="6019800" cy="5924893"/>
        </p:xfrm>
        <a:graphic>
          <a:graphicData uri="http://schemas.openxmlformats.org/presentationml/2006/ole">
            <mc:AlternateContent xmlns:mc="http://schemas.openxmlformats.org/markup-compatibility/2006">
              <mc:Choice xmlns:v="urn:schemas-microsoft-com:vml" Requires="v">
                <p:oleObj spid="_x0000_s2053" name="Document" r:id="rId3" imgW="5942845" imgH="6956080" progId="Word.Document.12">
                  <p:embed/>
                </p:oleObj>
              </mc:Choice>
              <mc:Fallback>
                <p:oleObj name="Document" r:id="rId3" imgW="5942845" imgH="6956080" progId="Word.Document.12">
                  <p:embed/>
                  <p:pic>
                    <p:nvPicPr>
                      <p:cNvPr id="3" name="Object 2"/>
                      <p:cNvPicPr/>
                      <p:nvPr/>
                    </p:nvPicPr>
                    <p:blipFill>
                      <a:blip r:embed="rId4"/>
                      <a:stretch>
                        <a:fillRect/>
                      </a:stretch>
                    </p:blipFill>
                    <p:spPr>
                      <a:xfrm>
                        <a:off x="1371600" y="990296"/>
                        <a:ext cx="6019800" cy="5924893"/>
                      </a:xfrm>
                      <a:prstGeom prst="rect">
                        <a:avLst/>
                      </a:prstGeom>
                    </p:spPr>
                  </p:pic>
                </p:oleObj>
              </mc:Fallback>
            </mc:AlternateContent>
          </a:graphicData>
        </a:graphic>
      </p:graphicFrame>
    </p:spTree>
    <p:extLst>
      <p:ext uri="{BB962C8B-B14F-4D97-AF65-F5344CB8AC3E}">
        <p14:creationId xmlns:p14="http://schemas.microsoft.com/office/powerpoint/2010/main" val="3602293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600200" y="1371600"/>
          <a:ext cx="5882640" cy="6305550"/>
        </p:xfrm>
        <a:graphic>
          <a:graphicData uri="http://schemas.openxmlformats.org/presentationml/2006/ole">
            <mc:AlternateContent xmlns:mc="http://schemas.openxmlformats.org/markup-compatibility/2006">
              <mc:Choice xmlns:v="urn:schemas-microsoft-com:vml" Requires="v">
                <p:oleObj spid="_x0000_s1029" name="Document" r:id="rId3" imgW="7377623" imgH="9911034" progId="Word.Document.12">
                  <p:embed/>
                </p:oleObj>
              </mc:Choice>
              <mc:Fallback>
                <p:oleObj name="Document" r:id="rId3" imgW="7377623" imgH="9911034" progId="Word.Document.12">
                  <p:embed/>
                  <p:pic>
                    <p:nvPicPr>
                      <p:cNvPr id="2" name="Object 1"/>
                      <p:cNvPicPr/>
                      <p:nvPr/>
                    </p:nvPicPr>
                    <p:blipFill>
                      <a:blip r:embed="rId4"/>
                      <a:stretch>
                        <a:fillRect/>
                      </a:stretch>
                    </p:blipFill>
                    <p:spPr>
                      <a:xfrm>
                        <a:off x="1600200" y="1371600"/>
                        <a:ext cx="5882640" cy="6305550"/>
                      </a:xfrm>
                      <a:prstGeom prst="rect">
                        <a:avLst/>
                      </a:prstGeom>
                    </p:spPr>
                  </p:pic>
                </p:oleObj>
              </mc:Fallback>
            </mc:AlternateContent>
          </a:graphicData>
        </a:graphic>
      </p:graphicFrame>
    </p:spTree>
    <p:extLst>
      <p:ext uri="{BB962C8B-B14F-4D97-AF65-F5344CB8AC3E}">
        <p14:creationId xmlns:p14="http://schemas.microsoft.com/office/powerpoint/2010/main" val="1413537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Purchase Justification Form</a:t>
            </a:r>
            <a:endParaRPr lang="en-US" dirty="0"/>
          </a:p>
        </p:txBody>
      </p:sp>
      <p:graphicFrame>
        <p:nvGraphicFramePr>
          <p:cNvPr id="3" name="Object 2"/>
          <p:cNvGraphicFramePr>
            <a:graphicFrameLocks noChangeAspect="1"/>
          </p:cNvGraphicFramePr>
          <p:nvPr>
            <p:extLst/>
          </p:nvPr>
        </p:nvGraphicFramePr>
        <p:xfrm>
          <a:off x="914400" y="1295400"/>
          <a:ext cx="7543800" cy="5829300"/>
        </p:xfrm>
        <a:graphic>
          <a:graphicData uri="http://schemas.openxmlformats.org/presentationml/2006/ole">
            <mc:AlternateContent xmlns:mc="http://schemas.openxmlformats.org/markup-compatibility/2006">
              <mc:Choice xmlns:v="urn:schemas-microsoft-com:vml" Requires="v">
                <p:oleObj spid="_x0000_s3088" name="Acrobat Document" r:id="rId3" imgW="7543540" imgH="5829184" progId="Acrobat.Document.DC">
                  <p:embed/>
                </p:oleObj>
              </mc:Choice>
              <mc:Fallback>
                <p:oleObj name="Acrobat Document" r:id="rId3" imgW="7543540" imgH="5829184" progId="Acrobat.Document.DC">
                  <p:embed/>
                  <p:pic>
                    <p:nvPicPr>
                      <p:cNvPr id="3" name="Object 2"/>
                      <p:cNvPicPr/>
                      <p:nvPr/>
                    </p:nvPicPr>
                    <p:blipFill>
                      <a:blip r:embed="rId4"/>
                      <a:stretch>
                        <a:fillRect/>
                      </a:stretch>
                    </p:blipFill>
                    <p:spPr>
                      <a:xfrm>
                        <a:off x="914400" y="129540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702654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228600"/>
            <a:ext cx="7086600" cy="1143000"/>
          </a:xfrm>
        </p:spPr>
        <p:txBody>
          <a:bodyPr/>
          <a:lstStyle/>
          <a:p>
            <a:r>
              <a:rPr lang="en-US" dirty="0" smtClean="0"/>
              <a:t>MUNIS Tip</a:t>
            </a:r>
            <a:endParaRPr lang="en-US" dirty="0"/>
          </a:p>
        </p:txBody>
      </p:sp>
      <p:pic>
        <p:nvPicPr>
          <p:cNvPr id="11" name="Content Placeholder 10"/>
          <p:cNvPicPr>
            <a:picLocks noGrp="1" noChangeAspect="1"/>
          </p:cNvPicPr>
          <p:nvPr>
            <p:ph idx="1"/>
          </p:nvPr>
        </p:nvPicPr>
        <p:blipFill>
          <a:blip r:embed="rId2"/>
          <a:stretch>
            <a:fillRect/>
          </a:stretch>
        </p:blipFill>
        <p:spPr>
          <a:xfrm>
            <a:off x="1600200" y="1143000"/>
            <a:ext cx="6477000" cy="5411432"/>
          </a:xfrm>
          <a:prstGeom prst="rect">
            <a:avLst/>
          </a:prstGeom>
        </p:spPr>
      </p:pic>
    </p:spTree>
    <p:extLst>
      <p:ext uri="{BB962C8B-B14F-4D97-AF65-F5344CB8AC3E}">
        <p14:creationId xmlns:p14="http://schemas.microsoft.com/office/powerpoint/2010/main" val="545325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MUNIS Tip</a:t>
            </a:r>
            <a:endParaRPr lang="en-US" dirty="0"/>
          </a:p>
        </p:txBody>
      </p:sp>
      <p:pic>
        <p:nvPicPr>
          <p:cNvPr id="9" name="Content Placeholder 8"/>
          <p:cNvPicPr>
            <a:picLocks noGrp="1" noChangeAspect="1"/>
          </p:cNvPicPr>
          <p:nvPr>
            <p:ph idx="1"/>
          </p:nvPr>
        </p:nvPicPr>
        <p:blipFill>
          <a:blip r:embed="rId2"/>
          <a:stretch>
            <a:fillRect/>
          </a:stretch>
        </p:blipFill>
        <p:spPr>
          <a:xfrm>
            <a:off x="990600" y="1219200"/>
            <a:ext cx="6553200" cy="5565082"/>
          </a:xfrm>
          <a:prstGeom prst="rect">
            <a:avLst/>
          </a:prstGeom>
        </p:spPr>
      </p:pic>
    </p:spTree>
    <p:extLst>
      <p:ext uri="{BB962C8B-B14F-4D97-AF65-F5344CB8AC3E}">
        <p14:creationId xmlns:p14="http://schemas.microsoft.com/office/powerpoint/2010/main" val="346502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Proper Fund Code</a:t>
            </a:r>
            <a:endParaRPr lang="en-US" sz="4400" dirty="0"/>
          </a:p>
        </p:txBody>
      </p:sp>
      <p:sp>
        <p:nvSpPr>
          <p:cNvPr id="3" name="Content Placeholder 2"/>
          <p:cNvSpPr>
            <a:spLocks noGrp="1"/>
          </p:cNvSpPr>
          <p:nvPr>
            <p:ph idx="1"/>
          </p:nvPr>
        </p:nvSpPr>
        <p:spPr>
          <a:xfrm>
            <a:off x="228600" y="1828800"/>
            <a:ext cx="8763000" cy="4495799"/>
          </a:xfrm>
        </p:spPr>
        <p:txBody>
          <a:bodyPr>
            <a:normAutofit/>
          </a:bodyPr>
          <a:lstStyle/>
          <a:p>
            <a:r>
              <a:rPr lang="en-US" dirty="0" smtClean="0"/>
              <a:t>Important/Required:</a:t>
            </a:r>
          </a:p>
          <a:p>
            <a:r>
              <a:rPr lang="en-US" dirty="0" smtClean="0">
                <a:solidFill>
                  <a:srgbClr val="FF0000"/>
                </a:solidFill>
              </a:rPr>
              <a:t>Use of proper fund codes on all line items</a:t>
            </a:r>
          </a:p>
          <a:p>
            <a:r>
              <a:rPr lang="en-US" sz="3600" dirty="0" smtClean="0"/>
              <a:t>i.e</a:t>
            </a:r>
            <a:r>
              <a:rPr lang="en-US" dirty="0" smtClean="0"/>
              <a:t>. Equipment, PD, Food, Miscellaneous,   Office Supplies</a:t>
            </a:r>
          </a:p>
          <a:p>
            <a:r>
              <a:rPr lang="en-US" sz="5400" dirty="0" smtClean="0"/>
              <a:t>(Org – Object – Project)</a:t>
            </a:r>
            <a:endParaRPr lang="en-US" sz="5400" dirty="0"/>
          </a:p>
        </p:txBody>
      </p:sp>
    </p:spTree>
    <p:extLst>
      <p:ext uri="{BB962C8B-B14F-4D97-AF65-F5344CB8AC3E}">
        <p14:creationId xmlns:p14="http://schemas.microsoft.com/office/powerpoint/2010/main" val="212597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81200"/>
            <a:ext cx="8229600" cy="4419599"/>
          </a:xfrm>
        </p:spPr>
        <p:txBody>
          <a:bodyPr>
            <a:normAutofit fontScale="92500"/>
          </a:bodyPr>
          <a:lstStyle/>
          <a:p>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dirty="0">
                <a:latin typeface="Arial" panose="020B0604020202020204" pitchFamily="34" charset="0"/>
                <a:cs typeface="Arial" panose="020B0604020202020204" pitchFamily="34" charset="0"/>
              </a:rPr>
              <a:t>Salary </a:t>
            </a:r>
            <a:r>
              <a:rPr lang="en-US" dirty="0" smtClean="0">
                <a:latin typeface="Arial" panose="020B0604020202020204" pitchFamily="34" charset="0"/>
                <a:cs typeface="Arial" panose="020B0604020202020204" pitchFamily="34" charset="0"/>
              </a:rPr>
              <a:t>Increases</a:t>
            </a:r>
            <a:endParaRPr lang="en-US" sz="2800" dirty="0" smtClean="0">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A Step Increase for Teachers and non-teaching staff.</a:t>
            </a:r>
          </a:p>
          <a:p>
            <a:pPr lvl="1">
              <a:lnSpc>
                <a:spcPct val="17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4.5% </a:t>
            </a:r>
            <a:r>
              <a:rPr lang="en-US" sz="2600" dirty="0" smtClean="0">
                <a:latin typeface="Arial" panose="020B0604020202020204" pitchFamily="34" charset="0"/>
                <a:cs typeface="Arial" panose="020B0604020202020204" pitchFamily="34" charset="0"/>
              </a:rPr>
              <a:t>COL increase </a:t>
            </a:r>
            <a:r>
              <a:rPr lang="en-US" sz="2600" dirty="0">
                <a:latin typeface="Arial" panose="020B0604020202020204" pitchFamily="34" charset="0"/>
                <a:cs typeface="Arial" panose="020B0604020202020204" pitchFamily="34" charset="0"/>
              </a:rPr>
              <a:t>for teachers</a:t>
            </a:r>
          </a:p>
          <a:p>
            <a:pPr lvl="1">
              <a:lnSpc>
                <a:spcPct val="17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 COL pay </a:t>
            </a:r>
            <a:r>
              <a:rPr lang="en-US" sz="2600" dirty="0">
                <a:latin typeface="Arial" panose="020B0604020202020204" pitchFamily="34" charset="0"/>
                <a:cs typeface="Arial" panose="020B0604020202020204" pitchFamily="34" charset="0"/>
              </a:rPr>
              <a:t>increase for non-teachers</a:t>
            </a:r>
            <a:r>
              <a:rPr lang="en-US" sz="2600" baseline="300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p>
          <a:p>
            <a:pPr lvl="1">
              <a:lnSpc>
                <a:spcPct val="170000"/>
              </a:lnSpc>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Retirees paid 100%</a:t>
            </a:r>
            <a:endParaRPr lang="en-US" sz="26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57200" y="274638"/>
            <a:ext cx="7086600" cy="1143000"/>
          </a:xfrm>
        </p:spPr>
        <p:txBody>
          <a:bodyPr/>
          <a:lstStyle/>
          <a:p>
            <a:pPr algn="ctr"/>
            <a:r>
              <a:rPr lang="en-US" dirty="0" smtClean="0"/>
              <a:t>           </a:t>
            </a:r>
            <a:r>
              <a:rPr lang="en-US" sz="4000" dirty="0" smtClean="0">
                <a:latin typeface="Arial" panose="020B0604020202020204" pitchFamily="34" charset="0"/>
                <a:cs typeface="Arial" panose="020B0604020202020204" pitchFamily="34" charset="0"/>
              </a:rPr>
              <a:t>FINANCIAL SERVICES</a:t>
            </a:r>
            <a:endParaRPr lang="en-US" sz="4000" dirty="0">
              <a:latin typeface="Arial" panose="020B0604020202020204" pitchFamily="34" charset="0"/>
              <a:cs typeface="Arial" panose="020B0604020202020204" pitchFamily="34" charset="0"/>
            </a:endParaRPr>
          </a:p>
        </p:txBody>
      </p:sp>
      <p:pic>
        <p:nvPicPr>
          <p:cNvPr id="7" name="Picture 6" descr="Salary – Free Creative Commons Images from Picser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806" y="5044732"/>
            <a:ext cx="2294248" cy="1508468"/>
          </a:xfrm>
          <a:prstGeom prst="rect">
            <a:avLst/>
          </a:prstGeom>
        </p:spPr>
      </p:pic>
    </p:spTree>
    <p:extLst>
      <p:ext uri="{BB962C8B-B14F-4D97-AF65-F5344CB8AC3E}">
        <p14:creationId xmlns:p14="http://schemas.microsoft.com/office/powerpoint/2010/main" val="90297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Source</a:t>
            </a:r>
            <a:endParaRPr lang="en-US" dirty="0"/>
          </a:p>
        </p:txBody>
      </p:sp>
      <p:sp>
        <p:nvSpPr>
          <p:cNvPr id="3" name="Content Placeholder 2"/>
          <p:cNvSpPr>
            <a:spLocks noGrp="1"/>
          </p:cNvSpPr>
          <p:nvPr>
            <p:ph idx="1"/>
          </p:nvPr>
        </p:nvSpPr>
        <p:spPr>
          <a:xfrm>
            <a:off x="228600" y="1981200"/>
            <a:ext cx="8458200" cy="4419599"/>
          </a:xfrm>
        </p:spPr>
        <p:txBody>
          <a:bodyPr>
            <a:normAutofit/>
          </a:bodyPr>
          <a:lstStyle/>
          <a:p>
            <a:pPr lvl="0" fontAlgn="base"/>
            <a:r>
              <a:rPr lang="en-US" dirty="0" smtClean="0"/>
              <a:t>What </a:t>
            </a:r>
            <a:r>
              <a:rPr lang="en-US" dirty="0"/>
              <a:t>type of purchases require sole source forms?  </a:t>
            </a:r>
            <a:endParaRPr lang="en-US" dirty="0" smtClean="0"/>
          </a:p>
          <a:p>
            <a:pPr lvl="0" fontAlgn="base"/>
            <a:r>
              <a:rPr lang="en-US" b="1" i="1" dirty="0" smtClean="0"/>
              <a:t>A Sole Source is defined as:</a:t>
            </a:r>
          </a:p>
          <a:p>
            <a:pPr lvl="0" fontAlgn="base"/>
            <a:r>
              <a:rPr lang="en-US" b="1" i="1" dirty="0" smtClean="0"/>
              <a:t>Inability to obtain competition; May result in only one vendor or supplier who possess the unique or capability to meet the particular requirements.</a:t>
            </a:r>
          </a:p>
          <a:p>
            <a:pPr lvl="0" fontAlgn="base"/>
            <a:r>
              <a:rPr lang="en-US" dirty="0" smtClean="0">
                <a:solidFill>
                  <a:srgbClr val="FF0000"/>
                </a:solidFill>
              </a:rPr>
              <a:t>All Justifications will be vetted</a:t>
            </a:r>
            <a:r>
              <a:rPr lang="en-US" dirty="0" smtClean="0"/>
              <a:t>.</a:t>
            </a:r>
          </a:p>
          <a:p>
            <a:pPr lvl="0" fontAlgn="base"/>
            <a:endParaRPr lang="en-US" dirty="0"/>
          </a:p>
          <a:p>
            <a:endParaRPr lang="en-US" dirty="0"/>
          </a:p>
        </p:txBody>
      </p:sp>
    </p:spTree>
    <p:extLst>
      <p:ext uri="{BB962C8B-B14F-4D97-AF65-F5344CB8AC3E}">
        <p14:creationId xmlns:p14="http://schemas.microsoft.com/office/powerpoint/2010/main" val="4154682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Orders</a:t>
            </a:r>
            <a:endParaRPr lang="en-US" dirty="0"/>
          </a:p>
        </p:txBody>
      </p:sp>
      <p:sp>
        <p:nvSpPr>
          <p:cNvPr id="3" name="Content Placeholder 2"/>
          <p:cNvSpPr>
            <a:spLocks noGrp="1"/>
          </p:cNvSpPr>
          <p:nvPr>
            <p:ph idx="1"/>
          </p:nvPr>
        </p:nvSpPr>
        <p:spPr>
          <a:xfrm>
            <a:off x="228600" y="1905000"/>
            <a:ext cx="8763000" cy="4495800"/>
          </a:xfrm>
        </p:spPr>
        <p:txBody>
          <a:bodyPr>
            <a:normAutofit lnSpcReduction="10000"/>
          </a:bodyPr>
          <a:lstStyle/>
          <a:p>
            <a:pPr lvl="0"/>
            <a:r>
              <a:rPr lang="en-US" sz="3500" b="1" dirty="0" smtClean="0"/>
              <a:t>What is the definition of a Change Order?</a:t>
            </a:r>
            <a:r>
              <a:rPr lang="en-US" dirty="0"/>
              <a:t> </a:t>
            </a:r>
            <a:endParaRPr lang="en-US" dirty="0" smtClean="0"/>
          </a:p>
          <a:p>
            <a:pPr lvl="0"/>
            <a:r>
              <a:rPr lang="en-US" dirty="0" smtClean="0"/>
              <a:t>A </a:t>
            </a:r>
            <a:r>
              <a:rPr lang="en-US" dirty="0"/>
              <a:t>written modification or amendment to </a:t>
            </a:r>
            <a:r>
              <a:rPr lang="en-US" dirty="0" smtClean="0"/>
              <a:t>an </a:t>
            </a:r>
            <a:r>
              <a:rPr lang="en-US" b="1" u="sng" dirty="0" smtClean="0"/>
              <a:t>EXISTING</a:t>
            </a:r>
            <a:r>
              <a:rPr lang="en-US" dirty="0" smtClean="0"/>
              <a:t> </a:t>
            </a:r>
            <a:r>
              <a:rPr lang="en-US" dirty="0"/>
              <a:t>contract.</a:t>
            </a:r>
            <a:endParaRPr lang="en-US" dirty="0" smtClean="0"/>
          </a:p>
          <a:p>
            <a:r>
              <a:rPr lang="en-US" b="1" dirty="0" smtClean="0"/>
              <a:t>vs</a:t>
            </a:r>
            <a:r>
              <a:rPr lang="en-US" dirty="0" smtClean="0"/>
              <a:t>  </a:t>
            </a:r>
          </a:p>
          <a:p>
            <a:r>
              <a:rPr lang="en-US" dirty="0" smtClean="0"/>
              <a:t>NEW PO </a:t>
            </a:r>
          </a:p>
          <a:p>
            <a:r>
              <a:rPr lang="en-US" b="1" dirty="0" smtClean="0"/>
              <a:t>Goal – Decrease Changes Orders</a:t>
            </a:r>
          </a:p>
          <a:p>
            <a:r>
              <a:rPr lang="en-US" sz="3300" b="1" i="1" dirty="0" smtClean="0">
                <a:solidFill>
                  <a:srgbClr val="FF0000"/>
                </a:solidFill>
              </a:rPr>
              <a:t>Note: Changes +/- $300.00 does not require a written change order</a:t>
            </a:r>
            <a:endParaRPr lang="en-US" sz="3300" b="1" i="1" dirty="0">
              <a:solidFill>
                <a:srgbClr val="FF0000"/>
              </a:solidFill>
            </a:endParaRPr>
          </a:p>
        </p:txBody>
      </p:sp>
    </p:spTree>
    <p:extLst>
      <p:ext uri="{BB962C8B-B14F-4D97-AF65-F5344CB8AC3E}">
        <p14:creationId xmlns:p14="http://schemas.microsoft.com/office/powerpoint/2010/main" val="1763936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Orders</a:t>
            </a:r>
            <a:endParaRPr lang="en-US" dirty="0"/>
          </a:p>
        </p:txBody>
      </p:sp>
      <p:sp>
        <p:nvSpPr>
          <p:cNvPr id="3" name="Content Placeholder 2"/>
          <p:cNvSpPr>
            <a:spLocks noGrp="1"/>
          </p:cNvSpPr>
          <p:nvPr>
            <p:ph idx="1"/>
          </p:nvPr>
        </p:nvSpPr>
        <p:spPr>
          <a:xfrm>
            <a:off x="0" y="1981200"/>
            <a:ext cx="8991600" cy="4724399"/>
          </a:xfrm>
        </p:spPr>
        <p:txBody>
          <a:bodyPr>
            <a:normAutofit/>
          </a:bodyPr>
          <a:lstStyle/>
          <a:p>
            <a:pPr>
              <a:spcBef>
                <a:spcPts val="0"/>
              </a:spcBef>
            </a:pPr>
            <a:r>
              <a:rPr lang="en-US" b="1" dirty="0" smtClean="0"/>
              <a:t>Submit all COs to </a:t>
            </a:r>
          </a:p>
          <a:p>
            <a:pPr>
              <a:spcBef>
                <a:spcPts val="0"/>
              </a:spcBef>
            </a:pPr>
            <a:r>
              <a:rPr lang="en-US" b="1" i="1" dirty="0" smtClean="0">
                <a:latin typeface="Adobe Devanagari" panose="02040503050201020203" pitchFamily="18" charset="0"/>
                <a:cs typeface="Adobe Devanagari" panose="02040503050201020203" pitchFamily="18" charset="0"/>
              </a:rPr>
              <a:t>Budget Services via email </a:t>
            </a:r>
          </a:p>
          <a:p>
            <a:pPr marL="571500" indent="-571500">
              <a:spcBef>
                <a:spcPts val="0"/>
              </a:spcBef>
              <a:buFont typeface="Arial" panose="020B0604020202020204" pitchFamily="34" charset="0"/>
              <a:buChar char="•"/>
            </a:pPr>
            <a:r>
              <a:rPr lang="en-US" b="1" i="1" dirty="0">
                <a:solidFill>
                  <a:srgbClr val="FF0000"/>
                </a:solidFill>
              </a:rPr>
              <a:t>D</a:t>
            </a:r>
            <a:r>
              <a:rPr lang="en-US" b="1" i="1" dirty="0" smtClean="0">
                <a:solidFill>
                  <a:srgbClr val="FF0000"/>
                </a:solidFill>
              </a:rPr>
              <a:t>o not batch/group multiple POs</a:t>
            </a:r>
          </a:p>
          <a:p>
            <a:pPr marL="571500" indent="-571500">
              <a:spcBef>
                <a:spcPts val="0"/>
              </a:spcBef>
              <a:buFont typeface="Arial" panose="020B0604020202020204" pitchFamily="34" charset="0"/>
              <a:buChar char="•"/>
            </a:pPr>
            <a:r>
              <a:rPr lang="en-US" b="1" i="1" dirty="0" smtClean="0">
                <a:solidFill>
                  <a:srgbClr val="FF0000"/>
                </a:solidFill>
              </a:rPr>
              <a:t>Must be individual records per PO </a:t>
            </a:r>
          </a:p>
          <a:p>
            <a:pPr>
              <a:spcBef>
                <a:spcPts val="0"/>
              </a:spcBef>
            </a:pPr>
            <a:endParaRPr lang="en-US" sz="3200" b="1" i="1" dirty="0" smtClean="0">
              <a:solidFill>
                <a:srgbClr val="C00000"/>
              </a:solidFill>
              <a:latin typeface="Adobe Devanagari" panose="02040503050201020203" pitchFamily="18" charset="0"/>
              <a:cs typeface="Adobe Devanagari" panose="02040503050201020203" pitchFamily="18" charset="0"/>
            </a:endParaRPr>
          </a:p>
          <a:p>
            <a:pPr>
              <a:spcBef>
                <a:spcPts val="0"/>
              </a:spcBef>
            </a:pPr>
            <a:r>
              <a:rPr lang="en-US" sz="3200" b="1" i="1" dirty="0" smtClean="0">
                <a:solidFill>
                  <a:srgbClr val="C00000"/>
                </a:solidFill>
                <a:latin typeface="Adobe Devanagari" panose="02040503050201020203" pitchFamily="18" charset="0"/>
                <a:cs typeface="Adobe Devanagari" panose="02040503050201020203" pitchFamily="18" charset="0"/>
              </a:rPr>
              <a:t>Note: Copy your buyer as </a:t>
            </a:r>
            <a:r>
              <a:rPr lang="en-US" sz="3200" b="1" i="1" u="sng" dirty="0" smtClean="0">
                <a:solidFill>
                  <a:srgbClr val="C00000"/>
                </a:solidFill>
                <a:latin typeface="Adobe Devanagari" panose="02040503050201020203" pitchFamily="18" charset="0"/>
                <a:cs typeface="Adobe Devanagari" panose="02040503050201020203" pitchFamily="18" charset="0"/>
              </a:rPr>
              <a:t>information</a:t>
            </a:r>
            <a:r>
              <a:rPr lang="en-US" sz="3200" b="1" i="1" dirty="0" smtClean="0">
                <a:solidFill>
                  <a:srgbClr val="C00000"/>
                </a:solidFill>
                <a:latin typeface="Adobe Devanagari" panose="02040503050201020203" pitchFamily="18" charset="0"/>
                <a:cs typeface="Adobe Devanagari" panose="02040503050201020203" pitchFamily="18" charset="0"/>
              </a:rPr>
              <a:t> only. </a:t>
            </a:r>
          </a:p>
          <a:p>
            <a:pPr>
              <a:spcBef>
                <a:spcPts val="0"/>
              </a:spcBef>
            </a:pPr>
            <a:r>
              <a:rPr lang="en-US" sz="3200" b="1" i="1" dirty="0" smtClean="0">
                <a:solidFill>
                  <a:srgbClr val="C00000"/>
                </a:solidFill>
                <a:latin typeface="Adobe Devanagari" panose="02040503050201020203" pitchFamily="18" charset="0"/>
                <a:cs typeface="Adobe Devanagari" panose="02040503050201020203" pitchFamily="18" charset="0"/>
              </a:rPr>
              <a:t>Budget must approve </a:t>
            </a:r>
            <a:r>
              <a:rPr lang="en-US" sz="3200" b="1" i="1" u="sng" dirty="0" smtClean="0">
                <a:solidFill>
                  <a:srgbClr val="C00000"/>
                </a:solidFill>
                <a:latin typeface="Adobe Devanagari" panose="02040503050201020203" pitchFamily="18" charset="0"/>
                <a:cs typeface="Adobe Devanagari" panose="02040503050201020203" pitchFamily="18" charset="0"/>
              </a:rPr>
              <a:t>BEFORE</a:t>
            </a:r>
            <a:r>
              <a:rPr lang="en-US" sz="3200" b="1" i="1" dirty="0" smtClean="0">
                <a:solidFill>
                  <a:srgbClr val="C00000"/>
                </a:solidFill>
                <a:latin typeface="Adobe Devanagari" panose="02040503050201020203" pitchFamily="18" charset="0"/>
                <a:cs typeface="Adobe Devanagari" panose="02040503050201020203" pitchFamily="18" charset="0"/>
              </a:rPr>
              <a:t> any MUNIS changes.</a:t>
            </a:r>
          </a:p>
        </p:txBody>
      </p:sp>
    </p:spTree>
    <p:extLst>
      <p:ext uri="{BB962C8B-B14F-4D97-AF65-F5344CB8AC3E}">
        <p14:creationId xmlns:p14="http://schemas.microsoft.com/office/powerpoint/2010/main" val="627588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1143000"/>
          </a:xfrm>
        </p:spPr>
        <p:txBody>
          <a:bodyPr>
            <a:normAutofit/>
          </a:bodyPr>
          <a:lstStyle/>
          <a:p>
            <a:r>
              <a:rPr lang="en-US" dirty="0" smtClean="0"/>
              <a:t>Change Orders</a:t>
            </a:r>
            <a:endParaRPr lang="en-US" dirty="0"/>
          </a:p>
        </p:txBody>
      </p:sp>
      <p:sp>
        <p:nvSpPr>
          <p:cNvPr id="3" name="Content Placeholder 2"/>
          <p:cNvSpPr>
            <a:spLocks noGrp="1"/>
          </p:cNvSpPr>
          <p:nvPr>
            <p:ph idx="1"/>
          </p:nvPr>
        </p:nvSpPr>
        <p:spPr>
          <a:xfrm>
            <a:off x="76200" y="1828800"/>
            <a:ext cx="8991600" cy="4876799"/>
          </a:xfrm>
        </p:spPr>
        <p:txBody>
          <a:bodyPr>
            <a:normAutofit/>
          </a:bodyPr>
          <a:lstStyle/>
          <a:p>
            <a:pPr>
              <a:spcBef>
                <a:spcPts val="0"/>
              </a:spcBef>
            </a:pPr>
            <a:r>
              <a:rPr lang="en-US" b="1" dirty="0" smtClean="0"/>
              <a:t>Current Naming Sequence for</a:t>
            </a:r>
            <a:br>
              <a:rPr lang="en-US" b="1" dirty="0" smtClean="0"/>
            </a:br>
            <a:r>
              <a:rPr lang="en-US" b="1" dirty="0" smtClean="0"/>
              <a:t>All Change Orders before emailing to Budget Services</a:t>
            </a:r>
          </a:p>
          <a:p>
            <a:pPr>
              <a:spcBef>
                <a:spcPts val="0"/>
              </a:spcBef>
            </a:pPr>
            <a:r>
              <a:rPr lang="en-US" b="1" dirty="0" smtClean="0"/>
              <a:t> </a:t>
            </a:r>
          </a:p>
          <a:p>
            <a:pPr>
              <a:spcBef>
                <a:spcPts val="0"/>
              </a:spcBef>
            </a:pPr>
            <a:r>
              <a:rPr lang="en-US" b="1" dirty="0" smtClean="0"/>
              <a:t>PO </a:t>
            </a:r>
            <a:r>
              <a:rPr lang="en-US" b="1" dirty="0" err="1" smtClean="0"/>
              <a:t>Number.Vendor.Dept</a:t>
            </a:r>
            <a:r>
              <a:rPr lang="en-US" b="1" dirty="0" smtClean="0"/>
              <a:t> Code:</a:t>
            </a:r>
          </a:p>
          <a:p>
            <a:pPr>
              <a:spcBef>
                <a:spcPts val="0"/>
              </a:spcBef>
            </a:pPr>
            <a:endParaRPr lang="en-US" b="1" dirty="0" smtClean="0"/>
          </a:p>
          <a:p>
            <a:pPr>
              <a:spcBef>
                <a:spcPts val="0"/>
              </a:spcBef>
            </a:pPr>
            <a:r>
              <a:rPr lang="en-US" sz="4800" b="1" dirty="0" smtClean="0">
                <a:solidFill>
                  <a:srgbClr val="FF0000"/>
                </a:solidFill>
              </a:rPr>
              <a:t>“2223XXXX.DellComputers.770”</a:t>
            </a:r>
          </a:p>
        </p:txBody>
      </p:sp>
    </p:spTree>
    <p:extLst>
      <p:ext uri="{BB962C8B-B14F-4D97-AF65-F5344CB8AC3E}">
        <p14:creationId xmlns:p14="http://schemas.microsoft.com/office/powerpoint/2010/main" val="363882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854" y="576146"/>
            <a:ext cx="7086600" cy="1143000"/>
          </a:xfrm>
        </p:spPr>
        <p:txBody>
          <a:bodyPr>
            <a:normAutofit fontScale="90000"/>
          </a:bodyPr>
          <a:lstStyle/>
          <a:p>
            <a:pPr algn="ctr"/>
            <a:r>
              <a:rPr lang="en-US" dirty="0" smtClean="0"/>
              <a:t>UNAUTHORIZED PROCUREMENTS </a:t>
            </a:r>
            <a:br>
              <a:rPr lang="en-US" dirty="0" smtClean="0"/>
            </a:br>
            <a:r>
              <a:rPr lang="en-US" sz="5300" dirty="0" smtClean="0"/>
              <a:t>Ratification is a </a:t>
            </a:r>
            <a:r>
              <a:rPr lang="en-US" sz="5300" dirty="0" smtClean="0">
                <a:solidFill>
                  <a:srgbClr val="FF0000"/>
                </a:solidFill>
              </a:rPr>
              <a:t>S-I-N</a:t>
            </a:r>
            <a:endParaRPr lang="en-US" sz="5300" dirty="0">
              <a:solidFill>
                <a:srgbClr val="FF0000"/>
              </a:solidFill>
            </a:endParaRPr>
          </a:p>
        </p:txBody>
      </p:sp>
      <p:sp>
        <p:nvSpPr>
          <p:cNvPr id="7" name="Content Placeholder 6"/>
          <p:cNvSpPr>
            <a:spLocks noGrp="1"/>
          </p:cNvSpPr>
          <p:nvPr>
            <p:ph sz="half" idx="2"/>
          </p:nvPr>
        </p:nvSpPr>
        <p:spPr>
          <a:xfrm>
            <a:off x="152400" y="1828799"/>
            <a:ext cx="8839200" cy="4921249"/>
          </a:xfrm>
        </p:spPr>
        <p:txBody>
          <a:bodyPr>
            <a:normAutofit fontScale="92500" lnSpcReduction="20000"/>
          </a:bodyPr>
          <a:lstStyle/>
          <a:p>
            <a:pPr marL="0" indent="0" algn="just">
              <a:buNone/>
            </a:pPr>
            <a:r>
              <a:rPr lang="en-US" sz="2000" dirty="0" smtClean="0">
                <a:latin typeface="Arial" panose="020B0604020202020204" pitchFamily="34" charset="0"/>
                <a:cs typeface="Arial" panose="020B0604020202020204" pitchFamily="34" charset="0"/>
              </a:rPr>
              <a:t>An agreement, a commitment, or an order for goods or services, or changes to existing contracts by any person </a:t>
            </a:r>
            <a:r>
              <a:rPr lang="en-US" sz="2000" b="1" dirty="0" smtClean="0">
                <a:latin typeface="Arial" panose="020B0604020202020204" pitchFamily="34" charset="0"/>
                <a:cs typeface="Arial" panose="020B0604020202020204" pitchFamily="34" charset="0"/>
              </a:rPr>
              <a:t>who does not have express written procurement authority </a:t>
            </a:r>
            <a:r>
              <a:rPr lang="en-US" sz="2000" dirty="0" smtClean="0">
                <a:latin typeface="Arial" panose="020B0604020202020204" pitchFamily="34" charset="0"/>
                <a:cs typeface="Arial" panose="020B0604020202020204" pitchFamily="34" charset="0"/>
              </a:rPr>
              <a:t>to bind the District.</a:t>
            </a:r>
          </a:p>
          <a:p>
            <a:pPr marL="0" indent="0" algn="just">
              <a:buNone/>
            </a:pPr>
            <a:endParaRPr lang="en-US" sz="2000" dirty="0" smtClean="0">
              <a:latin typeface="Arial" panose="020B0604020202020204" pitchFamily="34" charset="0"/>
              <a:cs typeface="Arial" panose="020B0604020202020204" pitchFamily="34" charset="0"/>
            </a:endParaRPr>
          </a:p>
          <a:p>
            <a:pPr marL="0" indent="0" algn="just">
              <a:buNone/>
            </a:pPr>
            <a:r>
              <a:rPr lang="en-US" sz="2600" b="1" u="sng" dirty="0" smtClean="0">
                <a:latin typeface="Arial" panose="020B0604020202020204" pitchFamily="34" charset="0"/>
                <a:cs typeface="Arial" panose="020B0604020202020204" pitchFamily="34" charset="0"/>
              </a:rPr>
              <a:t>Ratification Requirements:</a:t>
            </a:r>
          </a:p>
          <a:p>
            <a:pPr marL="457200" indent="-457200" algn="just">
              <a:buFont typeface="+mj-lt"/>
              <a:buAutoNum type="arabicPeriod"/>
            </a:pPr>
            <a:r>
              <a:rPr lang="en-US" sz="2600" dirty="0" smtClean="0">
                <a:latin typeface="Arial" panose="020B0604020202020204" pitchFamily="34" charset="0"/>
                <a:cs typeface="Arial" panose="020B0604020202020204" pitchFamily="34" charset="0"/>
              </a:rPr>
              <a:t>Memo/Letter to Director of Procurement Services with Explanation</a:t>
            </a:r>
          </a:p>
          <a:p>
            <a:pPr marL="457200" indent="-457200" algn="just">
              <a:buFont typeface="+mj-lt"/>
              <a:buAutoNum type="arabicPeriod"/>
            </a:pPr>
            <a:r>
              <a:rPr lang="en-US" sz="2600" dirty="0" smtClean="0">
                <a:latin typeface="Arial" panose="020B0604020202020204" pitchFamily="34" charset="0"/>
                <a:cs typeface="Arial" panose="020B0604020202020204" pitchFamily="34" charset="0"/>
              </a:rPr>
              <a:t>Expenditure Request</a:t>
            </a:r>
          </a:p>
          <a:p>
            <a:pPr marL="457200" indent="-457200" algn="just">
              <a:buFont typeface="+mj-lt"/>
              <a:buAutoNum type="arabicPeriod"/>
            </a:pPr>
            <a:r>
              <a:rPr lang="en-US" sz="2600" dirty="0" smtClean="0">
                <a:latin typeface="Arial" panose="020B0604020202020204" pitchFamily="34" charset="0"/>
                <a:cs typeface="Arial" panose="020B0604020202020204" pitchFamily="34" charset="0"/>
              </a:rPr>
              <a:t>Corresponding Invoices</a:t>
            </a:r>
          </a:p>
          <a:p>
            <a:pPr marL="457200" indent="-457200" algn="just">
              <a:buFont typeface="+mj-lt"/>
              <a:buAutoNum type="arabicPeriod"/>
            </a:pPr>
            <a:r>
              <a:rPr lang="en-US" sz="2600" dirty="0" smtClean="0">
                <a:latin typeface="Arial" panose="020B0604020202020204" pitchFamily="34" charset="0"/>
                <a:cs typeface="Arial" panose="020B0604020202020204" pitchFamily="34" charset="0"/>
              </a:rPr>
              <a:t>Approval by Director of Procurement Services</a:t>
            </a:r>
          </a:p>
          <a:p>
            <a:pPr marL="0" indent="0" algn="just">
              <a:buNone/>
            </a:pPr>
            <a:endParaRPr lang="en-US" sz="2000" dirty="0" smtClean="0"/>
          </a:p>
          <a:p>
            <a:pPr marL="0" indent="0" algn="just">
              <a:buNone/>
            </a:pPr>
            <a:r>
              <a:rPr lang="en-US" sz="2000" b="1" i="1" dirty="0" smtClean="0"/>
              <a:t>Note:</a:t>
            </a:r>
          </a:p>
          <a:p>
            <a:pPr marL="341313" indent="-341313" algn="just">
              <a:buFont typeface="+mj-lt"/>
              <a:buAutoNum type="arabicPeriod"/>
            </a:pPr>
            <a:r>
              <a:rPr lang="en-US" sz="2000" b="1" i="1" dirty="0" smtClean="0"/>
              <a:t>Excessive ratifications may result in disciplinary action, loss of purchasing rights, or reimbursement to the District.</a:t>
            </a:r>
          </a:p>
          <a:p>
            <a:pPr marL="341313" indent="-341313" algn="just">
              <a:buFont typeface="+mj-lt"/>
              <a:buAutoNum type="arabicPeriod"/>
            </a:pPr>
            <a:r>
              <a:rPr lang="en-US" sz="2000" b="1" i="1" dirty="0" smtClean="0"/>
              <a:t>Delays payment to vendor.</a:t>
            </a:r>
          </a:p>
          <a:p>
            <a:pPr marL="341313" indent="-341313" algn="just">
              <a:buFont typeface="+mj-lt"/>
              <a:buAutoNum type="arabicPeriod"/>
            </a:pPr>
            <a:r>
              <a:rPr lang="en-US" sz="2000" b="1" i="1" dirty="0" smtClean="0">
                <a:solidFill>
                  <a:srgbClr val="C00000"/>
                </a:solidFill>
              </a:rPr>
              <a:t>Quarterly reports of each ratification will be sent to EDs</a:t>
            </a:r>
            <a:endParaRPr lang="en-US" sz="2000" b="1" i="1" dirty="0">
              <a:solidFill>
                <a:srgbClr val="C00000"/>
              </a:solidFill>
            </a:endParaRPr>
          </a:p>
        </p:txBody>
      </p:sp>
      <p:sp>
        <p:nvSpPr>
          <p:cNvPr id="2" name="Slide Number Placeholder 1"/>
          <p:cNvSpPr>
            <a:spLocks noGrp="1"/>
          </p:cNvSpPr>
          <p:nvPr>
            <p:ph type="sldNum" sz="quarter" idx="12"/>
          </p:nvPr>
        </p:nvSpPr>
        <p:spPr/>
        <p:txBody>
          <a:bodyPr/>
          <a:lstStyle/>
          <a:p>
            <a:fld id="{35856223-2585-4B09-AB1E-A38478DE6375}" type="slidenum">
              <a:rPr lang="en-US" smtClean="0"/>
              <a:pPr/>
              <a:t>64</a:t>
            </a:fld>
            <a:endParaRPr lang="en-US"/>
          </a:p>
        </p:txBody>
      </p:sp>
    </p:spTree>
    <p:extLst>
      <p:ext uri="{BB962C8B-B14F-4D97-AF65-F5344CB8AC3E}">
        <p14:creationId xmlns:p14="http://schemas.microsoft.com/office/powerpoint/2010/main" val="4167589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7620000" cy="1143000"/>
          </a:xfrm>
        </p:spPr>
        <p:txBody>
          <a:bodyPr>
            <a:noAutofit/>
          </a:bodyPr>
          <a:lstStyle/>
          <a:p>
            <a:pPr algn="ctr"/>
            <a:r>
              <a:rPr lang="en-US" sz="5400"/>
              <a:t>Procurement Services:</a:t>
            </a:r>
            <a:br>
              <a:rPr lang="en-US" sz="5400"/>
            </a:br>
            <a:r>
              <a:rPr lang="en-US" sz="5400"/>
              <a:t>Contact Information</a:t>
            </a:r>
          </a:p>
        </p:txBody>
      </p:sp>
      <p:sp>
        <p:nvSpPr>
          <p:cNvPr id="7" name="Content Placeholder 6"/>
          <p:cNvSpPr>
            <a:spLocks noGrp="1"/>
          </p:cNvSpPr>
          <p:nvPr>
            <p:ph sz="half" idx="2"/>
          </p:nvPr>
        </p:nvSpPr>
        <p:spPr>
          <a:xfrm>
            <a:off x="126473" y="1935759"/>
            <a:ext cx="8759190" cy="4453890"/>
          </a:xfrm>
        </p:spPr>
        <p:txBody>
          <a:bodyPr vert="horz" lIns="91440" tIns="45720" rIns="91440" bIns="45720" rtlCol="0" anchor="t">
            <a:normAutofit/>
          </a:bodyPr>
          <a:lstStyle/>
          <a:p>
            <a:pPr marL="0" indent="0">
              <a:spcBef>
                <a:spcPts val="600"/>
              </a:spcBef>
              <a:spcAft>
                <a:spcPts val="600"/>
              </a:spcAft>
              <a:buNone/>
            </a:pPr>
            <a:r>
              <a:rPr lang="en-US" sz="2800" b="1" dirty="0"/>
              <a:t>When unsure, contact the Procurement Services Team: </a:t>
            </a:r>
            <a:endParaRPr lang="en-US" sz="2800" b="1" dirty="0" smtClean="0"/>
          </a:p>
          <a:p>
            <a:pPr marL="0" indent="0">
              <a:spcBef>
                <a:spcPts val="600"/>
              </a:spcBef>
              <a:spcAft>
                <a:spcPts val="600"/>
              </a:spcAft>
              <a:buNone/>
            </a:pPr>
            <a:endParaRPr lang="en-US" sz="2800" b="1" dirty="0"/>
          </a:p>
          <a:p>
            <a:pPr>
              <a:spcBef>
                <a:spcPts val="600"/>
              </a:spcBef>
              <a:spcAft>
                <a:spcPts val="600"/>
              </a:spcAft>
            </a:pPr>
            <a:r>
              <a:rPr lang="en-US" sz="2200" dirty="0"/>
              <a:t>LaShonda </a:t>
            </a:r>
            <a:r>
              <a:rPr lang="en-US" sz="2200" dirty="0" smtClean="0"/>
              <a:t>Outing: </a:t>
            </a:r>
            <a:r>
              <a:rPr lang="en-US" sz="2200" dirty="0"/>
              <a:t>803-231-7040 </a:t>
            </a:r>
            <a:r>
              <a:rPr lang="en-US" sz="2200" dirty="0">
                <a:solidFill>
                  <a:srgbClr val="474747"/>
                </a:solidFill>
              </a:rPr>
              <a:t>– </a:t>
            </a:r>
            <a:r>
              <a:rPr lang="en-US" sz="2200" u="sng" dirty="0">
                <a:solidFill>
                  <a:srgbClr val="474747"/>
                </a:solidFill>
                <a:hlinkClick r:id="rId2">
                  <a:extLst>
                    <a:ext uri="{A12FA001-AC4F-418D-AE19-62706E023703}">
                      <ahyp:hlinkClr xmlns="" xmlns:ahyp="http://schemas.microsoft.com/office/drawing/2018/hyperlinkcolor" val="tx"/>
                    </a:ext>
                  </a:extLst>
                </a:hlinkClick>
              </a:rPr>
              <a:t>lashonda.outing@richlandone.org</a:t>
            </a:r>
            <a:endParaRPr lang="en-US" sz="2200" u="sng" dirty="0">
              <a:solidFill>
                <a:srgbClr val="474747"/>
              </a:solidFill>
              <a:cs typeface="Calibri"/>
              <a:hlinkClick r:id="rId2">
                <a:extLst>
                  <a:ext uri="{A12FA001-AC4F-418D-AE19-62706E023703}">
                    <ahyp:hlinkClr xmlns="" xmlns:ahyp="http://schemas.microsoft.com/office/drawing/2018/hyperlinkcolor" val="tx"/>
                  </a:ext>
                </a:extLst>
              </a:hlinkClick>
            </a:endParaRPr>
          </a:p>
          <a:p>
            <a:pPr>
              <a:spcBef>
                <a:spcPts val="600"/>
              </a:spcBef>
              <a:spcAft>
                <a:spcPts val="600"/>
              </a:spcAft>
            </a:pPr>
            <a:r>
              <a:rPr lang="en-US" sz="2200" dirty="0">
                <a:cs typeface="Calibri"/>
              </a:rPr>
              <a:t>Bridgette Williams: 803-231-7033 – </a:t>
            </a:r>
            <a:r>
              <a:rPr lang="en-US" sz="2200" dirty="0">
                <a:cs typeface="Calibri"/>
                <a:hlinkClick r:id="rId3">
                  <a:extLst>
                    <a:ext uri="{A12FA001-AC4F-418D-AE19-62706E023703}">
                      <ahyp:hlinkClr xmlns="" xmlns:ahyp="http://schemas.microsoft.com/office/drawing/2018/hyperlinkcolor" val="tx"/>
                    </a:ext>
                  </a:extLst>
                </a:hlinkClick>
              </a:rPr>
              <a:t>bridgette.williams@richlandone.org</a:t>
            </a:r>
            <a:r>
              <a:rPr lang="en-US" sz="2200" dirty="0">
                <a:solidFill>
                  <a:srgbClr val="002060"/>
                </a:solidFill>
                <a:cs typeface="Calibri"/>
              </a:rPr>
              <a:t> </a:t>
            </a:r>
          </a:p>
          <a:p>
            <a:pPr>
              <a:spcBef>
                <a:spcPts val="600"/>
              </a:spcBef>
              <a:spcAft>
                <a:spcPts val="600"/>
              </a:spcAft>
            </a:pPr>
            <a:r>
              <a:rPr lang="en-US" sz="2200" dirty="0"/>
              <a:t>Timika Beaver: 803-231-7037 – </a:t>
            </a:r>
            <a:r>
              <a:rPr lang="en-US" sz="2200" dirty="0">
                <a:solidFill>
                  <a:srgbClr val="002060"/>
                </a:solidFill>
                <a:hlinkClick r:id="rId4">
                  <a:extLst>
                    <a:ext uri="{A12FA001-AC4F-418D-AE19-62706E023703}">
                      <ahyp:hlinkClr xmlns="" xmlns:ahyp="http://schemas.microsoft.com/office/drawing/2018/hyperlinkcolor" val="tx"/>
                    </a:ext>
                  </a:extLst>
                </a:hlinkClick>
              </a:rPr>
              <a:t>timika.beaver@richlandone.org</a:t>
            </a:r>
            <a:r>
              <a:rPr lang="en-US" sz="2200" dirty="0">
                <a:solidFill>
                  <a:srgbClr val="002060"/>
                </a:solidFill>
              </a:rPr>
              <a:t> </a:t>
            </a:r>
            <a:endParaRPr lang="en-US" sz="2200" dirty="0">
              <a:solidFill>
                <a:srgbClr val="002060"/>
              </a:solidFill>
              <a:cs typeface="Calibri"/>
            </a:endParaRPr>
          </a:p>
          <a:p>
            <a:pPr>
              <a:spcBef>
                <a:spcPts val="600"/>
              </a:spcBef>
              <a:spcAft>
                <a:spcPts val="600"/>
              </a:spcAft>
            </a:pPr>
            <a:r>
              <a:rPr lang="en-US" sz="2200" dirty="0"/>
              <a:t>Yolanda Cuttino: 231-7039 – </a:t>
            </a:r>
            <a:r>
              <a:rPr lang="en-US" sz="2200" u="sng" dirty="0"/>
              <a:t>Yolanda.cuttino</a:t>
            </a:r>
            <a:r>
              <a:rPr lang="en-US" sz="2200" u="sng" dirty="0">
                <a:solidFill>
                  <a:schemeClr val="accent4">
                    <a:lumMod val="50000"/>
                  </a:schemeClr>
                </a:solidFill>
              </a:rPr>
              <a:t>@richlandone.org</a:t>
            </a:r>
            <a:endParaRPr lang="en-US" sz="2200" u="sng" dirty="0">
              <a:solidFill>
                <a:schemeClr val="accent4">
                  <a:lumMod val="50000"/>
                </a:schemeClr>
              </a:solidFill>
              <a:cs typeface="Calibri"/>
            </a:endParaRPr>
          </a:p>
          <a:p>
            <a:pPr>
              <a:spcBef>
                <a:spcPts val="600"/>
              </a:spcBef>
              <a:spcAft>
                <a:spcPts val="600"/>
              </a:spcAft>
            </a:pPr>
            <a:r>
              <a:rPr lang="en-US" sz="2200" dirty="0"/>
              <a:t>Leigh Hodges: 231-7052 –</a:t>
            </a:r>
            <a:r>
              <a:rPr lang="en-US" sz="2200" u="sng" dirty="0"/>
              <a:t>carolyn</a:t>
            </a:r>
            <a:r>
              <a:rPr lang="en-US" sz="2200" u="sng" dirty="0">
                <a:solidFill>
                  <a:srgbClr val="000000"/>
                </a:solidFill>
              </a:rPr>
              <a:t>.hodges</a:t>
            </a:r>
            <a:r>
              <a:rPr lang="en-US" sz="2200" u="sng" dirty="0">
                <a:solidFill>
                  <a:srgbClr val="002060"/>
                </a:solidFill>
              </a:rPr>
              <a:t>@richlandone.org</a:t>
            </a:r>
            <a:endParaRPr lang="en-US" sz="2200" u="sng" dirty="0">
              <a:solidFill>
                <a:srgbClr val="002060"/>
              </a:solidFill>
              <a:cs typeface="Calibri"/>
            </a:endParaRPr>
          </a:p>
          <a:p>
            <a:r>
              <a:rPr lang="en-US" sz="2200" dirty="0"/>
              <a:t>Stephanie Conrad: 231-7031 – </a:t>
            </a:r>
            <a:r>
              <a:rPr lang="en-US" sz="2200" u="sng" dirty="0">
                <a:solidFill>
                  <a:srgbClr val="002060"/>
                </a:solidFill>
              </a:rPr>
              <a:t>stephanie.conrad@richlandone.org</a:t>
            </a:r>
            <a:endParaRPr lang="en-US" sz="2200" u="sng" dirty="0">
              <a:solidFill>
                <a:srgbClr val="002060"/>
              </a:solidFill>
              <a:cs typeface="Calibri"/>
            </a:endParaRPr>
          </a:p>
          <a:p>
            <a:endParaRPr lang="en-US" b="1" dirty="0"/>
          </a:p>
        </p:txBody>
      </p:sp>
      <p:sp>
        <p:nvSpPr>
          <p:cNvPr id="2" name="Slide Number Placeholder 1"/>
          <p:cNvSpPr>
            <a:spLocks noGrp="1"/>
          </p:cNvSpPr>
          <p:nvPr>
            <p:ph type="sldNum" sz="quarter" idx="12"/>
          </p:nvPr>
        </p:nvSpPr>
        <p:spPr/>
        <p:txBody>
          <a:bodyPr/>
          <a:lstStyle/>
          <a:p>
            <a:fld id="{35856223-2585-4B09-AB1E-A38478DE6375}" type="slidenum">
              <a:rPr lang="en-US" smtClean="0"/>
              <a:pPr/>
              <a:t>65</a:t>
            </a:fld>
            <a:endParaRPr lang="en-US"/>
          </a:p>
        </p:txBody>
      </p:sp>
    </p:spTree>
    <p:extLst>
      <p:ext uri="{BB962C8B-B14F-4D97-AF65-F5344CB8AC3E}">
        <p14:creationId xmlns:p14="http://schemas.microsoft.com/office/powerpoint/2010/main" val="3549833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Procurement Department</a:t>
            </a:r>
            <a:endParaRPr lang="en-US" sz="4800" dirty="0"/>
          </a:p>
        </p:txBody>
      </p:sp>
      <p:sp>
        <p:nvSpPr>
          <p:cNvPr id="3" name="Content Placeholder 2"/>
          <p:cNvSpPr>
            <a:spLocks noGrp="1"/>
          </p:cNvSpPr>
          <p:nvPr>
            <p:ph idx="1"/>
          </p:nvPr>
        </p:nvSpPr>
        <p:spPr>
          <a:xfrm>
            <a:off x="152400" y="1981200"/>
            <a:ext cx="8915400" cy="3962400"/>
          </a:xfrm>
        </p:spPr>
        <p:txBody>
          <a:bodyPr>
            <a:normAutofit fontScale="70000" lnSpcReduction="20000"/>
          </a:bodyPr>
          <a:lstStyle/>
          <a:p>
            <a:pPr algn="l">
              <a:lnSpc>
                <a:spcPct val="120000"/>
              </a:lnSpc>
              <a:defRPr/>
            </a:pPr>
            <a:endParaRPr lang="en-US" sz="4800" dirty="0" smtClean="0"/>
          </a:p>
          <a:p>
            <a:pPr marL="342900" indent="-342900" algn="l">
              <a:buFont typeface="Arial" panose="020B0604020202020204" pitchFamily="34" charset="0"/>
              <a:buChar char="•"/>
            </a:pPr>
            <a:endParaRPr lang="en-US" altLang="en-US" sz="2200" dirty="0" smtClean="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smtClean="0"/>
          </a:p>
          <a:p>
            <a:pPr marL="342900" indent="-342900" algn="l">
              <a:buFont typeface="Arial" panose="020B0604020202020204" pitchFamily="34" charset="0"/>
              <a:buChar char="•"/>
            </a:pPr>
            <a:endParaRPr lang="en-US" altLang="en-US" sz="2200" dirty="0"/>
          </a:p>
          <a:p>
            <a:pPr marL="342900" indent="-342900" algn="l">
              <a:buFont typeface="Arial" panose="020B0604020202020204" pitchFamily="34" charset="0"/>
              <a:buChar char="•"/>
            </a:pPr>
            <a:endParaRPr lang="en-US" altLang="en-US" sz="2200" dirty="0" smtClean="0"/>
          </a:p>
          <a:p>
            <a:r>
              <a:rPr lang="en-US" altLang="en-US" sz="4800" dirty="0" smtClean="0"/>
              <a:t>Questions ??? </a:t>
            </a:r>
          </a:p>
          <a:p>
            <a:r>
              <a:rPr lang="en-US" altLang="en-US" sz="4800" dirty="0" smtClean="0"/>
              <a:t>Visit our webpage</a:t>
            </a:r>
          </a:p>
          <a:p>
            <a:r>
              <a:rPr lang="en-US" altLang="en-US" sz="4800" dirty="0" smtClean="0"/>
              <a:t>www.richlandoneone.org/procurementservices</a:t>
            </a:r>
          </a:p>
        </p:txBody>
      </p:sp>
      <p:sp>
        <p:nvSpPr>
          <p:cNvPr id="4" name="Rectangle 3"/>
          <p:cNvSpPr/>
          <p:nvPr/>
        </p:nvSpPr>
        <p:spPr>
          <a:xfrm>
            <a:off x="4479651" y="1752600"/>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041734"/>
            <a:ext cx="2143125" cy="2077182"/>
          </a:xfrm>
          <a:prstGeom prst="rect">
            <a:avLst/>
          </a:prstGeom>
        </p:spPr>
      </p:pic>
    </p:spTree>
    <p:extLst>
      <p:ext uri="{BB962C8B-B14F-4D97-AF65-F5344CB8AC3E}">
        <p14:creationId xmlns:p14="http://schemas.microsoft.com/office/powerpoint/2010/main" val="3902738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dirty="0" smtClean="0">
                <a:latin typeface="Arial" panose="020B0604020202020204" pitchFamily="34" charset="0"/>
                <a:cs typeface="Arial" panose="020B0604020202020204" pitchFamily="34" charset="0"/>
              </a:rPr>
              <a:t>PAYROLL UPDATES</a:t>
            </a: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600" b="1" dirty="0" smtClean="0">
                <a:latin typeface="Arial" panose="020B0604020202020204" pitchFamily="34" charset="0"/>
                <a:cs typeface="Arial" panose="020B0604020202020204" pitchFamily="34" charset="0"/>
              </a:rPr>
              <a:t>Alma Neubig</a:t>
            </a: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Director of Payroll / Accounts Payable  </a:t>
            </a:r>
            <a:endParaRPr lang="en-US" altLang="en-US" sz="3300" b="1" dirty="0">
              <a:latin typeface="Arial" panose="020B0604020202020204" pitchFamily="34" charset="0"/>
              <a:cs typeface="Arial" panose="020B0604020202020204" pitchFamily="34" charset="0"/>
            </a:endParaRPr>
          </a:p>
          <a:p>
            <a:pPr marL="0" indent="0" algn="ctr">
              <a:buNone/>
            </a:pPr>
            <a:endParaRPr lang="en-US" altLang="en-US" sz="3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4778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smtClean="0"/>
              <a:t>Financial Services</a:t>
            </a:r>
            <a:endParaRPr lang="en-US" sz="4400" dirty="0"/>
          </a:p>
        </p:txBody>
      </p:sp>
      <p:sp>
        <p:nvSpPr>
          <p:cNvPr id="5" name="Text Placeholder 4"/>
          <p:cNvSpPr>
            <a:spLocks noGrp="1"/>
          </p:cNvSpPr>
          <p:nvPr>
            <p:ph type="body" idx="1"/>
          </p:nvPr>
        </p:nvSpPr>
        <p:spPr>
          <a:xfrm>
            <a:off x="685800" y="6324600"/>
            <a:ext cx="7772400" cy="304800"/>
          </a:xfrm>
        </p:spPr>
        <p:txBody>
          <a:bodyPr>
            <a:noAutofit/>
          </a:bodyPr>
          <a:lstStyle/>
          <a:p>
            <a:endParaRPr lang="en-US" dirty="0" smtClean="0"/>
          </a:p>
          <a:p>
            <a:endParaRPr lang="en-US" dirty="0"/>
          </a:p>
          <a:p>
            <a:r>
              <a:rPr lang="en-US" sz="3200" dirty="0" smtClean="0">
                <a:solidFill>
                  <a:srgbClr val="474747"/>
                </a:solidFill>
              </a:rPr>
              <a:t>Key Kronos Highlights and Training</a:t>
            </a:r>
          </a:p>
          <a:p>
            <a:endParaRPr lang="en-US" sz="1000" dirty="0" smtClean="0"/>
          </a:p>
          <a:p>
            <a:pPr algn="l"/>
            <a:r>
              <a:rPr lang="en-US" sz="1000" dirty="0" smtClean="0">
                <a:solidFill>
                  <a:srgbClr val="474747"/>
                </a:solidFill>
              </a:rPr>
              <a:t>Sherri Mathews-Hazel, Chief Financial Officer                            Cheslyn Jackson, Executive Assistant of Chief Financial Officer </a:t>
            </a:r>
          </a:p>
        </p:txBody>
      </p:sp>
    </p:spTree>
    <p:extLst>
      <p:ext uri="{BB962C8B-B14F-4D97-AF65-F5344CB8AC3E}">
        <p14:creationId xmlns:p14="http://schemas.microsoft.com/office/powerpoint/2010/main" val="42244007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Kronos Timekeeping and Absence Recording</a:t>
            </a:r>
            <a:endParaRPr lang="en-US" sz="4800" dirty="0"/>
          </a:p>
        </p:txBody>
      </p:sp>
      <p:sp>
        <p:nvSpPr>
          <p:cNvPr id="3" name="Content Placeholder 2"/>
          <p:cNvSpPr>
            <a:spLocks noGrp="1"/>
          </p:cNvSpPr>
          <p:nvPr>
            <p:ph idx="1"/>
          </p:nvPr>
        </p:nvSpPr>
        <p:spPr/>
        <p:txBody>
          <a:bodyPr>
            <a:normAutofit/>
          </a:bodyPr>
          <a:lstStyle/>
          <a:p>
            <a:pPr marL="457200" indent="-457200" algn="l">
              <a:buFont typeface="Wingdings" panose="05000000000000000000" pitchFamily="2" charset="2"/>
              <a:buChar char="Ø"/>
            </a:pPr>
            <a:r>
              <a:rPr lang="en-US" sz="3200" dirty="0" smtClean="0"/>
              <a:t>Kronos is our timekeeping and absence software. </a:t>
            </a:r>
          </a:p>
          <a:p>
            <a:pPr marL="457200" indent="-457200" algn="l">
              <a:buFont typeface="Wingdings" panose="05000000000000000000" pitchFamily="2" charset="2"/>
              <a:buChar char="Ø"/>
            </a:pPr>
            <a:r>
              <a:rPr lang="en-US" sz="3200" dirty="0" smtClean="0"/>
              <a:t>All hourly and salaried non-exempt employees are required to swipe in and out of Kronos. There are very few exceptions to this rule. </a:t>
            </a:r>
          </a:p>
          <a:p>
            <a:pPr marL="457200" indent="-457200" algn="l">
              <a:buFont typeface="Wingdings" panose="05000000000000000000" pitchFamily="2" charset="2"/>
              <a:buChar char="Ø"/>
            </a:pPr>
            <a:endParaRPr lang="en-US" sz="3200" dirty="0"/>
          </a:p>
          <a:p>
            <a:pPr marL="457200" indent="-457200" algn="l">
              <a:buFont typeface="Wingdings" panose="05000000000000000000" pitchFamily="2" charset="2"/>
              <a:buChar char="Ø"/>
            </a:pPr>
            <a:endParaRPr lang="en-US" sz="3200" dirty="0"/>
          </a:p>
        </p:txBody>
      </p:sp>
      <p:sp>
        <p:nvSpPr>
          <p:cNvPr id="6" name="Title 1"/>
          <p:cNvSpPr txBox="1">
            <a:spLocks/>
          </p:cNvSpPr>
          <p:nvPr/>
        </p:nvSpPr>
        <p:spPr>
          <a:xfrm>
            <a:off x="609600" y="609600"/>
            <a:ext cx="6348413" cy="1320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b="1" kern="1200">
                <a:solidFill>
                  <a:schemeClr val="bg1"/>
                </a:solidFill>
                <a:latin typeface="+mj-lt"/>
                <a:ea typeface="+mj-ea"/>
                <a:cs typeface="+mj-cs"/>
              </a:defRPr>
            </a:lvl1pPr>
          </a:lstStyle>
          <a:p>
            <a:endParaRPr lang="en-US" altLang="en-US" dirty="0" smtClean="0"/>
          </a:p>
        </p:txBody>
      </p:sp>
      <p:sp>
        <p:nvSpPr>
          <p:cNvPr id="7" name="Content Placeholder 2"/>
          <p:cNvSpPr txBox="1">
            <a:spLocks/>
          </p:cNvSpPr>
          <p:nvPr/>
        </p:nvSpPr>
        <p:spPr>
          <a:xfrm>
            <a:off x="609600" y="1295400"/>
            <a:ext cx="6348413" cy="47466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4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endParaRPr lang="en-US" altLang="en-US" dirty="0" smtClean="0">
              <a:solidFill>
                <a:srgbClr val="00B050"/>
              </a:solidFill>
              <a:latin typeface="Britannic Bold" panose="020B0903060703020204" pitchFamily="34" charset="0"/>
            </a:endParaRPr>
          </a:p>
        </p:txBody>
      </p:sp>
      <p:pic>
        <p:nvPicPr>
          <p:cNvPr id="1028" name="Picture 4" descr="Kronos Workforce Ready Review | PC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77869"/>
            <a:ext cx="3424237" cy="192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1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FINANCIAL SERVICES</a:t>
            </a:r>
            <a:endParaRPr lang="en-US" dirty="0"/>
          </a:p>
        </p:txBody>
      </p:sp>
      <p:sp>
        <p:nvSpPr>
          <p:cNvPr id="3" name="Content Placeholder 2"/>
          <p:cNvSpPr>
            <a:spLocks noGrp="1"/>
          </p:cNvSpPr>
          <p:nvPr>
            <p:ph type="body" idx="1"/>
          </p:nvPr>
        </p:nvSpPr>
        <p:spPr/>
        <p:txBody>
          <a:bodyPr>
            <a:normAutofit/>
          </a:bodyPr>
          <a:lstStyle/>
          <a:p>
            <a:pPr>
              <a:buFont typeface="Wingdings" panose="05000000000000000000" pitchFamily="2" charset="2"/>
              <a:buChar char="v"/>
            </a:pPr>
            <a:r>
              <a:rPr lang="en-US" sz="2300" b="1" dirty="0" smtClean="0">
                <a:latin typeface="Arial" panose="020B0604020202020204" pitchFamily="34" charset="0"/>
                <a:cs typeface="Arial" panose="020B0604020202020204" pitchFamily="34" charset="0"/>
              </a:rPr>
              <a:t>.</a:t>
            </a:r>
            <a:r>
              <a:rPr lang="en-US" sz="2300" b="1" dirty="0">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sz="28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sz="2400" dirty="0"/>
          </a:p>
        </p:txBody>
      </p:sp>
      <p:sp>
        <p:nvSpPr>
          <p:cNvPr id="9" name="Content Placeholder 8"/>
          <p:cNvSpPr>
            <a:spLocks noGrp="1"/>
          </p:cNvSpPr>
          <p:nvPr>
            <p:ph sz="half" idx="2"/>
          </p:nvPr>
        </p:nvSpPr>
        <p:spPr/>
        <p:txBody>
          <a:bodyPr>
            <a:normAutofit fontScale="77500" lnSpcReduction="20000"/>
          </a:bodyPr>
          <a:lstStyle/>
          <a:p>
            <a:pPr lvl="1">
              <a:lnSpc>
                <a:spcPct val="170000"/>
              </a:lnSpc>
              <a:buFont typeface="Wingdings" panose="05000000000000000000" pitchFamily="2" charset="2"/>
              <a:buChar char="v"/>
            </a:pPr>
            <a:r>
              <a:rPr lang="en-US" sz="2300" dirty="0" smtClean="0">
                <a:latin typeface="Arial" panose="020B0604020202020204" pitchFamily="34" charset="0"/>
                <a:cs typeface="Arial" panose="020B0604020202020204" pitchFamily="34" charset="0"/>
              </a:rPr>
              <a:t>1</a:t>
            </a:r>
            <a:r>
              <a:rPr lang="en-US" sz="2300" baseline="30000" dirty="0" smtClean="0">
                <a:latin typeface="Arial" panose="020B0604020202020204" pitchFamily="34" charset="0"/>
                <a:cs typeface="Arial" panose="020B0604020202020204" pitchFamily="34" charset="0"/>
              </a:rPr>
              <a:t>st</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pay and salary increases for 9 and 10 month employees: </a:t>
            </a:r>
            <a:r>
              <a:rPr lang="en-US" sz="2300" b="1" dirty="0">
                <a:latin typeface="Arial" panose="020B0604020202020204" pitchFamily="34" charset="0"/>
                <a:cs typeface="Arial" panose="020B0604020202020204" pitchFamily="34" charset="0"/>
              </a:rPr>
              <a:t>September 1</a:t>
            </a:r>
            <a:r>
              <a:rPr lang="en-US" sz="2300" b="1" baseline="30000" dirty="0">
                <a:latin typeface="Arial" panose="020B0604020202020204" pitchFamily="34" charset="0"/>
                <a:cs typeface="Arial" panose="020B0604020202020204" pitchFamily="34" charset="0"/>
              </a:rPr>
              <a:t>st</a:t>
            </a:r>
            <a:r>
              <a:rPr lang="en-US" sz="2300" b="1" dirty="0">
                <a:latin typeface="Arial" panose="020B0604020202020204" pitchFamily="34" charset="0"/>
                <a:cs typeface="Arial" panose="020B0604020202020204" pitchFamily="34" charset="0"/>
              </a:rPr>
              <a:t> </a:t>
            </a:r>
          </a:p>
          <a:p>
            <a:pPr lvl="1">
              <a:lnSpc>
                <a:spcPct val="170000"/>
              </a:lnSpc>
              <a:buFont typeface="Wingdings" panose="05000000000000000000" pitchFamily="2" charset="2"/>
              <a:buChar char="v"/>
            </a:pPr>
            <a:r>
              <a:rPr lang="en-US" sz="2300" dirty="0">
                <a:latin typeface="Arial" panose="020B0604020202020204" pitchFamily="34" charset="0"/>
                <a:cs typeface="Arial" panose="020B0604020202020204" pitchFamily="34" charset="0"/>
              </a:rPr>
              <a:t>1</a:t>
            </a:r>
            <a:r>
              <a:rPr lang="en-US" sz="2300" baseline="30000" dirty="0">
                <a:latin typeface="Arial" panose="020B0604020202020204" pitchFamily="34" charset="0"/>
                <a:cs typeface="Arial" panose="020B0604020202020204" pitchFamily="34" charset="0"/>
              </a:rPr>
              <a:t>st</a:t>
            </a:r>
            <a:r>
              <a:rPr lang="en-US" sz="2300" dirty="0">
                <a:latin typeface="Arial" panose="020B0604020202020204" pitchFamily="34" charset="0"/>
                <a:cs typeface="Arial" panose="020B0604020202020204" pitchFamily="34" charset="0"/>
              </a:rPr>
              <a:t> pay and salary increases for 11 month employees: </a:t>
            </a:r>
            <a:r>
              <a:rPr lang="en-US" sz="2300" b="1" dirty="0">
                <a:latin typeface="Arial" panose="020B0604020202020204" pitchFamily="34" charset="0"/>
                <a:cs typeface="Arial" panose="020B0604020202020204" pitchFamily="34" charset="0"/>
              </a:rPr>
              <a:t>August 16</a:t>
            </a:r>
            <a:r>
              <a:rPr lang="en-US" sz="2300" b="1" baseline="30000" dirty="0">
                <a:latin typeface="Arial" panose="020B0604020202020204" pitchFamily="34" charset="0"/>
                <a:cs typeface="Arial" panose="020B0604020202020204" pitchFamily="34" charset="0"/>
              </a:rPr>
              <a:t>th</a:t>
            </a:r>
            <a:r>
              <a:rPr lang="en-US" sz="2300" b="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 </a:t>
            </a:r>
          </a:p>
        </p:txBody>
      </p:sp>
      <p:sp>
        <p:nvSpPr>
          <p:cNvPr id="10" name="Text Placeholder 9"/>
          <p:cNvSpPr>
            <a:spLocks noGrp="1"/>
          </p:cNvSpPr>
          <p:nvPr>
            <p:ph type="body" sz="quarter" idx="3"/>
          </p:nvPr>
        </p:nvSpPr>
        <p:spPr>
          <a:xfrm>
            <a:off x="2133600" y="1752600"/>
            <a:ext cx="4041775" cy="848700"/>
          </a:xfrm>
        </p:spPr>
        <p:txBody>
          <a:bodyPr>
            <a:normAutofit fontScale="62500" lnSpcReduction="20000"/>
          </a:bodyPr>
          <a:lstStyle/>
          <a:p>
            <a:pPr lvl="0"/>
            <a:endParaRPr lang="en-US" sz="1800" b="0" dirty="0">
              <a:solidFill>
                <a:prstClr val="black"/>
              </a:solidFill>
              <a:latin typeface="Arial" panose="020B0604020202020204" pitchFamily="34" charset="0"/>
              <a:cs typeface="Arial" panose="020B0604020202020204" pitchFamily="34" charset="0"/>
            </a:endParaRPr>
          </a:p>
          <a:p>
            <a:pPr marL="857250" indent="-857250" algn="ctr">
              <a:buFont typeface="Wingdings" panose="05000000000000000000" pitchFamily="2" charset="2"/>
              <a:buChar char="v"/>
            </a:pPr>
            <a:r>
              <a:rPr lang="en-US" sz="6400" dirty="0" smtClean="0">
                <a:latin typeface="Arial" panose="020B0604020202020204" pitchFamily="34" charset="0"/>
                <a:cs typeface="Arial" panose="020B0604020202020204" pitchFamily="34" charset="0"/>
              </a:rPr>
              <a:t>First Pay</a:t>
            </a:r>
            <a:endParaRPr lang="en-US" sz="6400" dirty="0">
              <a:latin typeface="Arial" panose="020B0604020202020204" pitchFamily="34" charset="0"/>
              <a:cs typeface="Arial" panose="020B0604020202020204" pitchFamily="34" charset="0"/>
            </a:endParaRPr>
          </a:p>
        </p:txBody>
      </p:sp>
      <p:sp>
        <p:nvSpPr>
          <p:cNvPr id="11" name="Content Placeholder 10"/>
          <p:cNvSpPr>
            <a:spLocks noGrp="1"/>
          </p:cNvSpPr>
          <p:nvPr>
            <p:ph sz="quarter" idx="4"/>
          </p:nvPr>
        </p:nvSpPr>
        <p:spPr/>
        <p:txBody>
          <a:bodyPr/>
          <a:lstStyle/>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1</a:t>
            </a:r>
            <a:r>
              <a:rPr lang="en-US" sz="1800" baseline="30000" dirty="0">
                <a:latin typeface="Arial" panose="020B0604020202020204" pitchFamily="34" charset="0"/>
                <a:cs typeface="Arial" panose="020B0604020202020204" pitchFamily="34" charset="0"/>
              </a:rPr>
              <a:t>st</a:t>
            </a:r>
            <a:r>
              <a:rPr lang="en-US" sz="1800" dirty="0">
                <a:latin typeface="Arial" panose="020B0604020202020204" pitchFamily="34" charset="0"/>
                <a:cs typeface="Arial" panose="020B0604020202020204" pitchFamily="34" charset="0"/>
              </a:rPr>
              <a:t> pay for 12 month employees: Effective, </a:t>
            </a:r>
            <a:r>
              <a:rPr lang="en-US" sz="1800" b="1" dirty="0">
                <a:latin typeface="Arial" panose="020B0604020202020204" pitchFamily="34" charset="0"/>
                <a:cs typeface="Arial" panose="020B0604020202020204" pitchFamily="34" charset="0"/>
              </a:rPr>
              <a:t>July 1</a:t>
            </a:r>
            <a:r>
              <a:rPr lang="en-US" sz="1800" b="1" baseline="30000" dirty="0">
                <a:latin typeface="Arial" panose="020B0604020202020204" pitchFamily="34" charset="0"/>
                <a:cs typeface="Arial" panose="020B0604020202020204" pitchFamily="34" charset="0"/>
              </a:rPr>
              <a:t>st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but will be reflected in their </a:t>
            </a:r>
            <a:r>
              <a:rPr lang="en-US" sz="1800" b="1" dirty="0">
                <a:latin typeface="Arial" panose="020B0604020202020204" pitchFamily="34" charset="0"/>
                <a:cs typeface="Arial" panose="020B0604020202020204" pitchFamily="34" charset="0"/>
              </a:rPr>
              <a:t>August 16</a:t>
            </a:r>
            <a:r>
              <a:rPr lang="en-US" sz="1800" b="1" baseline="30000" dirty="0">
                <a:latin typeface="Arial" panose="020B0604020202020204" pitchFamily="34" charset="0"/>
                <a:cs typeface="Arial" panose="020B0604020202020204" pitchFamily="34" charset="0"/>
              </a:rPr>
              <a:t>th</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pay. The retroactive amounts from </a:t>
            </a:r>
            <a:r>
              <a:rPr lang="en-US" sz="1800" i="1" dirty="0">
                <a:latin typeface="Arial" panose="020B0604020202020204" pitchFamily="34" charset="0"/>
                <a:cs typeface="Arial" panose="020B0604020202020204" pitchFamily="34" charset="0"/>
              </a:rPr>
              <a:t>July 2023 </a:t>
            </a:r>
            <a:r>
              <a:rPr lang="en-US" sz="1800" dirty="0">
                <a:latin typeface="Arial" panose="020B0604020202020204" pitchFamily="34" charset="0"/>
                <a:cs typeface="Arial" panose="020B0604020202020204" pitchFamily="34" charset="0"/>
              </a:rPr>
              <a:t>will be a separate paycheck on </a:t>
            </a:r>
            <a:r>
              <a:rPr lang="en-US" sz="1800" b="1" dirty="0">
                <a:latin typeface="Arial" panose="020B0604020202020204" pitchFamily="34" charset="0"/>
                <a:cs typeface="Arial" panose="020B0604020202020204" pitchFamily="34" charset="0"/>
              </a:rPr>
              <a:t>August 16</a:t>
            </a:r>
            <a:r>
              <a:rPr lang="en-US" sz="1800" b="1" baseline="30000" dirty="0">
                <a:latin typeface="Arial" panose="020B0604020202020204" pitchFamily="34" charset="0"/>
                <a:cs typeface="Arial" panose="020B0604020202020204" pitchFamily="34" charset="0"/>
              </a:rPr>
              <a:t>th</a:t>
            </a:r>
            <a:endParaRPr lang="en-US" sz="1800" dirty="0"/>
          </a:p>
          <a:p>
            <a:pPr>
              <a:buFont typeface="Wingdings" panose="05000000000000000000" pitchFamily="2" charset="2"/>
              <a:buChar char="v"/>
            </a:pPr>
            <a:endParaRPr lang="en-US" dirty="0"/>
          </a:p>
        </p:txBody>
      </p:sp>
      <p:pic>
        <p:nvPicPr>
          <p:cNvPr id="5" name="Picture 4" descr="Cartoon Black Girl Holding Paycheck Stock Illustration - Illustration ..."/>
          <p:cNvPicPr>
            <a:picLocks noChangeAspect="1"/>
          </p:cNvPicPr>
          <p:nvPr/>
        </p:nvPicPr>
        <p:blipFill rotWithShape="1">
          <a:blip r:embed="rId2" cstate="print">
            <a:extLst>
              <a:ext uri="{28A0092B-C50C-407E-A947-70E740481C1C}">
                <a14:useLocalDpi xmlns:a14="http://schemas.microsoft.com/office/drawing/2010/main" val="0"/>
              </a:ext>
            </a:extLst>
          </a:blip>
          <a:srcRect l="2" r="1571" b="9625"/>
          <a:stretch/>
        </p:blipFill>
        <p:spPr>
          <a:xfrm>
            <a:off x="5486400" y="4608786"/>
            <a:ext cx="2819400" cy="2138856"/>
          </a:xfrm>
          <a:prstGeom prst="rect">
            <a:avLst/>
          </a:prstGeom>
        </p:spPr>
      </p:pic>
    </p:spTree>
    <p:extLst>
      <p:ext uri="{BB962C8B-B14F-4D97-AF65-F5344CB8AC3E}">
        <p14:creationId xmlns:p14="http://schemas.microsoft.com/office/powerpoint/2010/main" val="19585126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Workflow to Payroll</a:t>
            </a:r>
            <a:endParaRPr lang="en-US" sz="6000" dirty="0"/>
          </a:p>
        </p:txBody>
      </p:sp>
      <p:graphicFrame>
        <p:nvGraphicFramePr>
          <p:cNvPr id="6" name="Content Placeholder 3"/>
          <p:cNvGraphicFramePr>
            <a:graphicFrameLocks noGrp="1"/>
          </p:cNvGraphicFramePr>
          <p:nvPr>
            <p:ph sz="half" idx="1"/>
            <p:extLst/>
          </p:nvPr>
        </p:nvGraphicFramePr>
        <p:xfrm>
          <a:off x="2463217" y="1752600"/>
          <a:ext cx="40386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noGrp="1"/>
          </p:cNvGraphicFramePr>
          <p:nvPr>
            <p:ph sz="half" idx="2"/>
            <p:extLst/>
          </p:nvPr>
        </p:nvGraphicFramePr>
        <p:xfrm>
          <a:off x="228600" y="3706361"/>
          <a:ext cx="4038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p:cNvGraphicFramePr>
            <a:graphicFrameLocks/>
          </p:cNvGraphicFramePr>
          <p:nvPr>
            <p:extLst/>
          </p:nvPr>
        </p:nvGraphicFramePr>
        <p:xfrm>
          <a:off x="4482517" y="3782561"/>
          <a:ext cx="4419600" cy="2209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61241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Negative Impacts to Employees </a:t>
            </a:r>
            <a:r>
              <a:rPr lang="en-US" sz="4000" dirty="0"/>
              <a:t>W</a:t>
            </a:r>
            <a:r>
              <a:rPr lang="en-US" sz="4000" dirty="0" smtClean="0"/>
              <a:t>hen the Workflow </a:t>
            </a:r>
            <a:r>
              <a:rPr lang="en-US" sz="4000" dirty="0"/>
              <a:t>F</a:t>
            </a:r>
            <a:r>
              <a:rPr lang="en-US" sz="4000" dirty="0" smtClean="0"/>
              <a:t>ails</a:t>
            </a:r>
            <a:endParaRPr lang="en-US" sz="4000" dirty="0"/>
          </a:p>
        </p:txBody>
      </p:sp>
      <p:sp>
        <p:nvSpPr>
          <p:cNvPr id="3" name="Content Placeholder 2"/>
          <p:cNvSpPr>
            <a:spLocks noGrp="1"/>
          </p:cNvSpPr>
          <p:nvPr>
            <p:ph idx="1"/>
          </p:nvPr>
        </p:nvSpPr>
        <p:spPr/>
        <p:txBody>
          <a:bodyPr>
            <a:normAutofit/>
          </a:bodyPr>
          <a:lstStyle/>
          <a:p>
            <a:pPr marL="457200" indent="-457200" algn="l">
              <a:buFont typeface="Wingdings" panose="05000000000000000000" pitchFamily="2" charset="2"/>
              <a:buChar char="Ø"/>
            </a:pPr>
            <a:r>
              <a:rPr lang="en-US" sz="3200" dirty="0" smtClean="0"/>
              <a:t>If employees are </a:t>
            </a:r>
            <a:r>
              <a:rPr lang="en-US" sz="3200" dirty="0"/>
              <a:t>working prior to the “Frontline” process </a:t>
            </a:r>
            <a:r>
              <a:rPr lang="en-US" sz="3200" dirty="0" smtClean="0"/>
              <a:t>being completed this will delay their pay . </a:t>
            </a:r>
          </a:p>
          <a:p>
            <a:pPr marL="457200" indent="-457200" algn="l">
              <a:buFont typeface="Wingdings" panose="05000000000000000000" pitchFamily="2" charset="2"/>
              <a:buChar char="Ø"/>
            </a:pPr>
            <a:r>
              <a:rPr lang="en-US" sz="3200" dirty="0" smtClean="0"/>
              <a:t>If employees are working prior to the “Frontline” process being completed the hiring manager is in violation of HR process.</a:t>
            </a:r>
            <a:endParaRPr lang="en-US" sz="2000" dirty="0"/>
          </a:p>
          <a:p>
            <a:pPr algn="l"/>
            <a:endParaRPr lang="en-US" sz="3200" dirty="0"/>
          </a:p>
          <a:p>
            <a:pPr algn="l"/>
            <a:endParaRPr lang="en-US" sz="3200" dirty="0" smtClean="0"/>
          </a:p>
          <a:p>
            <a:pPr algn="l"/>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90668"/>
            <a:ext cx="2451171" cy="1462532"/>
          </a:xfrm>
          <a:prstGeom prst="rect">
            <a:avLst/>
          </a:prstGeom>
        </p:spPr>
      </p:pic>
    </p:spTree>
    <p:extLst>
      <p:ext uri="{BB962C8B-B14F-4D97-AF65-F5344CB8AC3E}">
        <p14:creationId xmlns:p14="http://schemas.microsoft.com/office/powerpoint/2010/main" val="2137757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Frontline</a:t>
            </a:r>
            <a:endParaRPr lang="en-US" sz="7200" dirty="0"/>
          </a:p>
        </p:txBody>
      </p:sp>
      <p:sp>
        <p:nvSpPr>
          <p:cNvPr id="3" name="Content Placeholder 2"/>
          <p:cNvSpPr>
            <a:spLocks noGrp="1"/>
          </p:cNvSpPr>
          <p:nvPr>
            <p:ph idx="1"/>
          </p:nvPr>
        </p:nvSpPr>
        <p:spPr/>
        <p:txBody>
          <a:bodyPr>
            <a:normAutofit/>
          </a:bodyPr>
          <a:lstStyle/>
          <a:p>
            <a:pPr marL="457200" indent="-457200" algn="l">
              <a:buFont typeface="Wingdings" panose="05000000000000000000" pitchFamily="2" charset="2"/>
              <a:buChar char="Ø"/>
            </a:pPr>
            <a:r>
              <a:rPr lang="en-US" sz="3000" dirty="0"/>
              <a:t>All Frontline applications should be completed two weeks prior to the employee’s start </a:t>
            </a:r>
            <a:r>
              <a:rPr lang="en-US" sz="3000" dirty="0" smtClean="0"/>
              <a:t>date so employee will be able to swipe at clock.</a:t>
            </a:r>
          </a:p>
          <a:p>
            <a:pPr marL="457200" indent="-457200" algn="l">
              <a:buFont typeface="Wingdings" panose="05000000000000000000" pitchFamily="2" charset="2"/>
              <a:buChar char="Ø"/>
            </a:pPr>
            <a:r>
              <a:rPr lang="en-US" sz="3000" dirty="0" smtClean="0"/>
              <a:t>All questions pertaining to Frontline are handled through Human Resources.</a:t>
            </a:r>
          </a:p>
          <a:p>
            <a:pPr algn="l"/>
            <a:endParaRPr lang="en-US" sz="3000" dirty="0"/>
          </a:p>
          <a:p>
            <a:pPr marL="571500" indent="-571500" algn="l">
              <a:buFont typeface="Arial" panose="020B0604020202020204" pitchFamily="34" charset="0"/>
              <a:buChar char="•"/>
            </a:pPr>
            <a:endParaRPr lang="en-US" sz="3200" dirty="0" smtClean="0"/>
          </a:p>
          <a:p>
            <a:pPr marL="571500" indent="-571500" algn="l">
              <a:buFont typeface="Arial" panose="020B0604020202020204" pitchFamily="34" charset="0"/>
              <a:buChar char="•"/>
            </a:pPr>
            <a:endParaRPr lang="en-US" sz="3200" dirty="0"/>
          </a:p>
        </p:txBody>
      </p:sp>
      <p:pic>
        <p:nvPicPr>
          <p:cNvPr id="4" name="Picture 3"/>
          <p:cNvPicPr>
            <a:picLocks noChangeAspect="1"/>
          </p:cNvPicPr>
          <p:nvPr/>
        </p:nvPicPr>
        <p:blipFill>
          <a:blip r:embed="rId2"/>
          <a:stretch>
            <a:fillRect/>
          </a:stretch>
        </p:blipFill>
        <p:spPr>
          <a:xfrm>
            <a:off x="3977846" y="4419600"/>
            <a:ext cx="4648200" cy="1892767"/>
          </a:xfrm>
          <a:prstGeom prst="rect">
            <a:avLst/>
          </a:prstGeom>
        </p:spPr>
      </p:pic>
    </p:spTree>
    <p:extLst>
      <p:ext uri="{BB962C8B-B14F-4D97-AF65-F5344CB8AC3E}">
        <p14:creationId xmlns:p14="http://schemas.microsoft.com/office/powerpoint/2010/main" val="50998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Employees </a:t>
            </a:r>
            <a:br>
              <a:rPr lang="en-US" dirty="0" smtClean="0"/>
            </a:br>
            <a:r>
              <a:rPr lang="en-US" dirty="0" smtClean="0"/>
              <a:t>Clocking in/out </a:t>
            </a:r>
            <a:endParaRPr lang="en-US" dirty="0"/>
          </a:p>
        </p:txBody>
      </p:sp>
      <p:sp>
        <p:nvSpPr>
          <p:cNvPr id="3" name="Content Placeholder 2"/>
          <p:cNvSpPr>
            <a:spLocks noGrp="1"/>
          </p:cNvSpPr>
          <p:nvPr>
            <p:ph idx="1"/>
          </p:nvPr>
        </p:nvSpPr>
        <p:spPr/>
        <p:txBody>
          <a:bodyPr>
            <a:normAutofit/>
          </a:bodyPr>
          <a:lstStyle/>
          <a:p>
            <a:pPr marL="457200" indent="-457200" algn="l">
              <a:buFont typeface="Wingdings" panose="05000000000000000000" pitchFamily="2" charset="2"/>
              <a:buChar char="Ø"/>
            </a:pPr>
            <a:r>
              <a:rPr lang="en-US" sz="3200" dirty="0" smtClean="0"/>
              <a:t>Employees working Additional Work (Hourly)</a:t>
            </a:r>
          </a:p>
          <a:p>
            <a:pPr marL="1200150" lvl="1" indent="-457200">
              <a:buFont typeface="Wingdings" panose="05000000000000000000" pitchFamily="2" charset="2"/>
              <a:buChar char="Ø"/>
            </a:pPr>
            <a:r>
              <a:rPr lang="en-US" dirty="0" smtClean="0"/>
              <a:t>Examples </a:t>
            </a:r>
            <a:r>
              <a:rPr lang="en-US" dirty="0"/>
              <a:t>of Additional </a:t>
            </a:r>
            <a:r>
              <a:rPr lang="en-US" dirty="0" smtClean="0"/>
              <a:t>Work</a:t>
            </a:r>
            <a:r>
              <a:rPr lang="en-US" sz="2000" dirty="0" smtClean="0"/>
              <a:t>:</a:t>
            </a:r>
          </a:p>
          <a:p>
            <a:pPr marL="1600200" lvl="2" indent="-457200">
              <a:buFont typeface="Wingdings" panose="05000000000000000000" pitchFamily="2" charset="2"/>
              <a:buChar char="Ø"/>
            </a:pPr>
            <a:r>
              <a:rPr lang="en-US" dirty="0" smtClean="0"/>
              <a:t>After </a:t>
            </a:r>
            <a:r>
              <a:rPr lang="en-US" dirty="0"/>
              <a:t>school</a:t>
            </a:r>
            <a:r>
              <a:rPr lang="en-US" sz="2800" dirty="0"/>
              <a:t>	</a:t>
            </a:r>
          </a:p>
          <a:p>
            <a:pPr marL="1600200" lvl="2" indent="-457200">
              <a:buFont typeface="Wingdings" panose="05000000000000000000" pitchFamily="2" charset="2"/>
              <a:buChar char="Ø"/>
            </a:pPr>
            <a:r>
              <a:rPr lang="en-US" dirty="0"/>
              <a:t>CRP</a:t>
            </a:r>
          </a:p>
          <a:p>
            <a:pPr marL="1600200" lvl="2" indent="-457200">
              <a:buFont typeface="Wingdings" panose="05000000000000000000" pitchFamily="2" charset="2"/>
              <a:buChar char="Ø"/>
            </a:pPr>
            <a:r>
              <a:rPr lang="en-US" dirty="0"/>
              <a:t>Federal Programs</a:t>
            </a:r>
          </a:p>
          <a:p>
            <a:endParaRPr lang="en-US" dirty="0"/>
          </a:p>
        </p:txBody>
      </p:sp>
    </p:spTree>
    <p:extLst>
      <p:ext uri="{BB962C8B-B14F-4D97-AF65-F5344CB8AC3E}">
        <p14:creationId xmlns:p14="http://schemas.microsoft.com/office/powerpoint/2010/main" val="35292432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t="5864" b="5864"/>
          <a:stretch>
            <a:fillRect/>
          </a:stretch>
        </p:blipFill>
        <p:spPr>
          <a:xfrm>
            <a:off x="152400" y="1981200"/>
            <a:ext cx="4419600" cy="3352800"/>
          </a:xfrm>
          <a:prstGeom prst="rect">
            <a:avLst/>
          </a:prstGeom>
        </p:spPr>
      </p:pic>
      <p:sp>
        <p:nvSpPr>
          <p:cNvPr id="4" name="Content Placeholder 3"/>
          <p:cNvSpPr>
            <a:spLocks noGrp="1"/>
          </p:cNvSpPr>
          <p:nvPr>
            <p:ph type="body" sz="half" idx="2"/>
          </p:nvPr>
        </p:nvSpPr>
        <p:spPr>
          <a:xfrm>
            <a:off x="1825239" y="4953000"/>
            <a:ext cx="5486400" cy="1371600"/>
          </a:xfrm>
        </p:spPr>
        <p:txBody>
          <a:bodyPr>
            <a:normAutofit/>
          </a:bodyPr>
          <a:lstStyle/>
          <a:p>
            <a:pPr marL="285750" lvl="0" indent="-285750" eaLnBrk="0" fontAlgn="base" hangingPunct="0">
              <a:spcBef>
                <a:spcPct val="0"/>
              </a:spcBef>
              <a:spcAft>
                <a:spcPct val="0"/>
              </a:spcAft>
              <a:buFont typeface="Wingdings" panose="05000000000000000000" pitchFamily="2" charset="2"/>
              <a:buChar char="Ø"/>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endParaRPr lang="en-US" altLang="en-US" dirty="0" smtClean="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r>
              <a:rPr lang="en-US" altLang="en-US" sz="2200" dirty="0" smtClean="0">
                <a:ea typeface="Calibri" panose="020F0502020204030204" pitchFamily="34" charset="0"/>
                <a:cs typeface="Times New Roman" panose="02020603050405020304" pitchFamily="18" charset="0"/>
              </a:rPr>
              <a:t>Touch </a:t>
            </a:r>
            <a:r>
              <a:rPr lang="en-US" altLang="en-US" sz="2200" dirty="0">
                <a:ea typeface="Calibri" panose="020F0502020204030204" pitchFamily="34" charset="0"/>
                <a:cs typeface="Times New Roman" panose="02020603050405020304" pitchFamily="18" charset="0"/>
              </a:rPr>
              <a:t>the Additional Work button and then hold your badge up as if you are swiping </a:t>
            </a:r>
            <a:r>
              <a:rPr lang="en-US" altLang="en-US" sz="2200" dirty="0" smtClean="0">
                <a:ea typeface="Calibri" panose="020F0502020204030204" pitchFamily="34" charset="0"/>
                <a:cs typeface="Times New Roman" panose="02020603050405020304" pitchFamily="18" charset="0"/>
              </a:rPr>
              <a:t>in.</a:t>
            </a:r>
            <a:endParaRPr lang="en-US" altLang="en-US" sz="2200" dirty="0"/>
          </a:p>
        </p:txBody>
      </p:sp>
      <p:sp>
        <p:nvSpPr>
          <p:cNvPr id="2" name="Title 1"/>
          <p:cNvSpPr>
            <a:spLocks noGrp="1"/>
          </p:cNvSpPr>
          <p:nvPr>
            <p:ph type="title" idx="4294967295"/>
          </p:nvPr>
        </p:nvSpPr>
        <p:spPr>
          <a:xfrm>
            <a:off x="0" y="274638"/>
            <a:ext cx="7086600" cy="1143000"/>
          </a:xfrm>
        </p:spPr>
        <p:txBody>
          <a:bodyPr>
            <a:noAutofit/>
          </a:bodyPr>
          <a:lstStyle/>
          <a:p>
            <a:pPr algn="ctr"/>
            <a:r>
              <a:rPr lang="en-US" dirty="0" smtClean="0"/>
              <a:t>How to Swipe for Additional Work</a:t>
            </a:r>
            <a:endParaRPr lang="en-US" dirty="0"/>
          </a:p>
        </p:txBody>
      </p:sp>
      <p:sp>
        <p:nvSpPr>
          <p:cNvPr id="5" name="Rectangle 2"/>
          <p:cNvSpPr>
            <a:spLocks noChangeArrowheads="1"/>
          </p:cNvSpPr>
          <p:nvPr/>
        </p:nvSpPr>
        <p:spPr bwMode="auto">
          <a:xfrm>
            <a:off x="2176584" y="40531"/>
            <a:ext cx="5392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3"/>
          <a:srcRect l="10078" t="20043" b="28781"/>
          <a:stretch/>
        </p:blipFill>
        <p:spPr>
          <a:xfrm>
            <a:off x="4800600" y="2095500"/>
            <a:ext cx="4119276" cy="3124200"/>
          </a:xfrm>
          <a:prstGeom prst="rect">
            <a:avLst/>
          </a:prstGeom>
        </p:spPr>
      </p:pic>
    </p:spTree>
    <p:extLst>
      <p:ext uri="{BB962C8B-B14F-4D97-AF65-F5344CB8AC3E}">
        <p14:creationId xmlns:p14="http://schemas.microsoft.com/office/powerpoint/2010/main" val="36676691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1524000" y="5059362"/>
            <a:ext cx="6861561" cy="1371600"/>
          </a:xfrm>
        </p:spPr>
        <p:txBody>
          <a:bodyPr>
            <a:normAutofit/>
          </a:bodyPr>
          <a:lstStyle/>
          <a:p>
            <a:pPr marL="285750" lvl="0" indent="-285750" eaLnBrk="0" fontAlgn="base" hangingPunct="0">
              <a:spcBef>
                <a:spcPct val="0"/>
              </a:spcBef>
              <a:spcAft>
                <a:spcPct val="0"/>
              </a:spcAft>
              <a:buFont typeface="Wingdings" panose="05000000000000000000" pitchFamily="2" charset="2"/>
              <a:buChar char="Ø"/>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endParaRPr lang="en-US" altLang="en-US" dirty="0">
              <a:ea typeface="Calibri" panose="020F0502020204030204" pitchFamily="34" charset="0"/>
              <a:cs typeface="Times New Roman" panose="02020603050405020304" pitchFamily="18" charset="0"/>
            </a:endParaRPr>
          </a:p>
          <a:p>
            <a:pPr lvl="0" eaLnBrk="0" fontAlgn="base" hangingPunct="0">
              <a:spcBef>
                <a:spcPct val="0"/>
              </a:spcBef>
              <a:spcAft>
                <a:spcPct val="0"/>
              </a:spcAft>
              <a:buFont typeface="Wingdings" panose="05000000000000000000" pitchFamily="2" charset="2"/>
              <a:buChar char="Ø"/>
            </a:pPr>
            <a:r>
              <a:rPr lang="en-US" altLang="en-US" sz="2200" dirty="0" smtClean="0">
                <a:ea typeface="Calibri" panose="020F0502020204030204" pitchFamily="34" charset="0"/>
                <a:cs typeface="Times New Roman" panose="02020603050405020304" pitchFamily="18" charset="0"/>
              </a:rPr>
              <a:t>  </a:t>
            </a:r>
            <a:r>
              <a:rPr lang="en-US" altLang="en-US" sz="2800" dirty="0" smtClean="0">
                <a:ea typeface="Calibri" panose="020F0502020204030204" pitchFamily="34" charset="0"/>
                <a:cs typeface="Times New Roman" panose="02020603050405020304" pitchFamily="18" charset="0"/>
              </a:rPr>
              <a:t>Select </a:t>
            </a:r>
            <a:r>
              <a:rPr lang="en-US" altLang="en-US" sz="2800" dirty="0">
                <a:ea typeface="Calibri" panose="020F0502020204030204" pitchFamily="34" charset="0"/>
                <a:cs typeface="Times New Roman" panose="02020603050405020304" pitchFamily="18" charset="0"/>
              </a:rPr>
              <a:t>your job from the drop down menu.</a:t>
            </a:r>
            <a:endParaRPr lang="en-US" altLang="en-US" sz="2800" dirty="0"/>
          </a:p>
          <a:p>
            <a:pPr marL="285750" lvl="0" indent="-285750" eaLnBrk="0" fontAlgn="base" hangingPunct="0">
              <a:spcBef>
                <a:spcPct val="0"/>
              </a:spcBef>
              <a:spcAft>
                <a:spcPct val="0"/>
              </a:spcAft>
              <a:buFont typeface="Wingdings" panose="05000000000000000000" pitchFamily="2" charset="2"/>
              <a:buChar char="Ø"/>
            </a:pPr>
            <a:endParaRPr lang="en-US" altLang="en-US"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idx="4294967295"/>
          </p:nvPr>
        </p:nvSpPr>
        <p:spPr>
          <a:xfrm>
            <a:off x="0" y="274638"/>
            <a:ext cx="7086600" cy="1143000"/>
          </a:xfrm>
        </p:spPr>
        <p:txBody>
          <a:bodyPr>
            <a:noAutofit/>
          </a:bodyPr>
          <a:lstStyle/>
          <a:p>
            <a:pPr algn="ctr"/>
            <a:r>
              <a:rPr lang="en-US" dirty="0" smtClean="0"/>
              <a:t>How to Swipe for Additional Work</a:t>
            </a:r>
            <a:endParaRPr lang="en-US" dirty="0"/>
          </a:p>
        </p:txBody>
      </p:sp>
      <p:sp>
        <p:nvSpPr>
          <p:cNvPr id="5" name="Rectangle 2"/>
          <p:cNvSpPr>
            <a:spLocks noChangeArrowheads="1"/>
          </p:cNvSpPr>
          <p:nvPr/>
        </p:nvSpPr>
        <p:spPr bwMode="auto">
          <a:xfrm>
            <a:off x="2176584" y="40531"/>
            <a:ext cx="5392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Placeholder 6"/>
          <p:cNvPicPr>
            <a:picLocks noGrp="1" noChangeAspect="1"/>
          </p:cNvPicPr>
          <p:nvPr>
            <p:ph type="pic" idx="1"/>
          </p:nvPr>
        </p:nvPicPr>
        <p:blipFill rotWithShape="1">
          <a:blip r:embed="rId2"/>
          <a:srcRect t="32282" b="22902"/>
          <a:stretch/>
        </p:blipFill>
        <p:spPr>
          <a:xfrm>
            <a:off x="1752600" y="1800225"/>
            <a:ext cx="6172200" cy="3686175"/>
          </a:xfrm>
          <a:prstGeom prst="rect">
            <a:avLst/>
          </a:prstGeom>
        </p:spPr>
      </p:pic>
    </p:spTree>
    <p:extLst>
      <p:ext uri="{BB962C8B-B14F-4D97-AF65-F5344CB8AC3E}">
        <p14:creationId xmlns:p14="http://schemas.microsoft.com/office/powerpoint/2010/main" val="32553894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1825239" y="4953000"/>
            <a:ext cx="5486400" cy="1371600"/>
          </a:xfrm>
        </p:spPr>
        <p:txBody>
          <a:bodyPr>
            <a:normAutofit/>
          </a:bodyPr>
          <a:lstStyle/>
          <a:p>
            <a:pPr marL="285750" lvl="0" indent="-285750" eaLnBrk="0" fontAlgn="base" hangingPunct="0">
              <a:spcBef>
                <a:spcPct val="0"/>
              </a:spcBef>
              <a:spcAft>
                <a:spcPct val="0"/>
              </a:spcAft>
              <a:buFont typeface="Wingdings" panose="05000000000000000000" pitchFamily="2" charset="2"/>
              <a:buChar char="Ø"/>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endParaRPr lang="en-US" altLang="en-US"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idx="4294967295"/>
          </p:nvPr>
        </p:nvSpPr>
        <p:spPr>
          <a:xfrm>
            <a:off x="0" y="274638"/>
            <a:ext cx="7086600" cy="1143000"/>
          </a:xfrm>
        </p:spPr>
        <p:txBody>
          <a:bodyPr>
            <a:noAutofit/>
          </a:bodyPr>
          <a:lstStyle/>
          <a:p>
            <a:pPr algn="ctr"/>
            <a:r>
              <a:rPr lang="en-US" dirty="0" smtClean="0"/>
              <a:t>How to Swipe for Additional Work</a:t>
            </a:r>
            <a:endParaRPr lang="en-US" dirty="0"/>
          </a:p>
        </p:txBody>
      </p:sp>
      <p:sp>
        <p:nvSpPr>
          <p:cNvPr id="5" name="Rectangle 2"/>
          <p:cNvSpPr>
            <a:spLocks noChangeArrowheads="1"/>
          </p:cNvSpPr>
          <p:nvPr/>
        </p:nvSpPr>
        <p:spPr bwMode="auto">
          <a:xfrm>
            <a:off x="2176584" y="40531"/>
            <a:ext cx="5392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303373" y="5416263"/>
            <a:ext cx="7139035" cy="749873"/>
          </a:xfrm>
          <a:prstGeom prst="rect">
            <a:avLst/>
          </a:prstGeom>
        </p:spPr>
      </p:pic>
      <p:pic>
        <p:nvPicPr>
          <p:cNvPr id="8" name="Picture Placeholder 7"/>
          <p:cNvPicPr>
            <a:picLocks noGrp="1" noChangeAspect="1"/>
          </p:cNvPicPr>
          <p:nvPr>
            <p:ph type="pic" idx="1"/>
          </p:nvPr>
        </p:nvPicPr>
        <p:blipFill rotWithShape="1">
          <a:blip r:embed="rId3"/>
          <a:srcRect l="26179" t="12541" r="35661" b="9280"/>
          <a:stretch/>
        </p:blipFill>
        <p:spPr>
          <a:xfrm rot="5400000">
            <a:off x="3029723" y="551677"/>
            <a:ext cx="3617954" cy="6324600"/>
          </a:xfrm>
          <a:prstGeom prst="rect">
            <a:avLst/>
          </a:prstGeom>
        </p:spPr>
      </p:pic>
    </p:spTree>
    <p:extLst>
      <p:ext uri="{BB962C8B-B14F-4D97-AF65-F5344CB8AC3E}">
        <p14:creationId xmlns:p14="http://schemas.microsoft.com/office/powerpoint/2010/main" val="21609585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t="5864" b="5864"/>
          <a:stretch>
            <a:fillRect/>
          </a:stretch>
        </p:blipFill>
        <p:spPr>
          <a:xfrm>
            <a:off x="1825238" y="1905000"/>
            <a:ext cx="5870961" cy="3587810"/>
          </a:xfrm>
          <a:prstGeom prst="rect">
            <a:avLst/>
          </a:prstGeom>
        </p:spPr>
      </p:pic>
      <p:sp>
        <p:nvSpPr>
          <p:cNvPr id="4" name="Content Placeholder 3"/>
          <p:cNvSpPr>
            <a:spLocks noGrp="1"/>
          </p:cNvSpPr>
          <p:nvPr>
            <p:ph type="body" sz="half" idx="2"/>
          </p:nvPr>
        </p:nvSpPr>
        <p:spPr>
          <a:xfrm>
            <a:off x="1825239" y="4953000"/>
            <a:ext cx="5486400" cy="1371600"/>
          </a:xfrm>
        </p:spPr>
        <p:txBody>
          <a:bodyPr>
            <a:normAutofit fontScale="92500" lnSpcReduction="10000"/>
          </a:bodyPr>
          <a:lstStyle/>
          <a:p>
            <a:pPr marL="285750" lvl="0" indent="-285750" eaLnBrk="0" fontAlgn="base" hangingPunct="0">
              <a:spcBef>
                <a:spcPct val="0"/>
              </a:spcBef>
              <a:spcAft>
                <a:spcPct val="0"/>
              </a:spcAft>
              <a:buFont typeface="Wingdings" panose="05000000000000000000" pitchFamily="2" charset="2"/>
              <a:buChar char="Ø"/>
            </a:pPr>
            <a:endParaRPr lang="en-US" altLang="en-US" dirty="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endParaRPr lang="en-US" altLang="en-US" sz="2800" dirty="0" smtClean="0">
              <a:solidFill>
                <a:prstClr val="black"/>
              </a:solidFill>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pPr>
            <a:r>
              <a:rPr lang="en-US" altLang="en-US" sz="2800" dirty="0" smtClean="0">
                <a:solidFill>
                  <a:prstClr val="black"/>
                </a:solidFill>
                <a:ea typeface="Calibri" panose="020F0502020204030204" pitchFamily="34" charset="0"/>
                <a:cs typeface="Times New Roman" panose="02020603050405020304" pitchFamily="18" charset="0"/>
              </a:rPr>
              <a:t>To </a:t>
            </a:r>
            <a:r>
              <a:rPr lang="en-US" altLang="en-US" sz="2800" dirty="0">
                <a:solidFill>
                  <a:prstClr val="black"/>
                </a:solidFill>
                <a:ea typeface="Calibri" panose="020F0502020204030204" pitchFamily="34" charset="0"/>
                <a:cs typeface="Times New Roman" panose="02020603050405020304" pitchFamily="18" charset="0"/>
              </a:rPr>
              <a:t>Swipe out, simply hold your badge up to the clock as normal.</a:t>
            </a:r>
            <a:endParaRPr lang="en-US" altLang="en-US" sz="2800" dirty="0">
              <a:solidFill>
                <a:prstClr val="black"/>
              </a:solidFill>
            </a:endParaRPr>
          </a:p>
          <a:p>
            <a:pPr marL="285750" lvl="0" indent="-285750" eaLnBrk="0" fontAlgn="base" hangingPunct="0">
              <a:spcBef>
                <a:spcPct val="0"/>
              </a:spcBef>
              <a:spcAft>
                <a:spcPct val="0"/>
              </a:spcAft>
              <a:buFont typeface="Wingdings" panose="05000000000000000000" pitchFamily="2" charset="2"/>
              <a:buChar char="Ø"/>
            </a:pPr>
            <a:endParaRPr lang="en-US" altLang="en-US"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idx="4294967295"/>
          </p:nvPr>
        </p:nvSpPr>
        <p:spPr>
          <a:xfrm>
            <a:off x="0" y="274638"/>
            <a:ext cx="7086600" cy="1143000"/>
          </a:xfrm>
        </p:spPr>
        <p:txBody>
          <a:bodyPr>
            <a:noAutofit/>
          </a:bodyPr>
          <a:lstStyle/>
          <a:p>
            <a:pPr algn="ctr"/>
            <a:r>
              <a:rPr lang="en-US" dirty="0" smtClean="0"/>
              <a:t>How to Swipe for Additional Work</a:t>
            </a:r>
            <a:endParaRPr lang="en-US" dirty="0"/>
          </a:p>
        </p:txBody>
      </p:sp>
      <p:sp>
        <p:nvSpPr>
          <p:cNvPr id="5" name="Rectangle 2"/>
          <p:cNvSpPr>
            <a:spLocks noChangeArrowheads="1"/>
          </p:cNvSpPr>
          <p:nvPr/>
        </p:nvSpPr>
        <p:spPr bwMode="auto">
          <a:xfrm>
            <a:off x="2176584" y="40531"/>
            <a:ext cx="5392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255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Timeclock Error</a:t>
            </a:r>
            <a:endParaRPr lang="en-US" sz="7200" dirty="0"/>
          </a:p>
        </p:txBody>
      </p:sp>
      <p:sp>
        <p:nvSpPr>
          <p:cNvPr id="3" name="Content Placeholder 2"/>
          <p:cNvSpPr>
            <a:spLocks noGrp="1"/>
          </p:cNvSpPr>
          <p:nvPr>
            <p:ph idx="1"/>
          </p:nvPr>
        </p:nvSpPr>
        <p:spPr>
          <a:xfrm>
            <a:off x="381000" y="2057399"/>
            <a:ext cx="8305799" cy="3886201"/>
          </a:xfrm>
        </p:spPr>
        <p:txBody>
          <a:bodyPr>
            <a:normAutofit/>
          </a:bodyPr>
          <a:lstStyle/>
          <a:p>
            <a:pPr marL="457200" indent="-457200" algn="l">
              <a:buFont typeface="Wingdings" panose="05000000000000000000" pitchFamily="2" charset="2"/>
              <a:buChar char="Ø"/>
            </a:pPr>
            <a:r>
              <a:rPr lang="en-US" sz="3200" dirty="0" smtClean="0"/>
              <a:t>If an employee does not see his/her job on the drop down list please do the following.</a:t>
            </a:r>
          </a:p>
          <a:p>
            <a:pPr marL="1200150" lvl="1" indent="-457200">
              <a:buFont typeface="Wingdings" panose="05000000000000000000" pitchFamily="2" charset="2"/>
              <a:buChar char="Ø"/>
            </a:pPr>
            <a:r>
              <a:rPr lang="en-US" sz="2000" dirty="0" smtClean="0"/>
              <a:t>Collect the missed punch form for that employee.</a:t>
            </a:r>
          </a:p>
          <a:p>
            <a:pPr marL="1200150" lvl="1" indent="-457200">
              <a:buFont typeface="Wingdings" panose="05000000000000000000" pitchFamily="2" charset="2"/>
              <a:buChar char="Ø"/>
            </a:pPr>
            <a:r>
              <a:rPr lang="en-US" sz="2000" dirty="0" smtClean="0"/>
              <a:t>Immediately check Frontline status to ensure that the employee’s process in Frontline has been completed for that program. </a:t>
            </a:r>
          </a:p>
          <a:p>
            <a:pPr marL="1600200" lvl="2" indent="-457200">
              <a:buFont typeface="Wingdings" panose="05000000000000000000" pitchFamily="2" charset="2"/>
              <a:buChar char="Ø"/>
            </a:pPr>
            <a:r>
              <a:rPr lang="en-US" sz="1600" dirty="0" smtClean="0"/>
              <a:t>If their status is not complete, please contact HR to see what needs to be completed so that this employee can be paid at the correct rate and budget code.</a:t>
            </a:r>
          </a:p>
          <a:p>
            <a:pPr marL="1600200" lvl="2" indent="-457200">
              <a:buFont typeface="Wingdings" panose="05000000000000000000" pitchFamily="2" charset="2"/>
              <a:buChar char="Ø"/>
            </a:pPr>
            <a:r>
              <a:rPr lang="en-US" sz="1600" dirty="0" smtClean="0"/>
              <a:t>If their status is complete, please contact Payroll.  Payroll will put in a ticket to IT to correct the problem.</a:t>
            </a:r>
          </a:p>
          <a:p>
            <a:pPr algn="l"/>
            <a:endParaRPr lang="en-US" sz="3200" dirty="0" smtClean="0"/>
          </a:p>
          <a:p>
            <a:pPr marL="571500" indent="-571500" algn="l">
              <a:buFont typeface="Arial" panose="020B0604020202020204" pitchFamily="34" charset="0"/>
              <a:buChar char="•"/>
            </a:pP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257800"/>
            <a:ext cx="1846080" cy="1447800"/>
          </a:xfrm>
          <a:prstGeom prst="rect">
            <a:avLst/>
          </a:prstGeom>
        </p:spPr>
      </p:pic>
    </p:spTree>
    <p:extLst>
      <p:ext uri="{BB962C8B-B14F-4D97-AF65-F5344CB8AC3E}">
        <p14:creationId xmlns:p14="http://schemas.microsoft.com/office/powerpoint/2010/main" val="29573815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828800" y="5410200"/>
            <a:ext cx="5486400" cy="652462"/>
          </a:xfrm>
        </p:spPr>
        <p:txBody>
          <a:bodyPr>
            <a:normAutofit fontScale="62500" lnSpcReduction="20000"/>
          </a:bodyPr>
          <a:lstStyle/>
          <a:p>
            <a:pPr algn="l">
              <a:buFont typeface="Wingdings" panose="05000000000000000000" pitchFamily="2" charset="2"/>
              <a:buChar char="Ø"/>
            </a:pPr>
            <a:endParaRPr lang="en-US" sz="2000" dirty="0" smtClean="0"/>
          </a:p>
          <a:p>
            <a:pPr marL="0" indent="0" algn="l">
              <a:buNone/>
            </a:pPr>
            <a:r>
              <a:rPr lang="en-US" sz="3200" dirty="0" smtClean="0"/>
              <a:t>Incomplete Timecard. This shouldn’t be approved!</a:t>
            </a:r>
            <a:endParaRPr lang="en-US" sz="3200" dirty="0"/>
          </a:p>
        </p:txBody>
      </p:sp>
      <p:sp>
        <p:nvSpPr>
          <p:cNvPr id="2" name="Title 1"/>
          <p:cNvSpPr>
            <a:spLocks noGrp="1"/>
          </p:cNvSpPr>
          <p:nvPr>
            <p:ph type="title" idx="4294967295"/>
          </p:nvPr>
        </p:nvSpPr>
        <p:spPr>
          <a:xfrm>
            <a:off x="0" y="274638"/>
            <a:ext cx="7086600" cy="1143000"/>
          </a:xfrm>
        </p:spPr>
        <p:txBody>
          <a:bodyPr>
            <a:normAutofit/>
          </a:bodyPr>
          <a:lstStyle/>
          <a:p>
            <a:pPr algn="ctr"/>
            <a:r>
              <a:rPr lang="en-US" sz="6600" dirty="0" smtClean="0"/>
              <a:t>Missed Punches</a:t>
            </a:r>
            <a:endParaRPr lang="en-US" sz="6600" dirty="0"/>
          </a:p>
        </p:txBody>
      </p:sp>
      <p:pic>
        <p:nvPicPr>
          <p:cNvPr id="15" name="Picture 14"/>
          <p:cNvPicPr>
            <a:picLocks noChangeAspect="1"/>
          </p:cNvPicPr>
          <p:nvPr/>
        </p:nvPicPr>
        <p:blipFill>
          <a:blip r:embed="rId2"/>
          <a:stretch>
            <a:fillRect/>
          </a:stretch>
        </p:blipFill>
        <p:spPr>
          <a:xfrm>
            <a:off x="0" y="1752600"/>
            <a:ext cx="9102811" cy="3040695"/>
          </a:xfrm>
          <a:prstGeom prst="rect">
            <a:avLst/>
          </a:prstGeom>
        </p:spPr>
      </p:pic>
    </p:spTree>
    <p:extLst>
      <p:ext uri="{BB962C8B-B14F-4D97-AF65-F5344CB8AC3E}">
        <p14:creationId xmlns:p14="http://schemas.microsoft.com/office/powerpoint/2010/main" val="421011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9438" y="1904786"/>
            <a:ext cx="8229600" cy="4419599"/>
          </a:xfrm>
        </p:spPr>
        <p:txBody>
          <a:bodyPr>
            <a:normAutofit/>
          </a:bodyPr>
          <a:lstStyle/>
          <a:p>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Upcoming Incentives:</a:t>
            </a:r>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2000" i="1" dirty="0" smtClean="0">
                <a:latin typeface="Arial" panose="020B0604020202020204" pitchFamily="34" charset="0"/>
                <a:cs typeface="Arial" panose="020B0604020202020204" pitchFamily="34" charset="0"/>
              </a:rPr>
              <a:t>Perfect Attendance: </a:t>
            </a:r>
            <a:r>
              <a:rPr lang="en-US" sz="2000" b="1" dirty="0" smtClean="0">
                <a:latin typeface="Arial" panose="020B0604020202020204" pitchFamily="34" charset="0"/>
                <a:cs typeface="Arial" panose="020B0604020202020204" pitchFamily="34" charset="0"/>
              </a:rPr>
              <a:t>August </a:t>
            </a:r>
            <a:r>
              <a:rPr lang="en-US" sz="2000" b="1" dirty="0">
                <a:latin typeface="Arial" panose="020B0604020202020204" pitchFamily="34" charset="0"/>
                <a:cs typeface="Arial" panose="020B0604020202020204" pitchFamily="34" charset="0"/>
              </a:rPr>
              <a:t>7</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a:t>
            </a:r>
          </a:p>
          <a:p>
            <a:pPr lvl="1">
              <a:buFont typeface="Wingdings" panose="05000000000000000000" pitchFamily="2" charset="2"/>
              <a:buChar char="v"/>
            </a:pPr>
            <a:r>
              <a:rPr lang="en-US" sz="2000" i="1" dirty="0">
                <a:latin typeface="Arial" panose="020B0604020202020204" pitchFamily="34" charset="0"/>
                <a:cs typeface="Arial" panose="020B0604020202020204" pitchFamily="34" charset="0"/>
              </a:rPr>
              <a:t>Retention </a:t>
            </a:r>
            <a:r>
              <a:rPr lang="en-US" sz="2000" i="1" dirty="0" smtClean="0">
                <a:latin typeface="Arial" panose="020B0604020202020204" pitchFamily="34" charset="0"/>
                <a:cs typeface="Arial" panose="020B0604020202020204" pitchFamily="34" charset="0"/>
              </a:rPr>
              <a:t>Incentive</a:t>
            </a:r>
            <a:r>
              <a:rPr lang="en-US" sz="2000"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Sept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29</a:t>
            </a:r>
            <a:r>
              <a:rPr lang="en-US" sz="2000" b="1" baseline="30000" dirty="0" smtClean="0">
                <a:latin typeface="Arial" panose="020B0604020202020204" pitchFamily="34" charset="0"/>
                <a:cs typeface="Arial" panose="020B0604020202020204" pitchFamily="34" charset="0"/>
              </a:rPr>
              <a:t>th</a:t>
            </a:r>
            <a:r>
              <a:rPr lang="en-US" sz="2000" b="1" dirty="0" smtClean="0">
                <a:latin typeface="Arial" panose="020B0604020202020204" pitchFamily="34" charset="0"/>
                <a:cs typeface="Arial" panose="020B0604020202020204" pitchFamily="34" charset="0"/>
              </a:rPr>
              <a:t> </a:t>
            </a:r>
          </a:p>
          <a:p>
            <a:pPr lvl="2">
              <a:buFont typeface="Wingdings" panose="05000000000000000000" pitchFamily="2" charset="2"/>
              <a:buChar char="v"/>
            </a:pPr>
            <a:r>
              <a:rPr lang="en-US" sz="1600" i="1" dirty="0">
                <a:latin typeface="Arial" panose="020B0604020202020204" pitchFamily="34" charset="0"/>
                <a:cs typeface="Arial" panose="020B0604020202020204" pitchFamily="34" charset="0"/>
              </a:rPr>
              <a:t>$1,000 (Certified)</a:t>
            </a:r>
          </a:p>
          <a:p>
            <a:pPr lvl="2">
              <a:buFont typeface="Wingdings" panose="05000000000000000000" pitchFamily="2" charset="2"/>
              <a:buChar char="v"/>
            </a:pP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500 (Classified) </a:t>
            </a:r>
            <a:endParaRPr lang="en-US" sz="16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2000" i="1" dirty="0" smtClean="0">
                <a:latin typeface="Arial" panose="020B0604020202020204" pitchFamily="34" charset="0"/>
                <a:cs typeface="Arial" panose="020B0604020202020204" pitchFamily="34" charset="0"/>
              </a:rPr>
              <a:t>Excess 90 Sick Days</a:t>
            </a:r>
            <a:r>
              <a:rPr lang="en-US" sz="2000"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August 21</a:t>
            </a:r>
            <a:r>
              <a:rPr lang="en-US" sz="2000" b="1" baseline="30000" dirty="0" smtClean="0">
                <a:latin typeface="Arial" panose="020B0604020202020204" pitchFamily="34" charset="0"/>
                <a:cs typeface="Arial" panose="020B0604020202020204" pitchFamily="34" charset="0"/>
              </a:rPr>
              <a:t>st</a:t>
            </a:r>
            <a:r>
              <a:rPr lang="en-US" sz="2000" b="1" dirty="0" smtClean="0">
                <a:latin typeface="Arial" panose="020B0604020202020204" pitchFamily="34" charset="0"/>
                <a:cs typeface="Arial" panose="020B0604020202020204" pitchFamily="34" charset="0"/>
              </a:rPr>
              <a:t> </a:t>
            </a:r>
          </a:p>
        </p:txBody>
      </p:sp>
      <p:sp>
        <p:nvSpPr>
          <p:cNvPr id="5" name="Title 4"/>
          <p:cNvSpPr>
            <a:spLocks noGrp="1"/>
          </p:cNvSpPr>
          <p:nvPr>
            <p:ph type="title"/>
          </p:nvPr>
        </p:nvSpPr>
        <p:spPr>
          <a:xfrm>
            <a:off x="489438" y="381000"/>
            <a:ext cx="7086600" cy="1143000"/>
          </a:xfrm>
        </p:spPr>
        <p:txBody>
          <a:bodyPr/>
          <a:lstStyle/>
          <a:p>
            <a:pPr algn="ctr"/>
            <a:r>
              <a:rPr lang="en-US" dirty="0" smtClean="0"/>
              <a:t> </a:t>
            </a:r>
            <a:r>
              <a:rPr lang="en-US" dirty="0">
                <a:latin typeface="Arial" panose="020B0604020202020204" pitchFamily="34" charset="0"/>
                <a:cs typeface="Arial" panose="020B0604020202020204" pitchFamily="34" charset="0"/>
              </a:rPr>
              <a:t>FINANCIAL SERVICES</a:t>
            </a:r>
            <a:endParaRPr lang="en-US" dirty="0"/>
          </a:p>
        </p:txBody>
      </p:sp>
      <p:pic>
        <p:nvPicPr>
          <p:cNvPr id="8" name="Picture 7" descr="Incentive - Free of Charge Creative Commons Handwriting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048000"/>
            <a:ext cx="3543300" cy="2362200"/>
          </a:xfrm>
          <a:prstGeom prst="rect">
            <a:avLst/>
          </a:prstGeom>
        </p:spPr>
      </p:pic>
    </p:spTree>
    <p:extLst>
      <p:ext uri="{BB962C8B-B14F-4D97-AF65-F5344CB8AC3E}">
        <p14:creationId xmlns:p14="http://schemas.microsoft.com/office/powerpoint/2010/main" val="371532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Transfer codes for Missed Punches Only</a:t>
            </a:r>
            <a:endParaRPr lang="en-US" sz="4800" dirty="0"/>
          </a:p>
        </p:txBody>
      </p:sp>
      <p:sp>
        <p:nvSpPr>
          <p:cNvPr id="3" name="Content Placeholder 2"/>
          <p:cNvSpPr>
            <a:spLocks noGrp="1"/>
          </p:cNvSpPr>
          <p:nvPr>
            <p:ph idx="1"/>
          </p:nvPr>
        </p:nvSpPr>
        <p:spPr/>
        <p:txBody>
          <a:bodyPr>
            <a:normAutofit/>
          </a:bodyPr>
          <a:lstStyle/>
          <a:p>
            <a:pPr algn="l">
              <a:buFont typeface="Wingdings" panose="05000000000000000000" pitchFamily="2" charset="2"/>
              <a:buChar char="Ø"/>
            </a:pPr>
            <a:r>
              <a:rPr lang="en-US" sz="2000" dirty="0" smtClean="0"/>
              <a:t>Click the Transfer Block and Search</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smtClean="0"/>
          </a:p>
          <a:p>
            <a:pPr marL="0" indent="0" algn="l">
              <a:buNone/>
            </a:pPr>
            <a:endParaRPr lang="en-US" sz="3200" dirty="0"/>
          </a:p>
        </p:txBody>
      </p:sp>
      <p:pic>
        <p:nvPicPr>
          <p:cNvPr id="4" name="Picture 3"/>
          <p:cNvPicPr>
            <a:picLocks noChangeAspect="1"/>
          </p:cNvPicPr>
          <p:nvPr/>
        </p:nvPicPr>
        <p:blipFill>
          <a:blip r:embed="rId2"/>
          <a:stretch>
            <a:fillRect/>
          </a:stretch>
        </p:blipFill>
        <p:spPr>
          <a:xfrm>
            <a:off x="152400" y="2743200"/>
            <a:ext cx="8839200" cy="1716468"/>
          </a:xfrm>
          <a:prstGeom prst="rect">
            <a:avLst/>
          </a:prstGeom>
        </p:spPr>
      </p:pic>
    </p:spTree>
    <p:extLst>
      <p:ext uri="{BB962C8B-B14F-4D97-AF65-F5344CB8AC3E}">
        <p14:creationId xmlns:p14="http://schemas.microsoft.com/office/powerpoint/2010/main" val="18118232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Transfer codes for Missed Punches Only</a:t>
            </a:r>
            <a:endParaRPr lang="en-US" sz="4800" dirty="0"/>
          </a:p>
        </p:txBody>
      </p:sp>
      <p:sp>
        <p:nvSpPr>
          <p:cNvPr id="3" name="Content Placeholder 2"/>
          <p:cNvSpPr>
            <a:spLocks noGrp="1"/>
          </p:cNvSpPr>
          <p:nvPr>
            <p:ph idx="1"/>
          </p:nvPr>
        </p:nvSpPr>
        <p:spPr/>
        <p:txBody>
          <a:bodyPr>
            <a:normAutofit/>
          </a:bodyPr>
          <a:lstStyle/>
          <a:p>
            <a:pPr algn="l">
              <a:buFont typeface="Wingdings" panose="05000000000000000000" pitchFamily="2" charset="2"/>
              <a:buChar char="Ø"/>
            </a:pPr>
            <a:r>
              <a:rPr lang="en-US" sz="2000" dirty="0" smtClean="0"/>
              <a:t>Once search is clicked this is what will pop up.</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smtClean="0"/>
          </a:p>
          <a:p>
            <a:pPr marL="0" indent="0" algn="l">
              <a:buNone/>
            </a:pPr>
            <a:endParaRPr lang="en-US" sz="3200" dirty="0"/>
          </a:p>
        </p:txBody>
      </p:sp>
      <p:pic>
        <p:nvPicPr>
          <p:cNvPr id="5" name="Picture 4"/>
          <p:cNvPicPr>
            <a:picLocks noChangeAspect="1"/>
          </p:cNvPicPr>
          <p:nvPr/>
        </p:nvPicPr>
        <p:blipFill>
          <a:blip r:embed="rId2"/>
          <a:stretch>
            <a:fillRect/>
          </a:stretch>
        </p:blipFill>
        <p:spPr>
          <a:xfrm>
            <a:off x="1676400" y="2514600"/>
            <a:ext cx="4953000" cy="3965203"/>
          </a:xfrm>
          <a:prstGeom prst="rect">
            <a:avLst/>
          </a:prstGeom>
        </p:spPr>
      </p:pic>
    </p:spTree>
    <p:extLst>
      <p:ext uri="{BB962C8B-B14F-4D97-AF65-F5344CB8AC3E}">
        <p14:creationId xmlns:p14="http://schemas.microsoft.com/office/powerpoint/2010/main" val="18105439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Transfer codes for Missed Punches Only</a:t>
            </a:r>
            <a:endParaRPr lang="en-US" sz="4800" dirty="0"/>
          </a:p>
        </p:txBody>
      </p:sp>
      <p:sp>
        <p:nvSpPr>
          <p:cNvPr id="3" name="Content Placeholder 2"/>
          <p:cNvSpPr>
            <a:spLocks noGrp="1"/>
          </p:cNvSpPr>
          <p:nvPr>
            <p:ph idx="1"/>
          </p:nvPr>
        </p:nvSpPr>
        <p:spPr/>
        <p:txBody>
          <a:bodyPr>
            <a:normAutofit/>
          </a:bodyPr>
          <a:lstStyle/>
          <a:p>
            <a:pPr algn="l">
              <a:buFont typeface="Wingdings" panose="05000000000000000000" pitchFamily="2" charset="2"/>
              <a:buChar char="Ø"/>
            </a:pPr>
            <a:r>
              <a:rPr lang="en-US" sz="2000" dirty="0" smtClean="0"/>
              <a:t>Next Click Labor Account. Select the Location and Job Class</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smtClean="0"/>
          </a:p>
          <a:p>
            <a:pPr marL="0" indent="0" algn="l">
              <a:buNone/>
            </a:pPr>
            <a:endParaRPr lang="en-US" sz="3200" dirty="0"/>
          </a:p>
        </p:txBody>
      </p:sp>
      <p:pic>
        <p:nvPicPr>
          <p:cNvPr id="5" name="Picture 4"/>
          <p:cNvPicPr>
            <a:picLocks noChangeAspect="1"/>
          </p:cNvPicPr>
          <p:nvPr/>
        </p:nvPicPr>
        <p:blipFill>
          <a:blip r:embed="rId2"/>
          <a:stretch>
            <a:fillRect/>
          </a:stretch>
        </p:blipFill>
        <p:spPr>
          <a:xfrm>
            <a:off x="2209800" y="2514600"/>
            <a:ext cx="4615029" cy="3733800"/>
          </a:xfrm>
          <a:prstGeom prst="rect">
            <a:avLst/>
          </a:prstGeom>
        </p:spPr>
      </p:pic>
    </p:spTree>
    <p:extLst>
      <p:ext uri="{BB962C8B-B14F-4D97-AF65-F5344CB8AC3E}">
        <p14:creationId xmlns:p14="http://schemas.microsoft.com/office/powerpoint/2010/main" val="1715326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Transfer codes for Missed Punches Only</a:t>
            </a:r>
            <a:endParaRPr lang="en-US" sz="4800" dirty="0"/>
          </a:p>
        </p:txBody>
      </p:sp>
      <p:sp>
        <p:nvSpPr>
          <p:cNvPr id="3" name="Content Placeholder 2"/>
          <p:cNvSpPr>
            <a:spLocks noGrp="1"/>
          </p:cNvSpPr>
          <p:nvPr>
            <p:ph idx="1"/>
          </p:nvPr>
        </p:nvSpPr>
        <p:spPr/>
        <p:txBody>
          <a:bodyPr>
            <a:normAutofit/>
          </a:bodyPr>
          <a:lstStyle/>
          <a:p>
            <a:pPr algn="l">
              <a:buFont typeface="Wingdings" panose="05000000000000000000" pitchFamily="2" charset="2"/>
              <a:buChar char="Ø"/>
            </a:pPr>
            <a:r>
              <a:rPr lang="en-US" sz="2000" dirty="0" smtClean="0"/>
              <a:t>Next, click Work Rule and select Standard Pay. Lastly, click Apply.</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smtClean="0"/>
          </a:p>
          <a:p>
            <a:pPr marL="0" indent="0" algn="l">
              <a:buNone/>
            </a:pPr>
            <a:endParaRPr lang="en-US" sz="3200" dirty="0"/>
          </a:p>
        </p:txBody>
      </p:sp>
      <p:pic>
        <p:nvPicPr>
          <p:cNvPr id="4" name="Picture 3"/>
          <p:cNvPicPr>
            <a:picLocks noChangeAspect="1"/>
          </p:cNvPicPr>
          <p:nvPr/>
        </p:nvPicPr>
        <p:blipFill>
          <a:blip r:embed="rId2"/>
          <a:stretch>
            <a:fillRect/>
          </a:stretch>
        </p:blipFill>
        <p:spPr>
          <a:xfrm>
            <a:off x="2133600" y="2438400"/>
            <a:ext cx="4793373" cy="3867150"/>
          </a:xfrm>
          <a:prstGeom prst="rect">
            <a:avLst/>
          </a:prstGeom>
        </p:spPr>
      </p:pic>
    </p:spTree>
    <p:extLst>
      <p:ext uri="{BB962C8B-B14F-4D97-AF65-F5344CB8AC3E}">
        <p14:creationId xmlns:p14="http://schemas.microsoft.com/office/powerpoint/2010/main" val="10127796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Transfer codes for Missed Punches Only</a:t>
            </a:r>
            <a:endParaRPr lang="en-US" sz="4800" dirty="0"/>
          </a:p>
        </p:txBody>
      </p:sp>
      <p:sp>
        <p:nvSpPr>
          <p:cNvPr id="3" name="Content Placeholder 2"/>
          <p:cNvSpPr>
            <a:spLocks noGrp="1"/>
          </p:cNvSpPr>
          <p:nvPr>
            <p:ph idx="1"/>
          </p:nvPr>
        </p:nvSpPr>
        <p:spPr/>
        <p:txBody>
          <a:bodyPr>
            <a:normAutofit/>
          </a:bodyPr>
          <a:lstStyle/>
          <a:p>
            <a:pPr algn="l">
              <a:buFont typeface="Wingdings" panose="05000000000000000000" pitchFamily="2" charset="2"/>
              <a:buChar char="Ø"/>
            </a:pPr>
            <a:r>
              <a:rPr lang="en-US" sz="2000" dirty="0" smtClean="0"/>
              <a:t> This is example of a completed Timecard with all codes.</a:t>
            </a:r>
          </a:p>
          <a:p>
            <a:pPr algn="l">
              <a:buFont typeface="Wingdings" panose="05000000000000000000" pitchFamily="2" charset="2"/>
              <a:buChar char="Ø"/>
            </a:pPr>
            <a:endParaRPr lang="en-US" sz="2000" dirty="0"/>
          </a:p>
          <a:p>
            <a:pPr algn="l">
              <a:buFont typeface="Wingdings" panose="05000000000000000000" pitchFamily="2" charset="2"/>
              <a:buChar char="Ø"/>
            </a:pPr>
            <a:endParaRPr lang="en-US" sz="2000" dirty="0" smtClean="0"/>
          </a:p>
          <a:p>
            <a:pPr marL="0" indent="0" algn="l">
              <a:buNone/>
            </a:pPr>
            <a:endParaRPr lang="en-US" sz="3200" dirty="0"/>
          </a:p>
        </p:txBody>
      </p:sp>
      <p:pic>
        <p:nvPicPr>
          <p:cNvPr id="4" name="Picture 3"/>
          <p:cNvPicPr>
            <a:picLocks noChangeAspect="1"/>
          </p:cNvPicPr>
          <p:nvPr/>
        </p:nvPicPr>
        <p:blipFill rotWithShape="1">
          <a:blip r:embed="rId2"/>
          <a:srcRect l="981"/>
          <a:stretch/>
        </p:blipFill>
        <p:spPr>
          <a:xfrm>
            <a:off x="76200" y="2590800"/>
            <a:ext cx="8942173" cy="3151750"/>
          </a:xfrm>
          <a:prstGeom prst="rect">
            <a:avLst/>
          </a:prstGeom>
        </p:spPr>
      </p:pic>
    </p:spTree>
    <p:extLst>
      <p:ext uri="{BB962C8B-B14F-4D97-AF65-F5344CB8AC3E}">
        <p14:creationId xmlns:p14="http://schemas.microsoft.com/office/powerpoint/2010/main" val="40994277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Kronos Approval</a:t>
            </a:r>
            <a:r>
              <a:rPr lang="en-US" sz="1100" dirty="0"/>
              <a:t/>
            </a:r>
            <a:br>
              <a:rPr lang="en-US" sz="1100" dirty="0"/>
            </a:br>
            <a:endParaRPr lang="en-US" sz="1100" dirty="0"/>
          </a:p>
        </p:txBody>
      </p:sp>
      <p:sp>
        <p:nvSpPr>
          <p:cNvPr id="3" name="Content Placeholder 2"/>
          <p:cNvSpPr>
            <a:spLocks noGrp="1"/>
          </p:cNvSpPr>
          <p:nvPr>
            <p:ph idx="1"/>
          </p:nvPr>
        </p:nvSpPr>
        <p:spPr/>
        <p:txBody>
          <a:bodyPr>
            <a:normAutofit/>
          </a:bodyPr>
          <a:lstStyle/>
          <a:p>
            <a:pPr marL="571500" indent="-571500" algn="l">
              <a:buFont typeface="Wingdings" panose="05000000000000000000" pitchFamily="2" charset="2"/>
              <a:buChar char="Ø"/>
            </a:pPr>
            <a:r>
              <a:rPr lang="en-US" dirty="0" smtClean="0"/>
              <a:t>Approving time in Kronos is legally attesting that all employees’ hours have been reviewed and are accurate.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886200"/>
            <a:ext cx="4114800" cy="2330649"/>
          </a:xfrm>
          <a:prstGeom prst="rect">
            <a:avLst/>
          </a:prstGeom>
        </p:spPr>
      </p:pic>
    </p:spTree>
    <p:extLst>
      <p:ext uri="{BB962C8B-B14F-4D97-AF65-F5344CB8AC3E}">
        <p14:creationId xmlns:p14="http://schemas.microsoft.com/office/powerpoint/2010/main" val="12361609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What to Look for Before Approving  Kronos</a:t>
            </a:r>
            <a:endParaRPr lang="en-US" sz="5400" dirty="0"/>
          </a:p>
        </p:txBody>
      </p:sp>
      <p:sp>
        <p:nvSpPr>
          <p:cNvPr id="3" name="Content Placeholder 2"/>
          <p:cNvSpPr>
            <a:spLocks noGrp="1"/>
          </p:cNvSpPr>
          <p:nvPr>
            <p:ph idx="1"/>
          </p:nvPr>
        </p:nvSpPr>
        <p:spPr/>
        <p:txBody>
          <a:bodyPr>
            <a:noAutofit/>
          </a:bodyPr>
          <a:lstStyle/>
          <a:p>
            <a:pPr marL="571500" indent="-571500" algn="l">
              <a:buFont typeface="Wingdings" panose="05000000000000000000" pitchFamily="2" charset="2"/>
              <a:buChar char="Ø"/>
            </a:pPr>
            <a:r>
              <a:rPr lang="en-US" altLang="en-US" sz="3600" dirty="0" smtClean="0"/>
              <a:t>First your paymasters should review and edit all missed punches, correct any AM/PM errors, put in proper transfer code and key any absences.</a:t>
            </a:r>
          </a:p>
          <a:p>
            <a:pPr algn="l"/>
            <a:endParaRPr lang="en-US" altLang="en-US" sz="3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0" y="4114800"/>
            <a:ext cx="2514600" cy="2514600"/>
          </a:xfrm>
          <a:prstGeom prst="rect">
            <a:avLst/>
          </a:prstGeom>
        </p:spPr>
      </p:pic>
    </p:spTree>
    <p:extLst>
      <p:ext uri="{BB962C8B-B14F-4D97-AF65-F5344CB8AC3E}">
        <p14:creationId xmlns:p14="http://schemas.microsoft.com/office/powerpoint/2010/main" val="581354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What to Look for Before Approving Kronos</a:t>
            </a:r>
            <a:endParaRPr lang="en-US" sz="5400" dirty="0"/>
          </a:p>
        </p:txBody>
      </p:sp>
      <p:sp>
        <p:nvSpPr>
          <p:cNvPr id="3" name="Content Placeholder 2"/>
          <p:cNvSpPr>
            <a:spLocks noGrp="1"/>
          </p:cNvSpPr>
          <p:nvPr>
            <p:ph idx="1"/>
          </p:nvPr>
        </p:nvSpPr>
        <p:spPr/>
        <p:txBody>
          <a:bodyPr>
            <a:noAutofit/>
          </a:bodyPr>
          <a:lstStyle/>
          <a:p>
            <a:pPr marL="571500" indent="-571500" algn="l">
              <a:buFont typeface="Wingdings" panose="05000000000000000000" pitchFamily="2" charset="2"/>
              <a:buChar char="Ø"/>
            </a:pPr>
            <a:r>
              <a:rPr lang="en-US" altLang="en-US" sz="3600" dirty="0" smtClean="0"/>
              <a:t>Before approving Kronos, it is important to review each employee’s timecard for accuracy first. </a:t>
            </a:r>
          </a:p>
          <a:p>
            <a:pPr marL="571500" indent="-571500" algn="l">
              <a:buFont typeface="Wingdings" panose="05000000000000000000" pitchFamily="2" charset="2"/>
              <a:buChar char="Ø"/>
            </a:pPr>
            <a:r>
              <a:rPr lang="en-US" altLang="en-US" sz="3600" dirty="0" smtClean="0"/>
              <a:t>This will prevent under and overpayments which can potentially have a negative impact on their paycheck.</a:t>
            </a:r>
            <a:endParaRPr lang="en-US" alt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067301"/>
            <a:ext cx="1752600" cy="1752600"/>
          </a:xfrm>
          <a:prstGeom prst="rect">
            <a:avLst/>
          </a:prstGeom>
        </p:spPr>
      </p:pic>
    </p:spTree>
    <p:extLst>
      <p:ext uri="{BB962C8B-B14F-4D97-AF65-F5344CB8AC3E}">
        <p14:creationId xmlns:p14="http://schemas.microsoft.com/office/powerpoint/2010/main" val="19877157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Timecards</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3200" dirty="0" smtClean="0"/>
              <a:t>Click Select All Rows or hold CTRL and click the employees you will like to approve.</a:t>
            </a:r>
          </a:p>
          <a:p>
            <a:pPr marL="571500" indent="-571500" algn="l">
              <a:buFont typeface="Wingdings" panose="05000000000000000000" pitchFamily="2" charset="2"/>
              <a:buChar char="Ø"/>
            </a:pPr>
            <a:endParaRPr lang="en-US" sz="3200" dirty="0"/>
          </a:p>
          <a:p>
            <a:pPr marL="571500" indent="-571500" algn="l">
              <a:buFont typeface="Wingdings" panose="05000000000000000000" pitchFamily="2" charset="2"/>
              <a:buChar char="Ø"/>
            </a:pPr>
            <a:endParaRPr lang="en-US" sz="3200" dirty="0" smtClean="0"/>
          </a:p>
          <a:p>
            <a:pPr marL="571500" indent="-571500">
              <a:buFont typeface="Wingdings" panose="05000000000000000000" pitchFamily="2" charset="2"/>
              <a:buChar char="Ø"/>
            </a:pPr>
            <a:endParaRPr lang="en-US" dirty="0"/>
          </a:p>
        </p:txBody>
      </p:sp>
      <p:pic>
        <p:nvPicPr>
          <p:cNvPr id="7" name="Picture 6"/>
          <p:cNvPicPr>
            <a:picLocks noChangeAspect="1"/>
          </p:cNvPicPr>
          <p:nvPr/>
        </p:nvPicPr>
        <p:blipFill>
          <a:blip r:embed="rId2"/>
          <a:stretch>
            <a:fillRect/>
          </a:stretch>
        </p:blipFill>
        <p:spPr>
          <a:xfrm>
            <a:off x="1066800" y="3048000"/>
            <a:ext cx="6934200" cy="3312400"/>
          </a:xfrm>
          <a:prstGeom prst="rect">
            <a:avLst/>
          </a:prstGeom>
        </p:spPr>
      </p:pic>
    </p:spTree>
    <p:extLst>
      <p:ext uri="{BB962C8B-B14F-4D97-AF65-F5344CB8AC3E}">
        <p14:creationId xmlns:p14="http://schemas.microsoft.com/office/powerpoint/2010/main" val="794860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Timecards</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2400" dirty="0" smtClean="0"/>
              <a:t>Click Approval and the drop down menu will appear. Click Approve Timecard or Remove Timecard Approval.</a:t>
            </a:r>
          </a:p>
          <a:p>
            <a:pPr marL="571500" indent="-571500" algn="l">
              <a:buFont typeface="Wingdings" panose="05000000000000000000" pitchFamily="2" charset="2"/>
              <a:buChar char="Ø"/>
            </a:pPr>
            <a:endParaRPr lang="en-US" sz="3200" dirty="0" smtClean="0"/>
          </a:p>
          <a:p>
            <a:pPr marL="571500" indent="-571500" algn="l">
              <a:buFont typeface="Wingdings" panose="05000000000000000000" pitchFamily="2" charset="2"/>
              <a:buChar char="Ø"/>
            </a:pPr>
            <a:endParaRPr lang="en-US" sz="3200" dirty="0"/>
          </a:p>
          <a:p>
            <a:pPr marL="571500" indent="-571500" algn="l">
              <a:buFont typeface="Wingdings" panose="05000000000000000000" pitchFamily="2" charset="2"/>
              <a:buChar char="Ø"/>
            </a:pPr>
            <a:endParaRPr lang="en-US" sz="3200" dirty="0" smtClean="0"/>
          </a:p>
          <a:p>
            <a:pPr marL="571500" indent="-571500">
              <a:buFont typeface="Wingdings" panose="05000000000000000000" pitchFamily="2" charset="2"/>
              <a:buChar char="Ø"/>
            </a:pPr>
            <a:endParaRPr lang="en-US" dirty="0"/>
          </a:p>
        </p:txBody>
      </p:sp>
      <p:pic>
        <p:nvPicPr>
          <p:cNvPr id="3" name="Picture 2"/>
          <p:cNvPicPr>
            <a:picLocks noChangeAspect="1"/>
          </p:cNvPicPr>
          <p:nvPr/>
        </p:nvPicPr>
        <p:blipFill>
          <a:blip r:embed="rId2"/>
          <a:stretch>
            <a:fillRect/>
          </a:stretch>
        </p:blipFill>
        <p:spPr>
          <a:xfrm>
            <a:off x="1295400" y="2819400"/>
            <a:ext cx="6324600" cy="3476087"/>
          </a:xfrm>
          <a:prstGeom prst="rect">
            <a:avLst/>
          </a:prstGeom>
        </p:spPr>
      </p:pic>
    </p:spTree>
    <p:extLst>
      <p:ext uri="{BB962C8B-B14F-4D97-AF65-F5344CB8AC3E}">
        <p14:creationId xmlns:p14="http://schemas.microsoft.com/office/powerpoint/2010/main" val="15202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81200"/>
            <a:ext cx="8229600" cy="4419599"/>
          </a:xfrm>
        </p:spPr>
        <p:txBody>
          <a:bodyPr>
            <a:normAutofit/>
          </a:bodyPr>
          <a:lstStyle/>
          <a:p>
            <a:endParaRPr lang="en-US" sz="2800" dirty="0" smtClean="0">
              <a:latin typeface="Arial" panose="020B0604020202020204" pitchFamily="34" charset="0"/>
              <a:cs typeface="Arial" panose="020B0604020202020204" pitchFamily="34" charset="0"/>
            </a:endParaRPr>
          </a:p>
          <a:p>
            <a:pPr lvl="0">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Teacher </a:t>
            </a:r>
            <a:r>
              <a:rPr lang="en-US" sz="2800" dirty="0">
                <a:latin typeface="Arial" panose="020B0604020202020204" pitchFamily="34" charset="0"/>
                <a:cs typeface="Arial" panose="020B0604020202020204" pitchFamily="34" charset="0"/>
              </a:rPr>
              <a:t>Supply </a:t>
            </a:r>
            <a:r>
              <a:rPr lang="en-US" sz="2800" dirty="0" smtClean="0">
                <a:latin typeface="Arial" panose="020B0604020202020204" pitchFamily="34" charset="0"/>
                <a:cs typeface="Arial" panose="020B0604020202020204" pitchFamily="34" charset="0"/>
              </a:rPr>
              <a:t>Funds.</a:t>
            </a:r>
          </a:p>
          <a:p>
            <a:pPr lvl="1">
              <a:lnSpc>
                <a:spcPct val="15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State: Increased from $300 to $350</a:t>
            </a:r>
            <a:endParaRPr lang="en-US" sz="20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General Fund: $250</a:t>
            </a:r>
          </a:p>
          <a:p>
            <a:pPr lvl="2">
              <a:lnSpc>
                <a:spcPct val="150000"/>
              </a:lnSpc>
              <a:buFont typeface="Wingdings" panose="05000000000000000000" pitchFamily="2" charset="2"/>
              <a:buChar char="v"/>
            </a:pPr>
            <a:r>
              <a:rPr lang="en-US" sz="1400" b="1" i="1" dirty="0" smtClean="0">
                <a:solidFill>
                  <a:srgbClr val="0000FF"/>
                </a:solidFill>
                <a:latin typeface="Arial" panose="020B0604020202020204" pitchFamily="34" charset="0"/>
                <a:cs typeface="Arial" panose="020B0604020202020204" pitchFamily="34" charset="0"/>
              </a:rPr>
              <a:t>Requisitions</a:t>
            </a:r>
          </a:p>
          <a:p>
            <a:pPr lvl="2">
              <a:lnSpc>
                <a:spcPct val="150000"/>
              </a:lnSpc>
              <a:buFont typeface="Wingdings" panose="05000000000000000000" pitchFamily="2" charset="2"/>
              <a:buChar char="v"/>
            </a:pPr>
            <a:r>
              <a:rPr lang="en-US" sz="1400" b="1" i="1" dirty="0" smtClean="0">
                <a:solidFill>
                  <a:srgbClr val="0000FF"/>
                </a:solidFill>
                <a:latin typeface="Arial" panose="020B0604020202020204" pitchFamily="34" charset="0"/>
                <a:cs typeface="Arial" panose="020B0604020202020204" pitchFamily="34" charset="0"/>
              </a:rPr>
              <a:t>Warehouse Requisitions</a:t>
            </a:r>
          </a:p>
          <a:p>
            <a:pPr lvl="2">
              <a:lnSpc>
                <a:spcPct val="150000"/>
              </a:lnSpc>
              <a:buFont typeface="Wingdings" panose="05000000000000000000" pitchFamily="2" charset="2"/>
              <a:buChar char="v"/>
            </a:pPr>
            <a:r>
              <a:rPr lang="en-US" sz="1400" b="1" i="1" dirty="0" smtClean="0">
                <a:solidFill>
                  <a:srgbClr val="0000FF"/>
                </a:solidFill>
                <a:latin typeface="Arial" panose="020B0604020202020204" pitchFamily="34" charset="0"/>
                <a:cs typeface="Arial" panose="020B0604020202020204" pitchFamily="34" charset="0"/>
              </a:rPr>
              <a:t>Student Activity</a:t>
            </a:r>
            <a:endParaRPr lang="en-US" sz="1400" b="1" i="1" dirty="0">
              <a:solidFill>
                <a:srgbClr val="0000FF"/>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57200" y="274638"/>
            <a:ext cx="7086600" cy="1143000"/>
          </a:xfrm>
        </p:spPr>
        <p:txBody>
          <a:bodyPr/>
          <a:lstStyle/>
          <a:p>
            <a:pPr algn="ctr"/>
            <a:r>
              <a:rPr lang="en-US" dirty="0">
                <a:latin typeface="Arial" panose="020B0604020202020204" pitchFamily="34" charset="0"/>
                <a:cs typeface="Arial" panose="020B0604020202020204" pitchFamily="34" charset="0"/>
              </a:rPr>
              <a:t>FINANCIAL SERVICES</a:t>
            </a:r>
            <a:endParaRPr lang="en-US" dirty="0"/>
          </a:p>
        </p:txBody>
      </p:sp>
      <p:pic>
        <p:nvPicPr>
          <p:cNvPr id="2" name="Picture 1" descr="Download Supplies School Brand Royaltyfree Gift Download Free Image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831" y="4190999"/>
            <a:ext cx="4298169" cy="2208098"/>
          </a:xfrm>
          <a:prstGeom prst="rect">
            <a:avLst/>
          </a:prstGeom>
        </p:spPr>
      </p:pic>
    </p:spTree>
    <p:extLst>
      <p:ext uri="{BB962C8B-B14F-4D97-AF65-F5344CB8AC3E}">
        <p14:creationId xmlns:p14="http://schemas.microsoft.com/office/powerpoint/2010/main" val="62783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Timecards</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2400" dirty="0" smtClean="0"/>
              <a:t>Timecards are officially approved when the timecards turn </a:t>
            </a:r>
            <a:r>
              <a:rPr lang="en-US" sz="2400" b="1" dirty="0" smtClean="0">
                <a:solidFill>
                  <a:srgbClr val="FFFF00"/>
                </a:solidFill>
              </a:rPr>
              <a:t>yellow</a:t>
            </a:r>
            <a:r>
              <a:rPr lang="en-US" sz="2400" dirty="0" smtClean="0"/>
              <a:t>.</a:t>
            </a:r>
          </a:p>
          <a:p>
            <a:pPr marL="571500" indent="-571500" algn="l">
              <a:buFont typeface="Wingdings" panose="05000000000000000000" pitchFamily="2" charset="2"/>
              <a:buChar char="Ø"/>
            </a:pPr>
            <a:endParaRPr lang="en-US" sz="2400" dirty="0"/>
          </a:p>
          <a:p>
            <a:pPr marL="571500" indent="-571500" algn="l">
              <a:buFont typeface="Wingdings" panose="05000000000000000000" pitchFamily="2" charset="2"/>
              <a:buChar char="Ø"/>
            </a:pPr>
            <a:endParaRPr lang="en-US" sz="2400" dirty="0" smtClean="0"/>
          </a:p>
          <a:p>
            <a:pPr marL="571500" indent="-571500" algn="l">
              <a:buFont typeface="Wingdings" panose="05000000000000000000" pitchFamily="2" charset="2"/>
              <a:buChar char="Ø"/>
            </a:pPr>
            <a:endParaRPr lang="en-US" sz="3200" dirty="0" smtClean="0"/>
          </a:p>
          <a:p>
            <a:pPr marL="571500" indent="-571500" algn="l">
              <a:buFont typeface="Wingdings" panose="05000000000000000000" pitchFamily="2" charset="2"/>
              <a:buChar char="Ø"/>
            </a:pPr>
            <a:endParaRPr lang="en-US" sz="3200" dirty="0"/>
          </a:p>
          <a:p>
            <a:pPr marL="571500" indent="-571500" algn="l">
              <a:buFont typeface="Wingdings" panose="05000000000000000000" pitchFamily="2" charset="2"/>
              <a:buChar char="Ø"/>
            </a:pPr>
            <a:endParaRPr lang="en-US" sz="3200" dirty="0" smtClean="0"/>
          </a:p>
          <a:p>
            <a:pPr marL="571500" indent="-571500">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152400" y="2743201"/>
            <a:ext cx="8420208" cy="3124200"/>
          </a:xfrm>
          <a:prstGeom prst="rect">
            <a:avLst/>
          </a:prstGeom>
        </p:spPr>
      </p:pic>
    </p:spTree>
    <p:extLst>
      <p:ext uri="{BB962C8B-B14F-4D97-AF65-F5344CB8AC3E}">
        <p14:creationId xmlns:p14="http://schemas.microsoft.com/office/powerpoint/2010/main" val="21890641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Timecards</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2400" dirty="0" smtClean="0"/>
              <a:t>Timecards are locked when the timecard turns gray.  Locking the timecards are done by payroll. This allows no changes to be done.</a:t>
            </a:r>
          </a:p>
          <a:p>
            <a:pPr marL="571500" indent="-571500" algn="l">
              <a:buFont typeface="Wingdings" panose="05000000000000000000" pitchFamily="2" charset="2"/>
              <a:buChar char="Ø"/>
            </a:pPr>
            <a:endParaRPr lang="en-US" sz="2400" dirty="0"/>
          </a:p>
          <a:p>
            <a:pPr marL="571500" indent="-571500" algn="l">
              <a:buFont typeface="Wingdings" panose="05000000000000000000" pitchFamily="2" charset="2"/>
              <a:buChar char="Ø"/>
            </a:pPr>
            <a:endParaRPr lang="en-US" sz="2400" dirty="0" smtClean="0"/>
          </a:p>
          <a:p>
            <a:pPr marL="571500" indent="-571500" algn="l">
              <a:buFont typeface="Wingdings" panose="05000000000000000000" pitchFamily="2" charset="2"/>
              <a:buChar char="Ø"/>
            </a:pPr>
            <a:endParaRPr lang="en-US" sz="2400" dirty="0"/>
          </a:p>
          <a:p>
            <a:pPr marL="571500" indent="-571500" algn="l">
              <a:buFont typeface="Wingdings" panose="05000000000000000000" pitchFamily="2" charset="2"/>
              <a:buChar char="Ø"/>
            </a:pPr>
            <a:endParaRPr lang="en-US" sz="2400" dirty="0" smtClean="0"/>
          </a:p>
          <a:p>
            <a:pPr marL="571500" indent="-571500" algn="l">
              <a:buFont typeface="Wingdings" panose="05000000000000000000" pitchFamily="2" charset="2"/>
              <a:buChar char="Ø"/>
            </a:pPr>
            <a:endParaRPr lang="en-US" sz="3200" dirty="0" smtClean="0"/>
          </a:p>
          <a:p>
            <a:pPr marL="571500" indent="-571500" algn="l">
              <a:buFont typeface="Wingdings" panose="05000000000000000000" pitchFamily="2" charset="2"/>
              <a:buChar char="Ø"/>
            </a:pPr>
            <a:endParaRPr lang="en-US" sz="3200" dirty="0"/>
          </a:p>
          <a:p>
            <a:pPr marL="571500" indent="-571500" algn="l">
              <a:buFont typeface="Wingdings" panose="05000000000000000000" pitchFamily="2" charset="2"/>
              <a:buChar char="Ø"/>
            </a:pPr>
            <a:endParaRPr lang="en-US" sz="3200" dirty="0" smtClean="0"/>
          </a:p>
          <a:p>
            <a:pPr marL="571500" indent="-571500">
              <a:buFont typeface="Wingdings" panose="05000000000000000000" pitchFamily="2" charset="2"/>
              <a:buChar char="Ø"/>
            </a:pPr>
            <a:endParaRPr lang="en-US" dirty="0"/>
          </a:p>
        </p:txBody>
      </p:sp>
      <p:pic>
        <p:nvPicPr>
          <p:cNvPr id="3" name="Picture 2"/>
          <p:cNvPicPr>
            <a:picLocks noChangeAspect="1"/>
          </p:cNvPicPr>
          <p:nvPr/>
        </p:nvPicPr>
        <p:blipFill>
          <a:blip r:embed="rId2"/>
          <a:stretch>
            <a:fillRect/>
          </a:stretch>
        </p:blipFill>
        <p:spPr>
          <a:xfrm>
            <a:off x="596829" y="3191996"/>
            <a:ext cx="8116744" cy="3315168"/>
          </a:xfrm>
          <a:prstGeom prst="rect">
            <a:avLst/>
          </a:prstGeom>
        </p:spPr>
      </p:pic>
    </p:spTree>
    <p:extLst>
      <p:ext uri="{BB962C8B-B14F-4D97-AF65-F5344CB8AC3E}">
        <p14:creationId xmlns:p14="http://schemas.microsoft.com/office/powerpoint/2010/main" val="16328331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a Timecard</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3200" dirty="0" smtClean="0"/>
              <a:t>Click Approve Timecard</a:t>
            </a:r>
          </a:p>
          <a:p>
            <a:pPr marL="571500" indent="-571500">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24714" y="2743200"/>
            <a:ext cx="9144000" cy="3683879"/>
          </a:xfrm>
          <a:prstGeom prst="rect">
            <a:avLst/>
          </a:prstGeom>
        </p:spPr>
      </p:pic>
    </p:spTree>
    <p:extLst>
      <p:ext uri="{BB962C8B-B14F-4D97-AF65-F5344CB8AC3E}">
        <p14:creationId xmlns:p14="http://schemas.microsoft.com/office/powerpoint/2010/main" val="19500833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Approving a Timecard</a:t>
            </a:r>
            <a:endParaRPr lang="en-US"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r>
              <a:rPr lang="en-US" sz="3200" dirty="0" smtClean="0"/>
              <a:t>A drop down menu comes and click Approve Timecard or Remove Timecard Approval.</a:t>
            </a:r>
          </a:p>
          <a:p>
            <a:pPr marL="571500" indent="-571500" algn="l">
              <a:buFont typeface="Wingdings" panose="05000000000000000000" pitchFamily="2" charset="2"/>
              <a:buChar char="Ø"/>
            </a:pPr>
            <a:endParaRPr lang="en-US" sz="3200" dirty="0"/>
          </a:p>
          <a:p>
            <a:pPr algn="l"/>
            <a:endParaRPr lang="en-US" dirty="0"/>
          </a:p>
        </p:txBody>
      </p:sp>
      <p:pic>
        <p:nvPicPr>
          <p:cNvPr id="4" name="Picture 3"/>
          <p:cNvPicPr>
            <a:picLocks noChangeAspect="1"/>
          </p:cNvPicPr>
          <p:nvPr/>
        </p:nvPicPr>
        <p:blipFill>
          <a:blip r:embed="rId2"/>
          <a:stretch>
            <a:fillRect/>
          </a:stretch>
        </p:blipFill>
        <p:spPr>
          <a:xfrm>
            <a:off x="228600" y="3048000"/>
            <a:ext cx="8045747" cy="3200400"/>
          </a:xfrm>
          <a:prstGeom prst="rect">
            <a:avLst/>
          </a:prstGeom>
        </p:spPr>
      </p:pic>
    </p:spTree>
    <p:extLst>
      <p:ext uri="{BB962C8B-B14F-4D97-AF65-F5344CB8AC3E}">
        <p14:creationId xmlns:p14="http://schemas.microsoft.com/office/powerpoint/2010/main" val="5266941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Kronos Reminders</a:t>
            </a:r>
            <a:endParaRPr lang="en-US" sz="7200" dirty="0"/>
          </a:p>
        </p:txBody>
      </p:sp>
      <p:sp>
        <p:nvSpPr>
          <p:cNvPr id="3" name="Content Placeholder 2"/>
          <p:cNvSpPr>
            <a:spLocks noGrp="1"/>
          </p:cNvSpPr>
          <p:nvPr>
            <p:ph idx="1"/>
          </p:nvPr>
        </p:nvSpPr>
        <p:spPr/>
        <p:txBody>
          <a:bodyPr>
            <a:normAutofit/>
          </a:bodyPr>
          <a:lstStyle/>
          <a:p>
            <a:pPr marL="571500" indent="-571500" algn="l">
              <a:buFont typeface="Wingdings" panose="05000000000000000000" pitchFamily="2" charset="2"/>
              <a:buChar char="Ø"/>
            </a:pPr>
            <a:r>
              <a:rPr lang="en-US" dirty="0" smtClean="0"/>
              <a:t>Paymasters should collect and key all missed punches daily so problems can be corrected early in process. </a:t>
            </a:r>
          </a:p>
          <a:p>
            <a:pPr marL="571500" indent="-571500" algn="l">
              <a:buFont typeface="Wingdings" panose="05000000000000000000" pitchFamily="2" charset="2"/>
              <a:buChar char="Ø"/>
            </a:pPr>
            <a:r>
              <a:rPr lang="en-US" dirty="0" smtClean="0"/>
              <a:t>Missed punch forms should not be sent to payroll unless requested.</a:t>
            </a:r>
          </a:p>
          <a:p>
            <a:pPr marL="571500" indent="-571500" algn="l">
              <a:buFont typeface="Wingdings" panose="05000000000000000000" pitchFamily="2" charset="2"/>
              <a:buChar char="Ø"/>
            </a:pPr>
            <a:r>
              <a:rPr lang="en-US" dirty="0" smtClean="0"/>
              <a:t>The paymaster may not edit their punches. It must be completed by their supervisor.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040" y="5208756"/>
            <a:ext cx="1584960" cy="1469690"/>
          </a:xfrm>
          <a:prstGeom prst="rect">
            <a:avLst/>
          </a:prstGeom>
        </p:spPr>
      </p:pic>
    </p:spTree>
    <p:extLst>
      <p:ext uri="{BB962C8B-B14F-4D97-AF65-F5344CB8AC3E}">
        <p14:creationId xmlns:p14="http://schemas.microsoft.com/office/powerpoint/2010/main" val="10979564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Kronos Reminders</a:t>
            </a:r>
            <a:endParaRPr lang="en-US" sz="7200" dirty="0"/>
          </a:p>
        </p:txBody>
      </p:sp>
      <p:sp>
        <p:nvSpPr>
          <p:cNvPr id="3" name="Content Placeholder 2"/>
          <p:cNvSpPr>
            <a:spLocks noGrp="1"/>
          </p:cNvSpPr>
          <p:nvPr>
            <p:ph idx="1"/>
          </p:nvPr>
        </p:nvSpPr>
        <p:spPr/>
        <p:txBody>
          <a:bodyPr>
            <a:normAutofit/>
          </a:bodyPr>
          <a:lstStyle/>
          <a:p>
            <a:pPr marL="571500" indent="-571500" algn="l">
              <a:buFont typeface="Wingdings" panose="05000000000000000000" pitchFamily="2" charset="2"/>
              <a:buChar char="Ø"/>
            </a:pPr>
            <a:r>
              <a:rPr lang="en-US" dirty="0" smtClean="0"/>
              <a:t>Approvals of payroll must be timely to ensure employees are paid timely.</a:t>
            </a:r>
          </a:p>
          <a:p>
            <a:pPr marL="571500" indent="-571500" algn="l">
              <a:buFont typeface="Wingdings" panose="05000000000000000000" pitchFamily="2" charset="2"/>
              <a:buChar char="Ø"/>
            </a:pPr>
            <a:r>
              <a:rPr lang="en-US" dirty="0" smtClean="0"/>
              <a:t>7 minute Rule.</a:t>
            </a:r>
          </a:p>
          <a:p>
            <a:pPr marL="571500" indent="-571500" algn="l">
              <a:buFont typeface="Wingdings" panose="05000000000000000000" pitchFamily="2" charset="2"/>
              <a:buChar char="Ø"/>
            </a:pPr>
            <a:r>
              <a:rPr lang="en-US" dirty="0" smtClean="0"/>
              <a:t>Short hours.</a:t>
            </a:r>
          </a:p>
          <a:p>
            <a:pPr marL="571500" indent="-571500" algn="l">
              <a:buFont typeface="Wingdings" panose="05000000000000000000" pitchFamily="2" charset="2"/>
              <a:buChar char="Ø"/>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078458"/>
            <a:ext cx="2933700" cy="2188992"/>
          </a:xfrm>
          <a:prstGeom prst="rect">
            <a:avLst/>
          </a:prstGeom>
        </p:spPr>
      </p:pic>
    </p:spTree>
    <p:extLst>
      <p:ext uri="{BB962C8B-B14F-4D97-AF65-F5344CB8AC3E}">
        <p14:creationId xmlns:p14="http://schemas.microsoft.com/office/powerpoint/2010/main" val="31355043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Kronos Roster </a:t>
            </a:r>
            <a:endParaRPr lang="en-US" sz="5400" dirty="0"/>
          </a:p>
        </p:txBody>
      </p:sp>
      <p:sp>
        <p:nvSpPr>
          <p:cNvPr id="3" name="Content Placeholder 2"/>
          <p:cNvSpPr>
            <a:spLocks noGrp="1"/>
          </p:cNvSpPr>
          <p:nvPr>
            <p:ph idx="1"/>
          </p:nvPr>
        </p:nvSpPr>
        <p:spPr>
          <a:xfrm>
            <a:off x="457200" y="1905000"/>
            <a:ext cx="8229600" cy="3962400"/>
          </a:xfrm>
        </p:spPr>
        <p:txBody>
          <a:bodyPr>
            <a:noAutofit/>
          </a:bodyPr>
          <a:lstStyle/>
          <a:p>
            <a:pPr marL="571500" indent="-571500" algn="l">
              <a:buFont typeface="Wingdings" panose="05000000000000000000" pitchFamily="2" charset="2"/>
              <a:buChar char="Ø"/>
            </a:pPr>
            <a:r>
              <a:rPr lang="en-US" altLang="en-US" sz="2000" dirty="0" smtClean="0"/>
              <a:t>A missing employee is an indication that something may not be complete in the hire or transfer process. </a:t>
            </a:r>
          </a:p>
          <a:p>
            <a:pPr marL="571500" indent="-571500" algn="l">
              <a:buFont typeface="Wingdings" panose="05000000000000000000" pitchFamily="2" charset="2"/>
              <a:buChar char="Ø"/>
            </a:pPr>
            <a:r>
              <a:rPr lang="en-US" altLang="en-US" sz="2000" dirty="0" smtClean="0"/>
              <a:t>This is a key indicator of a potential problem. This needs to be addressed quickly to ensure timely payment.</a:t>
            </a:r>
          </a:p>
          <a:p>
            <a:pPr marL="571500" indent="-571500" algn="l">
              <a:buFont typeface="Wingdings" panose="05000000000000000000" pitchFamily="2" charset="2"/>
              <a:buChar char="Ø"/>
            </a:pPr>
            <a:r>
              <a:rPr lang="en-US" altLang="en-US" sz="2000" dirty="0" smtClean="0"/>
              <a:t>Employees appearing on your Kronos who do not work for your location also require additional action. </a:t>
            </a:r>
          </a:p>
          <a:p>
            <a:pPr marL="571500" indent="-571500" algn="l">
              <a:buFont typeface="Wingdings" panose="05000000000000000000" pitchFamily="2" charset="2"/>
              <a:buChar char="Ø"/>
            </a:pPr>
            <a:r>
              <a:rPr lang="en-US" altLang="en-US" sz="2000" dirty="0" smtClean="0"/>
              <a:t>Please verify whether a Form A needs to be submitted, a transfer, or whether the employee is on leave and needs to be coded. </a:t>
            </a:r>
          </a:p>
          <a:p>
            <a:pPr marL="571500" indent="-571500" algn="l">
              <a:buFont typeface="Wingdings" panose="05000000000000000000" pitchFamily="2" charset="2"/>
              <a:buChar char="Ø"/>
            </a:pPr>
            <a:r>
              <a:rPr lang="en-US" altLang="en-US" sz="2000" dirty="0" smtClean="0"/>
              <a:t>Code AU for any employees who do not work at your location if you are uncertain of the above status.</a:t>
            </a:r>
          </a:p>
          <a:p>
            <a:pPr marL="571500" indent="-571500" algn="l">
              <a:buFont typeface="Wingdings" panose="05000000000000000000" pitchFamily="2" charset="2"/>
              <a:buChar char="Ø"/>
            </a:pPr>
            <a:r>
              <a:rPr lang="en-US" altLang="en-US" sz="2000" dirty="0" smtClean="0"/>
              <a:t> We do not want to overpay employees who may not be working.</a:t>
            </a:r>
            <a:endParaRPr lang="en-US" altLang="en-US" sz="2000" dirty="0"/>
          </a:p>
        </p:txBody>
      </p:sp>
    </p:spTree>
    <p:extLst>
      <p:ext uri="{BB962C8B-B14F-4D97-AF65-F5344CB8AC3E}">
        <p14:creationId xmlns:p14="http://schemas.microsoft.com/office/powerpoint/2010/main" val="1194184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What to do if an employee does not get paid on payday?</a:t>
            </a:r>
            <a:endParaRPr lang="en-US" sz="4400" dirty="0"/>
          </a:p>
        </p:txBody>
      </p:sp>
      <p:sp>
        <p:nvSpPr>
          <p:cNvPr id="5" name="Content Placeholder 4"/>
          <p:cNvSpPr>
            <a:spLocks noGrp="1"/>
          </p:cNvSpPr>
          <p:nvPr>
            <p:ph idx="1"/>
          </p:nvPr>
        </p:nvSpPr>
        <p:spPr/>
        <p:txBody>
          <a:bodyPr/>
          <a:lstStyle/>
          <a:p>
            <a:pPr marL="571500" indent="-571500" algn="l">
              <a:buFont typeface="Wingdings" panose="05000000000000000000" pitchFamily="2" charset="2"/>
              <a:buChar char="Ø"/>
            </a:pPr>
            <a:endParaRPr lang="en-US" sz="3200" dirty="0" smtClean="0"/>
          </a:p>
          <a:p>
            <a:pPr marL="571500" indent="-571500" algn="l">
              <a:buFont typeface="Wingdings" panose="05000000000000000000" pitchFamily="2" charset="2"/>
              <a:buChar char="Ø"/>
            </a:pPr>
            <a:r>
              <a:rPr lang="en-US" sz="3600" dirty="0" smtClean="0"/>
              <a:t>The paymaster will need to contact the Payroll Office on behalf of the employee</a:t>
            </a:r>
            <a:r>
              <a:rPr lang="en-US" sz="4400" dirty="0" smtClean="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191000"/>
            <a:ext cx="2895600" cy="1930400"/>
          </a:xfrm>
          <a:prstGeom prst="rect">
            <a:avLst/>
          </a:prstGeom>
        </p:spPr>
      </p:pic>
    </p:spTree>
    <p:extLst>
      <p:ext uri="{BB962C8B-B14F-4D97-AF65-F5344CB8AC3E}">
        <p14:creationId xmlns:p14="http://schemas.microsoft.com/office/powerpoint/2010/main" val="3313539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dirty="0" smtClean="0"/>
              <a:t>Questions</a:t>
            </a:r>
            <a:endParaRPr lang="en-US" sz="11500" dirty="0"/>
          </a:p>
        </p:txBody>
      </p:sp>
      <p:sp>
        <p:nvSpPr>
          <p:cNvPr id="3" name="Content Placeholder 2"/>
          <p:cNvSpPr>
            <a:spLocks noGrp="1"/>
          </p:cNvSpPr>
          <p:nvPr>
            <p:ph idx="1"/>
          </p:nvPr>
        </p:nvSpPr>
        <p:spPr/>
        <p:txBody>
          <a:bodyPr>
            <a:noAutofit/>
          </a:bodyPr>
          <a:lstStyle/>
          <a:p>
            <a:r>
              <a:rPr lang="en-US" sz="6600" b="1" dirty="0" smtClean="0"/>
              <a:t>Questions ?</a:t>
            </a:r>
          </a:p>
          <a:p>
            <a:endParaRPr lang="en-US" altLang="en-US" sz="6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895600"/>
            <a:ext cx="4762500" cy="3152775"/>
          </a:xfrm>
          <a:prstGeom prst="rect">
            <a:avLst/>
          </a:prstGeom>
        </p:spPr>
      </p:pic>
    </p:spTree>
    <p:extLst>
      <p:ext uri="{BB962C8B-B14F-4D97-AF65-F5344CB8AC3E}">
        <p14:creationId xmlns:p14="http://schemas.microsoft.com/office/powerpoint/2010/main" val="7472126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FINANCIAL SERVICES</a:t>
            </a:r>
            <a:endParaRPr lang="en-US" dirty="0"/>
          </a:p>
        </p:txBody>
      </p:sp>
      <p:sp>
        <p:nvSpPr>
          <p:cNvPr id="7" name="Content Placeholder 6"/>
          <p:cNvSpPr>
            <a:spLocks noGrp="1"/>
          </p:cNvSpPr>
          <p:nvPr>
            <p:ph sz="half" idx="2"/>
          </p:nvPr>
        </p:nvSpPr>
        <p:spPr>
          <a:xfrm>
            <a:off x="228600" y="1981200"/>
            <a:ext cx="8610600" cy="4419600"/>
          </a:xfrm>
        </p:spPr>
        <p:txBody>
          <a:bodyPr>
            <a:normAutofit/>
          </a:bodyPr>
          <a:lstStyle/>
          <a:p>
            <a:pPr marL="0" indent="0" algn="ctr">
              <a:buNone/>
            </a:pPr>
            <a:r>
              <a:rPr lang="en-US" altLang="en-US" sz="3600" b="1" dirty="0" smtClean="0">
                <a:latin typeface="Arial" panose="020B0604020202020204" pitchFamily="34" charset="0"/>
                <a:cs typeface="Arial" panose="020B0604020202020204" pitchFamily="34" charset="0"/>
              </a:rPr>
              <a:t>HUMAN RESOURCES UPDATES</a:t>
            </a: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600" b="1" dirty="0" smtClean="0">
                <a:latin typeface="Arial" panose="020B0604020202020204" pitchFamily="34" charset="0"/>
                <a:cs typeface="Arial" panose="020B0604020202020204" pitchFamily="34" charset="0"/>
              </a:rPr>
              <a:t>Kathy Parker</a:t>
            </a:r>
            <a:endParaRPr lang="en-US" altLang="en-US" sz="3600" b="1" dirty="0">
              <a:latin typeface="Arial" panose="020B0604020202020204" pitchFamily="34" charset="0"/>
              <a:cs typeface="Arial" panose="020B0604020202020204" pitchFamily="34" charset="0"/>
            </a:endParaRPr>
          </a:p>
          <a:p>
            <a:pPr marL="0" indent="0" algn="ctr">
              <a:buNone/>
            </a:pPr>
            <a:r>
              <a:rPr lang="en-US" altLang="en-US" sz="3300" b="1" dirty="0" smtClean="0">
                <a:latin typeface="Arial" panose="020B0604020202020204" pitchFamily="34" charset="0"/>
                <a:cs typeface="Arial" panose="020B0604020202020204" pitchFamily="34" charset="0"/>
              </a:rPr>
              <a:t>Personnel Analyst  </a:t>
            </a:r>
            <a:endParaRPr lang="en-US" altLang="en-US" sz="3300" b="1" dirty="0">
              <a:latin typeface="Arial" panose="020B0604020202020204" pitchFamily="34" charset="0"/>
              <a:cs typeface="Arial" panose="020B0604020202020204" pitchFamily="34" charset="0"/>
            </a:endParaRPr>
          </a:p>
          <a:p>
            <a:pPr marL="0" indent="0" algn="ctr">
              <a:buNone/>
            </a:pPr>
            <a:endParaRPr lang="en-US" altLang="en-US" sz="3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61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77246C"/>
      </a:dk2>
      <a:lt2>
        <a:srgbClr val="EBEBEB"/>
      </a:lt2>
      <a:accent1>
        <a:srgbClr val="F7941E"/>
      </a:accent1>
      <a:accent2>
        <a:srgbClr val="D85543"/>
      </a:accent2>
      <a:accent3>
        <a:srgbClr val="72C596"/>
      </a:accent3>
      <a:accent4>
        <a:srgbClr val="2790A5"/>
      </a:accent4>
      <a:accent5>
        <a:srgbClr val="E58F83"/>
      </a:accent5>
      <a:accent6>
        <a:srgbClr val="72C596"/>
      </a:accent6>
      <a:hlink>
        <a:srgbClr val="72C596"/>
      </a:hlink>
      <a:folHlink>
        <a:srgbClr val="A6DA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91497450E7E24C880A51D66A25CFA7" ma:contentTypeVersion="16" ma:contentTypeDescription="Create a new document." ma:contentTypeScope="" ma:versionID="58217a0509344f6a075d79f15e81ce98">
  <xsd:schema xmlns:xsd="http://www.w3.org/2001/XMLSchema" xmlns:xs="http://www.w3.org/2001/XMLSchema" xmlns:p="http://schemas.microsoft.com/office/2006/metadata/properties" xmlns:ns1="http://schemas.microsoft.com/sharepoint/v3" xmlns:ns3="7038c8cc-f80f-45d8-be7c-92ae58a5f8e0" xmlns:ns4="d1f79023-8c06-4220-b44f-021eabb19ca1" targetNamespace="http://schemas.microsoft.com/office/2006/metadata/properties" ma:root="true" ma:fieldsID="3958c886da0590d316a3874e782d2999" ns1:_="" ns3:_="" ns4:_="">
    <xsd:import namespace="http://schemas.microsoft.com/sharepoint/v3"/>
    <xsd:import namespace="7038c8cc-f80f-45d8-be7c-92ae58a5f8e0"/>
    <xsd:import namespace="d1f79023-8c06-4220-b44f-021eabb19ca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38c8cc-f80f-45d8-be7c-92ae58a5f8e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79023-8c06-4220-b44f-021eabb19ca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A95BE2-3EA7-44FD-B7F4-8A47E1CD6497}">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d1f79023-8c06-4220-b44f-021eabb19ca1"/>
    <ds:schemaRef ds:uri="http://purl.org/dc/elements/1.1/"/>
    <ds:schemaRef ds:uri="7038c8cc-f80f-45d8-be7c-92ae58a5f8e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0FE130B-54FF-4A5A-9BFA-F44636456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38c8cc-f80f-45d8-be7c-92ae58a5f8e0"/>
    <ds:schemaRef ds:uri="d1f79023-8c06-4220-b44f-021eabb19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AB1311-9C43-4453-8CBE-5F2B27D06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1475</TotalTime>
  <Words>3109</Words>
  <Application>Microsoft Office PowerPoint</Application>
  <PresentationFormat>On-screen Show (4:3)</PresentationFormat>
  <Paragraphs>565</Paragraphs>
  <Slides>101</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101</vt:i4>
      </vt:variant>
    </vt:vector>
  </HeadingPairs>
  <TitlesOfParts>
    <vt:vector size="113" baseType="lpstr">
      <vt:lpstr>Adobe Devanagari</vt:lpstr>
      <vt:lpstr>Arial</vt:lpstr>
      <vt:lpstr>Arial Black</vt:lpstr>
      <vt:lpstr>Britannic Bold</vt:lpstr>
      <vt:lpstr>Calibri</vt:lpstr>
      <vt:lpstr>Times New Roman</vt:lpstr>
      <vt:lpstr>Wingdings</vt:lpstr>
      <vt:lpstr>Wingdings 3</vt:lpstr>
      <vt:lpstr>Office Theme</vt:lpstr>
      <vt:lpstr>1_Office Theme</vt:lpstr>
      <vt:lpstr>Document</vt:lpstr>
      <vt:lpstr>Acrobat Document</vt:lpstr>
      <vt:lpstr>ANNUAL  STUDENT ACTIVITY WORKSHOP   FY 2023 - 2024  AUGUST 3, 2023</vt:lpstr>
      <vt:lpstr>          FINANCIAL SERVICES</vt:lpstr>
      <vt:lpstr>FINANCIAL SERVICES</vt:lpstr>
      <vt:lpstr>          FINANCIAL SERVICES</vt:lpstr>
      <vt:lpstr>FINANCIAL SERVICES</vt:lpstr>
      <vt:lpstr>           FINANCIAL SERVICES</vt:lpstr>
      <vt:lpstr>FINANCIAL SERVICES</vt:lpstr>
      <vt:lpstr> FINANCIAL SERVICES</vt:lpstr>
      <vt:lpstr>FINANCIAL SERVICES</vt:lpstr>
      <vt:lpstr>            FINANCIAL SERVICES</vt:lpstr>
      <vt:lpstr>            FINANCIAL SERVICES</vt:lpstr>
      <vt:lpstr>          FINANCIAL SERVICES</vt:lpstr>
      <vt:lpstr>              FINANCIAL SERVICES</vt:lpstr>
      <vt:lpstr>         FINANCIAL SERVICES</vt:lpstr>
      <vt:lpstr>             FINANCIAL SERVICES</vt:lpstr>
      <vt:lpstr>            FINANCIAL SERVICES</vt:lpstr>
      <vt:lpstr>PowerPoint Presentation</vt:lpstr>
      <vt:lpstr>             FINANCIAL SERVICES</vt:lpstr>
      <vt:lpstr>WELCOME  FY 2023-2024</vt:lpstr>
      <vt:lpstr>WHAT YOU NEED TO KNOW</vt:lpstr>
      <vt:lpstr>WHO’S WHO</vt:lpstr>
      <vt:lpstr>PowerPoint Presentation</vt:lpstr>
      <vt:lpstr>Best practice for Best results</vt:lpstr>
      <vt:lpstr>GOAL: PROVIDE BEST POSSIBLE SERVICE</vt:lpstr>
      <vt:lpstr>TRAVEL</vt:lpstr>
      <vt:lpstr>PREPAID PURCHASE ORDERS</vt:lpstr>
      <vt:lpstr>PO CENTRAL  GREAT TOOL</vt:lpstr>
      <vt:lpstr>SOME OTHER THINGS……</vt:lpstr>
      <vt:lpstr>HELPFUL HINTS TOO…</vt:lpstr>
      <vt:lpstr>PowerPoint Presentation</vt:lpstr>
      <vt:lpstr>             FINANCIAL SERVICES</vt:lpstr>
      <vt:lpstr>School Component Budget Operations</vt:lpstr>
      <vt:lpstr>FY24 Budget Updates</vt:lpstr>
      <vt:lpstr>Component Budget Allocations</vt:lpstr>
      <vt:lpstr>Component Budget Operations</vt:lpstr>
      <vt:lpstr>Procedure for Transfer Request</vt:lpstr>
      <vt:lpstr>Budget Overlay Accounts</vt:lpstr>
      <vt:lpstr>How will the system work?</vt:lpstr>
      <vt:lpstr>Budget Category for Teacher Supplies (Object 410130)</vt:lpstr>
      <vt:lpstr>Budget Categories for Central Office</vt:lpstr>
      <vt:lpstr>What can you do now?</vt:lpstr>
      <vt:lpstr>What limitations will you have once final allocations are made?</vt:lpstr>
      <vt:lpstr>How will you know?</vt:lpstr>
      <vt:lpstr>  Who to call?</vt:lpstr>
      <vt:lpstr>Budget Services</vt:lpstr>
      <vt:lpstr>             FINANCIAL SERVICES</vt:lpstr>
      <vt:lpstr> Student Activity/Bookkeepers Workshop  PROCUREMENT SERVICES </vt:lpstr>
      <vt:lpstr>Procurement services team</vt:lpstr>
      <vt:lpstr>The PRO-curement Crew</vt:lpstr>
      <vt:lpstr>Authorization Level  Effective July 1, 2022</vt:lpstr>
      <vt:lpstr>First and Foremost</vt:lpstr>
      <vt:lpstr>Vendor Applications</vt:lpstr>
      <vt:lpstr>Procurement Portal</vt:lpstr>
      <vt:lpstr>PLO Memo &amp; PLO Approval Form</vt:lpstr>
      <vt:lpstr>PowerPoint Presentation</vt:lpstr>
      <vt:lpstr>Meal Purchase Justification Form</vt:lpstr>
      <vt:lpstr>MUNIS Tip</vt:lpstr>
      <vt:lpstr>MUNIS Tip</vt:lpstr>
      <vt:lpstr>Proper Fund Code</vt:lpstr>
      <vt:lpstr>Sole Source</vt:lpstr>
      <vt:lpstr>Change Orders</vt:lpstr>
      <vt:lpstr>Change Orders</vt:lpstr>
      <vt:lpstr>Change Orders</vt:lpstr>
      <vt:lpstr>UNAUTHORIZED PROCUREMENTS  Ratification is a S-I-N</vt:lpstr>
      <vt:lpstr>Procurement Services: Contact Information</vt:lpstr>
      <vt:lpstr>Procurement Department</vt:lpstr>
      <vt:lpstr>             FINANCIAL SERVICES</vt:lpstr>
      <vt:lpstr>Financial Services</vt:lpstr>
      <vt:lpstr>Kronos Timekeeping and Absence Recording</vt:lpstr>
      <vt:lpstr>Workflow to Payroll</vt:lpstr>
      <vt:lpstr>Negative Impacts to Employees When the Workflow Fails</vt:lpstr>
      <vt:lpstr>Frontline</vt:lpstr>
      <vt:lpstr>Employees  Clocking in/out </vt:lpstr>
      <vt:lpstr>How to Swipe for Additional Work</vt:lpstr>
      <vt:lpstr>How to Swipe for Additional Work</vt:lpstr>
      <vt:lpstr>How to Swipe for Additional Work</vt:lpstr>
      <vt:lpstr>How to Swipe for Additional Work</vt:lpstr>
      <vt:lpstr>Timeclock Error</vt:lpstr>
      <vt:lpstr>Missed Punches</vt:lpstr>
      <vt:lpstr>Transfer codes for Missed Punches Only</vt:lpstr>
      <vt:lpstr>Transfer codes for Missed Punches Only</vt:lpstr>
      <vt:lpstr>Transfer codes for Missed Punches Only</vt:lpstr>
      <vt:lpstr>Transfer codes for Missed Punches Only</vt:lpstr>
      <vt:lpstr>Transfer codes for Missed Punches Only</vt:lpstr>
      <vt:lpstr>Kronos Approval </vt:lpstr>
      <vt:lpstr>What to Look for Before Approving  Kronos</vt:lpstr>
      <vt:lpstr>What to Look for Before Approving Kronos</vt:lpstr>
      <vt:lpstr>Approving  Timecards</vt:lpstr>
      <vt:lpstr>Approving  Timecards</vt:lpstr>
      <vt:lpstr>Approving  Timecards</vt:lpstr>
      <vt:lpstr>Approving  Timecards</vt:lpstr>
      <vt:lpstr>Approving a Timecard</vt:lpstr>
      <vt:lpstr>Approving a Timecard</vt:lpstr>
      <vt:lpstr>Kronos Reminders</vt:lpstr>
      <vt:lpstr>Kronos Reminders</vt:lpstr>
      <vt:lpstr>Kronos Roster </vt:lpstr>
      <vt:lpstr>What to do if an employee does not get paid on payday?</vt:lpstr>
      <vt:lpstr>Questions</vt:lpstr>
      <vt:lpstr>             FINANCIAL SERVICES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dc:creator>
  <cp:lastModifiedBy>Jackson, Cheslyn</cp:lastModifiedBy>
  <cp:revision>81</cp:revision>
  <cp:lastPrinted>2023-08-02T13:02:38Z</cp:lastPrinted>
  <dcterms:created xsi:type="dcterms:W3CDTF">2017-08-17T12:28:32Z</dcterms:created>
  <dcterms:modified xsi:type="dcterms:W3CDTF">2023-10-13T14:41:36Z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0x0101003C91497450E7E24C880A51D66A25CFA7</vt:lpwstr>
  </property>
</Properties>
</file>