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matic SC"/>
      <p:regular r:id="rId23"/>
      <p:bold r:id="rId24"/>
    </p:embeddedFont>
    <p:embeddedFont>
      <p:font typeface="Source Code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SourceCodePro-boldItalic.fntdata"/><Relationship Id="rId27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9c7d76c7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9c7d76c7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9c7d76c7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9c7d76c7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Human Geo–College Level Course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ac3ad0a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ac3ad0a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c7d76c7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c7d76c7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c7d76c7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c7d76c7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9c7d76c7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9c7d76c7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**ADD Freshman Form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e4bee35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e4bee35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e4bee35c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e4bee35c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9c7d76c7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9c7d76c7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9c7d76c7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9c7d76c7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c7d76c7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c7d76c7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fab97c5c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fab97c5c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2/22 Math Rec will be available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0a178d5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0a178d5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r>
              <a:rPr lang="en"/>
              <a:t> will be able to be viewed in Skyward. We </a:t>
            </a:r>
            <a:r>
              <a:rPr lang="en"/>
              <a:t>recommend</a:t>
            </a:r>
            <a:r>
              <a:rPr lang="en"/>
              <a:t> having a conversation with your current Math Teacher.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9c7d76c7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9c7d76c7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9c7d76c7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9c7d76c7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edd38e7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9edd38e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kansasregents.org/students/admissions" TargetMode="External"/><Relationship Id="rId4" Type="http://schemas.openxmlformats.org/officeDocument/2006/relationships/hyperlink" Target="https://www.kansasregents.org/students/student_financial_aid/kansas_scholars_curriculu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usd232.org/Page/453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usd232.org/Page/939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usd232.org/Page/8676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orms.gle/LrXEXhxHjofnyfH6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usd232.org/Page/8676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uNR0raZ7oVX4-lQTqM4c0O0kVqBt-3IU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usd232.org/site/handlers/filedownload.ashx?moduleinstanceid=18335&amp;dataid=33916&amp;FileName=USD%20232%20Course%20Guide%202022-2023%20Final.pdf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MVHS Course Selection 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Class of 2028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INCOMING FRESHMAN INFORMATION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92850"/>
            <a:ext cx="8520600" cy="935700"/>
          </a:xfrm>
          <a:prstGeom prst="rect">
            <a:avLst/>
          </a:prstGeom>
          <a:solidFill>
            <a:srgbClr val="07376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Kansas Board of Regents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4">
                <a:solidFill>
                  <a:schemeClr val="lt1"/>
                </a:solidFill>
              </a:rPr>
              <a:t>University of Kansas, Kansas State University, Pittsburg STate University, Emporia State University, Fort Hays State University, Wichita State University</a:t>
            </a:r>
            <a:endParaRPr sz="1544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373375"/>
            <a:ext cx="4101900" cy="334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50">
                <a:solidFill>
                  <a:srgbClr val="000000"/>
                </a:solidFill>
              </a:rPr>
              <a:t>Qualified Admissions</a:t>
            </a:r>
            <a:endParaRPr b="1" sz="37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58">
                <a:solidFill>
                  <a:srgbClr val="000000"/>
                </a:solidFill>
              </a:rPr>
              <a:t>English  		 	4 credits</a:t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58">
                <a:solidFill>
                  <a:srgbClr val="000000"/>
                </a:solidFill>
              </a:rPr>
              <a:t>Math					3 credits</a:t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58">
                <a:solidFill>
                  <a:srgbClr val="000000"/>
                </a:solidFill>
              </a:rPr>
              <a:t>Social Science		3 credits</a:t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58">
                <a:solidFill>
                  <a:srgbClr val="000000"/>
                </a:solidFill>
              </a:rPr>
              <a:t>Science				3 credits </a:t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58">
                <a:solidFill>
                  <a:srgbClr val="000000"/>
                </a:solidFill>
              </a:rPr>
              <a:t> *must have Biology</a:t>
            </a:r>
            <a:endParaRPr i="1" sz="3058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8">
                <a:solidFill>
                  <a:srgbClr val="000000"/>
                </a:solidFill>
              </a:rPr>
              <a:t>Electives			3 credits</a:t>
            </a:r>
            <a:endParaRPr sz="355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47" u="sng">
                <a:solidFill>
                  <a:schemeClr val="hlink"/>
                </a:solidFill>
                <a:hlinkClick r:id="rId3"/>
              </a:rPr>
              <a:t>Kansas Board of Regents Qualified Admissions</a:t>
            </a:r>
            <a:endParaRPr b="1" sz="2847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4495125" y="1373375"/>
            <a:ext cx="4373700" cy="334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17">
                <a:solidFill>
                  <a:srgbClr val="000000"/>
                </a:solidFill>
              </a:rPr>
              <a:t>Scholars Curriculum</a:t>
            </a:r>
            <a:endParaRPr b="1" sz="1517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English			4 credits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Math				4 credits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Science			3 credits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000000"/>
                </a:solidFill>
              </a:rPr>
              <a:t> *must be Biology, Chemistry, Physics</a:t>
            </a:r>
            <a:endParaRPr i="1" sz="12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Studies		3 credits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Foreign Language	2 credits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000000"/>
                </a:solidFill>
              </a:rPr>
              <a:t> *both years must be taken during high school</a:t>
            </a:r>
            <a:endParaRPr i="1"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91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Kansas Board of Regents Scholars Curriculum</a:t>
            </a:r>
            <a:r>
              <a:rPr b="1" lang="en" sz="1100">
                <a:solidFill>
                  <a:schemeClr val="accent5"/>
                </a:solidFill>
              </a:rPr>
              <a:t> </a:t>
            </a:r>
            <a:endParaRPr b="1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Honors/AP vs. grade level classes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311700" y="3570000"/>
            <a:ext cx="8520600" cy="15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" sz="1400">
                <a:solidFill>
                  <a:srgbClr val="FFFFFF"/>
                </a:solidFill>
              </a:rPr>
              <a:t>Things to think about:</a:t>
            </a:r>
            <a:endParaRPr sz="1400">
              <a:solidFill>
                <a:srgbClr val="FFFFFF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FFFFFF"/>
                </a:solidFill>
              </a:rPr>
              <a:t>-</a:t>
            </a:r>
            <a:r>
              <a:rPr b="0" lang="en" sz="1200">
                <a:solidFill>
                  <a:srgbClr val="FFFFFF"/>
                </a:solidFill>
              </a:rPr>
              <a:t>What subjects am I interested in?</a:t>
            </a:r>
            <a:endParaRPr b="0" sz="1200">
              <a:solidFill>
                <a:srgbClr val="FFFFFF"/>
              </a:solidFill>
            </a:endParaRPr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b="0" lang="en" sz="1200">
                <a:solidFill>
                  <a:srgbClr val="FFFFFF"/>
                </a:solidFill>
              </a:rPr>
              <a:t>-How much time do I have outside of school? (sports, activities, job, family)</a:t>
            </a:r>
            <a:endParaRPr b="0" sz="1200">
              <a:solidFill>
                <a:srgbClr val="FFFFFF"/>
              </a:solidFill>
            </a:endParaRPr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b="0" lang="en" sz="1200">
                <a:solidFill>
                  <a:srgbClr val="FFFFFF"/>
                </a:solidFill>
              </a:rPr>
              <a:t>-Current teacher input?</a:t>
            </a:r>
            <a:endParaRPr b="0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Honors vs. Grade Level Course Information </a:t>
            </a:r>
            <a:endParaRPr sz="1000">
              <a:solidFill>
                <a:schemeClr val="accent5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73763"/>
                </a:highlight>
              </a:rPr>
              <a:t>Why are my grades important?</a:t>
            </a:r>
            <a:endParaRPr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From the first day of high school you are creating your transcript--a permanent record of your academic career.  </a:t>
            </a:r>
            <a:endParaRPr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Transcripts are used to apply for programs and scholarships.</a:t>
            </a:r>
            <a:endParaRPr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Start off strong!  Ask for help if you need it--don’t wait!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575" y="152400"/>
            <a:ext cx="46799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Career and Technical Education Pathways/Off Campus Opportunities </a:t>
            </a:r>
            <a:r>
              <a:rPr lang="en" sz="1779"/>
              <a:t>(Juniors/seniors)</a:t>
            </a:r>
            <a:endParaRPr sz="148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Pathways offered:</a:t>
            </a:r>
            <a:endParaRPr b="1"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Bioscience: Biochemistry &amp; Biomedical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Business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Finance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Construction &amp; Design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Digital Media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Engineering &amp; Applied Mathematics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Family, Community &amp; Consumer Services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Graphic Design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Manufacturing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Marketing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Programming &amp; Software Development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Teaching/Training </a:t>
            </a:r>
            <a:endParaRPr sz="1600">
              <a:solidFill>
                <a:srgbClr val="000000"/>
              </a:solidFill>
            </a:endParaRPr>
          </a:p>
          <a:p>
            <a:pPr indent="-3149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➔"/>
            </a:pPr>
            <a:r>
              <a:rPr lang="en" sz="1600">
                <a:solidFill>
                  <a:srgbClr val="000000"/>
                </a:solidFill>
              </a:rPr>
              <a:t>Web &amp; Digital Communications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449900" y="1228675"/>
            <a:ext cx="4382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Cedar Trails Exploration Center (CTEC):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➔"/>
            </a:pPr>
            <a:r>
              <a:rPr lang="en" sz="1200">
                <a:solidFill>
                  <a:srgbClr val="000000"/>
                </a:solidFill>
              </a:rPr>
              <a:t>Bioscience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➔"/>
            </a:pPr>
            <a:r>
              <a:rPr lang="en" sz="1200">
                <a:solidFill>
                  <a:srgbClr val="000000"/>
                </a:solidFill>
              </a:rPr>
              <a:t>Design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➔"/>
            </a:pPr>
            <a:r>
              <a:rPr lang="en" sz="1200">
                <a:solidFill>
                  <a:srgbClr val="000000"/>
                </a:solidFill>
              </a:rPr>
              <a:t>Emerging Technologies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Johnson County Community College (JCCC):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Kansas City Kansas Community College (KCKCC):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Eudora Technical Education (EDTEC):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hlink"/>
                </a:solidFill>
                <a:hlinkClick r:id="rId3"/>
              </a:rPr>
              <a:t>Off Campus Programs Link</a:t>
            </a:r>
            <a:endParaRPr sz="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170725" y="1183425"/>
            <a:ext cx="3001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find information?	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Counseling Website!</a:t>
            </a:r>
            <a:endParaRPr b="0" sz="3800"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4" name="Google Shape;144;p26"/>
          <p:cNvSpPr txBox="1"/>
          <p:nvPr>
            <p:ph idx="4294967295" type="body"/>
          </p:nvPr>
        </p:nvSpPr>
        <p:spPr>
          <a:xfrm>
            <a:off x="3172350" y="4447500"/>
            <a:ext cx="27993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925" y="2089200"/>
            <a:ext cx="4647775" cy="207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6175" y="172975"/>
            <a:ext cx="5684275" cy="1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submit my Course Requests?	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228675"/>
            <a:ext cx="85206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Google Form: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Freshman Course Selection Form</a:t>
            </a:r>
            <a:endParaRPr>
              <a:solidFill>
                <a:schemeClr val="accent5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Available to complete </a:t>
            </a:r>
            <a:r>
              <a:rPr lang="en">
                <a:solidFill>
                  <a:srgbClr val="FF0000"/>
                </a:solidFill>
              </a:rPr>
              <a:t>January 26, 2024</a:t>
            </a:r>
            <a:endParaRPr>
              <a:solidFill>
                <a:srgbClr val="FF0000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Students must be signed into their USD 232 account to complete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b="1" lang="en"/>
              <a:t>Due by February 21, 2024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Still have questions?</a:t>
            </a:r>
            <a:endParaRPr b="1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Student Ambassadors ELT Visits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Monticello Trails Middle School:  2/6 &amp; 2/20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Mill Creek Middle School 1/26 &amp; 2/13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Incoming Freshman Night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February 5, 2024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5:30-7:30 MVHS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Elective showcase, Honors/AP info, &amp; MVHS Overview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Jaguar Jumpstart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Coming in August!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n"/>
              <a:t>Tours/Activities/Athletics Information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find information?	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Counseling Website!</a:t>
            </a:r>
            <a:endParaRPr b="0" sz="3800"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8" name="Google Shape;158;p28"/>
          <p:cNvSpPr txBox="1"/>
          <p:nvPr>
            <p:ph idx="4294967295" type="body"/>
          </p:nvPr>
        </p:nvSpPr>
        <p:spPr>
          <a:xfrm>
            <a:off x="3172350" y="4447500"/>
            <a:ext cx="27993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323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Welcome to the MVHS Family!</a:t>
            </a:r>
            <a:endParaRPr sz="7900"/>
          </a:p>
        </p:txBody>
      </p:sp>
      <p:sp>
        <p:nvSpPr>
          <p:cNvPr id="165" name="Google Shape;165;p29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look forward to seeing you next fall!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WELCOME TO MILL VALLEY!	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453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Meet the Counselors!  Students are assigned to counselors based on their last name: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Mrs. Chandler (A-D)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Ms. Hayes (E-J)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Mrs. Mixon (K-P)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Mr. Wallace (Q-Z)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173"/>
            <a:ext cx="1044374" cy="104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044825" y="106350"/>
            <a:ext cx="7206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Welcome</a:t>
            </a:r>
            <a:r>
              <a:rPr lang="en" sz="6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to MVHS!</a:t>
            </a:r>
            <a:endParaRPr sz="62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Click below for a video!</a:t>
            </a:r>
            <a:endParaRPr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0" name="Google Shape;70;p15" title="Jaguar Day in the Life 2028 Freshma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000" y="1652050"/>
            <a:ext cx="7206000" cy="33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many classes will I be taking?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All MVHS students take a total of </a:t>
            </a:r>
            <a:r>
              <a:rPr b="1" lang="en">
                <a:solidFill>
                  <a:srgbClr val="000000"/>
                </a:solidFill>
              </a:rPr>
              <a:t>8 classes 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Block scheduling--Blue/Silver Days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Four classes each day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Freshmen are required to take the following 5: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English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Math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Biology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World Geography/Civics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Physical Education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That leaves 3 blocks for YOU to choose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910300" y="1101675"/>
            <a:ext cx="528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850" y="0"/>
            <a:ext cx="422708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502600" y="697575"/>
            <a:ext cx="26415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*Math r</a:t>
            </a:r>
            <a:r>
              <a:rPr lang="en" sz="15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ecommendations</a:t>
            </a:r>
            <a:r>
              <a:rPr lang="en" sz="15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made by current teacher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4294967295"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Recommendations:  Math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650" y="1093862"/>
            <a:ext cx="4843948" cy="26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175" y="1853275"/>
            <a:ext cx="4347323" cy="23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do I know what to take?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Things to consider:</a:t>
            </a:r>
            <a:endParaRPr b="1" sz="20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Graduation Requirements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Board of Regents Requirements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Kansas Scholars Curriculum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Honors/AP vs. Grade Level courses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Career Pathways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Cedar Trails Exploration Center (CTEC)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Areas of Student Interest</a:t>
            </a:r>
            <a:endParaRPr sz="1900">
              <a:solidFill>
                <a:srgbClr val="000000"/>
              </a:solidFill>
            </a:endParaRPr>
          </a:p>
          <a:p>
            <a:pPr indent="-2019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Code Pro"/>
              <a:buChar char="▪"/>
            </a:pPr>
            <a:r>
              <a:rPr lang="en" sz="1900">
                <a:solidFill>
                  <a:srgbClr val="000000"/>
                </a:solidFill>
              </a:rPr>
              <a:t>Available Electives for Freshmen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83650" y="215800"/>
            <a:ext cx="2808000" cy="19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44">
                <a:solidFill>
                  <a:srgbClr val="FFFFFF"/>
                </a:solidFill>
                <a:highlight>
                  <a:srgbClr val="073763"/>
                </a:highlight>
              </a:rPr>
              <a:t>Courses</a:t>
            </a:r>
            <a:endParaRPr sz="4444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44">
                <a:solidFill>
                  <a:srgbClr val="FFFFFF"/>
                </a:solidFill>
                <a:highlight>
                  <a:srgbClr val="073763"/>
                </a:highlight>
              </a:rPr>
              <a:t> Available for Freshmen</a:t>
            </a:r>
            <a:r>
              <a:rPr b="0" lang="en" sz="4333">
                <a:solidFill>
                  <a:srgbClr val="FFFFFF"/>
                </a:solidFill>
                <a:highlight>
                  <a:srgbClr val="073763"/>
                </a:highlight>
              </a:rPr>
              <a:t>    </a:t>
            </a:r>
            <a:r>
              <a:rPr lang="en"/>
              <a:t>	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83650" y="2211700"/>
            <a:ext cx="28080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All Freshmen will select an additional 3 blocks of electives to create a complete schedule</a:t>
            </a:r>
            <a:endParaRPr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See the Course Guide for course descriptions and information: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hlink"/>
                </a:solidFill>
                <a:hlinkClick r:id="rId3"/>
              </a:rPr>
              <a:t>Course Guide</a:t>
            </a:r>
            <a:r>
              <a:rPr b="1" lang="en" sz="1300">
                <a:solidFill>
                  <a:schemeClr val="accent5"/>
                </a:solidFill>
              </a:rPr>
              <a:t> </a:t>
            </a:r>
            <a:endParaRPr sz="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051" y="-120338"/>
            <a:ext cx="4208700" cy="51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311700" y="179100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matic SC"/>
                <a:ea typeface="Amatic SC"/>
                <a:cs typeface="Amatic SC"/>
                <a:sym typeface="Amatic SC"/>
              </a:rPr>
              <a:t>USD 232 Graduation Requirements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All students must earn 25 credits in the following areas</a:t>
            </a:r>
            <a:r>
              <a:rPr b="1" lang="en" sz="2800"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4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31550" y="1242450"/>
            <a:ext cx="3999900" cy="2726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Communication </a:t>
            </a:r>
            <a:endParaRPr sz="1200" u="sng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English: 4 credits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Communications: .5 credit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STEM</a:t>
            </a:r>
            <a:endParaRPr sz="1200" u="sng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Math: 4 credits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Science: 3 credits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STEM Elective: 1 credit (11th-12th)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1085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461900" y="1242450"/>
            <a:ext cx="4309800" cy="2726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Society &amp; Humanities:</a:t>
            </a:r>
            <a:endParaRPr sz="1200" u="sng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Social Studies: 3.5 credits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Fine Arts: 1.0 credit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Employability and Life Skills:</a:t>
            </a:r>
            <a:endParaRPr sz="1200" u="sng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Financial Literacy: .5 credit (11th-12th)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Physical Education: 1 credit (9th) 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Health: .5 credit (10th) 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Electives: 6.0 credits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821525" y="4164925"/>
            <a:ext cx="5370600" cy="80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 or more Post Secondary Assets (PSA) 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 credit=Full Year  .5 credit=Semester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