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145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1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63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50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28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52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89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81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2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4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2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8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104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43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5A6FBA-8A03-4AB1-AF49-01CDA7E5BF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71F039-F2DD-403C-B2D1-9E5F60885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tamez@donnaisd.ne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nlguevara@donnaisd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rent and Family Engagement LOGO (revised)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9" t="4167" r="12802" b="12506"/>
          <a:stretch/>
        </p:blipFill>
        <p:spPr bwMode="auto">
          <a:xfrm>
            <a:off x="1649086" y="172760"/>
            <a:ext cx="5412260" cy="622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374863" y="787787"/>
            <a:ext cx="555152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1905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Title I, Part A Programs</a:t>
            </a:r>
          </a:p>
          <a:p>
            <a:pPr algn="ctr"/>
            <a:endParaRPr lang="en-US" sz="2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r>
              <a:rPr lang="en-U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Improving Basic Programs </a:t>
            </a:r>
          </a:p>
          <a:p>
            <a:pPr algn="ctr"/>
            <a:r>
              <a:rPr lang="en-U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and Parent Engagement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7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rent and Family Engagement LOGO (revised)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9" t="4167" r="12802" b="12506"/>
          <a:stretch/>
        </p:blipFill>
        <p:spPr bwMode="auto">
          <a:xfrm>
            <a:off x="1649086" y="172760"/>
            <a:ext cx="5412260" cy="622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61346" y="1301150"/>
            <a:ext cx="5031126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1905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Thank you for your </a:t>
            </a:r>
          </a:p>
          <a:p>
            <a:pPr algn="ctr"/>
            <a:r>
              <a:rPr lang="en-US" sz="4000" b="0" cap="none" spc="0" dirty="0" smtClean="0">
                <a:ln w="1905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Support!!!</a:t>
            </a:r>
            <a:endParaRPr lang="en-US" sz="24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endParaRPr lang="en-US" sz="2800" b="0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Tomas </a:t>
            </a:r>
            <a:r>
              <a:rPr lang="en-US" sz="1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Tamez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Parent and Family Engagement Director</a:t>
            </a:r>
          </a:p>
          <a:p>
            <a:pPr algn="ctr"/>
            <a:r>
              <a:rPr lang="en-US" sz="1600" b="1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sz="16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(956) 464-1600 ext. 1230</a:t>
            </a:r>
          </a:p>
          <a:p>
            <a:pPr algn="ctr"/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ttamez@donnaisd.net</a:t>
            </a:r>
            <a:endParaRPr lang="en-US" sz="16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Norma L. Guevara, Secretary</a:t>
            </a:r>
          </a:p>
          <a:p>
            <a:pPr algn="ctr"/>
            <a:r>
              <a:rPr lang="en-US" sz="1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(956) 464-1600 ext. 1230</a:t>
            </a:r>
          </a:p>
          <a:p>
            <a:pPr algn="ctr"/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nlguevara@donnaisd.net</a:t>
            </a:r>
            <a:endParaRPr lang="en-US" sz="16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6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78942"/>
            <a:ext cx="10018713" cy="74140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I at Donna ISD?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41622"/>
            <a:ext cx="10018713" cy="4588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kern="11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Twenty-one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schools in the Donna ISD receive funding under Title I, Part A 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of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Elementary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Secondary Education Act (ESEA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kern="11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is for resources to help schools with high concentrations of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	 students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low-income families provide a high standards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kern="11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ESEA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built on accountability for results, involvement of parents, and an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emphasis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doing what works to improve academic achievement based on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scientific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research.</a:t>
            </a:r>
            <a:endParaRPr lang="en-US" kern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09" y="329514"/>
            <a:ext cx="9389636" cy="6400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420"/>
              </a:spcAft>
              <a:buNone/>
            </a:pPr>
            <a:r>
              <a:rPr lang="en-US" sz="2800" b="1" u="sng" kern="1100" dirty="0" smtClean="0">
                <a:latin typeface="Times New Roman" panose="02020603050405020304" pitchFamily="18" charset="0"/>
              </a:rPr>
              <a:t>EXTENSIVE </a:t>
            </a:r>
            <a:r>
              <a:rPr lang="en-US" sz="2800" b="1" u="sng" kern="1100" dirty="0">
                <a:latin typeface="Times New Roman" panose="02020603050405020304" pitchFamily="18" charset="0"/>
              </a:rPr>
              <a:t>PLANNING</a:t>
            </a:r>
            <a:r>
              <a:rPr lang="en-US" sz="2800" b="1" u="sng" kern="1100" dirty="0" smtClean="0">
                <a:latin typeface="Times New Roman" panose="02020603050405020304" pitchFamily="18" charset="0"/>
              </a:rPr>
              <a:t>:</a:t>
            </a:r>
          </a:p>
          <a:p>
            <a:pPr marL="0" indent="0" algn="just">
              <a:spcAft>
                <a:spcPts val="420"/>
              </a:spcAft>
              <a:buNone/>
            </a:pPr>
            <a:endParaRPr lang="en-US" sz="2200" b="1" kern="1100" dirty="0" smtClean="0">
              <a:latin typeface="Times New Roman" panose="02020603050405020304" pitchFamily="18" charset="0"/>
            </a:endParaRPr>
          </a:p>
          <a:p>
            <a:pPr marL="0" indent="0" algn="just">
              <a:spcAft>
                <a:spcPts val="420"/>
              </a:spcAft>
              <a:buNone/>
            </a:pPr>
            <a:r>
              <a:rPr lang="en-US" sz="2200" b="1" kern="1100" dirty="0" smtClean="0">
                <a:latin typeface="Times New Roman" panose="02020603050405020304" pitchFamily="18" charset="0"/>
              </a:rPr>
              <a:t>Each </a:t>
            </a:r>
            <a:r>
              <a:rPr lang="en-US" sz="2200" b="1" kern="1100" dirty="0">
                <a:latin typeface="Times New Roman" panose="02020603050405020304" pitchFamily="18" charset="0"/>
              </a:rPr>
              <a:t>Title I School wide campus must engage in detailed planning on how funds will be used to improve student academic achievement.  This planning includes</a:t>
            </a:r>
            <a:r>
              <a:rPr lang="en-US" sz="2200" b="1" kern="1100" dirty="0" smtClean="0">
                <a:latin typeface="Times New Roman" panose="02020603050405020304" pitchFamily="18" charset="0"/>
              </a:rPr>
              <a:t>:</a:t>
            </a: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Comprehensive </a:t>
            </a:r>
            <a:r>
              <a:rPr lang="en-US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Needs Assessment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: created by the school administrators,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staff, parents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community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members to identify the needs for all students to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meet Texas achievement standards.</a:t>
            </a: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Campus </a:t>
            </a:r>
            <a:r>
              <a:rPr lang="en-US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Improvement Plan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: the action plans that will be implemented to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meet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the needs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identified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Comprehensive Needs Assessment (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CNA).</a:t>
            </a: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Budget </a:t>
            </a:r>
            <a:r>
              <a:rPr lang="en-US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Plan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:  detail of accounts and amounts that will be used to implement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the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action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plans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identified in the Campus Improvement Plan.  This can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include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funding for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parent education programs, additional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instructional staff,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instructional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materials, and tutoring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programs. </a:t>
            </a: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Annual </a:t>
            </a:r>
            <a:r>
              <a:rPr lang="en-US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Evaluation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:  Each campus must evaluate the activities used to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address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needs over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past year.  Activities that did not have a high-impact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on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achievement must be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improved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upon or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eliminated.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1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10" y="0"/>
            <a:ext cx="10018713" cy="6219567"/>
          </a:xfrm>
        </p:spPr>
        <p:txBody>
          <a:bodyPr>
            <a:normAutofit lnSpcReduction="10000"/>
          </a:bodyPr>
          <a:lstStyle/>
          <a:p>
            <a:endParaRPr lang="en-US" b="1" u="sng" dirty="0" smtClean="0"/>
          </a:p>
          <a:p>
            <a:pPr marL="0" indent="0" algn="ctr">
              <a:buNone/>
            </a:pP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HIGHLY 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 STAFF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School wide campuses must follow specific rules regarding the quality of the instructional staff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 Teachers: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each teacher on the campus must meet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  	 Highly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 criteria set forth by the State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 Paraprofessionals: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instructional paraprofessional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	employed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Title I School wide campus must meet the Highly Qualified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	criteria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In addition, paraprofessionals may not teach a class without a HQ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	Teacher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present, and may not “pull-out” students for individual, or group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	  	work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away from the instruction of the highly qualified teacher.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09" y="1474572"/>
            <a:ext cx="10018713" cy="4827372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420"/>
              </a:spcAft>
              <a:buNone/>
            </a:pPr>
            <a:endParaRPr lang="en-US" sz="2800" b="1" kern="11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420"/>
              </a:spcAft>
              <a:buNone/>
            </a:pPr>
            <a:r>
              <a:rPr lang="en-US" sz="2800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Title </a:t>
            </a:r>
            <a:r>
              <a:rPr lang="en-US" sz="2800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 School wide campuses are responsible for providing parents with</a:t>
            </a:r>
            <a:r>
              <a:rPr lang="en-US" sz="2800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indent="0" algn="just">
              <a:spcBef>
                <a:spcPts val="0"/>
              </a:spcBef>
              <a:spcAft>
                <a:spcPts val="420"/>
              </a:spcAft>
              <a:buNone/>
            </a:pPr>
            <a:endParaRPr lang="en-US" sz="2800" b="1" kern="1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Annual </a:t>
            </a:r>
            <a:r>
              <a:rPr lang="en-US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Title I Meetings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explains the Title I program at the campus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420"/>
              </a:spcAft>
              <a:buNone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Academic </a:t>
            </a:r>
            <a:r>
              <a:rPr lang="en-US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information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that details the curriculum in use at the school,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 forms 	of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academic assessments used to measure student progress,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   		 	 proficiency levels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students are expected to meet, and an explanation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  	 of the State’s academic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content and achievement standards. </a:t>
            </a: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18"/>
              </a:spcAft>
              <a:buNone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84309" y="568411"/>
            <a:ext cx="10018713" cy="1021492"/>
          </a:xfrm>
        </p:spPr>
        <p:txBody>
          <a:bodyPr/>
          <a:lstStyle/>
          <a:p>
            <a:r>
              <a:rPr lang="en-US" b="1" u="sng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INFORMATION FOR PARENTS: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57425"/>
            <a:ext cx="10018713" cy="1299525"/>
          </a:xfrm>
        </p:spPr>
        <p:txBody>
          <a:bodyPr>
            <a:normAutofit/>
          </a:bodyPr>
          <a:lstStyle/>
          <a:p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INVOLVED IN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CAMPUS DECISION-MAKING: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0432" y="2051223"/>
            <a:ext cx="10519719" cy="42754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must involve parents in the planning, review and improvement of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the: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Schoolwide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(Campus Improvement Plan), including the use of Title I funds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Parent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Involvement Policy, including details of how parents will be informed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their 	  rights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I, provided a description of the curriculum in the use at the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AND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afforded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for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meetings and participation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campus 	 		  decision-making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decisions regarding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education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their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School-Parent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Compact, detailing, at least, the basic expectations between parents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	    	 students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school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yearly parent-teacher 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conference must 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held 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elementary level with every 	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student’s parents to discuss the 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school-parent compact as it relates to the individual child’s </a:t>
            </a:r>
            <a:r>
              <a:rPr lang="en-US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achievement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en-US" sz="3000" dirty="0"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4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57425"/>
            <a:ext cx="10018713" cy="1299525"/>
          </a:xfrm>
        </p:spPr>
        <p:txBody>
          <a:bodyPr>
            <a:normAutofit/>
          </a:bodyPr>
          <a:lstStyle/>
          <a:p>
            <a:r>
              <a:rPr lang="en-US" sz="3200" b="1" u="sng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PARENT EDCUATION: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0432" y="2051223"/>
            <a:ext cx="10519719" cy="4275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18270" y="2290355"/>
            <a:ext cx="851792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420"/>
              </a:spcAft>
            </a:pPr>
            <a:r>
              <a:rPr lang="en-US" sz="24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Each </a:t>
            </a:r>
            <a:r>
              <a:rPr lang="en-US" sz="24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school should use the majority of Parent Involvement funding to provide training and skills to parents to assist them in being a partner in educating their child.  Examples of this type of training could </a:t>
            </a:r>
            <a:r>
              <a:rPr lang="en-US" sz="24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include:</a:t>
            </a:r>
          </a:p>
          <a:p>
            <a:pPr algn="just">
              <a:spcAft>
                <a:spcPts val="420"/>
              </a:spcAft>
            </a:pPr>
            <a:endParaRPr lang="en-US" sz="1000" kern="11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 algn="just">
              <a:spcAft>
                <a:spcPts val="420"/>
              </a:spcAft>
              <a:buAutoNum type="arabicParenBoth"/>
            </a:pPr>
            <a:r>
              <a:rPr lang="en-US" sz="24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strategies </a:t>
            </a:r>
            <a:r>
              <a:rPr lang="en-US" sz="24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in math, science, reading, writing, and social studies</a:t>
            </a:r>
            <a:r>
              <a:rPr lang="en-US" sz="24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</a:p>
          <a:p>
            <a:pPr marL="457200" indent="-457200" algn="just">
              <a:spcAft>
                <a:spcPts val="420"/>
              </a:spcAft>
              <a:buAutoNum type="arabicParenBoth"/>
            </a:pPr>
            <a:r>
              <a:rPr lang="en-US" sz="24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literacy </a:t>
            </a:r>
            <a:r>
              <a:rPr lang="en-US" sz="24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training, </a:t>
            </a:r>
            <a:endParaRPr lang="en-US" sz="2400" kern="11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spcAft>
                <a:spcPts val="420"/>
              </a:spcAft>
            </a:pPr>
            <a:r>
              <a:rPr lang="en-US" sz="24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4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3) using technology, and </a:t>
            </a:r>
            <a:endParaRPr lang="en-US" sz="2400" kern="11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spcAft>
                <a:spcPts val="420"/>
              </a:spcAft>
            </a:pPr>
            <a:r>
              <a:rPr lang="en-US" sz="24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4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4) parenting skills.</a:t>
            </a:r>
            <a:endParaRPr lang="en-US" sz="24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418"/>
              </a:spcAft>
            </a:pPr>
            <a:r>
              <a:rPr lang="en-US" sz="24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sz="2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60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57425"/>
            <a:ext cx="10018713" cy="1299525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420"/>
              </a:spcAft>
            </a:pPr>
            <a:r>
              <a:rPr lang="en-US" sz="3200" b="1" kern="1100" dirty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BE INVOLVED IN YOUR CHILD’S EDUCATION</a:t>
            </a:r>
            <a:r>
              <a:rPr lang="en-US" sz="3200" kern="1400" dirty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en-US" sz="3200" kern="1400" dirty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8670" y="1556951"/>
            <a:ext cx="10519719" cy="4769710"/>
          </a:xfrm>
        </p:spPr>
        <p:txBody>
          <a:bodyPr>
            <a:normAutofit fontScale="92500" lnSpcReduction="20000"/>
          </a:bodyPr>
          <a:lstStyle/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It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only takes a few minutes-Attend parent-teacher conferences, Open House,,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  	  	 Literacy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, Math, or Science family nights, chaperone a school event, check your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 	 	 student’s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folder, access the Parent Portal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420"/>
              </a:spcAft>
              <a:buNone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Ensure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that your child READS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20-30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minutes every day.  Reading is the basis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for 	 	 all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academic areas so encourage your child to read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  <a:p>
            <a:pPr marL="0" marR="0" indent="0" algn="just">
              <a:spcBef>
                <a:spcPts val="0"/>
              </a:spcBef>
              <a:spcAft>
                <a:spcPts val="420"/>
              </a:spcAft>
              <a:buNone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Ask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your child questions.  Be specific.  Ask open-ended questions such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as:</a:t>
            </a:r>
          </a:p>
          <a:p>
            <a:pPr lvl="2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ü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(a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What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did you study today in Reading/ELA or Science? </a:t>
            </a:r>
            <a:endParaRPr lang="en-US" kern="11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ü"/>
            </a:pP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b) What did you do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Math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today? </a:t>
            </a:r>
            <a:endParaRPr lang="en-US" kern="11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ü"/>
            </a:pP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Tell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me something interesting that happened at school today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  <a:p>
            <a:pPr marL="914400" lvl="2" indent="0" algn="just">
              <a:spcBef>
                <a:spcPts val="0"/>
              </a:spcBef>
              <a:spcAft>
                <a:spcPts val="420"/>
              </a:spcAft>
              <a:buNone/>
            </a:pPr>
            <a:endParaRPr lang="en-US" sz="10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Ask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to see your child’s class work on a weekly basis.  Be positive about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the work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 try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not to compare it to another child’s work-just show your interest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Talk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about 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	 school 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in a positive way!</a:t>
            </a: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18"/>
              </a:spcAft>
              <a:buNone/>
            </a:pPr>
            <a:r>
              <a:rPr lang="en-US" sz="16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4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53081"/>
            <a:ext cx="10018713" cy="807308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420"/>
              </a:spcAft>
            </a:pPr>
            <a:r>
              <a:rPr lang="en-US" sz="3200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3200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3200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3200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3200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TIPS </a:t>
            </a:r>
            <a:r>
              <a:rPr lang="en-US" sz="3200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FOR PARENTS</a:t>
            </a:r>
            <a:r>
              <a:rPr lang="en-US" sz="20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20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3200" kern="1400" dirty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en-US" sz="3200" kern="1400" dirty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8670" y="1556951"/>
            <a:ext cx="10519719" cy="476971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i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Agree </a:t>
            </a:r>
            <a:r>
              <a:rPr lang="en-US" b="1" i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on a time for homework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on a daily basis.  If your child does not 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have homework on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	given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day, have him use the agreed upon time to review 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prior work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or read for pleasure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i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Arrange </a:t>
            </a:r>
            <a:r>
              <a:rPr lang="en-US" b="1" i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 quite place for study and provide</a:t>
            </a: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:  </a:t>
            </a: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r>
              <a:rPr lang="en-US" sz="16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   ∙  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clear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work surface;</a:t>
            </a:r>
            <a:endParaRPr lang="en-US" sz="20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∙ 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comfortable chair &amp; good lighting;</a:t>
            </a:r>
            <a:endParaRPr lang="en-US" sz="20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∙ 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dictionary, pen, pencil and paper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endParaRPr lang="en-US" sz="20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i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Be </a:t>
            </a:r>
            <a:r>
              <a:rPr lang="en-US" b="1" i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ready to help but remember to:</a:t>
            </a: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∙ 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let the child do their own work;</a:t>
            </a:r>
            <a:endParaRPr lang="en-US" sz="20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∙ 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be 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patient - explain 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as best you can but let him or her work through it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endParaRPr lang="en-US" sz="20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r>
              <a:rPr lang="en-US" b="1" i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Show </a:t>
            </a:r>
            <a:r>
              <a:rPr lang="en-US" b="1" i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respect for study:</a:t>
            </a:r>
            <a:endParaRPr lang="en-US" sz="16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20"/>
              </a:spcAft>
              <a:buNone/>
            </a:pPr>
            <a:r>
              <a:rPr lang="en-US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2000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>∙  do not watch TV or talk with friends while your child is </a:t>
            </a:r>
            <a:r>
              <a:rPr lang="en-US" sz="2000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studying.</a:t>
            </a:r>
            <a:endParaRPr lang="en-US" sz="20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18"/>
              </a:spcAft>
              <a:buNone/>
            </a:pPr>
            <a:r>
              <a:rPr lang="en-US" sz="16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1607</TotalTime>
  <Words>345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Britannic Bold</vt:lpstr>
      <vt:lpstr>Corbel</vt:lpstr>
      <vt:lpstr>Times New Roman</vt:lpstr>
      <vt:lpstr>Trebuchet MS</vt:lpstr>
      <vt:lpstr>Wingdings</vt:lpstr>
      <vt:lpstr>Parallax</vt:lpstr>
      <vt:lpstr>PowerPoint Presentation</vt:lpstr>
      <vt:lpstr>Title I at Donna ISD?</vt:lpstr>
      <vt:lpstr>PowerPoint Presentation</vt:lpstr>
      <vt:lpstr>PowerPoint Presentation</vt:lpstr>
      <vt:lpstr>INFORMATION FOR PARENTS:</vt:lpstr>
      <vt:lpstr>PARENTS INVOLVED IN  CAMPUS DECISION-MAKING:</vt:lpstr>
      <vt:lpstr>PARENT EDCUATION:</vt:lpstr>
      <vt:lpstr>BE INVOLVED IN YOUR CHILD’S EDUCATION </vt:lpstr>
      <vt:lpstr>  TIPS FOR PARENTS 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 TAMEZ</dc:creator>
  <cp:lastModifiedBy>TOMAS TAMEZ</cp:lastModifiedBy>
  <cp:revision>24</cp:revision>
  <dcterms:created xsi:type="dcterms:W3CDTF">2017-09-12T18:10:09Z</dcterms:created>
  <dcterms:modified xsi:type="dcterms:W3CDTF">2019-09-19T15:10:34Z</dcterms:modified>
</cp:coreProperties>
</file>