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02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62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37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639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61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5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9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0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03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8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7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8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20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963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5283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91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5A6FBA-8A03-4AB1-AF49-01CDA7E5BFE8}" type="datetimeFigureOut">
              <a:rPr lang="en-US" smtClean="0">
                <a:solidFill>
                  <a:prstClr val="black"/>
                </a:solidFill>
              </a:rPr>
              <a:pPr/>
              <a:t>9/19/2019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71F039-F2DD-403C-B2D1-9E5F6088596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5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tamez@donnaisd.ne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nlguevara@donnaisd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rent and Family Engagement LOGO (revised)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9" t="4167" r="12802" b="12506"/>
          <a:stretch/>
        </p:blipFill>
        <p:spPr bwMode="auto">
          <a:xfrm>
            <a:off x="1649086" y="172760"/>
            <a:ext cx="5412260" cy="622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93139" y="678730"/>
            <a:ext cx="6197530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err="1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Programa</a:t>
            </a:r>
            <a:r>
              <a:rPr lang="en-US" sz="3600" dirty="0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del </a:t>
            </a:r>
            <a:r>
              <a:rPr lang="en-US" sz="3600" dirty="0" err="1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Titulo</a:t>
            </a:r>
            <a:r>
              <a:rPr lang="en-US" sz="3600" dirty="0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I, </a:t>
            </a:r>
            <a:r>
              <a:rPr lang="en-US" sz="3600" dirty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Part </a:t>
            </a:r>
            <a:r>
              <a:rPr lang="en-US" sz="3600" dirty="0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</a:t>
            </a:r>
          </a:p>
          <a:p>
            <a:pPr algn="ctr"/>
            <a:r>
              <a:rPr lang="en-US" sz="2800" dirty="0" err="1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Mejorando</a:t>
            </a:r>
            <a:r>
              <a:rPr lang="en-US" sz="2800" dirty="0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lang="en-US" sz="2800" dirty="0" err="1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Programas</a:t>
            </a:r>
            <a:r>
              <a:rPr lang="en-US" sz="2800" dirty="0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lang="en-US" sz="2800" dirty="0" err="1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Básicos</a:t>
            </a:r>
            <a:r>
              <a:rPr lang="en-US" sz="2800" dirty="0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endParaRPr lang="en-US" sz="2800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r>
              <a:rPr lang="en-US" sz="2800" dirty="0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Y la </a:t>
            </a:r>
            <a:r>
              <a:rPr lang="en-US" sz="2800" dirty="0" err="1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Participación</a:t>
            </a:r>
            <a:r>
              <a:rPr lang="en-US" sz="2800" dirty="0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de </a:t>
            </a:r>
            <a:r>
              <a:rPr lang="en-US" sz="2800" dirty="0" err="1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los</a:t>
            </a:r>
            <a:r>
              <a:rPr lang="en-US" sz="2800" dirty="0" smtClean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Padres</a:t>
            </a:r>
            <a:endParaRPr lang="en-US" sz="2800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rent and Family Engagement LOGO (revised)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9" t="4167" r="12802" b="12506"/>
          <a:stretch/>
        </p:blipFill>
        <p:spPr bwMode="auto">
          <a:xfrm>
            <a:off x="1649086" y="172760"/>
            <a:ext cx="5412260" cy="622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61346" y="1301150"/>
            <a:ext cx="5031126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Gracias </a:t>
            </a:r>
            <a:r>
              <a:rPr lang="en-US" sz="4000" dirty="0" err="1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por</a:t>
            </a:r>
            <a:r>
              <a:rPr lang="en-US" sz="4000" dirty="0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lang="en-US" sz="4000" dirty="0" err="1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su</a:t>
            </a:r>
            <a:r>
              <a:rPr lang="en-US" sz="4000" dirty="0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lang="en-US" sz="4000" dirty="0" err="1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Apoyo</a:t>
            </a:r>
            <a:r>
              <a:rPr lang="en-US" sz="4000" dirty="0" smtClean="0">
                <a:ln w="19050">
                  <a:solidFill>
                    <a:prstClr val="black"/>
                  </a:solidFill>
                </a:ln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itannic Bold" panose="020B0903060703020204" pitchFamily="34" charset="0"/>
              </a:rPr>
              <a:t>!!!</a:t>
            </a:r>
            <a:endParaRPr lang="en-US" sz="2400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endParaRPr lang="en-US" sz="2800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itannic Bold" panose="020B0903060703020204" pitchFamily="34" charset="0"/>
            </a:endParaRPr>
          </a:p>
          <a:p>
            <a:pPr algn="ctr"/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Tomas </a:t>
            </a:r>
            <a:r>
              <a:rPr lang="en-US" sz="1600" b="1" dirty="0" err="1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Tamez</a:t>
            </a:r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Parent and Family Engagement Director</a:t>
            </a:r>
          </a:p>
          <a:p>
            <a:pPr algn="ctr"/>
            <a:r>
              <a:rPr lang="en-US" sz="1600" b="1" dirty="0" err="1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(956) 464-1600 ext. 1230</a:t>
            </a:r>
          </a:p>
          <a:p>
            <a:pPr algn="ctr"/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ttamez@donnaisd.net</a:t>
            </a:r>
            <a:endParaRPr lang="en-US" sz="1600" b="1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Norma L. Guevara, Secretary</a:t>
            </a:r>
          </a:p>
          <a:p>
            <a:pPr algn="ctr"/>
            <a:r>
              <a:rPr lang="en-US" sz="1600" b="1" dirty="0" err="1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(956) 464-1600 ext. 1230</a:t>
            </a:r>
          </a:p>
          <a:p>
            <a:pPr algn="ctr"/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nlguevara@donnaisd.net</a:t>
            </a:r>
            <a:endParaRPr lang="en-US" sz="1600" b="1" dirty="0">
              <a:ln w="0"/>
              <a:solidFill>
                <a:srgbClr val="BC1C1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ln w="0"/>
                <a:solidFill>
                  <a:srgbClr val="BC1C1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6516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78942"/>
            <a:ext cx="10018713" cy="74140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Titlulo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Distrito Escolar de Donna 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41622"/>
            <a:ext cx="10018713" cy="4588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Veintiuna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escuelas en el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Distrito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Escolar de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reciben fondos bajo el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	  Titulo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Ley de Educación Primaria y Secundaria (ESEA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	  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 siglas 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inglés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kern="11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fondos de familias de bajos recursos para ayudar a las escuelas con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	 gran cantidad de alumnos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provenientes les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todos los niños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	   	 alcanzar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estándares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impuestos por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estado para el rendimiento de los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	 estudiantes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kern="11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construye sobre la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rendir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cuentas sobre los resultados, la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participación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padres y el énfasis de hacer aquello que funcione para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mejorar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logro académico en base 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investigaciones </a:t>
            </a:r>
            <a:r>
              <a:rPr lang="es-E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cientificas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09" y="329514"/>
            <a:ext cx="9389636" cy="64008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420"/>
              </a:spcAft>
              <a:buNone/>
            </a:pPr>
            <a:r>
              <a:rPr lang="es-ES" sz="5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AMPLIA PLANIFICACIÓN: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420"/>
              </a:spcAft>
              <a:buNone/>
            </a:pPr>
            <a:endParaRPr lang="es-E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20"/>
              </a:spcAft>
              <a:buNone/>
            </a:pP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de Título I deberá comprometerse a </a:t>
            </a: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realizar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planificación detallada de cómo se utilizarán los fondos para mejorar los logros académicos de los estudiantes. </a:t>
            </a: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planificación incluye</a:t>
            </a: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Aft>
                <a:spcPts val="420"/>
              </a:spcAft>
              <a:buNone/>
            </a:pPr>
            <a:endParaRPr lang="es-E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Evaluación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Integral de las Necesidades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Elaborada por los administradores, el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personal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escuela,  los padres y los miembros de la comunidad, para que se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identifiquen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necesidades y que todos los estándares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académicos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Texas.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Plan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Mejor de la Escuela: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planes de acción que se implementarán para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cumplir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necesidades identificadas en la Evaluación Integral de las Necesidades.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Plan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Presupuestario: 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Detalle de las cuentas ye de los montos que se utilizarán para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implementar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planes de acción identificados en el Plan de Mejora de la Escuela. 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Podrá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incluir fondos para programas de educación para padres, personal adicional 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instrucción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materiales educativos, programas de tutoría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Evaluación Anual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escuela deberá evaluar las actividades que se utilizaron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para tratar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necesidades del año anterior.  Las actividades que no hayan tenido un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alto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impacto en los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logros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deberán mejorarse o eliminarse.</a:t>
            </a:r>
          </a:p>
          <a:p>
            <a:pPr marL="0" indent="0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706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10" y="0"/>
            <a:ext cx="10018713" cy="6219567"/>
          </a:xfrm>
        </p:spPr>
        <p:txBody>
          <a:bodyPr>
            <a:normAutofit fontScale="62500" lnSpcReduction="20000"/>
          </a:bodyPr>
          <a:lstStyle/>
          <a:p>
            <a:endParaRPr lang="en-US" b="1" u="sng" dirty="0" smtClean="0"/>
          </a:p>
          <a:p>
            <a:pPr marL="0" indent="0" algn="ctr">
              <a:buNone/>
            </a:pPr>
            <a:r>
              <a:rPr lang="es-E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ALTAMENTE CALIFICADO</a:t>
            </a:r>
            <a:r>
              <a:rPr lang="es-E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es-E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escuelas del Título I deben </a:t>
            </a: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reglas 	específicas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la </a:t>
            </a: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calidad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personal educativo</a:t>
            </a: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s-E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Docentes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Altamente Calificados: 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docente deberá cumplir el criterio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“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Altamente Calificado”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establecido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el Estado.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Paradocentes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Altamente Calificados: 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paradocente educativo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	 empleado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un a escuela bajo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	Titulo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deberá cumplir el criterio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	  	 “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Altamente Calificado”.  Además,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paradocentes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podrán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separar” 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 a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estudiantes para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realizar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trabajos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individuales o grupales fuera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	 instrucción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docente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altamente calificado.</a:t>
            </a:r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62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08" y="1701115"/>
            <a:ext cx="10018713" cy="51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escuelas bajo el </a:t>
            </a:r>
            <a:r>
              <a:rPr lang="es-E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Titulo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son responsables a proporcionar a los padres</a:t>
            </a:r>
            <a:r>
              <a:rPr lang="es-E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Reuniones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Anuales de Título I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explicar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programa Título I en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   	 el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Información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Académica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detalla el programa de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estudio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	 utiliza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evaluación académica que se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	 	  	 utilizan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medir el progreso de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alumnos, nivel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competencia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	 	 se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espera que los estudiantes alcancen, una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explicación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	  	  	  	 contenido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académico y de los estándares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estado.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84309" y="568411"/>
            <a:ext cx="10018713" cy="1021492"/>
          </a:xfrm>
        </p:spPr>
        <p:txBody>
          <a:bodyPr>
            <a:normAutofit/>
          </a:bodyPr>
          <a:lstStyle/>
          <a:p>
            <a:r>
              <a:rPr lang="en-US" b="1" u="sng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INF</a:t>
            </a:r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ORMACIÓN </a:t>
            </a:r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PADRES: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3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57425"/>
            <a:ext cx="10018713" cy="1299525"/>
          </a:xfrm>
        </p:spPr>
        <p:txBody>
          <a:bodyPr>
            <a:normAutofit/>
          </a:bodyPr>
          <a:lstStyle/>
          <a:p>
            <a:r>
              <a:rPr lang="es-E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PADRES QUE PARTICIPAN EN </a:t>
            </a:r>
            <a:r>
              <a:rPr lang="es-E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 DE DECISIONES: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11" y="1328608"/>
            <a:ext cx="10519719" cy="5192265"/>
          </a:xfrm>
        </p:spPr>
        <p:txBody>
          <a:bodyPr>
            <a:normAutofit fontScale="40000" lnSpcReduction="200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n-US" sz="6000" b="1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altLang="en-US" sz="60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escuela debe involucrar a los padres en la planificación, </a:t>
            </a:r>
            <a:r>
              <a:rPr lang="es-ES" altLang="en-US" sz="6000" b="1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revisión </a:t>
            </a:r>
            <a:r>
              <a:rPr lang="es-ES" altLang="en-US" sz="60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mejora de: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ES" altLang="en-US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ES" altLang="en-US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Plan </a:t>
            </a:r>
            <a:r>
              <a:rPr lang="es-ES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Toda la Escuela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(Plan de Mejora de la Escuela), incluyendo el uso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fondos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Título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 </a:t>
            </a:r>
            <a:r>
              <a:rPr lang="es-ES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Participación de los Padres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incluye detalles de cómo los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padres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serán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informados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sus derechos bajo el Título I, recibirán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descripción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programa de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estudio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utiliza en la escuela, tendrán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oportunidad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participar en reuniones regulares y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participar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 toma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decisiones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escuela y en las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decisiones </a:t>
            </a:r>
            <a:r>
              <a:rPr lang="es-E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relacionadas con la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educación de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 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hijos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compromiso entre escuela y padres</a:t>
            </a: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detalla las expectativas básicas entre los padres,  	estudiantes, y el personal de la escuela.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En las escuelas primarias, se debe de llevar a cabo una conferencia anual entre los padres y el  	maestro(a) para discutir el compromiso entre la escuela y los padres en relación con el logro 	individual del estudiante.</a:t>
            </a:r>
          </a:p>
          <a:p>
            <a:pPr marL="0" indent="0">
              <a:buNone/>
            </a:pPr>
            <a:endParaRPr lang="es-E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57425"/>
            <a:ext cx="10018713" cy="1299525"/>
          </a:xfrm>
        </p:spPr>
        <p:txBody>
          <a:bodyPr>
            <a:normAutofit/>
          </a:bodyPr>
          <a:lstStyle/>
          <a:p>
            <a:r>
              <a:rPr lang="es-E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EDUCACIÓN DE LOS PADRES: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0432" y="2051223"/>
            <a:ext cx="10519719" cy="37646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10033" y="1268864"/>
            <a:ext cx="85179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deberá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utilizar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mayor parte de los fondos de Participación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Padres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brindarles a los padres capacitación y herramientas que los ayude a ser socio en la educación de su hijo. Algunos ejemplos de este tipo de capacitación podrían ser: </a:t>
            </a:r>
            <a:endParaRPr lang="es-E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Both"/>
            </a:pP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estrategias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matemáticas, ciencias, lectura, escritura y estudios sociales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AutoNum type="arabicParenBoth"/>
            </a:pP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capacitación de alfabetización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s-E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Both"/>
            </a:pP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uso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tecnología, y </a:t>
            </a:r>
            <a:endParaRPr lang="es-E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Both"/>
            </a:pP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aptitudes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la crianza de sus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hijos (habilidades parentales).</a:t>
            </a:r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5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38895"/>
            <a:ext cx="10018713" cy="117800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420"/>
              </a:spcAft>
            </a:pPr>
            <a:r>
              <a:rPr lang="es-ES" sz="3200" b="1" dirty="0"/>
              <a:t>PARTICIPE EN LA EDUCACIÓN DE SU </a:t>
            </a:r>
            <a:r>
              <a:rPr lang="es-ES" sz="3200" b="1" dirty="0" smtClean="0"/>
              <a:t>HIJO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11" y="1153296"/>
            <a:ext cx="10519719" cy="4852087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tomará sólo unos pocos minutos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-Asista a las conferencias de padres-</a:t>
            </a:r>
            <a:r>
              <a:rPr lang="es-E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docents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noche de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	conocer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 maestra, a las noches en familia para Alfabetización, Matemática o Ciencia, colabore en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un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evento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escuela,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revise/compruebe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carpeta de su hijo/a, obtener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acceso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“Portal Para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	los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Padres”.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Asegúrese de que su hijo LEA entre </a:t>
            </a:r>
            <a:r>
              <a:rPr lang="es-ES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minutos todos los </a:t>
            </a:r>
            <a:r>
              <a:rPr lang="es-ES" sz="7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dias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¡Leer es la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todas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las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áreas académicas, entonces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anime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 hijo para que lea!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s-ES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Hágale 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a su hijo. </a:t>
            </a:r>
            <a:r>
              <a:rPr lang="es-ES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 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específico.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Hágale preguntas a un </a:t>
            </a:r>
            <a:r>
              <a:rPr lang="es-E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nivél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alto,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por ejemplo </a:t>
            </a:r>
            <a:endParaRPr lang="es-ES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s-ES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E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estudiaste hoy en lectura o ciencias? </a:t>
            </a:r>
            <a:endParaRPr lang="es-ES" sz="7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¿Qué hiciste hoy en </a:t>
            </a:r>
            <a:r>
              <a:rPr lang="es-ES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matemáticas?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s-ES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¿Cuéntame algo interesante </a:t>
            </a:r>
            <a:r>
              <a:rPr lang="es-E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te haya ocurrido hoy en la escuela?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s-ES" sz="7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Pidale</a:t>
            </a:r>
            <a:r>
              <a:rPr lang="es-ES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 hijo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le muestre el trabajo del </a:t>
            </a:r>
            <a:r>
              <a:rPr lang="es-E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salon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las semanas.  Sea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positivo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el trabajo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    y no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trate de compararlo con el trabajo de otro niño—simplemente demuéstrele interés.  ¡Hable de </a:t>
            </a:r>
            <a:r>
              <a:rPr lang="es-E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   la escuela </a:t>
            </a:r>
            <a:r>
              <a:rPr lang="es-E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forma positiva!</a:t>
            </a:r>
          </a:p>
          <a:p>
            <a:pPr marL="0" indent="0">
              <a:buNone/>
            </a:pPr>
            <a:r>
              <a:rPr lang="es-ES" dirty="0"/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420"/>
              </a:spcAft>
              <a:buNone/>
            </a:pPr>
            <a:r>
              <a:rPr lang="en-US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4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53081"/>
            <a:ext cx="10018713" cy="807308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420"/>
              </a:spcAft>
            </a:pPr>
            <a:r>
              <a:rPr lang="en-US" sz="3200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3200" b="1" kern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3200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3200" b="1" kern="1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CONSEJOS ÚTILES PARA LOS PADRES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1400" dirty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en-US" sz="3200" kern="1400" dirty="0">
                <a:ln>
                  <a:noFill/>
                </a:ln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84311" y="939113"/>
            <a:ext cx="10519719" cy="5832389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s-E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Establezca </a:t>
            </a:r>
            <a:r>
              <a:rPr lang="es-E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horario para </a:t>
            </a:r>
            <a:r>
              <a:rPr lang="es-E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realizar </a:t>
            </a:r>
            <a:r>
              <a:rPr lang="es-E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tarea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diariamente.  Si su hijo no tiene tarea un día 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haga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utilice el tiempo 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establecido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repasar 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trabajos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anteriores o para leer por placer.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s-E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Establezca </a:t>
            </a:r>
            <a:r>
              <a:rPr lang="es-E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lugar tranquilo para estudiar </a:t>
            </a:r>
            <a:r>
              <a:rPr lang="es-E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proporciónele: </a:t>
            </a:r>
            <a:endParaRPr lang="es-E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∙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superficie de trabajo despejada; </a:t>
            </a:r>
          </a:p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∙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silla cómoda y buena iluminación; </a:t>
            </a:r>
          </a:p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∙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Diccionario, 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lapicera (pluma),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lápiz y papel;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 </a:t>
            </a:r>
            <a:r>
              <a:rPr lang="es-E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 </a:t>
            </a:r>
            <a:r>
              <a:rPr lang="es-E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 para ayudarlo, pero recuerde: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∙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Deje que su hijo haga su propia tarea.</a:t>
            </a:r>
            <a:b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∙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 paciente-explíquele lo 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mejor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pueda pero 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déjelo/a 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resolver él trabajo.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</a:t>
            </a:r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r>
              <a:rPr lang="es-E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Demuéstrele </a:t>
            </a:r>
            <a:r>
              <a:rPr lang="es-E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respeto a su estudio:</a:t>
            </a:r>
            <a:endParaRPr lang="es-E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/>
              <a:t> </a:t>
            </a:r>
            <a:br>
              <a:rPr lang="es-ES" dirty="0"/>
            </a:br>
            <a:r>
              <a:rPr lang="es-ES" dirty="0" smtClean="0"/>
              <a:t>		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∙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 la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televisión ni hable con sus amigos mientras su hijo </a:t>
            </a:r>
            <a:r>
              <a:rPr lang="es-ES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 estudiando.</a:t>
            </a:r>
            <a:endParaRPr lang="es-ES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418"/>
              </a:spcAft>
              <a:buNone/>
            </a:pPr>
            <a:r>
              <a:rPr lang="en-US" sz="16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5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5.        Dele </a:t>
            </a:r>
            <a:r>
              <a:rPr lang="es-ES" sz="5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tiempo para </a:t>
            </a:r>
            <a:r>
              <a:rPr lang="es-ES" sz="5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estirarse y comer algo mientras estudia.</a:t>
            </a:r>
            <a:endParaRPr lang="es-ES" sz="5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  <a:r>
              <a:rPr lang="es-E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s-ES" sz="5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Elogie su esfuerzo y progreso</a:t>
            </a:r>
            <a:endParaRPr lang="es-ES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i="1" dirty="0"/>
              <a:t>	</a:t>
            </a:r>
            <a:r>
              <a:rPr lang="es-ES" b="1" i="1" dirty="0" smtClean="0"/>
              <a:t> 	</a:t>
            </a:r>
            <a:r>
              <a:rPr lang="es-ES" sz="5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∙  </a:t>
            </a:r>
            <a:r>
              <a:rPr lang="es-E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importa lo poco que pueda parecerle. ¡Es MUCHO para Su hijo!</a:t>
            </a:r>
          </a:p>
          <a:p>
            <a:r>
              <a:rPr lang="es-ES" dirty="0"/>
              <a:t> </a:t>
            </a:r>
          </a:p>
          <a:p>
            <a:pPr marR="0" algn="just">
              <a:spcBef>
                <a:spcPts val="0"/>
              </a:spcBef>
              <a:spcAft>
                <a:spcPts val="420"/>
              </a:spcAft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301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Britannic Bold</vt:lpstr>
      <vt:lpstr>Corbel</vt:lpstr>
      <vt:lpstr>Times New Roman</vt:lpstr>
      <vt:lpstr>Wingdings</vt:lpstr>
      <vt:lpstr>Parallax</vt:lpstr>
      <vt:lpstr>PowerPoint Presentation</vt:lpstr>
      <vt:lpstr>Titlulo I en el Distrito Escolar de Donna </vt:lpstr>
      <vt:lpstr>PowerPoint Presentation</vt:lpstr>
      <vt:lpstr>PowerPoint Presentation</vt:lpstr>
      <vt:lpstr>INFORMACIÓN PARA PADRES: </vt:lpstr>
      <vt:lpstr>PADRES QUE PARTICIPAN EN  LA TOMA DE DECISIONES:</vt:lpstr>
      <vt:lpstr>EDUCACIÓN DE LOS PADRES:</vt:lpstr>
      <vt:lpstr>PARTICIPE EN LA EDUCACIÓN DE SU HIJO</vt:lpstr>
      <vt:lpstr>  CONSEJOS ÚTILES PARA LOS PADRES  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 TAMEZ</dc:creator>
  <cp:lastModifiedBy>TOMAS TAMEZ</cp:lastModifiedBy>
  <cp:revision>20</cp:revision>
  <dcterms:created xsi:type="dcterms:W3CDTF">2017-09-14T18:30:06Z</dcterms:created>
  <dcterms:modified xsi:type="dcterms:W3CDTF">2019-09-19T15:10:19Z</dcterms:modified>
</cp:coreProperties>
</file>