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a:t>
            </a:r>
            <a:r>
              <a:rPr lang="en-US"/>
              <a:t>recording will happen.Before we get started I want to say that I know we have </a:t>
            </a:r>
            <a:r>
              <a:rPr lang="en-US"/>
              <a:t>a lot</a:t>
            </a:r>
            <a:r>
              <a:rPr lang="en-US"/>
              <a:t> of new clerks and this is a lot of information that we are about to share.If you have any questions please feel free to type them in the chat or wait until the end to ask them, we will designate some time at the end to address them.</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82545215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882545215d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TREx </a:t>
            </a:r>
            <a:r>
              <a:rPr lang="en-US"/>
              <a:t>receipts</a:t>
            </a:r>
            <a:r>
              <a:rPr lang="en-US"/>
              <a:t> do not have to be kept in the file, We keep them to help us see if we have already done a TREX for the student. </a:t>
            </a:r>
            <a:endParaRPr/>
          </a:p>
          <a:p>
            <a:pPr indent="0" lvl="0" marL="0" rtl="0" algn="l">
              <a:spcBef>
                <a:spcPts val="0"/>
              </a:spcBef>
              <a:spcAft>
                <a:spcPts val="0"/>
              </a:spcAft>
              <a:buNone/>
            </a:pPr>
            <a:r>
              <a:rPr lang="en-US"/>
              <a:t>Parent Record Requests must be kept for two years in a binder or file cabinet on </a:t>
            </a:r>
            <a:r>
              <a:rPr lang="en-US"/>
              <a:t>campus</a:t>
            </a:r>
            <a:r>
              <a:rPr lang="en-US"/>
              <a:t>. </a:t>
            </a:r>
            <a:endParaRPr/>
          </a:p>
        </p:txBody>
      </p:sp>
      <p:sp>
        <p:nvSpPr>
          <p:cNvPr id="260" name="Google Shape;26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Read Screen. If you receive any of these requests please fulfill within 10 days. We will go into more detail in the next few slides on records requests for these first two. </a:t>
            </a:r>
            <a:endParaRPr/>
          </a:p>
          <a:p>
            <a:pPr indent="0" lvl="0" marL="0" rtl="0" algn="l">
              <a:spcBef>
                <a:spcPts val="0"/>
              </a:spcBef>
              <a:spcAft>
                <a:spcPts val="0"/>
              </a:spcAft>
              <a:buNone/>
            </a:pPr>
            <a:r>
              <a:rPr lang="en-US"/>
              <a:t>Post secondary institutions request student transcripts or test scores from High Schools and us. If the student is active or if we have yet to receive transcripts from our high schools then the high schools will fill these requests. Once those transcripts come in to us they will then be requested from us through Scriborder, this can be found on our webpage. If you receive a subpoena or a request from cps or law </a:t>
            </a:r>
            <a:r>
              <a:rPr lang="en-US"/>
              <a:t>enforcement</a:t>
            </a:r>
            <a:r>
              <a:rPr lang="en-US"/>
              <a:t> please fulfill within 10 days.  All record requests forms written or email must be kept for two years.</a:t>
            </a:r>
            <a:endParaRPr/>
          </a:p>
        </p:txBody>
      </p:sp>
      <p:sp>
        <p:nvSpPr>
          <p:cNvPr id="290" name="Google Shape;2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you can see the form used for ECISD </a:t>
            </a:r>
            <a:r>
              <a:rPr lang="en-US"/>
              <a:t>requests</a:t>
            </a:r>
            <a:r>
              <a:rPr lang="en-US"/>
              <a:t> within the district. Please fill out this requests form completely before requesting a file from another ECISD school. </a:t>
            </a:r>
            <a:r>
              <a:rPr lang="en-US"/>
              <a:t>Before requesting from our warehouse please requests records from the students previous campus.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a school does not comply after sending two requests, please contact us and if necessary principals may need to get involved and communicate with the other campus principal to </a:t>
            </a:r>
            <a:r>
              <a:rPr lang="en-US"/>
              <a:t>resolve the issue as they are the records officers for the campuses. and if a record is inadvertently given to the wrong campus please give eachother grace and be kind. </a:t>
            </a:r>
            <a:endParaRPr/>
          </a:p>
          <a:p>
            <a:pPr indent="0" lvl="0" marL="0" rtl="0" algn="l">
              <a:spcBef>
                <a:spcPts val="0"/>
              </a:spcBef>
              <a:spcAft>
                <a:spcPts val="0"/>
              </a:spcAft>
              <a:buNone/>
            </a:pPr>
            <a:r>
              <a:rPr lang="en-US"/>
              <a:t>If you can, help eachother out. </a:t>
            </a:r>
            <a:r>
              <a:rPr lang="en-US">
                <a:highlight>
                  <a:schemeClr val="accent4"/>
                </a:highlight>
              </a:rPr>
              <a:t>I know that a lot of what we have learned and know here comes from ya’ll.</a:t>
            </a:r>
            <a:r>
              <a:rPr lang="en-US"/>
              <a:t> Ask Permian and OHS, we call them all of the time to ask questions. This year we have 14 new clerks at the beginning of the school year. Y'all know more than anyone how much is on your plate so please be patient and kind with one another and share the knowledge. If you know you have files to pick up from Reagan check and see if you have any files for them and take them with you. binder for two years to help protect you against any lost files and help us locate a file if missing</a:t>
            </a:r>
            <a:endParaRPr/>
          </a:p>
          <a:p>
            <a:pPr indent="0" lvl="0" marL="0" rtl="0" algn="l">
              <a:spcBef>
                <a:spcPts val="0"/>
              </a:spcBef>
              <a:spcAft>
                <a:spcPts val="0"/>
              </a:spcAft>
              <a:buNone/>
            </a:pPr>
            <a:r>
              <a:rPr lang="en-US"/>
              <a:t>If you need this form it can be found in the Business Operations Sharepoint</a:t>
            </a:r>
            <a:endParaRPr/>
          </a:p>
          <a:p>
            <a:pPr indent="0" lvl="0" marL="0" rtl="0" algn="l">
              <a:spcBef>
                <a:spcPts val="0"/>
              </a:spcBef>
              <a:spcAft>
                <a:spcPts val="0"/>
              </a:spcAft>
              <a:buNone/>
            </a:pPr>
            <a:r>
              <a:rPr lang="en-US"/>
              <a:t>IDEA and RIchard Milbourn are on TREx ; Odessa Christian Academy is not on TREx, you would have them request student file via ScribTransfer.  </a:t>
            </a:r>
            <a:endParaRPr/>
          </a:p>
        </p:txBody>
      </p:sp>
      <p:sp>
        <p:nvSpPr>
          <p:cNvPr id="307" name="Google Shape;30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882545215d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files should not be centralized with us. We do not keep active student files.</a:t>
            </a:r>
            <a:r>
              <a:rPr lang="en-US"/>
              <a:t>Files will end up being disposed of and then when the student returns to campus we might not have it. So since the goal is for these students to return to their home campus after some time, the home campus will keep the file.</a:t>
            </a:r>
            <a:endParaRPr/>
          </a:p>
        </p:txBody>
      </p:sp>
      <p:sp>
        <p:nvSpPr>
          <p:cNvPr id="325" name="Google Shape;325;g2882545215d_0_3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Please check your Trex requests daily. This includes the requests that you have made. The system will also delete those incoming requests that you have made and then you won’t be able to go in and retrieve what has been sent to you.8 As soon as you see that you have a request for a file please let us know. We can’t always fill it the day that you notify us so if you let us know on the 10th day or right before it expires we may not get to it in time. *We have access to all campus accounts, DO NOT REJECT as we do not have a district account. When we fill a request for a </a:t>
            </a:r>
            <a:r>
              <a:rPr lang="en-US"/>
              <a:t>campus</a:t>
            </a:r>
            <a:r>
              <a:rPr lang="en-US"/>
              <a:t> that has centralized a students file we go under your </a:t>
            </a:r>
            <a:r>
              <a:rPr lang="en-US"/>
              <a:t>campus account to fill the request. *If the student was a SPED student or received any 504 services please request these from Patricia Lopez in the Sped dept.</a:t>
            </a:r>
            <a:endParaRPr/>
          </a:p>
        </p:txBody>
      </p:sp>
      <p:sp>
        <p:nvSpPr>
          <p:cNvPr id="341" name="Google Shape;3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Last April our district started using K12 transfer to fulfill incoming requests from out of state. More Secure. </a:t>
            </a:r>
            <a:r>
              <a:rPr lang="en-US"/>
              <a:t>It's</a:t>
            </a:r>
            <a:r>
              <a:rPr lang="en-US"/>
              <a:t> easy, quick and free for </a:t>
            </a:r>
            <a:r>
              <a:rPr lang="en-US"/>
              <a:t>requesters</a:t>
            </a:r>
            <a:r>
              <a:rPr lang="en-US"/>
              <a:t> to do this. So </a:t>
            </a:r>
            <a:r>
              <a:rPr lang="en-US"/>
              <a:t>again</a:t>
            </a:r>
            <a:r>
              <a:rPr lang="en-US"/>
              <a:t> this is only for incoming requests. If you do not have an account please let us know.</a:t>
            </a:r>
            <a:endParaRPr/>
          </a:p>
        </p:txBody>
      </p:sp>
      <p:sp>
        <p:nvSpPr>
          <p:cNvPr id="358" name="Google Shape;3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882545215d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Parents have a right to request their child’s record for whatever reason. Some need documentation to show for taxes or immigration. If a mom comes in and she is not listed in Focus you should check the students BC. IF mom is listed and there is no legal order stated that she can’t have access to the child or records then we are required to fulfill the request. We can not deny a parent records without legal documentation stating that we can’t. If a student has a folder here centralized or at a previous campus you need that file for this type of situation. We don’t want to give records to someone that has given up their parental rights for example.</a:t>
            </a:r>
            <a:endParaRPr/>
          </a:p>
        </p:txBody>
      </p:sp>
      <p:sp>
        <p:nvSpPr>
          <p:cNvPr id="373" name="Google Shape;373;g2882545215d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882545215d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created this flier and form for campuses to post and use if they don’t already have their own. Some of you have your own with your campus logo and those are fine to continue using but if you don’t already have one. You can use these if you Principal signs off on it. Please show it to them first and get their ok. If they choose to use or not, a written letter or email from the parent can also be used. They do still have to show you ID before you can give them any records. If a parent is not listed on Focus as a </a:t>
            </a:r>
            <a:r>
              <a:rPr lang="en-US"/>
              <a:t>guardian</a:t>
            </a:r>
            <a:r>
              <a:rPr lang="en-US"/>
              <a:t> but you have a birth certificate with the parents name you can not deny them records. Unfortunately there are cases where one parent keeps the other off of student contacts but we can not deny a parent records unless we have a legal document that show they have no rights.</a:t>
            </a:r>
            <a:endParaRPr/>
          </a:p>
        </p:txBody>
      </p:sp>
      <p:sp>
        <p:nvSpPr>
          <p:cNvPr id="387" name="Google Shape;387;g2882545215d_0_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a:t>
            </a:r>
            <a:endParaRPr>
              <a:highlight>
                <a:schemeClr val="accent4"/>
              </a:highlight>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4dd60bdc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*Folders should not be transferred to the next campus over the summer before a student is active at the next campus but you can get ahead some by doing some preparation at the end of the school year.</a:t>
            </a:r>
            <a:r>
              <a:rPr lang="en-US"/>
              <a:t>Talk about why folders can’t be </a:t>
            </a:r>
            <a:r>
              <a:rPr lang="en-US"/>
              <a:t>transferred</a:t>
            </a:r>
            <a:r>
              <a:rPr lang="en-US"/>
              <a:t> to another school over the summer. Identify. Purge. File. Box up. Create Lists. While discussing Purge talk about black folder.</a:t>
            </a:r>
            <a:endParaRPr/>
          </a:p>
        </p:txBody>
      </p:sp>
      <p:sp>
        <p:nvSpPr>
          <p:cNvPr id="402" name="Google Shape;402;g24dd60bdcc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882545215d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rPr lang="en-US" sz="1300">
                <a:solidFill>
                  <a:schemeClr val="dk1"/>
                </a:solidFill>
              </a:rPr>
              <a:t>Make sure files are active at the </a:t>
            </a:r>
            <a:r>
              <a:rPr lang="en-US" sz="1300">
                <a:solidFill>
                  <a:schemeClr val="dk1"/>
                </a:solidFill>
              </a:rPr>
              <a:t>transferring</a:t>
            </a:r>
            <a:r>
              <a:rPr lang="en-US" sz="1300">
                <a:solidFill>
                  <a:schemeClr val="dk1"/>
                </a:solidFill>
              </a:rPr>
              <a:t> campus before they come and pick up. You can use the list that you prepared at the end of the year to check in Focus. Remove and cross out any that are not yet active or attending that campus. </a:t>
            </a:r>
            <a:endParaRPr sz="1300">
              <a:solidFill>
                <a:schemeClr val="dk1"/>
              </a:solidFill>
            </a:endParaRPr>
          </a:p>
        </p:txBody>
      </p:sp>
      <p:sp>
        <p:nvSpPr>
          <p:cNvPr id="419" name="Google Shape;419;g2882545215d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882545215d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student registers but does not show up.It is always best to not pick up any files until they are active.</a:t>
            </a:r>
            <a:endParaRPr/>
          </a:p>
        </p:txBody>
      </p:sp>
      <p:sp>
        <p:nvSpPr>
          <p:cNvPr id="431" name="Google Shape;431;g2882545215d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summarize. Talk about the process when they bring in files.</a:t>
            </a:r>
            <a:endParaRPr/>
          </a:p>
        </p:txBody>
      </p:sp>
      <p:sp>
        <p:nvSpPr>
          <p:cNvPr id="444" name="Google Shape;44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are only accept 22/23 inactive files this school year.  We will check these lists after you’ve brought in your files. If we find any </a:t>
            </a:r>
            <a:r>
              <a:rPr lang="en-US"/>
              <a:t>current actives (students that withdrew this year) we will return them to you. Why you keep your current inactives….</a:t>
            </a:r>
            <a:endParaRPr/>
          </a:p>
        </p:txBody>
      </p:sp>
      <p:sp>
        <p:nvSpPr>
          <p:cNvPr id="461" name="Google Shape;4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4dd60bdcc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Audits are done in November and April. Before going to your campus we will email/schedule a time with you. An audit takes 15-30 </a:t>
            </a:r>
            <a:r>
              <a:rPr lang="en-US"/>
              <a:t>minutes. Audits are performed to help us help you. How is the audit performed? After an audit we submit a report to you and your campus principal.</a:t>
            </a:r>
            <a:endParaRPr/>
          </a:p>
        </p:txBody>
      </p:sp>
      <p:sp>
        <p:nvSpPr>
          <p:cNvPr id="478" name="Google Shape;478;g24dd60bdcc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Records Day- go into detail.</a:t>
            </a:r>
            <a:endParaRPr/>
          </a:p>
        </p:txBody>
      </p:sp>
      <p:sp>
        <p:nvSpPr>
          <p:cNvPr id="494" name="Google Shape;49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Scriborder main page is for those needing transcripts, graduation verification and for K12 </a:t>
            </a:r>
            <a:r>
              <a:rPr lang="en-US"/>
              <a:t>schools</a:t>
            </a:r>
            <a:r>
              <a:rPr lang="en-US"/>
              <a:t> to request records from us. Trex</a:t>
            </a:r>
            <a:endParaRPr/>
          </a:p>
        </p:txBody>
      </p:sp>
      <p:sp>
        <p:nvSpPr>
          <p:cNvPr id="509" name="Google Shape;50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Thank you all for </a:t>
            </a:r>
            <a:r>
              <a:rPr lang="en-US"/>
              <a:t>joining</a:t>
            </a:r>
            <a:r>
              <a:rPr lang="en-US"/>
              <a:t> us and for all that you do…..If you think of any questions later on please reach out to us we are here to help. Here are our emails and phone numbers. </a:t>
            </a:r>
            <a:endParaRPr/>
          </a:p>
        </p:txBody>
      </p:sp>
      <p:sp>
        <p:nvSpPr>
          <p:cNvPr id="537" name="Google Shape;53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a:t>
            </a:r>
            <a:endParaRPr>
              <a:highlight>
                <a:schemeClr val="accent4"/>
              </a:highlight>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three people in our department, </a:t>
            </a:r>
            <a:r>
              <a:rPr lang="en-US"/>
              <a:t>Everett</a:t>
            </a:r>
            <a:r>
              <a:rPr lang="en-US"/>
              <a:t> Elmore is our records </a:t>
            </a:r>
            <a:r>
              <a:rPr lang="en-US"/>
              <a:t>management</a:t>
            </a:r>
            <a:r>
              <a:rPr lang="en-US"/>
              <a:t> officer, Martha Lopez is our records </a:t>
            </a:r>
            <a:r>
              <a:rPr lang="en-US"/>
              <a:t>management</a:t>
            </a:r>
            <a:r>
              <a:rPr lang="en-US"/>
              <a:t> </a:t>
            </a:r>
            <a:r>
              <a:rPr lang="en-US"/>
              <a:t>liaison</a:t>
            </a:r>
            <a:r>
              <a:rPr lang="en-US"/>
              <a:t> and I am Valeria Ortega the records clerk. Here are a couple of pictures of one of our rooms here at our new location. You can see we got some new shelves. These are taller than the shelves we previously had. We are able to fit more boxes per shelf and that is the ladder we use to reach those that are up there on top. They are also made for banker boxes and that is why we ask for the size box we do because they can not hold the longer boxes. You can also see our labels with the different colors per year. Every year when ya’ll centralize we ask for labels to be in a specific color because as you see we have 799 boxes and will be receiving close to 100 more from all of you by the end of Feb. All of our filing cabinets are for transcripts. We have no number on those. But we are required to keep transcripts for every student that earns credits in our district. 2 of the filing cabinets are from when blackshear was a high school and we also have filing cabinets that contain Ector transcripts and those older ones are pretty neat to look at.</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82545215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the chain of command for Records Management Tslac sets the state and </a:t>
            </a:r>
            <a:r>
              <a:rPr lang="en-US"/>
              <a:t>local retention schedule that we follow. Our board sets policies, the superintendent appoints the Records Officer which is now Everett Elmore and he sets and enforces the state and local policies, the Liaison Martha works with everette to ensure that the policies are met. Then at the campus level we have principals as custodian of records and then they assign a campus records designee.</a:t>
            </a:r>
            <a:endParaRPr/>
          </a:p>
        </p:txBody>
      </p:sp>
      <p:sp>
        <p:nvSpPr>
          <p:cNvPr id="152" name="Google Shape;152;g2882545215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Summarize</a:t>
            </a:r>
            <a:endParaRPr/>
          </a:p>
        </p:txBody>
      </p:sp>
      <p:sp>
        <p:nvSpPr>
          <p:cNvPr id="162" name="Google Shape;16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You'll</a:t>
            </a:r>
            <a:r>
              <a:rPr lang="en-US"/>
              <a:t> notice ethnicity and parent waiver forms have been removed from the content list, FOCUS can run a report with this data</a:t>
            </a:r>
            <a:endParaRPr/>
          </a:p>
          <a:p>
            <a:pPr indent="0" lvl="0" marL="0" rtl="0" algn="l">
              <a:spcBef>
                <a:spcPts val="0"/>
              </a:spcBef>
              <a:spcAft>
                <a:spcPts val="0"/>
              </a:spcAft>
              <a:buNone/>
            </a:pPr>
            <a:r>
              <a:rPr lang="en-US"/>
              <a:t>this list can be found in the manual on page 14 and should be in </a:t>
            </a:r>
            <a:r>
              <a:rPr lang="en-US"/>
              <a:t>sharepoint</a:t>
            </a:r>
            <a:r>
              <a:rPr lang="en-US"/>
              <a:t>. This may change. Other documents that can be in the file are </a:t>
            </a:r>
            <a:r>
              <a:rPr lang="en-US">
                <a:solidFill>
                  <a:schemeClr val="dk1"/>
                </a:solidFill>
                <a:latin typeface="Calibri"/>
                <a:ea typeface="Calibri"/>
                <a:cs typeface="Calibri"/>
                <a:sym typeface="Calibri"/>
              </a:rPr>
              <a:t>legal documents like </a:t>
            </a:r>
            <a:r>
              <a:rPr lang="en-US">
                <a:solidFill>
                  <a:schemeClr val="dk1"/>
                </a:solidFill>
                <a:latin typeface="Calibri"/>
                <a:ea typeface="Calibri"/>
                <a:cs typeface="Calibri"/>
                <a:sym typeface="Calibri"/>
              </a:rPr>
              <a:t>Subpoenas/Custody Orders/Guardianship Notarized Letter, GT letters, documents received through Trex or other districts, orange bilingual folder and yellow TPRS folders. A more detailed list can be found in the manual.  </a:t>
            </a:r>
            <a:endParaRPr sz="15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a:p>
        </p:txBody>
      </p:sp>
      <p:sp>
        <p:nvSpPr>
          <p:cNvPr id="197" name="Google Shape;1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Making duplicate folders instead of requesting the students existing folder has become a problem. We have been working on combining folders we have here centralized for over a year now. Currently at our warehouse, we have over 400 students that have two files in our inactive files. It is very time consuming and there's no telling how long this will take us as we are so busy filling records requests. when creating a different folder, please do not use different color folders as it can be confusing and unorganized. Bilingual uses orange folders and TPRS uses yellow folders. </a:t>
            </a:r>
            <a:r>
              <a:rPr lang="en-US"/>
              <a:t>Why is is important to not create a duplicate/dummy folder : </a:t>
            </a:r>
            <a:r>
              <a:rPr lang="en-US"/>
              <a:t>PREVIOUS CAMPUS MAY HAVE LEGAL DOCUMENTS THAT YOU NEED TO BE AWARE OF SUCH AS PROTECTIVE / CUSTODY ORDERS….. </a:t>
            </a:r>
            <a:endParaRPr/>
          </a:p>
          <a:p>
            <a:pPr indent="0" lvl="0" marL="0" rtl="0" algn="l">
              <a:spcBef>
                <a:spcPts val="0"/>
              </a:spcBef>
              <a:spcAft>
                <a:spcPts val="0"/>
              </a:spcAft>
              <a:buNone/>
            </a:pPr>
            <a:r>
              <a:t/>
            </a:r>
            <a:endParaRPr/>
          </a:p>
        </p:txBody>
      </p:sp>
      <p:sp>
        <p:nvSpPr>
          <p:cNvPr id="209" name="Google Shape;2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p:nvPr>
            <p:ph idx="2" type="pic"/>
          </p:nvPr>
        </p:nvSpPr>
        <p:spPr>
          <a:xfrm>
            <a:off x="5183188" y="987425"/>
            <a:ext cx="6172200" cy="4873625"/>
          </a:xfrm>
          <a:prstGeom prst="rect">
            <a:avLst/>
          </a:prstGeom>
          <a:noFill/>
          <a:ln>
            <a:noFill/>
          </a:ln>
        </p:spPr>
      </p:sp>
      <p:sp>
        <p:nvSpPr>
          <p:cNvPr id="79" name="Google Shape;79;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603250" y="1186481"/>
            <a:ext cx="10985500" cy="4673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chemeClr val="dk1"/>
              </a:buClr>
              <a:buSzPts val="2750"/>
              <a:buNone/>
              <a:defRPr b="1" sz="275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
          <p:cNvSpPr txBox="1"/>
          <p:nvPr>
            <p:ph idx="2"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0" name="Shape 20"/>
        <p:cNvGrpSpPr/>
        <p:nvPr/>
      </p:nvGrpSpPr>
      <p:grpSpPr>
        <a:xfrm>
          <a:off x="0" y="0"/>
          <a:ext cx="0" cy="0"/>
          <a:chOff x="0" y="0"/>
          <a:chExt cx="0" cy="0"/>
        </a:xfrm>
      </p:grpSpPr>
      <p:sp>
        <p:nvSpPr>
          <p:cNvPr id="21" name="Google Shape;21;p4"/>
          <p:cNvSpPr/>
          <p:nvPr>
            <p:ph idx="2" type="pic"/>
          </p:nvPr>
        </p:nvSpPr>
        <p:spPr>
          <a:xfrm>
            <a:off x="5486400" y="-101600"/>
            <a:ext cx="6072419" cy="7067550"/>
          </a:xfrm>
          <a:prstGeom prst="rect">
            <a:avLst/>
          </a:prstGeom>
          <a:noFill/>
          <a:ln>
            <a:noFill/>
          </a:ln>
        </p:spPr>
      </p:sp>
      <p:sp>
        <p:nvSpPr>
          <p:cNvPr id="22" name="Google Shape;22;p4"/>
          <p:cNvSpPr txBox="1"/>
          <p:nvPr>
            <p:ph type="title"/>
          </p:nvPr>
        </p:nvSpPr>
        <p:spPr>
          <a:xfrm>
            <a:off x="603250" y="635000"/>
            <a:ext cx="4889500" cy="29411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603250" y="3530288"/>
            <a:ext cx="4889500" cy="2692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750"/>
              <a:buNone/>
              <a:defRPr b="1" sz="2750"/>
            </a:lvl1pPr>
            <a:lvl2pPr indent="-228600" lvl="1" marL="914400" algn="l">
              <a:lnSpc>
                <a:spcPct val="100000"/>
              </a:lnSpc>
              <a:spcBef>
                <a:spcPts val="0"/>
              </a:spcBef>
              <a:spcAft>
                <a:spcPts val="0"/>
              </a:spcAft>
              <a:buClr>
                <a:schemeClr val="dk1"/>
              </a:buClr>
              <a:buSzPts val="2750"/>
              <a:buNone/>
              <a:defRPr b="1" sz="2750"/>
            </a:lvl2pPr>
            <a:lvl3pPr indent="-228600" lvl="2" marL="1371600" algn="l">
              <a:lnSpc>
                <a:spcPct val="100000"/>
              </a:lnSpc>
              <a:spcBef>
                <a:spcPts val="0"/>
              </a:spcBef>
              <a:spcAft>
                <a:spcPts val="0"/>
              </a:spcAft>
              <a:buClr>
                <a:schemeClr val="dk1"/>
              </a:buClr>
              <a:buSzPts val="2750"/>
              <a:buNone/>
              <a:defRPr b="1" sz="2750"/>
            </a:lvl3pPr>
            <a:lvl4pPr indent="-228600" lvl="3" marL="1828800" algn="l">
              <a:lnSpc>
                <a:spcPct val="100000"/>
              </a:lnSpc>
              <a:spcBef>
                <a:spcPts val="0"/>
              </a:spcBef>
              <a:spcAft>
                <a:spcPts val="0"/>
              </a:spcAft>
              <a:buClr>
                <a:schemeClr val="dk1"/>
              </a:buClr>
              <a:buSzPts val="2750"/>
              <a:buNone/>
              <a:defRPr b="1" sz="2750"/>
            </a:lvl4pPr>
            <a:lvl5pPr indent="-228600" lvl="4" marL="2286000" algn="l">
              <a:lnSpc>
                <a:spcPct val="100000"/>
              </a:lnSpc>
              <a:spcBef>
                <a:spcPts val="0"/>
              </a:spcBef>
              <a:spcAft>
                <a:spcPts val="0"/>
              </a:spcAft>
              <a:buClr>
                <a:schemeClr val="dk1"/>
              </a:buClr>
              <a:buSzPts val="2750"/>
              <a:buNone/>
              <a:defRPr b="1" sz="275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2" type="sldNum"/>
          </p:nvPr>
        </p:nvSpPr>
        <p:spPr>
          <a:xfrm>
            <a:off x="6000750" y="6542617"/>
            <a:ext cx="184253" cy="187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25" name="Shape 25"/>
        <p:cNvGrpSpPr/>
        <p:nvPr/>
      </p:nvGrpSpPr>
      <p:grpSpPr>
        <a:xfrm>
          <a:off x="0" y="0"/>
          <a:ext cx="0" cy="0"/>
          <a:chOff x="0" y="0"/>
          <a:chExt cx="0" cy="0"/>
        </a:xfrm>
      </p:grpSpPr>
      <p:sp>
        <p:nvSpPr>
          <p:cNvPr id="26" name="Google Shape;26;p5"/>
          <p:cNvSpPr/>
          <p:nvPr>
            <p:ph idx="2" type="pic"/>
          </p:nvPr>
        </p:nvSpPr>
        <p:spPr>
          <a:xfrm>
            <a:off x="7880350" y="508000"/>
            <a:ext cx="3719550" cy="2974839"/>
          </a:xfrm>
          <a:prstGeom prst="rect">
            <a:avLst/>
          </a:prstGeom>
          <a:noFill/>
          <a:ln>
            <a:noFill/>
          </a:ln>
        </p:spPr>
      </p:sp>
      <p:sp>
        <p:nvSpPr>
          <p:cNvPr id="27" name="Google Shape;27;p5"/>
          <p:cNvSpPr/>
          <p:nvPr>
            <p:ph idx="3" type="pic"/>
          </p:nvPr>
        </p:nvSpPr>
        <p:spPr>
          <a:xfrm>
            <a:off x="6750050" y="1989138"/>
            <a:ext cx="5219700" cy="6075091"/>
          </a:xfrm>
          <a:prstGeom prst="rect">
            <a:avLst/>
          </a:prstGeom>
          <a:noFill/>
          <a:ln>
            <a:noFill/>
          </a:ln>
        </p:spPr>
      </p:sp>
      <p:sp>
        <p:nvSpPr>
          <p:cNvPr id="28" name="Google Shape;28;p5"/>
          <p:cNvSpPr/>
          <p:nvPr>
            <p:ph idx="4" type="pic"/>
          </p:nvPr>
        </p:nvSpPr>
        <p:spPr>
          <a:xfrm>
            <a:off x="-69850" y="247650"/>
            <a:ext cx="8305800" cy="6229350"/>
          </a:xfrm>
          <a:prstGeom prst="rect">
            <a:avLst/>
          </a:prstGeom>
          <a:noFill/>
          <a:ln>
            <a:noFill/>
          </a:ln>
        </p:spPr>
      </p:sp>
      <p:sp>
        <p:nvSpPr>
          <p:cNvPr id="29" name="Google Shape;2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valeria.ortega@ectorcountyisd.org" TargetMode="External"/><Relationship Id="rId4" Type="http://schemas.openxmlformats.org/officeDocument/2006/relationships/hyperlink" Target="mailto:Martha.lopez@ectorcountyisd.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0.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ectorcountyisdtx.scriborder.com/appList" TargetMode="External"/><Relationship Id="rId4" Type="http://schemas.openxmlformats.org/officeDocument/2006/relationships/hyperlink" Target="https://tealprod.tea.state.tx.us/TSP/TEASecurePortal/Access/LogonServlet" TargetMode="External"/><Relationship Id="rId9" Type="http://schemas.openxmlformats.org/officeDocument/2006/relationships/hyperlink" Target="https://ecisdonline.sharepoint.com/sites/bs/isstudent/" TargetMode="External"/><Relationship Id="rId5" Type="http://schemas.openxmlformats.org/officeDocument/2006/relationships/hyperlink" Target="https://www.tsl.texas.gov/slrm/localretention" TargetMode="External"/><Relationship Id="rId6" Type="http://schemas.openxmlformats.org/officeDocument/2006/relationships/hyperlink" Target="https://www.ectorcountyisd.org/Domain/2907" TargetMode="External"/><Relationship Id="rId7" Type="http://schemas.openxmlformats.org/officeDocument/2006/relationships/hyperlink" Target="https://ecisdonline.sharepoint.com/sites/intranet-BusinessOps/" TargetMode="External"/><Relationship Id="rId8" Type="http://schemas.openxmlformats.org/officeDocument/2006/relationships/hyperlink" Target="https://ecisdonline.sharepoint.com/sites/intranet-BusinessOp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hyperlink" Target="mailto:everett.elmore@ectorocountyisd.org" TargetMode="External"/><Relationship Id="rId9" Type="http://schemas.openxmlformats.org/officeDocument/2006/relationships/image" Target="../media/image22.jpg"/><Relationship Id="rId5" Type="http://schemas.openxmlformats.org/officeDocument/2006/relationships/hyperlink" Target="mailto:everett.elmore@ectorocountyisd.org" TargetMode="External"/><Relationship Id="rId6" Type="http://schemas.openxmlformats.org/officeDocument/2006/relationships/hyperlink" Target="mailto:martha.lopez@ectorcountyisd.org" TargetMode="External"/><Relationship Id="rId7" Type="http://schemas.openxmlformats.org/officeDocument/2006/relationships/hyperlink" Target="mailto:valeria.ortega@ectorcountyisd.org" TargetMode="External"/><Relationship Id="rId8"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000" scaled="0"/>
        </a:gradFill>
      </p:bgPr>
    </p:bg>
    <p:spTree>
      <p:nvGrpSpPr>
        <p:cNvPr id="98" name="Shape 98"/>
        <p:cNvGrpSpPr/>
        <p:nvPr/>
      </p:nvGrpSpPr>
      <p:grpSpPr>
        <a:xfrm>
          <a:off x="0" y="0"/>
          <a:ext cx="0" cy="0"/>
          <a:chOff x="0" y="0"/>
          <a:chExt cx="0" cy="0"/>
        </a:xfrm>
      </p:grpSpPr>
      <p:pic>
        <p:nvPicPr>
          <p:cNvPr id="99" name="Google Shape;99;p16"/>
          <p:cNvPicPr preferRelativeResize="0"/>
          <p:nvPr/>
        </p:nvPicPr>
        <p:blipFill rotWithShape="1">
          <a:blip r:embed="rId3">
            <a:alphaModFix/>
          </a:blip>
          <a:srcRect b="0" l="0" r="0" t="0"/>
          <a:stretch/>
        </p:blipFill>
        <p:spPr>
          <a:xfrm>
            <a:off x="305175" y="4680218"/>
            <a:ext cx="2911525" cy="1828800"/>
          </a:xfrm>
          <a:prstGeom prst="rect">
            <a:avLst/>
          </a:prstGeom>
          <a:noFill/>
          <a:ln>
            <a:noFill/>
          </a:ln>
        </p:spPr>
      </p:pic>
      <p:sp>
        <p:nvSpPr>
          <p:cNvPr id="100" name="Google Shape;100;p16"/>
          <p:cNvSpPr/>
          <p:nvPr/>
        </p:nvSpPr>
        <p:spPr>
          <a:xfrm>
            <a:off x="2528842" y="3814318"/>
            <a:ext cx="7491600" cy="16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chemeClr val="accent1"/>
                </a:solidFill>
                <a:latin typeface="Times New Roman"/>
                <a:ea typeface="Times New Roman"/>
                <a:cs typeface="Times New Roman"/>
                <a:sym typeface="Times New Roman"/>
              </a:rPr>
              <a:t>RECORDS  MANAGEMENT</a:t>
            </a:r>
            <a:endParaRPr>
              <a:solidFill>
                <a:schemeClr val="accent1"/>
              </a:solidFill>
            </a:endParaRPr>
          </a:p>
          <a:p>
            <a:pPr indent="0" lvl="0" marL="0" marR="0" rtl="0" algn="ctr">
              <a:spcBef>
                <a:spcPts val="0"/>
              </a:spcBef>
              <a:spcAft>
                <a:spcPts val="0"/>
              </a:spcAft>
              <a:buNone/>
            </a:pPr>
            <a:r>
              <a:t/>
            </a:r>
            <a:endParaRPr b="1" sz="3000">
              <a:solidFill>
                <a:schemeClr val="accent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000">
                <a:solidFill>
                  <a:schemeClr val="accent1"/>
                </a:solidFill>
                <a:latin typeface="Times New Roman"/>
                <a:ea typeface="Times New Roman"/>
                <a:cs typeface="Times New Roman"/>
                <a:sym typeface="Times New Roman"/>
              </a:rPr>
              <a:t>2023/2024</a:t>
            </a:r>
            <a:endParaRPr>
              <a:solidFill>
                <a:schemeClr val="accent1"/>
              </a:solidFill>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01" name="Google Shape;101;p16"/>
          <p:cNvPicPr preferRelativeResize="0"/>
          <p:nvPr/>
        </p:nvPicPr>
        <p:blipFill>
          <a:blip r:embed="rId4">
            <a:alphaModFix/>
          </a:blip>
          <a:stretch>
            <a:fillRect/>
          </a:stretch>
        </p:blipFill>
        <p:spPr>
          <a:xfrm>
            <a:off x="2761425" y="173700"/>
            <a:ext cx="7210819" cy="36406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DDED9"/>
            </a:gs>
            <a:gs pos="46000">
              <a:srgbClr val="EDDED9"/>
            </a:gs>
            <a:gs pos="76000">
              <a:srgbClr val="FBE4D4"/>
            </a:gs>
            <a:gs pos="94000">
              <a:srgbClr val="A9BEE4"/>
            </a:gs>
            <a:gs pos="95000">
              <a:srgbClr val="A9BEE4"/>
            </a:gs>
            <a:gs pos="100000">
              <a:srgbClr val="ABC0E4"/>
            </a:gs>
          </a:gsLst>
          <a:lin ang="5400012" scaled="0"/>
        </a:gradFill>
      </p:bgPr>
    </p:bg>
    <p:spTree>
      <p:nvGrpSpPr>
        <p:cNvPr id="247" name="Shape 247"/>
        <p:cNvGrpSpPr/>
        <p:nvPr/>
      </p:nvGrpSpPr>
      <p:grpSpPr>
        <a:xfrm>
          <a:off x="0" y="0"/>
          <a:ext cx="0" cy="0"/>
          <a:chOff x="0" y="0"/>
          <a:chExt cx="0" cy="0"/>
        </a:xfrm>
      </p:grpSpPr>
      <p:grpSp>
        <p:nvGrpSpPr>
          <p:cNvPr id="248" name="Google Shape;248;p25"/>
          <p:cNvGrpSpPr/>
          <p:nvPr/>
        </p:nvGrpSpPr>
        <p:grpSpPr>
          <a:xfrm>
            <a:off x="0" y="6078792"/>
            <a:ext cx="12191954" cy="779250"/>
            <a:chOff x="0" y="0"/>
            <a:chExt cx="24383907" cy="1558500"/>
          </a:xfrm>
        </p:grpSpPr>
        <p:sp>
          <p:nvSpPr>
            <p:cNvPr id="249" name="Google Shape;249;p25"/>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5"/>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25"/>
          <p:cNvSpPr txBox="1"/>
          <p:nvPr/>
        </p:nvSpPr>
        <p:spPr>
          <a:xfrm>
            <a:off x="4769793" y="912909"/>
            <a:ext cx="6695100" cy="3849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255" name="Google Shape;255;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56" name="Google Shape;256;p25"/>
          <p:cNvSpPr txBox="1"/>
          <p:nvPr/>
        </p:nvSpPr>
        <p:spPr>
          <a:xfrm>
            <a:off x="2012250" y="240350"/>
            <a:ext cx="8167500" cy="9855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500"/>
              <a:buFont typeface="Times New Roman"/>
              <a:buNone/>
            </a:pPr>
            <a:r>
              <a:rPr b="1" lang="en-US" sz="3000">
                <a:latin typeface="Times New Roman"/>
                <a:ea typeface="Times New Roman"/>
                <a:cs typeface="Times New Roman"/>
                <a:sym typeface="Times New Roman"/>
              </a:rPr>
              <a:t>Requesting Files for New/ Returning Students to the District</a:t>
            </a:r>
            <a:endParaRPr sz="900"/>
          </a:p>
        </p:txBody>
      </p:sp>
      <p:sp>
        <p:nvSpPr>
          <p:cNvPr id="257" name="Google Shape;257;p25"/>
          <p:cNvSpPr txBox="1"/>
          <p:nvPr/>
        </p:nvSpPr>
        <p:spPr>
          <a:xfrm>
            <a:off x="888700" y="1749675"/>
            <a:ext cx="10576200" cy="350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u="sng"/>
              <a:t>TREx Requests</a:t>
            </a:r>
            <a:r>
              <a:rPr lang="en-US" sz="2000"/>
              <a:t> are done for students who previously went to a campus instate. </a:t>
            </a:r>
            <a:endParaRPr sz="2000"/>
          </a:p>
          <a:p>
            <a:pPr indent="-355600" lvl="1" marL="914400" rtl="0" algn="l">
              <a:spcBef>
                <a:spcPts val="0"/>
              </a:spcBef>
              <a:spcAft>
                <a:spcPts val="0"/>
              </a:spcAft>
              <a:buSzPts val="2000"/>
              <a:buChar char="○"/>
            </a:pPr>
            <a:r>
              <a:rPr lang="en-US" sz="2000"/>
              <a:t>Some private schools are not included in TREx.</a:t>
            </a:r>
            <a:endParaRPr sz="2000"/>
          </a:p>
          <a:p>
            <a:pPr indent="-355600" lvl="0" marL="457200" rtl="0" algn="l">
              <a:spcBef>
                <a:spcPts val="0"/>
              </a:spcBef>
              <a:spcAft>
                <a:spcPts val="0"/>
              </a:spcAft>
              <a:buSzPts val="2000"/>
              <a:buChar char="●"/>
            </a:pPr>
            <a:r>
              <a:rPr lang="en-US" sz="2000" u="sng"/>
              <a:t>ScribTransfer Requests</a:t>
            </a:r>
            <a:r>
              <a:rPr lang="en-US" sz="2000"/>
              <a:t> are done for student who previously went to a campus out of state or for private campuses not on TREX. </a:t>
            </a:r>
            <a:r>
              <a:rPr lang="en-US" sz="2000">
                <a:solidFill>
                  <a:schemeClr val="dk1"/>
                </a:solidFill>
              </a:rPr>
              <a:t>A campus/ school district will let you know to requests records through ScribTransfer if they have it available. </a:t>
            </a:r>
            <a:r>
              <a:rPr lang="en-US" sz="2000"/>
              <a:t>ScribTransfer is a free service for those campuses enrolled. We have a ScribOrder similar to ScribTransfer to fill requests. These are different accounts.</a:t>
            </a:r>
            <a:endParaRPr sz="2000"/>
          </a:p>
          <a:p>
            <a:pPr indent="-355600" lvl="1" marL="914400" rtl="0" algn="l">
              <a:spcBef>
                <a:spcPts val="0"/>
              </a:spcBef>
              <a:spcAft>
                <a:spcPts val="0"/>
              </a:spcAft>
              <a:buSzPts val="2000"/>
              <a:buChar char="○"/>
            </a:pPr>
            <a:r>
              <a:rPr lang="en-US" sz="2000"/>
              <a:t>other campus/districts may use an application similar to ScribTransfer</a:t>
            </a:r>
            <a:endParaRPr sz="2000"/>
          </a:p>
          <a:p>
            <a:pPr indent="-355600" lvl="0" marL="457200" rtl="0" algn="l">
              <a:spcBef>
                <a:spcPts val="0"/>
              </a:spcBef>
              <a:spcAft>
                <a:spcPts val="0"/>
              </a:spcAft>
              <a:buSzPts val="2000"/>
              <a:buChar char="●"/>
            </a:pPr>
            <a:r>
              <a:rPr lang="en-US" sz="2000" u="sng"/>
              <a:t>Fax or Email Requests</a:t>
            </a:r>
            <a:r>
              <a:rPr lang="en-US" sz="2000"/>
              <a:t> are done at the discretion of the other districts. Best practice is to call the </a:t>
            </a:r>
            <a:r>
              <a:rPr lang="en-US" sz="2000"/>
              <a:t>campus</a:t>
            </a:r>
            <a:r>
              <a:rPr lang="en-US" sz="2000"/>
              <a:t> the student previously attended and they will let you know what the process is for them. </a:t>
            </a:r>
            <a:endParaRPr sz="2000"/>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000" scaled="0"/>
        </a:gradFill>
      </p:bgPr>
    </p:bg>
    <p:spTree>
      <p:nvGrpSpPr>
        <p:cNvPr id="261" name="Shape 261"/>
        <p:cNvGrpSpPr/>
        <p:nvPr/>
      </p:nvGrpSpPr>
      <p:grpSpPr>
        <a:xfrm>
          <a:off x="0" y="0"/>
          <a:ext cx="0" cy="0"/>
          <a:chOff x="0" y="0"/>
          <a:chExt cx="0" cy="0"/>
        </a:xfrm>
      </p:grpSpPr>
      <p:grpSp>
        <p:nvGrpSpPr>
          <p:cNvPr id="262" name="Google Shape;262;p26"/>
          <p:cNvGrpSpPr/>
          <p:nvPr/>
        </p:nvGrpSpPr>
        <p:grpSpPr>
          <a:xfrm>
            <a:off x="0" y="6078792"/>
            <a:ext cx="12192000" cy="779209"/>
            <a:chOff x="0" y="0"/>
            <a:chExt cx="24384000" cy="1558418"/>
          </a:xfrm>
        </p:grpSpPr>
        <p:sp>
          <p:nvSpPr>
            <p:cNvPr id="263" name="Google Shape;263;p26"/>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26"/>
          <p:cNvSpPr txBox="1"/>
          <p:nvPr/>
        </p:nvSpPr>
        <p:spPr>
          <a:xfrm>
            <a:off x="429768" y="1199933"/>
            <a:ext cx="11158981" cy="779208"/>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269" name="Google Shape;26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70" name="Google Shape;270;p26"/>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271" name="Google Shape;271;p26"/>
          <p:cNvSpPr txBox="1"/>
          <p:nvPr/>
        </p:nvSpPr>
        <p:spPr>
          <a:xfrm>
            <a:off x="429767" y="3271009"/>
            <a:ext cx="9621069" cy="276745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936"/>
              <a:buFont typeface="Calibri"/>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272" name="Google Shape;272;p26"/>
          <p:cNvSpPr txBox="1"/>
          <p:nvPr/>
        </p:nvSpPr>
        <p:spPr>
          <a:xfrm>
            <a:off x="429768" y="262857"/>
            <a:ext cx="1134770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Calibri"/>
                <a:ea typeface="Calibri"/>
                <a:cs typeface="Calibri"/>
                <a:sym typeface="Calibri"/>
              </a:rPr>
              <a:t>Keep Records Clean and Organized</a:t>
            </a:r>
            <a:endParaRPr/>
          </a:p>
        </p:txBody>
      </p:sp>
      <p:sp>
        <p:nvSpPr>
          <p:cNvPr id="273" name="Google Shape;273;p26"/>
          <p:cNvSpPr txBox="1"/>
          <p:nvPr/>
        </p:nvSpPr>
        <p:spPr>
          <a:xfrm flipH="1">
            <a:off x="414627" y="1020917"/>
            <a:ext cx="10985400" cy="429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Calibri"/>
                <a:ea typeface="Calibri"/>
                <a:cs typeface="Calibri"/>
                <a:sym typeface="Calibri"/>
              </a:rPr>
              <a:t>You should only have one of the following documents: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Birth Certificate</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Social Security Card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Parent ID</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At- Risk Profile (most recent)</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Most updated Shot Record</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Home language Survey – Only keep </a:t>
            </a:r>
            <a:r>
              <a:rPr lang="en-US" sz="2000">
                <a:solidFill>
                  <a:schemeClr val="dk1"/>
                </a:solidFill>
                <a:highlight>
                  <a:srgbClr val="FFFF00"/>
                </a:highlight>
                <a:latin typeface="Calibri"/>
                <a:ea typeface="Calibri"/>
                <a:cs typeface="Calibri"/>
                <a:sym typeface="Calibri"/>
              </a:rPr>
              <a:t>original</a:t>
            </a:r>
            <a:r>
              <a:rPr lang="en-US" sz="2000">
                <a:solidFill>
                  <a:schemeClr val="dk1"/>
                </a:solidFill>
                <a:latin typeface="Calibri"/>
                <a:ea typeface="Calibri"/>
                <a:cs typeface="Calibri"/>
                <a:sym typeface="Calibri"/>
              </a:rPr>
              <a:t> form and </a:t>
            </a:r>
            <a:r>
              <a:rPr lang="en-US" sz="2000">
                <a:solidFill>
                  <a:srgbClr val="FF0000"/>
                </a:solidFill>
                <a:latin typeface="Calibri"/>
                <a:ea typeface="Calibri"/>
                <a:cs typeface="Calibri"/>
                <a:sym typeface="Calibri"/>
              </a:rPr>
              <a:t>NEVER</a:t>
            </a:r>
            <a:r>
              <a:rPr lang="en-US" sz="2000">
                <a:solidFill>
                  <a:schemeClr val="dk1"/>
                </a:solidFill>
                <a:latin typeface="Calibri"/>
                <a:ea typeface="Calibri"/>
                <a:cs typeface="Calibri"/>
                <a:sym typeface="Calibri"/>
              </a:rPr>
              <a:t> replace this form unless authorized from a records officer or by the bilingual department.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500">
                <a:solidFill>
                  <a:schemeClr val="dk1"/>
                </a:solidFill>
                <a:highlight>
                  <a:srgbClr val="FFFF00"/>
                </a:highlight>
                <a:latin typeface="Calibri"/>
                <a:ea typeface="Calibri"/>
                <a:cs typeface="Calibri"/>
                <a:sym typeface="Calibri"/>
              </a:rPr>
              <a:t>*Purge of unnecessary or extra documents MUST be done prior to transferring records to next high-grade school.*</a:t>
            </a:r>
            <a:endParaRPr/>
          </a:p>
          <a:p>
            <a:pPr indent="0" lvl="0" marL="0" marR="0" rtl="0" algn="ctr">
              <a:spcBef>
                <a:spcPts val="0"/>
              </a:spcBef>
              <a:spcAft>
                <a:spcPts val="0"/>
              </a:spcAft>
              <a:buNone/>
            </a:pPr>
            <a:r>
              <a:rPr lang="en-US" sz="2500">
                <a:solidFill>
                  <a:schemeClr val="dk1"/>
                </a:solidFill>
                <a:highlight>
                  <a:srgbClr val="FFFF00"/>
                </a:highlight>
                <a:latin typeface="Calibri"/>
                <a:ea typeface="Calibri"/>
                <a:cs typeface="Calibri"/>
                <a:sym typeface="Calibri"/>
              </a:rPr>
              <a:t>* All sensitive material MUST be shredded*</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74" name="Google Shape;274;p26"/>
          <p:cNvSpPr txBox="1"/>
          <p:nvPr/>
        </p:nvSpPr>
        <p:spPr>
          <a:xfrm>
            <a:off x="437387" y="4201821"/>
            <a:ext cx="113324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700" scaled="0"/>
        </a:gradFill>
      </p:bgPr>
    </p:bg>
    <p:spTree>
      <p:nvGrpSpPr>
        <p:cNvPr id="278" name="Shape 278"/>
        <p:cNvGrpSpPr/>
        <p:nvPr/>
      </p:nvGrpSpPr>
      <p:grpSpPr>
        <a:xfrm>
          <a:off x="0" y="0"/>
          <a:ext cx="0" cy="0"/>
          <a:chOff x="0" y="0"/>
          <a:chExt cx="0" cy="0"/>
        </a:xfrm>
      </p:grpSpPr>
      <p:grpSp>
        <p:nvGrpSpPr>
          <p:cNvPr id="279" name="Google Shape;279;p27"/>
          <p:cNvGrpSpPr/>
          <p:nvPr/>
        </p:nvGrpSpPr>
        <p:grpSpPr>
          <a:xfrm>
            <a:off x="0" y="6078792"/>
            <a:ext cx="12192000" cy="779209"/>
            <a:chOff x="0" y="0"/>
            <a:chExt cx="24384000" cy="1558418"/>
          </a:xfrm>
        </p:grpSpPr>
        <p:sp>
          <p:nvSpPr>
            <p:cNvPr id="280" name="Google Shape;280;p27"/>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27"/>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None/>
            </a:pPr>
            <a:r>
              <a:t/>
            </a:r>
            <a:endParaRPr b="1" sz="2500">
              <a:solidFill>
                <a:srgbClr val="FF9933"/>
              </a:solidFill>
              <a:latin typeface="Lucida Sans"/>
              <a:ea typeface="Lucida Sans"/>
              <a:cs typeface="Lucida Sans"/>
              <a:sym typeface="Lucida Sans"/>
            </a:endParaRPr>
          </a:p>
        </p:txBody>
      </p:sp>
      <p:sp>
        <p:nvSpPr>
          <p:cNvPr id="286" name="Google Shape;286;p27"/>
          <p:cNvSpPr txBox="1"/>
          <p:nvPr/>
        </p:nvSpPr>
        <p:spPr>
          <a:xfrm>
            <a:off x="822643" y="1030899"/>
            <a:ext cx="993092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4000">
                <a:solidFill>
                  <a:srgbClr val="000000"/>
                </a:solidFill>
                <a:latin typeface="Times New Roman"/>
                <a:ea typeface="Times New Roman"/>
                <a:cs typeface="Times New Roman"/>
                <a:sym typeface="Times New Roman"/>
              </a:rPr>
              <a:t>When a Student Leaves Your Campus/District</a:t>
            </a:r>
            <a:endParaRPr/>
          </a:p>
        </p:txBody>
      </p:sp>
      <p:pic>
        <p:nvPicPr>
          <p:cNvPr id="287" name="Google Shape;287;p27"/>
          <p:cNvPicPr preferRelativeResize="0"/>
          <p:nvPr/>
        </p:nvPicPr>
        <p:blipFill rotWithShape="1">
          <a:blip r:embed="rId3">
            <a:alphaModFix/>
          </a:blip>
          <a:srcRect b="0" l="0" r="0" t="0"/>
          <a:stretch/>
        </p:blipFill>
        <p:spPr>
          <a:xfrm>
            <a:off x="3690209" y="1631339"/>
            <a:ext cx="4195762" cy="4195762"/>
          </a:xfrm>
          <a:prstGeom prst="rect">
            <a:avLst/>
          </a:prstGeom>
          <a:noFill/>
          <a:ln>
            <a:noFill/>
          </a:ln>
        </p:spPr>
      </p:pic>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000" scaled="0"/>
        </a:gradFill>
      </p:bgPr>
    </p:bg>
    <p:spTree>
      <p:nvGrpSpPr>
        <p:cNvPr id="291" name="Shape 291"/>
        <p:cNvGrpSpPr/>
        <p:nvPr/>
      </p:nvGrpSpPr>
      <p:grpSpPr>
        <a:xfrm>
          <a:off x="0" y="0"/>
          <a:ext cx="0" cy="0"/>
          <a:chOff x="0" y="0"/>
          <a:chExt cx="0" cy="0"/>
        </a:xfrm>
      </p:grpSpPr>
      <p:grpSp>
        <p:nvGrpSpPr>
          <p:cNvPr id="292" name="Google Shape;292;p28"/>
          <p:cNvGrpSpPr/>
          <p:nvPr/>
        </p:nvGrpSpPr>
        <p:grpSpPr>
          <a:xfrm>
            <a:off x="0" y="6078792"/>
            <a:ext cx="12192000" cy="779209"/>
            <a:chOff x="0" y="0"/>
            <a:chExt cx="24384000" cy="1558418"/>
          </a:xfrm>
        </p:grpSpPr>
        <p:sp>
          <p:nvSpPr>
            <p:cNvPr id="293" name="Google Shape;293;p28"/>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28"/>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299" name="Google Shape;29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00" name="Google Shape;300;p28"/>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500"/>
              <a:buFont typeface="Times New Roman"/>
              <a:buNone/>
            </a:pPr>
            <a:r>
              <a:rPr b="1" i="0" lang="en-US" sz="3500" u="none" cap="none" strike="noStrike">
                <a:solidFill>
                  <a:srgbClr val="000000"/>
                </a:solidFill>
                <a:latin typeface="Times New Roman"/>
                <a:ea typeface="Times New Roman"/>
                <a:cs typeface="Times New Roman"/>
                <a:sym typeface="Times New Roman"/>
              </a:rPr>
              <a:t>Who can request student records?</a:t>
            </a:r>
            <a:endParaRPr/>
          </a:p>
        </p:txBody>
      </p:sp>
      <p:sp>
        <p:nvSpPr>
          <p:cNvPr id="301" name="Google Shape;301;p28"/>
          <p:cNvSpPr txBox="1"/>
          <p:nvPr/>
        </p:nvSpPr>
        <p:spPr>
          <a:xfrm>
            <a:off x="1104294" y="2085192"/>
            <a:ext cx="8946541" cy="4195481"/>
          </a:xfrm>
          <a:prstGeom prst="rect">
            <a:avLst/>
          </a:prstGeom>
          <a:noFill/>
          <a:ln>
            <a:noFill/>
          </a:ln>
        </p:spPr>
        <p:txBody>
          <a:bodyPr anchorCtr="0" anchor="t" bIns="45700" lIns="91425" spcFirstLastPara="1" rIns="91425" wrap="square" tIns="45700">
            <a:noAutofit/>
          </a:bodyPr>
          <a:lstStyle/>
          <a:p>
            <a:pPr indent="-359664" lvl="0" marL="609600" marR="0" rtl="0" algn="l">
              <a:lnSpc>
                <a:spcPct val="90000"/>
              </a:lnSpc>
              <a:spcBef>
                <a:spcPts val="0"/>
              </a:spcBef>
              <a:spcAft>
                <a:spcPts val="0"/>
              </a:spcAft>
              <a:buClr>
                <a:srgbClr val="000000"/>
              </a:buClr>
              <a:buSzPts val="3936"/>
              <a:buFont typeface="Noto Sans Symbols"/>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302" name="Google Shape;302;p28"/>
          <p:cNvSpPr txBox="1"/>
          <p:nvPr/>
        </p:nvSpPr>
        <p:spPr>
          <a:xfrm>
            <a:off x="5637276" y="2971800"/>
            <a:ext cx="914400" cy="91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8"/>
          <p:cNvSpPr txBox="1"/>
          <p:nvPr/>
        </p:nvSpPr>
        <p:spPr>
          <a:xfrm>
            <a:off x="414754" y="1541708"/>
            <a:ext cx="11094900" cy="2462700"/>
          </a:xfrm>
          <a:prstGeom prst="rect">
            <a:avLst/>
          </a:prstGeom>
          <a:noFill/>
          <a:ln>
            <a:noFill/>
          </a:ln>
        </p:spPr>
        <p:txBody>
          <a:bodyPr anchorCtr="0" anchor="t" bIns="45700" lIns="91425" spcFirstLastPara="1" rIns="91425" wrap="square" tIns="45700">
            <a:spAutoFit/>
          </a:bodyPr>
          <a:lstStyle/>
          <a:p>
            <a:pPr indent="-387350" lvl="0" marL="45720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Students new school in and out of district</a:t>
            </a:r>
            <a:endParaRPr sz="2500">
              <a:solidFill>
                <a:schemeClr val="dk1"/>
              </a:solidFill>
              <a:latin typeface="Calibri"/>
              <a:ea typeface="Calibri"/>
              <a:cs typeface="Calibri"/>
              <a:sym typeface="Calibri"/>
            </a:endParaRPr>
          </a:p>
          <a:p>
            <a:pPr indent="-387350" lvl="0" marL="457200" marR="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Parents/Guardians &amp; Students over 18</a:t>
            </a:r>
            <a:endParaRPr/>
          </a:p>
          <a:p>
            <a:pPr indent="-387350" lvl="0" marL="457200" marR="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Postsecondary institutions</a:t>
            </a:r>
            <a:endParaRPr/>
          </a:p>
          <a:p>
            <a:pPr indent="-387350" lvl="0" marL="457200" marR="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Requests made by Judicial order or lawfully issued subpoena</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04" name="Google Shape;304;p28"/>
          <p:cNvSpPr txBox="1"/>
          <p:nvPr/>
        </p:nvSpPr>
        <p:spPr>
          <a:xfrm>
            <a:off x="603250" y="5027841"/>
            <a:ext cx="1084041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FERPA is a Federal law that is administered by the Student Privacy Policy Office (Office) in the U.S. Department of Education (Department). 20 U.S.C. § 1232g; 34 CFR Part 99. FERPA applies to all educational agencies and institutions (e.g., schools) that receive funding under any program administered by the Department.</a:t>
            </a:r>
            <a:endParaRPr sz="1800">
              <a:solidFill>
                <a:schemeClr val="dk1"/>
              </a:solidFill>
              <a:latin typeface="Calibri"/>
              <a:ea typeface="Calibri"/>
              <a:cs typeface="Calibri"/>
              <a:sym typeface="Calibri"/>
            </a:endParaRP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7000">
              <a:srgbClr val="A9BEE4"/>
            </a:gs>
            <a:gs pos="83000">
              <a:srgbClr val="A9BEE4"/>
            </a:gs>
            <a:gs pos="100000">
              <a:srgbClr val="C5D3ED"/>
            </a:gs>
          </a:gsLst>
          <a:lin ang="5400700" scaled="0"/>
        </a:gradFill>
      </p:bgPr>
    </p:bg>
    <p:spTree>
      <p:nvGrpSpPr>
        <p:cNvPr id="308" name="Shape 308"/>
        <p:cNvGrpSpPr/>
        <p:nvPr/>
      </p:nvGrpSpPr>
      <p:grpSpPr>
        <a:xfrm>
          <a:off x="0" y="0"/>
          <a:ext cx="0" cy="0"/>
          <a:chOff x="0" y="0"/>
          <a:chExt cx="0" cy="0"/>
        </a:xfrm>
      </p:grpSpPr>
      <p:grpSp>
        <p:nvGrpSpPr>
          <p:cNvPr id="309" name="Google Shape;309;p29"/>
          <p:cNvGrpSpPr/>
          <p:nvPr/>
        </p:nvGrpSpPr>
        <p:grpSpPr>
          <a:xfrm>
            <a:off x="0" y="6078792"/>
            <a:ext cx="12192000" cy="779209"/>
            <a:chOff x="0" y="0"/>
            <a:chExt cx="24384000" cy="1558418"/>
          </a:xfrm>
        </p:grpSpPr>
        <p:sp>
          <p:nvSpPr>
            <p:cNvPr id="310" name="Google Shape;310;p29"/>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9"/>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316" name="Google Shape;31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29"/>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318" name="Google Shape;318;p29"/>
          <p:cNvSpPr txBox="1"/>
          <p:nvPr/>
        </p:nvSpPr>
        <p:spPr>
          <a:xfrm>
            <a:off x="1104294" y="2085192"/>
            <a:ext cx="8946600" cy="419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936"/>
              <a:buFont typeface="Calibri"/>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319" name="Google Shape;319;p29"/>
          <p:cNvSpPr txBox="1"/>
          <p:nvPr/>
        </p:nvSpPr>
        <p:spPr>
          <a:xfrm>
            <a:off x="7154689" y="3998266"/>
            <a:ext cx="4000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320" name="Google Shape;320;p29"/>
          <p:cNvSpPr txBox="1"/>
          <p:nvPr/>
        </p:nvSpPr>
        <p:spPr>
          <a:xfrm>
            <a:off x="135287" y="100584"/>
            <a:ext cx="5970000" cy="4309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Record Request Form</a:t>
            </a:r>
            <a:endParaRPr/>
          </a:p>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Use this form for all in district records request</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Search in FOCUS for students previous campus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Fill out request form</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Email form to the students previous campus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Requests must be filled within 10 working days of request and picked up in person within 7 working days from requestee. Never send records through interoffice mail</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Receiving clerk and clerk turning over files both sign and keep a copy of signed form</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File form in records binder. Forms must be kept for 2 years for tracking purposes.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Take file back to your campus and file all necessary documents in students folder and file in filing cabinet</a:t>
            </a:r>
            <a:endParaRPr/>
          </a:p>
        </p:txBody>
      </p:sp>
      <p:sp>
        <p:nvSpPr>
          <p:cNvPr id="321" name="Google Shape;321;p29"/>
          <p:cNvSpPr txBox="1"/>
          <p:nvPr/>
        </p:nvSpPr>
        <p:spPr>
          <a:xfrm>
            <a:off x="135287" y="4351906"/>
            <a:ext cx="55614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highlight>
                  <a:srgbClr val="FFFF00"/>
                </a:highlight>
                <a:latin typeface="Calibri"/>
                <a:ea typeface="Calibri"/>
                <a:cs typeface="Calibri"/>
                <a:sym typeface="Calibri"/>
              </a:rPr>
              <a:t>Physical folders must </a:t>
            </a:r>
            <a:r>
              <a:rPr lang="en-US" sz="1700">
                <a:solidFill>
                  <a:srgbClr val="FF0000"/>
                </a:solidFill>
                <a:highlight>
                  <a:srgbClr val="FFFF00"/>
                </a:highlight>
                <a:latin typeface="Calibri"/>
                <a:ea typeface="Calibri"/>
                <a:cs typeface="Calibri"/>
                <a:sym typeface="Calibri"/>
              </a:rPr>
              <a:t>NEVER</a:t>
            </a:r>
            <a:r>
              <a:rPr lang="en-US" sz="1700">
                <a:solidFill>
                  <a:schemeClr val="dk1"/>
                </a:solidFill>
                <a:highlight>
                  <a:srgbClr val="FFFF00"/>
                </a:highlight>
                <a:latin typeface="Calibri"/>
                <a:ea typeface="Calibri"/>
                <a:cs typeface="Calibri"/>
                <a:sym typeface="Calibri"/>
              </a:rPr>
              <a:t> be given to a school not in ECISD. Only exchange folders with ECISD campuses. Example: OHS can request and pick up a folder from PHS but Odessa Christian can not make a request or pick up a folder from any ECISD campus. They must use Scribtransfer if they do not have access to TREX for records requests. </a:t>
            </a:r>
            <a:endParaRPr sz="1300"/>
          </a:p>
        </p:txBody>
      </p:sp>
      <p:pic>
        <p:nvPicPr>
          <p:cNvPr id="322" name="Google Shape;322;p29"/>
          <p:cNvPicPr preferRelativeResize="0"/>
          <p:nvPr/>
        </p:nvPicPr>
        <p:blipFill>
          <a:blip r:embed="rId3">
            <a:alphaModFix/>
          </a:blip>
          <a:stretch>
            <a:fillRect/>
          </a:stretch>
        </p:blipFill>
        <p:spPr>
          <a:xfrm>
            <a:off x="7315901" y="234275"/>
            <a:ext cx="4514025" cy="5786824"/>
          </a:xfrm>
          <a:prstGeom prst="rect">
            <a:avLst/>
          </a:prstGeom>
          <a:noFill/>
          <a:ln>
            <a:noFill/>
          </a:ln>
        </p:spPr>
      </p:pic>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7000">
              <a:srgbClr val="A9BEE4"/>
            </a:gs>
            <a:gs pos="83000">
              <a:srgbClr val="A9BEE4"/>
            </a:gs>
            <a:gs pos="100000">
              <a:srgbClr val="C5D3ED"/>
            </a:gs>
          </a:gsLst>
          <a:lin ang="5400700" scaled="0"/>
        </a:gradFill>
      </p:bgPr>
    </p:bg>
    <p:spTree>
      <p:nvGrpSpPr>
        <p:cNvPr id="326" name="Shape 326"/>
        <p:cNvGrpSpPr/>
        <p:nvPr/>
      </p:nvGrpSpPr>
      <p:grpSpPr>
        <a:xfrm>
          <a:off x="0" y="0"/>
          <a:ext cx="0" cy="0"/>
          <a:chOff x="0" y="0"/>
          <a:chExt cx="0" cy="0"/>
        </a:xfrm>
      </p:grpSpPr>
      <p:grpSp>
        <p:nvGrpSpPr>
          <p:cNvPr id="327" name="Google Shape;327;p30"/>
          <p:cNvGrpSpPr/>
          <p:nvPr/>
        </p:nvGrpSpPr>
        <p:grpSpPr>
          <a:xfrm>
            <a:off x="0" y="6078792"/>
            <a:ext cx="12191954" cy="779250"/>
            <a:chOff x="0" y="0"/>
            <a:chExt cx="24383907" cy="1558500"/>
          </a:xfrm>
        </p:grpSpPr>
        <p:sp>
          <p:nvSpPr>
            <p:cNvPr id="328" name="Google Shape;328;p30"/>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0"/>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30"/>
          <p:cNvSpPr txBox="1"/>
          <p:nvPr/>
        </p:nvSpPr>
        <p:spPr>
          <a:xfrm>
            <a:off x="4748556" y="840185"/>
            <a:ext cx="6695100" cy="3849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334" name="Google Shape;334;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35" name="Google Shape;335;p30"/>
          <p:cNvSpPr txBox="1"/>
          <p:nvPr/>
        </p:nvSpPr>
        <p:spPr>
          <a:xfrm>
            <a:off x="603250" y="539750"/>
            <a:ext cx="10985400" cy="7167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rPr b="1" lang="en-US" sz="4000">
                <a:latin typeface="Times New Roman"/>
                <a:ea typeface="Times New Roman"/>
                <a:cs typeface="Times New Roman"/>
                <a:sym typeface="Times New Roman"/>
              </a:rPr>
              <a:t>Alternative and AEC School Folders</a:t>
            </a:r>
            <a:endParaRPr b="1" i="0" sz="4000" u="none" cap="none" strike="noStrike">
              <a:solidFill>
                <a:srgbClr val="000000"/>
              </a:solidFill>
              <a:latin typeface="Times New Roman"/>
              <a:ea typeface="Times New Roman"/>
              <a:cs typeface="Times New Roman"/>
              <a:sym typeface="Times New Roman"/>
            </a:endParaRPr>
          </a:p>
        </p:txBody>
      </p:sp>
      <p:sp>
        <p:nvSpPr>
          <p:cNvPr id="336" name="Google Shape;336;p30"/>
          <p:cNvSpPr txBox="1"/>
          <p:nvPr/>
        </p:nvSpPr>
        <p:spPr>
          <a:xfrm>
            <a:off x="1104294" y="2085192"/>
            <a:ext cx="8946600" cy="419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936"/>
              <a:buFont typeface="Calibri"/>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337" name="Google Shape;337;p30"/>
          <p:cNvSpPr txBox="1"/>
          <p:nvPr/>
        </p:nvSpPr>
        <p:spPr>
          <a:xfrm>
            <a:off x="7154689" y="3998266"/>
            <a:ext cx="4000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338" name="Google Shape;338;p30"/>
          <p:cNvSpPr txBox="1"/>
          <p:nvPr/>
        </p:nvSpPr>
        <p:spPr>
          <a:xfrm>
            <a:off x="445775" y="1248175"/>
            <a:ext cx="11389500" cy="47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Alternative Schools do not keep </a:t>
            </a:r>
            <a:r>
              <a:rPr b="1" lang="en-US" sz="1800">
                <a:highlight>
                  <a:schemeClr val="accent4"/>
                </a:highlight>
                <a:latin typeface="Calibri"/>
                <a:ea typeface="Calibri"/>
                <a:cs typeface="Calibri"/>
                <a:sym typeface="Calibri"/>
              </a:rPr>
              <a:t>any origina</a:t>
            </a:r>
            <a:r>
              <a:rPr lang="en-US" sz="1800">
                <a:highlight>
                  <a:schemeClr val="accent4"/>
                </a:highlight>
                <a:latin typeface="Calibri"/>
                <a:ea typeface="Calibri"/>
                <a:cs typeface="Calibri"/>
                <a:sym typeface="Calibri"/>
              </a:rPr>
              <a:t>l</a:t>
            </a:r>
            <a:r>
              <a:rPr lang="en-US" sz="1800">
                <a:latin typeface="Calibri"/>
                <a:ea typeface="Calibri"/>
                <a:cs typeface="Calibri"/>
                <a:sym typeface="Calibri"/>
              </a:rPr>
              <a:t> cumulative folders:</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 004- Alternative Education Center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 005-Youth Center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Cumulative folders are to be retained at the HOME SCHOOL. </a:t>
            </a:r>
            <a:r>
              <a:rPr b="1" lang="en-US" sz="1800">
                <a:latin typeface="Calibri"/>
                <a:ea typeface="Calibri"/>
                <a:cs typeface="Calibri"/>
                <a:sym typeface="Calibri"/>
              </a:rPr>
              <a:t>Do not</a:t>
            </a:r>
            <a:r>
              <a:rPr lang="en-US" sz="1800">
                <a:latin typeface="Calibri"/>
                <a:ea typeface="Calibri"/>
                <a:cs typeface="Calibri"/>
                <a:sym typeface="Calibri"/>
              </a:rPr>
              <a:t> centralize these files with the Records Department. </a:t>
            </a:r>
            <a:r>
              <a:rPr lang="en-US" sz="1800" u="sng">
                <a:latin typeface="Calibri"/>
                <a:ea typeface="Calibri"/>
                <a:cs typeface="Calibri"/>
                <a:sym typeface="Calibri"/>
              </a:rPr>
              <a:t>We only store and accept inactive student files when it is time to centralize.</a:t>
            </a:r>
            <a:endParaRPr sz="1800" u="sng">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If the Alternative Center or AEC receives or has any documents that need to be kept in the student’s cumulative file, it is their responsibility to contact the home campus registrar and make an appointment to go and file them in the student’s file.</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If the student is sent to an alternative school and moves, the folder should go to the new home school.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i="1" lang="en-US" sz="1800">
                <a:latin typeface="Calibri"/>
                <a:ea typeface="Calibri"/>
                <a:cs typeface="Calibri"/>
                <a:sym typeface="Calibri"/>
              </a:rPr>
              <a:t>Ex. Student was attending Permian when sent to the alternative school and moved to OHS district. If OHS is now the  home school the student will return to, OHS will then need to request from Permian and maintain the student’s file.</a:t>
            </a:r>
            <a:endParaRPr i="1" sz="18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7000">
              <a:srgbClr val="A9BEE4"/>
            </a:gs>
            <a:gs pos="83000">
              <a:srgbClr val="A9BEE4"/>
            </a:gs>
            <a:gs pos="100000">
              <a:srgbClr val="C5D3ED"/>
            </a:gs>
          </a:gsLst>
          <a:lin ang="5400000" scaled="0"/>
        </a:gradFill>
      </p:bgPr>
    </p:bg>
    <p:spTree>
      <p:nvGrpSpPr>
        <p:cNvPr id="342" name="Shape 342"/>
        <p:cNvGrpSpPr/>
        <p:nvPr/>
      </p:nvGrpSpPr>
      <p:grpSpPr>
        <a:xfrm>
          <a:off x="0" y="0"/>
          <a:ext cx="0" cy="0"/>
          <a:chOff x="0" y="0"/>
          <a:chExt cx="0" cy="0"/>
        </a:xfrm>
      </p:grpSpPr>
      <p:grpSp>
        <p:nvGrpSpPr>
          <p:cNvPr id="343" name="Google Shape;343;p31"/>
          <p:cNvGrpSpPr/>
          <p:nvPr/>
        </p:nvGrpSpPr>
        <p:grpSpPr>
          <a:xfrm>
            <a:off x="0" y="6078792"/>
            <a:ext cx="12192000" cy="779209"/>
            <a:chOff x="0" y="0"/>
            <a:chExt cx="24384000" cy="1558418"/>
          </a:xfrm>
        </p:grpSpPr>
        <p:sp>
          <p:nvSpPr>
            <p:cNvPr id="344" name="Google Shape;344;p31"/>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31"/>
          <p:cNvSpPr txBox="1"/>
          <p:nvPr/>
        </p:nvSpPr>
        <p:spPr>
          <a:xfrm>
            <a:off x="374904" y="265176"/>
            <a:ext cx="11420856" cy="99115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350" name="Google Shape;35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51" name="Google Shape;351;p31"/>
          <p:cNvSpPr txBox="1"/>
          <p:nvPr/>
        </p:nvSpPr>
        <p:spPr>
          <a:xfrm>
            <a:off x="592575" y="767375"/>
            <a:ext cx="10985400" cy="7167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rPr b="1" lang="en-US" sz="4000">
                <a:latin typeface="Times New Roman"/>
                <a:ea typeface="Times New Roman"/>
                <a:cs typeface="Times New Roman"/>
                <a:sym typeface="Times New Roman"/>
              </a:rPr>
              <a:t>TREx</a:t>
            </a:r>
            <a:endParaRPr b="1" i="0" sz="4000" u="none" cap="none" strike="noStrike">
              <a:solidFill>
                <a:srgbClr val="000000"/>
              </a:solidFill>
              <a:latin typeface="Times New Roman"/>
              <a:ea typeface="Times New Roman"/>
              <a:cs typeface="Times New Roman"/>
              <a:sym typeface="Times New Roman"/>
            </a:endParaRPr>
          </a:p>
        </p:txBody>
      </p:sp>
      <p:sp>
        <p:nvSpPr>
          <p:cNvPr id="352" name="Google Shape;352;p31"/>
          <p:cNvSpPr txBox="1"/>
          <p:nvPr/>
        </p:nvSpPr>
        <p:spPr>
          <a:xfrm>
            <a:off x="1104294" y="1399032"/>
            <a:ext cx="8946541" cy="4881641"/>
          </a:xfrm>
          <a:prstGeom prst="rect">
            <a:avLst/>
          </a:prstGeom>
          <a:noFill/>
          <a:ln>
            <a:noFill/>
          </a:ln>
        </p:spPr>
        <p:txBody>
          <a:bodyPr anchorCtr="0" anchor="t" bIns="45700" lIns="91425" spcFirstLastPara="1" rIns="91425" wrap="square" tIns="45700">
            <a:noAutofit/>
          </a:bodyPr>
          <a:lstStyle/>
          <a:p>
            <a:pPr indent="-359664" lvl="0" marL="609600" marR="0" rtl="0" algn="l">
              <a:lnSpc>
                <a:spcPct val="90000"/>
              </a:lnSpc>
              <a:spcBef>
                <a:spcPts val="0"/>
              </a:spcBef>
              <a:spcAft>
                <a:spcPts val="0"/>
              </a:spcAft>
              <a:buClr>
                <a:srgbClr val="000000"/>
              </a:buClr>
              <a:buSzPts val="3936"/>
              <a:buFont typeface="Noto Sans Symbols"/>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353" name="Google Shape;353;p31"/>
          <p:cNvSpPr txBox="1"/>
          <p:nvPr/>
        </p:nvSpPr>
        <p:spPr>
          <a:xfrm>
            <a:off x="364179" y="136464"/>
            <a:ext cx="114423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chemeClr val="dk1"/>
                </a:solidFill>
                <a:latin typeface="Times New Roman"/>
                <a:ea typeface="Times New Roman"/>
                <a:cs typeface="Times New Roman"/>
                <a:sym typeface="Times New Roman"/>
              </a:rPr>
              <a:t>Out of District Requests</a:t>
            </a:r>
            <a:endParaRPr/>
          </a:p>
        </p:txBody>
      </p:sp>
      <p:sp>
        <p:nvSpPr>
          <p:cNvPr id="354" name="Google Shape;354;p31"/>
          <p:cNvSpPr txBox="1"/>
          <p:nvPr/>
        </p:nvSpPr>
        <p:spPr>
          <a:xfrm>
            <a:off x="603250" y="1399031"/>
            <a:ext cx="11192400" cy="3971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All in state file requests have to go through TREx</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TREx must be filled within the 10 day mandated period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For TREx requests for student students whose files have been centralized email records staff. North and eastside schools email </a:t>
            </a:r>
            <a:r>
              <a:rPr lang="en-US" sz="1800">
                <a:solidFill>
                  <a:srgbClr val="FF0000"/>
                </a:solidFill>
                <a:latin typeface="Times New Roman"/>
                <a:ea typeface="Times New Roman"/>
                <a:cs typeface="Times New Roman"/>
                <a:sym typeface="Times New Roman"/>
              </a:rPr>
              <a:t>Martha Lopez </a:t>
            </a:r>
            <a:r>
              <a:rPr lang="en-US" sz="1800">
                <a:solidFill>
                  <a:schemeClr val="dk1"/>
                </a:solidFill>
                <a:latin typeface="Times New Roman"/>
                <a:ea typeface="Times New Roman"/>
                <a:cs typeface="Times New Roman"/>
                <a:sym typeface="Times New Roman"/>
              </a:rPr>
              <a:t>and South and westside schools email </a:t>
            </a:r>
            <a:r>
              <a:rPr lang="en-US" sz="1800">
                <a:solidFill>
                  <a:srgbClr val="FF0000"/>
                </a:solidFill>
                <a:latin typeface="Times New Roman"/>
                <a:ea typeface="Times New Roman"/>
                <a:cs typeface="Times New Roman"/>
                <a:sym typeface="Times New Roman"/>
              </a:rPr>
              <a:t>Valeria Ortega</a:t>
            </a:r>
            <a:r>
              <a:rPr lang="en-US" sz="1800">
                <a:solidFill>
                  <a:schemeClr val="dk1"/>
                </a:solidFill>
                <a:latin typeface="Times New Roman"/>
                <a:ea typeface="Times New Roman"/>
                <a:cs typeface="Times New Roman"/>
                <a:sym typeface="Times New Roman"/>
              </a:rPr>
              <a:t>. </a:t>
            </a:r>
            <a:r>
              <a:rPr lang="en-US" sz="1800">
                <a:solidFill>
                  <a:srgbClr val="FF0000"/>
                </a:solidFill>
                <a:latin typeface="Times New Roman"/>
                <a:ea typeface="Times New Roman"/>
                <a:cs typeface="Times New Roman"/>
                <a:sym typeface="Times New Roman"/>
              </a:rPr>
              <a:t>Do not reject if you do not have the students file</a:t>
            </a:r>
            <a:endParaRPr sz="1800">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Out of state schools can not use TREx. They must send a request for student files through ScribTransfer and must also be filled within 10 days.</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Each campus is responsible for registering their Campus Record Designee and keeping up with requests</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TREX training is scheduled by information systems and can be found in Eduphoria </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TREX access and information can be found on the Information Systems SharePoint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*File TREX receipt or request from out of district school in the students file.</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5" name="Google Shape;355;p31"/>
          <p:cNvSpPr txBox="1"/>
          <p:nvPr/>
        </p:nvSpPr>
        <p:spPr>
          <a:xfrm>
            <a:off x="1470113" y="5174975"/>
            <a:ext cx="8214900" cy="630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TREX Reports: Please be advised that your campus administrator, IS, and the records department will be notified if requests are not processed within the 10-day mandated period.</a:t>
            </a:r>
            <a:endParaRPr b="1"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7000">
              <a:srgbClr val="A9BEE4"/>
            </a:gs>
            <a:gs pos="83000">
              <a:srgbClr val="A9BEE4"/>
            </a:gs>
            <a:gs pos="100000">
              <a:srgbClr val="C5D3ED"/>
            </a:gs>
          </a:gsLst>
          <a:lin ang="5400000" scaled="0"/>
        </a:gradFill>
      </p:bgPr>
    </p:bg>
    <p:spTree>
      <p:nvGrpSpPr>
        <p:cNvPr id="359" name="Shape 359"/>
        <p:cNvGrpSpPr/>
        <p:nvPr/>
      </p:nvGrpSpPr>
      <p:grpSpPr>
        <a:xfrm>
          <a:off x="0" y="0"/>
          <a:ext cx="0" cy="0"/>
          <a:chOff x="0" y="0"/>
          <a:chExt cx="0" cy="0"/>
        </a:xfrm>
      </p:grpSpPr>
      <p:grpSp>
        <p:nvGrpSpPr>
          <p:cNvPr id="360" name="Google Shape;360;p32"/>
          <p:cNvGrpSpPr/>
          <p:nvPr/>
        </p:nvGrpSpPr>
        <p:grpSpPr>
          <a:xfrm>
            <a:off x="0" y="6078792"/>
            <a:ext cx="12192000" cy="779209"/>
            <a:chOff x="0" y="0"/>
            <a:chExt cx="24384000" cy="1558418"/>
          </a:xfrm>
        </p:grpSpPr>
        <p:sp>
          <p:nvSpPr>
            <p:cNvPr id="361" name="Google Shape;361;p32"/>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2"/>
          <p:cNvSpPr txBox="1"/>
          <p:nvPr/>
        </p:nvSpPr>
        <p:spPr>
          <a:xfrm>
            <a:off x="374904" y="265176"/>
            <a:ext cx="11420856" cy="99115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367" name="Google Shape;3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68" name="Google Shape;368;p32"/>
          <p:cNvSpPr txBox="1"/>
          <p:nvPr/>
        </p:nvSpPr>
        <p:spPr>
          <a:xfrm>
            <a:off x="374904" y="333876"/>
            <a:ext cx="114423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chemeClr val="dk1"/>
                </a:solidFill>
                <a:latin typeface="Times New Roman"/>
                <a:ea typeface="Times New Roman"/>
                <a:cs typeface="Times New Roman"/>
                <a:sym typeface="Times New Roman"/>
              </a:rPr>
              <a:t>Out of State Requests</a:t>
            </a:r>
            <a:endParaRPr/>
          </a:p>
        </p:txBody>
      </p:sp>
      <p:sp>
        <p:nvSpPr>
          <p:cNvPr id="369" name="Google Shape;369;p32"/>
          <p:cNvSpPr txBox="1"/>
          <p:nvPr/>
        </p:nvSpPr>
        <p:spPr>
          <a:xfrm>
            <a:off x="499850" y="1301256"/>
            <a:ext cx="11192400" cy="4833300"/>
          </a:xfrm>
          <a:prstGeom prst="rect">
            <a:avLst/>
          </a:prstGeom>
          <a:noFill/>
          <a:ln>
            <a:noFill/>
          </a:ln>
        </p:spPr>
        <p:txBody>
          <a:bodyPr anchorCtr="0" anchor="t" bIns="45700" lIns="91425" spcFirstLastPara="1" rIns="91425" wrap="square" tIns="45700">
            <a:spAutoFit/>
          </a:bodyPr>
          <a:lstStyle/>
          <a:p>
            <a:pPr indent="-336550" lvl="0" marL="45720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In April 2023, a new K-12 records transfer application was implemented for ECISD. This application provides an enhanced and more secure service for our transfer students, all record requests for our former students must be made online using our new student record request system.</a:t>
            </a:r>
            <a:r>
              <a:rPr lang="en-US" sz="1700" u="sng">
                <a:solidFill>
                  <a:schemeClr val="dk1"/>
                </a:solidFill>
                <a:latin typeface="Times New Roman"/>
                <a:ea typeface="Times New Roman"/>
                <a:cs typeface="Times New Roman"/>
                <a:sym typeface="Times New Roman"/>
              </a:rPr>
              <a:t> Training videos for Scribtransfer are available on the Business Operations SharePoint site.</a:t>
            </a:r>
            <a:endParaRPr sz="1700" u="sng">
              <a:solidFill>
                <a:schemeClr val="dk1"/>
              </a:solidFill>
              <a:latin typeface="Times New Roman"/>
              <a:ea typeface="Times New Roman"/>
              <a:cs typeface="Times New Roman"/>
              <a:sym typeface="Times New Roman"/>
            </a:endParaRPr>
          </a:p>
          <a:p>
            <a:pPr indent="-336550" lvl="0" marL="45720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All private schools and educational institutions outside of Texas</a:t>
            </a:r>
            <a:r>
              <a:rPr lang="en-US" sz="1700" u="sng">
                <a:solidFill>
                  <a:schemeClr val="dk1"/>
                </a:solidFill>
                <a:latin typeface="Times New Roman"/>
                <a:ea typeface="Times New Roman"/>
                <a:cs typeface="Times New Roman"/>
                <a:sym typeface="Times New Roman"/>
              </a:rPr>
              <a:t> must</a:t>
            </a:r>
            <a:r>
              <a:rPr lang="en-US" sz="1700">
                <a:solidFill>
                  <a:schemeClr val="dk1"/>
                </a:solidFill>
                <a:latin typeface="Times New Roman"/>
                <a:ea typeface="Times New Roman"/>
                <a:cs typeface="Times New Roman"/>
                <a:sym typeface="Times New Roman"/>
              </a:rPr>
              <a:t> request records from ECISD through this application. </a:t>
            </a:r>
            <a:endParaRPr sz="1700">
              <a:solidFill>
                <a:schemeClr val="dk1"/>
              </a:solidFill>
              <a:latin typeface="Times New Roman"/>
              <a:ea typeface="Times New Roman"/>
              <a:cs typeface="Times New Roman"/>
              <a:sym typeface="Times New Roman"/>
            </a:endParaRPr>
          </a:p>
          <a:p>
            <a:pPr indent="-336550" lvl="0" marL="457200" marR="0" rtl="0" algn="l">
              <a:spcBef>
                <a:spcPts val="0"/>
              </a:spcBef>
              <a:spcAft>
                <a:spcPts val="0"/>
              </a:spcAft>
              <a:buClr>
                <a:srgbClr val="FF0000"/>
              </a:buClr>
              <a:buSzPts val="1700"/>
              <a:buFont typeface="Times New Roman"/>
              <a:buChar char="●"/>
            </a:pPr>
            <a:r>
              <a:rPr lang="en-US" sz="1700">
                <a:solidFill>
                  <a:srgbClr val="FF0000"/>
                </a:solidFill>
                <a:latin typeface="Times New Roman"/>
                <a:ea typeface="Times New Roman"/>
                <a:cs typeface="Times New Roman"/>
                <a:sym typeface="Times New Roman"/>
              </a:rPr>
              <a:t>Fax, phone calls, emails, and mail will no longer be accepted</a:t>
            </a:r>
            <a:endParaRPr sz="1700">
              <a:solidFill>
                <a:srgbClr val="FF0000"/>
              </a:solidFill>
              <a:latin typeface="Times New Roman"/>
              <a:ea typeface="Times New Roman"/>
              <a:cs typeface="Times New Roman"/>
              <a:sym typeface="Times New Roman"/>
            </a:endParaRPr>
          </a:p>
          <a:p>
            <a:pPr indent="-336550" lvl="0" marL="45720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All Scribtransfer requests must be processed within 10 days</a:t>
            </a:r>
            <a:endParaRPr sz="1700">
              <a:solidFill>
                <a:schemeClr val="dk1"/>
              </a:solidFill>
              <a:latin typeface="Times New Roman"/>
              <a:ea typeface="Times New Roman"/>
              <a:cs typeface="Times New Roman"/>
              <a:sym typeface="Times New Roman"/>
            </a:endParaRPr>
          </a:p>
          <a:p>
            <a:pPr indent="-336550" lvl="0" marL="45720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Each campus is responsible for checking the Scribtransfer application daily and fulfilling requests for their campus. The training videos within SharePoint discuss the processes of filling requests and transferring requests if the student's file is verified to be at another ECISD campus. Please be advised the records department will contact you if a request has been pending for more than 3 business days</a:t>
            </a:r>
            <a:endParaRPr sz="1700">
              <a:solidFill>
                <a:schemeClr val="dk1"/>
              </a:solidFill>
              <a:latin typeface="Times New Roman"/>
              <a:ea typeface="Times New Roman"/>
              <a:cs typeface="Times New Roman"/>
              <a:sym typeface="Times New Roman"/>
            </a:endParaRPr>
          </a:p>
          <a:p>
            <a:pPr indent="-336550" lvl="0" marL="45720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Every ECISD school’s website should have a link to scribtransfer for all out of state and private school records requests under quick links. If a link is not on your campus webpage please contact Records Management</a:t>
            </a:r>
            <a:endParaRPr sz="1700">
              <a:solidFill>
                <a:schemeClr val="dk1"/>
              </a:solidFill>
              <a:latin typeface="Times New Roman"/>
              <a:ea typeface="Times New Roman"/>
              <a:cs typeface="Times New Roman"/>
              <a:sym typeface="Times New Roman"/>
            </a:endParaRPr>
          </a:p>
          <a:p>
            <a:pPr indent="-336550" lvl="0" marL="45720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If you do receive an email or fax request, please respond with the notice that can be found in the documents section of the Business Operations SharePoint site</a:t>
            </a:r>
            <a:endParaRPr sz="17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1800" u="none" cap="none" strike="noStrike">
              <a:solidFill>
                <a:srgbClr val="FF0000"/>
              </a:solidFill>
              <a:latin typeface="Times New Roman"/>
              <a:ea typeface="Times New Roman"/>
              <a:cs typeface="Times New Roman"/>
              <a:sym typeface="Times New Roman"/>
            </a:endParaRPr>
          </a:p>
        </p:txBody>
      </p:sp>
      <p:pic>
        <p:nvPicPr>
          <p:cNvPr id="370" name="Google Shape;370;p32"/>
          <p:cNvPicPr preferRelativeResize="0"/>
          <p:nvPr/>
        </p:nvPicPr>
        <p:blipFill rotWithShape="1">
          <a:blip r:embed="rId3">
            <a:alphaModFix/>
          </a:blip>
          <a:srcRect b="0" l="0" r="0" t="0"/>
          <a:stretch/>
        </p:blipFill>
        <p:spPr>
          <a:xfrm>
            <a:off x="1310878" y="336912"/>
            <a:ext cx="1933575" cy="624840"/>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7000">
              <a:srgbClr val="A9BEE4"/>
            </a:gs>
            <a:gs pos="83000">
              <a:srgbClr val="A9BEE4"/>
            </a:gs>
            <a:gs pos="100000">
              <a:srgbClr val="C5D3ED"/>
            </a:gs>
          </a:gsLst>
          <a:lin ang="5400012" scaled="0"/>
        </a:gradFill>
      </p:bgPr>
    </p:bg>
    <p:spTree>
      <p:nvGrpSpPr>
        <p:cNvPr id="374" name="Shape 374"/>
        <p:cNvGrpSpPr/>
        <p:nvPr/>
      </p:nvGrpSpPr>
      <p:grpSpPr>
        <a:xfrm>
          <a:off x="0" y="0"/>
          <a:ext cx="0" cy="0"/>
          <a:chOff x="0" y="0"/>
          <a:chExt cx="0" cy="0"/>
        </a:xfrm>
      </p:grpSpPr>
      <p:grpSp>
        <p:nvGrpSpPr>
          <p:cNvPr id="375" name="Google Shape;375;p33"/>
          <p:cNvGrpSpPr/>
          <p:nvPr/>
        </p:nvGrpSpPr>
        <p:grpSpPr>
          <a:xfrm>
            <a:off x="0" y="6078792"/>
            <a:ext cx="12191954" cy="779250"/>
            <a:chOff x="0" y="0"/>
            <a:chExt cx="24383907" cy="1558500"/>
          </a:xfrm>
        </p:grpSpPr>
        <p:sp>
          <p:nvSpPr>
            <p:cNvPr id="376" name="Google Shape;376;p33"/>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33"/>
          <p:cNvSpPr txBox="1"/>
          <p:nvPr/>
        </p:nvSpPr>
        <p:spPr>
          <a:xfrm>
            <a:off x="374904" y="265176"/>
            <a:ext cx="11421000" cy="3849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382" name="Google Shape;382;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83" name="Google Shape;383;p33"/>
          <p:cNvSpPr txBox="1"/>
          <p:nvPr/>
        </p:nvSpPr>
        <p:spPr>
          <a:xfrm>
            <a:off x="374904" y="333876"/>
            <a:ext cx="114423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chemeClr val="dk1"/>
                </a:solidFill>
                <a:latin typeface="Times New Roman"/>
                <a:ea typeface="Times New Roman"/>
                <a:cs typeface="Times New Roman"/>
                <a:sym typeface="Times New Roman"/>
              </a:rPr>
              <a:t>Campus Record</a:t>
            </a:r>
            <a:r>
              <a:rPr b="1" lang="en-US" sz="3500">
                <a:solidFill>
                  <a:schemeClr val="dk1"/>
                </a:solidFill>
                <a:latin typeface="Times New Roman"/>
                <a:ea typeface="Times New Roman"/>
                <a:cs typeface="Times New Roman"/>
                <a:sym typeface="Times New Roman"/>
              </a:rPr>
              <a:t> Requests</a:t>
            </a:r>
            <a:endParaRPr/>
          </a:p>
        </p:txBody>
      </p:sp>
      <p:sp>
        <p:nvSpPr>
          <p:cNvPr id="384" name="Google Shape;384;p33"/>
          <p:cNvSpPr txBox="1"/>
          <p:nvPr/>
        </p:nvSpPr>
        <p:spPr>
          <a:xfrm>
            <a:off x="499850" y="1044931"/>
            <a:ext cx="11192400" cy="532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A parent or guardian must submit a written request and provide ID when requesting any student information. We have created a form and flier for campuses to use at the discretion of each campus principal. If a campus already has their own form they may continue to use it or adopt ours. Whichever form they choose, a written request must still be submitted by the parent/guardian when they request records from their child's documentation(s)/cumulative folder. </a:t>
            </a:r>
            <a:endParaRPr sz="16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Examples: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Birth Certificates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Social Security Card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Parent/Guardian ID’s</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FERPA requires that educational agencies and institutions comply with a request by a parent or eligible student for access to education records within a reasonable period of time, but not more than 45 days after receipt of a request.</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34 CFR § 99.10(b).</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We recommend staff members process these requests within  10 days.</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All records requests must be kept for two years By law and regulation – 20 USC 1232g, and 34 CFR 99.32.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The flier and forms are written in both English and Spanish. These forms can be found on the manual page 35-37</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1800" u="none" cap="none" strike="noStrike">
              <a:solidFill>
                <a:srgbClr val="FF0000"/>
              </a:solidFill>
              <a:latin typeface="Times New Roman"/>
              <a:ea typeface="Times New Roman"/>
              <a:cs typeface="Times New Roman"/>
              <a:sym typeface="Times New Roman"/>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7000">
              <a:srgbClr val="A9BEE4"/>
            </a:gs>
            <a:gs pos="83000">
              <a:srgbClr val="A9BEE4"/>
            </a:gs>
            <a:gs pos="100000">
              <a:srgbClr val="C5D3ED"/>
            </a:gs>
          </a:gsLst>
          <a:lin ang="5400012" scaled="0"/>
        </a:gradFill>
      </p:bgPr>
    </p:bg>
    <p:spTree>
      <p:nvGrpSpPr>
        <p:cNvPr id="388" name="Shape 388"/>
        <p:cNvGrpSpPr/>
        <p:nvPr/>
      </p:nvGrpSpPr>
      <p:grpSpPr>
        <a:xfrm>
          <a:off x="0" y="0"/>
          <a:ext cx="0" cy="0"/>
          <a:chOff x="0" y="0"/>
          <a:chExt cx="0" cy="0"/>
        </a:xfrm>
      </p:grpSpPr>
      <p:grpSp>
        <p:nvGrpSpPr>
          <p:cNvPr id="389" name="Google Shape;389;p34"/>
          <p:cNvGrpSpPr/>
          <p:nvPr/>
        </p:nvGrpSpPr>
        <p:grpSpPr>
          <a:xfrm>
            <a:off x="0" y="6078792"/>
            <a:ext cx="12191954" cy="779250"/>
            <a:chOff x="0" y="0"/>
            <a:chExt cx="24383907" cy="1558500"/>
          </a:xfrm>
        </p:grpSpPr>
        <p:sp>
          <p:nvSpPr>
            <p:cNvPr id="390" name="Google Shape;390;p34"/>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4"/>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34"/>
          <p:cNvSpPr txBox="1"/>
          <p:nvPr/>
        </p:nvSpPr>
        <p:spPr>
          <a:xfrm>
            <a:off x="374904" y="265176"/>
            <a:ext cx="11421000" cy="3849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396" name="Google Shape;396;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97" name="Google Shape;397;p34"/>
          <p:cNvSpPr txBox="1"/>
          <p:nvPr/>
        </p:nvSpPr>
        <p:spPr>
          <a:xfrm>
            <a:off x="374904" y="333876"/>
            <a:ext cx="11442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pic>
        <p:nvPicPr>
          <p:cNvPr id="398" name="Google Shape;398;p34"/>
          <p:cNvPicPr preferRelativeResize="0"/>
          <p:nvPr/>
        </p:nvPicPr>
        <p:blipFill>
          <a:blip r:embed="rId3">
            <a:alphaModFix/>
          </a:blip>
          <a:stretch>
            <a:fillRect/>
          </a:stretch>
        </p:blipFill>
        <p:spPr>
          <a:xfrm>
            <a:off x="706150" y="0"/>
            <a:ext cx="4985175" cy="6637026"/>
          </a:xfrm>
          <a:prstGeom prst="rect">
            <a:avLst/>
          </a:prstGeom>
          <a:noFill/>
          <a:ln>
            <a:noFill/>
          </a:ln>
        </p:spPr>
      </p:pic>
      <p:pic>
        <p:nvPicPr>
          <p:cNvPr id="399" name="Google Shape;399;p34"/>
          <p:cNvPicPr preferRelativeResize="0"/>
          <p:nvPr/>
        </p:nvPicPr>
        <p:blipFill>
          <a:blip r:embed="rId4">
            <a:alphaModFix/>
          </a:blip>
          <a:stretch>
            <a:fillRect/>
          </a:stretch>
        </p:blipFill>
        <p:spPr>
          <a:xfrm>
            <a:off x="5865025" y="0"/>
            <a:ext cx="5143683" cy="6637026"/>
          </a:xfrm>
          <a:prstGeom prst="rect">
            <a:avLst/>
          </a:prstGeom>
          <a:noFill/>
          <a:ln>
            <a:noFill/>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105" name="Shape 105"/>
        <p:cNvGrpSpPr/>
        <p:nvPr/>
      </p:nvGrpSpPr>
      <p:grpSpPr>
        <a:xfrm>
          <a:off x="0" y="0"/>
          <a:ext cx="0" cy="0"/>
          <a:chOff x="0" y="0"/>
          <a:chExt cx="0" cy="0"/>
        </a:xfrm>
      </p:grpSpPr>
      <p:grpSp>
        <p:nvGrpSpPr>
          <p:cNvPr id="106" name="Google Shape;106;p17"/>
          <p:cNvGrpSpPr/>
          <p:nvPr/>
        </p:nvGrpSpPr>
        <p:grpSpPr>
          <a:xfrm>
            <a:off x="0" y="6078792"/>
            <a:ext cx="12192000" cy="779209"/>
            <a:chOff x="0" y="0"/>
            <a:chExt cx="24384000" cy="1558418"/>
          </a:xfrm>
        </p:grpSpPr>
        <p:sp>
          <p:nvSpPr>
            <p:cNvPr id="107" name="Google Shape;107;p17"/>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7"/>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113" name="Google Shape;11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4" name="Google Shape;114;p17"/>
          <p:cNvSpPr txBox="1"/>
          <p:nvPr/>
        </p:nvSpPr>
        <p:spPr>
          <a:xfrm>
            <a:off x="179519" y="188866"/>
            <a:ext cx="6094708" cy="7463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50"/>
              <a:buFont typeface="Times New Roman"/>
              <a:buNone/>
            </a:pPr>
            <a:r>
              <a:rPr b="1" i="0" lang="en-US" sz="4250" u="none" cap="none" strike="noStrike">
                <a:solidFill>
                  <a:srgbClr val="000000"/>
                </a:solidFill>
                <a:latin typeface="Times New Roman"/>
                <a:ea typeface="Times New Roman"/>
                <a:cs typeface="Times New Roman"/>
                <a:sym typeface="Times New Roman"/>
              </a:rPr>
              <a:t>Presenters:</a:t>
            </a:r>
            <a:endParaRPr b="0" i="0" sz="900" u="none" cap="none" strike="noStrike">
              <a:solidFill>
                <a:srgbClr val="000000"/>
              </a:solidFill>
              <a:latin typeface="Times New Roman"/>
              <a:ea typeface="Times New Roman"/>
              <a:cs typeface="Times New Roman"/>
              <a:sym typeface="Times New Roman"/>
            </a:endParaRPr>
          </a:p>
        </p:txBody>
      </p:sp>
      <p:sp>
        <p:nvSpPr>
          <p:cNvPr id="115" name="Google Shape;115;p17"/>
          <p:cNvSpPr txBox="1"/>
          <p:nvPr/>
        </p:nvSpPr>
        <p:spPr>
          <a:xfrm>
            <a:off x="179519" y="3618292"/>
            <a:ext cx="9801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lang="en-US" sz="2400">
                <a:latin typeface="Times New Roman"/>
                <a:ea typeface="Times New Roman"/>
                <a:cs typeface="Times New Roman"/>
                <a:sym typeface="Times New Roman"/>
              </a:rPr>
              <a:t>Valeria Ortega</a:t>
            </a:r>
            <a:r>
              <a:rPr b="0" i="0" lang="en-US" sz="2400" u="none" cap="none" strike="noStrike">
                <a:solidFill>
                  <a:srgbClr val="000000"/>
                </a:solidFill>
                <a:latin typeface="Times New Roman"/>
                <a:ea typeface="Times New Roman"/>
                <a:cs typeface="Times New Roman"/>
                <a:sym typeface="Times New Roman"/>
              </a:rPr>
              <a:t>- Records Management </a:t>
            </a:r>
            <a:r>
              <a:rPr lang="en-US" sz="2400">
                <a:latin typeface="Times New Roman"/>
                <a:ea typeface="Times New Roman"/>
                <a:cs typeface="Times New Roman"/>
                <a:sym typeface="Times New Roman"/>
              </a:rPr>
              <a:t>Clerk</a:t>
            </a:r>
            <a:endParaRPr/>
          </a:p>
          <a:p>
            <a:pPr indent="0" lvl="0" marL="0" marR="0" rtl="0" algn="l">
              <a:lnSpc>
                <a:spcPct val="100000"/>
              </a:lnSpc>
              <a:spcBef>
                <a:spcPts val="0"/>
              </a:spcBef>
              <a:spcAft>
                <a:spcPts val="0"/>
              </a:spcAft>
              <a:buClr>
                <a:srgbClr val="000000"/>
              </a:buClr>
              <a:buSzPts val="2400"/>
              <a:buFont typeface="Times New Roman"/>
              <a:buNone/>
            </a:pPr>
            <a:r>
              <a:rPr lang="en-US" sz="2400" u="sng">
                <a:solidFill>
                  <a:schemeClr val="hlink"/>
                </a:solidFill>
                <a:latin typeface="Times New Roman"/>
                <a:ea typeface="Times New Roman"/>
                <a:cs typeface="Times New Roman"/>
                <a:sym typeface="Times New Roman"/>
                <a:hlinkClick r:id="rId3"/>
              </a:rPr>
              <a:t>valeria.ortega@ectorcountyisd.org</a:t>
            </a:r>
            <a:r>
              <a:rPr lang="en-US" sz="2400">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sp>
        <p:nvSpPr>
          <p:cNvPr id="116" name="Google Shape;116;p17"/>
          <p:cNvSpPr txBox="1"/>
          <p:nvPr/>
        </p:nvSpPr>
        <p:spPr>
          <a:xfrm>
            <a:off x="176270" y="2626773"/>
            <a:ext cx="96309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Martha Lopez – Records Management Liaison</a:t>
            </a:r>
            <a:endParaRPr/>
          </a:p>
          <a:p>
            <a:pPr indent="0" lvl="0" marL="0" marR="0" rtl="0" algn="l">
              <a:lnSpc>
                <a:spcPct val="100000"/>
              </a:lnSpc>
              <a:spcBef>
                <a:spcPts val="0"/>
              </a:spcBef>
              <a:spcAft>
                <a:spcPts val="0"/>
              </a:spcAft>
              <a:buClr>
                <a:srgbClr val="000000"/>
              </a:buClr>
              <a:buSzPts val="2400"/>
              <a:buFont typeface="Times New Roman"/>
              <a:buNone/>
            </a:pPr>
            <a:r>
              <a:rPr b="0" i="0" lang="en-US" sz="2400" u="sng" cap="none" strike="noStrike">
                <a:solidFill>
                  <a:schemeClr val="hlink"/>
                </a:solidFill>
                <a:latin typeface="Times New Roman"/>
                <a:ea typeface="Times New Roman"/>
                <a:cs typeface="Times New Roman"/>
                <a:sym typeface="Times New Roman"/>
                <a:hlinkClick r:id="rId4"/>
              </a:rPr>
              <a:t>martha.lopez@ectorcountyisd.org </a:t>
            </a:r>
            <a:r>
              <a:rPr lang="en-US" sz="2400">
                <a:latin typeface="Times New Roman"/>
                <a:ea typeface="Times New Roman"/>
                <a:cs typeface="Times New Roman"/>
                <a:sym typeface="Times New Roman"/>
              </a:rPr>
              <a:t>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spd="med">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700" scaled="0"/>
        </a:gradFill>
      </p:bgPr>
    </p:bg>
    <p:spTree>
      <p:nvGrpSpPr>
        <p:cNvPr id="403" name="Shape 403"/>
        <p:cNvGrpSpPr/>
        <p:nvPr/>
      </p:nvGrpSpPr>
      <p:grpSpPr>
        <a:xfrm>
          <a:off x="0" y="0"/>
          <a:ext cx="0" cy="0"/>
          <a:chOff x="0" y="0"/>
          <a:chExt cx="0" cy="0"/>
        </a:xfrm>
      </p:grpSpPr>
      <p:grpSp>
        <p:nvGrpSpPr>
          <p:cNvPr id="404" name="Google Shape;404;p35"/>
          <p:cNvGrpSpPr/>
          <p:nvPr/>
        </p:nvGrpSpPr>
        <p:grpSpPr>
          <a:xfrm>
            <a:off x="0" y="6078792"/>
            <a:ext cx="12191954" cy="779250"/>
            <a:chOff x="0" y="0"/>
            <a:chExt cx="24383907" cy="1558500"/>
          </a:xfrm>
        </p:grpSpPr>
        <p:sp>
          <p:nvSpPr>
            <p:cNvPr id="405" name="Google Shape;405;p35"/>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5"/>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5"/>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5"/>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35"/>
          <p:cNvSpPr txBox="1"/>
          <p:nvPr/>
        </p:nvSpPr>
        <p:spPr>
          <a:xfrm>
            <a:off x="2333824" y="699725"/>
            <a:ext cx="7858200" cy="277200"/>
          </a:xfrm>
          <a:prstGeom prst="rect">
            <a:avLst/>
          </a:prstGeom>
          <a:noFill/>
          <a:ln>
            <a:noFill/>
          </a:ln>
        </p:spPr>
        <p:txBody>
          <a:bodyPr anchorCtr="0" anchor="t" bIns="0" lIns="0" spcFirstLastPara="1" rIns="0" wrap="square" tIns="0">
            <a:spAutoFit/>
          </a:bodyPr>
          <a:lstStyle/>
          <a:p>
            <a:pPr indent="0" lvl="0" marL="0" rtl="0" algn="ctr">
              <a:lnSpc>
                <a:spcPct val="107916"/>
              </a:lnSpc>
              <a:spcBef>
                <a:spcPts val="0"/>
              </a:spcBef>
              <a:spcAft>
                <a:spcPts val="800"/>
              </a:spcAft>
              <a:buClr>
                <a:schemeClr val="dk1"/>
              </a:buClr>
              <a:buSzPts val="1100"/>
              <a:buFont typeface="Arial"/>
              <a:buNone/>
            </a:pPr>
            <a:r>
              <a:rPr b="1" lang="en-US" sz="1800">
                <a:solidFill>
                  <a:srgbClr val="FF0000"/>
                </a:solidFill>
                <a:latin typeface="Calibri"/>
                <a:ea typeface="Calibri"/>
                <a:cs typeface="Calibri"/>
                <a:sym typeface="Calibri"/>
              </a:rPr>
              <a:t>**NO FOLDERS WILL BE TRANSFERRED TO ANOTHER SCHOOL OVER THE SUMMER*</a:t>
            </a:r>
            <a:endParaRPr b="1" sz="2500">
              <a:solidFill>
                <a:srgbClr val="FF9933"/>
              </a:solidFill>
              <a:latin typeface="Lucida Sans"/>
              <a:ea typeface="Lucida Sans"/>
              <a:cs typeface="Lucida Sans"/>
              <a:sym typeface="Lucida Sans"/>
            </a:endParaRPr>
          </a:p>
        </p:txBody>
      </p:sp>
      <p:sp>
        <p:nvSpPr>
          <p:cNvPr id="411" name="Google Shape;411;p35"/>
          <p:cNvSpPr txBox="1"/>
          <p:nvPr/>
        </p:nvSpPr>
        <p:spPr>
          <a:xfrm>
            <a:off x="1130556" y="-1"/>
            <a:ext cx="9930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4000">
                <a:latin typeface="Times New Roman"/>
                <a:ea typeface="Times New Roman"/>
                <a:cs typeface="Times New Roman"/>
                <a:sym typeface="Times New Roman"/>
              </a:rPr>
              <a:t>End of Year Record Preparation Process</a:t>
            </a:r>
            <a:endParaRPr/>
          </a:p>
        </p:txBody>
      </p:sp>
      <p:sp>
        <p:nvSpPr>
          <p:cNvPr id="412" name="Google Shape;412;p35"/>
          <p:cNvSpPr txBox="1"/>
          <p:nvPr/>
        </p:nvSpPr>
        <p:spPr>
          <a:xfrm>
            <a:off x="2748425" y="976925"/>
            <a:ext cx="702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13" name="Google Shape;413;p35"/>
          <p:cNvSpPr txBox="1"/>
          <p:nvPr/>
        </p:nvSpPr>
        <p:spPr>
          <a:xfrm>
            <a:off x="2333813" y="1377125"/>
            <a:ext cx="3876300" cy="3509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rPr>
              <a:t>End of the Year Process of 5th &amp; 8th grades records &amp; 6th for Cameron &amp; Austin</a:t>
            </a:r>
            <a:endParaRPr b="1"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May-August: (prior to opening of the next school year)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US" sz="1200">
                <a:solidFill>
                  <a:schemeClr val="dk1"/>
                </a:solidFill>
              </a:rPr>
              <a:t>Preparing the transfer of BULK Cumulative Folders </a:t>
            </a:r>
            <a:endParaRPr b="1"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Identify records moving from 5th to 6th grade campuses and records moving from 8th to 9th grade campuses.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US" sz="1200">
                <a:solidFill>
                  <a:schemeClr val="dk1"/>
                </a:solidFill>
              </a:rPr>
              <a:t>Purge duplicate copies of the same records – only keep the most recent copy </a:t>
            </a:r>
            <a:endParaRPr b="1"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But not limited to: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Parent ID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Birth certificate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Social Security card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Proof of residency/McKinney Vento Forms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14" name="Google Shape;414;p35"/>
          <p:cNvSpPr txBox="1"/>
          <p:nvPr/>
        </p:nvSpPr>
        <p:spPr>
          <a:xfrm>
            <a:off x="362075" y="3460950"/>
            <a:ext cx="117000" cy="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15" name="Google Shape;415;p35"/>
          <p:cNvSpPr txBox="1"/>
          <p:nvPr/>
        </p:nvSpPr>
        <p:spPr>
          <a:xfrm>
            <a:off x="6525525" y="1377113"/>
            <a:ext cx="3897600" cy="449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1"/>
                </a:solidFill>
              </a:rPr>
              <a:t>Grading: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Each folder should have 1 report card for each grade level the student attended/completed ECISD.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File CGR</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Affix testing labels if your campus has received them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US" sz="1200">
                <a:solidFill>
                  <a:schemeClr val="dk1"/>
                </a:solidFill>
              </a:rPr>
              <a:t>Special Programs:</a:t>
            </a:r>
            <a:r>
              <a:rPr lang="en-US" sz="1200">
                <a:solidFill>
                  <a:schemeClr val="dk1"/>
                </a:solidFill>
              </a:rPr>
              <a:t>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Ensure all special program information is in the correct color folder within the cumulative folder </a:t>
            </a:r>
            <a:endParaRPr sz="1200">
              <a:solidFill>
                <a:schemeClr val="dk1"/>
              </a:solidFill>
            </a:endParaRPr>
          </a:p>
          <a:p>
            <a:pPr indent="-304800" lvl="1" marL="914400" rtl="0" algn="l">
              <a:spcBef>
                <a:spcPts val="0"/>
              </a:spcBef>
              <a:spcAft>
                <a:spcPts val="0"/>
              </a:spcAft>
              <a:buClr>
                <a:schemeClr val="dk1"/>
              </a:buClr>
              <a:buSzPts val="1200"/>
              <a:buChar char="○"/>
            </a:pPr>
            <a:r>
              <a:rPr lang="en-US" sz="1200">
                <a:solidFill>
                  <a:schemeClr val="dk1"/>
                </a:solidFill>
              </a:rPr>
              <a:t>Orange: English Language Learner (ELL) </a:t>
            </a:r>
            <a:endParaRPr sz="1200">
              <a:solidFill>
                <a:schemeClr val="dk1"/>
              </a:solidFill>
            </a:endParaRPr>
          </a:p>
          <a:p>
            <a:pPr indent="-304800" lvl="1" marL="914400" rtl="0" algn="l">
              <a:spcBef>
                <a:spcPts val="0"/>
              </a:spcBef>
              <a:spcAft>
                <a:spcPts val="0"/>
              </a:spcAft>
              <a:buClr>
                <a:schemeClr val="dk1"/>
              </a:buClr>
              <a:buSzPts val="1200"/>
              <a:buChar char="○"/>
            </a:pPr>
            <a:r>
              <a:rPr lang="en-US" sz="1200">
                <a:solidFill>
                  <a:schemeClr val="dk1"/>
                </a:solidFill>
              </a:rPr>
              <a:t>Yellow: TPRS files  </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US" sz="1200">
                <a:solidFill>
                  <a:schemeClr val="dk1"/>
                </a:solidFill>
              </a:rPr>
              <a:t>Start preparing the boxes for Transfer: </a:t>
            </a:r>
            <a:endParaRPr b="1"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Sort the folders by middle/high schools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Sort the folders in alphabetical order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Start preparing the bulk transfer sheet (reference document on page 48 of the manual)</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Box records in alphabetical order; ensure that each folder listed on the spreadsheet is the correct box</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Place a label on the front of each box indicating which campus the files will be going to</a:t>
            </a:r>
            <a:endParaRPr sz="1200">
              <a:solidFill>
                <a:schemeClr val="dk1"/>
              </a:solidFill>
            </a:endParaRPr>
          </a:p>
          <a:p>
            <a:pPr indent="0" lvl="0" marL="457200" rtl="0" algn="l">
              <a:spcBef>
                <a:spcPts val="0"/>
              </a:spcBef>
              <a:spcAft>
                <a:spcPts val="0"/>
              </a:spcAft>
              <a:buNone/>
            </a:pPr>
            <a:r>
              <a:t/>
            </a:r>
            <a:endParaRPr sz="1200">
              <a:solidFill>
                <a:schemeClr val="dk1"/>
              </a:solidFill>
            </a:endParaRPr>
          </a:p>
        </p:txBody>
      </p:sp>
      <p:pic>
        <p:nvPicPr>
          <p:cNvPr id="416" name="Google Shape;416;p35"/>
          <p:cNvPicPr preferRelativeResize="0"/>
          <p:nvPr/>
        </p:nvPicPr>
        <p:blipFill>
          <a:blip r:embed="rId3">
            <a:alphaModFix/>
          </a:blip>
          <a:stretch>
            <a:fillRect/>
          </a:stretch>
        </p:blipFill>
        <p:spPr>
          <a:xfrm>
            <a:off x="-3" y="4631272"/>
            <a:ext cx="2161750" cy="1447525"/>
          </a:xfrm>
          <a:prstGeom prst="rect">
            <a:avLst/>
          </a:prstGeom>
          <a:noFill/>
          <a:ln>
            <a:noFill/>
          </a:ln>
        </p:spPr>
      </p:pic>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700" scaled="0"/>
        </a:gradFill>
      </p:bgPr>
    </p:bg>
    <p:spTree>
      <p:nvGrpSpPr>
        <p:cNvPr id="420" name="Shape 420"/>
        <p:cNvGrpSpPr/>
        <p:nvPr/>
      </p:nvGrpSpPr>
      <p:grpSpPr>
        <a:xfrm>
          <a:off x="0" y="0"/>
          <a:ext cx="0" cy="0"/>
          <a:chOff x="0" y="0"/>
          <a:chExt cx="0" cy="0"/>
        </a:xfrm>
      </p:grpSpPr>
      <p:grpSp>
        <p:nvGrpSpPr>
          <p:cNvPr id="421" name="Google Shape;421;p36"/>
          <p:cNvGrpSpPr/>
          <p:nvPr/>
        </p:nvGrpSpPr>
        <p:grpSpPr>
          <a:xfrm>
            <a:off x="0" y="6078792"/>
            <a:ext cx="12191954" cy="779250"/>
            <a:chOff x="0" y="0"/>
            <a:chExt cx="24383907" cy="1558500"/>
          </a:xfrm>
        </p:grpSpPr>
        <p:sp>
          <p:nvSpPr>
            <p:cNvPr id="422" name="Google Shape;422;p36"/>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6"/>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6"/>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6"/>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36"/>
          <p:cNvSpPr txBox="1"/>
          <p:nvPr/>
        </p:nvSpPr>
        <p:spPr>
          <a:xfrm>
            <a:off x="106500" y="1048125"/>
            <a:ext cx="11895000" cy="4754100"/>
          </a:xfrm>
          <a:prstGeom prst="rect">
            <a:avLst/>
          </a:prstGeom>
          <a:noFill/>
          <a:ln>
            <a:noFill/>
          </a:ln>
        </p:spPr>
        <p:txBody>
          <a:bodyPr anchorCtr="0" anchor="t" bIns="0" lIns="0" spcFirstLastPara="1" rIns="0" wrap="square" tIns="0">
            <a:spAutoFit/>
          </a:bodyPr>
          <a:lstStyle/>
          <a:p>
            <a:pPr indent="0" lvl="0" marL="400050" rtl="0" algn="l">
              <a:lnSpc>
                <a:spcPct val="70000"/>
              </a:lnSpc>
              <a:spcBef>
                <a:spcPts val="0"/>
              </a:spcBef>
              <a:spcAft>
                <a:spcPts val="0"/>
              </a:spcAft>
              <a:buNone/>
            </a:pPr>
            <a:r>
              <a:rPr lang="en-US" sz="1700">
                <a:solidFill>
                  <a:schemeClr val="dk1"/>
                </a:solidFill>
              </a:rPr>
              <a:t>Prior to transferring student files, the transferring school is responsible for checking that all students on the list prepared at the end of year record process are active at the requesting school before the physical transfer of records takes place. </a:t>
            </a:r>
            <a:endParaRPr sz="1700">
              <a:solidFill>
                <a:schemeClr val="dk1"/>
              </a:solidFill>
            </a:endParaRPr>
          </a:p>
          <a:p>
            <a:pPr indent="0" lvl="0" marL="400050" rtl="0" algn="l">
              <a:lnSpc>
                <a:spcPct val="70000"/>
              </a:lnSpc>
              <a:spcBef>
                <a:spcPts val="0"/>
              </a:spcBef>
              <a:spcAft>
                <a:spcPts val="0"/>
              </a:spcAft>
              <a:buNone/>
            </a:pPr>
            <a:r>
              <a:t/>
            </a:r>
            <a:endParaRPr sz="1700">
              <a:solidFill>
                <a:schemeClr val="dk1"/>
              </a:solidFill>
            </a:endParaRPr>
          </a:p>
          <a:p>
            <a:pPr indent="0" lvl="0" marL="400050" marR="93712" rtl="0" algn="l">
              <a:lnSpc>
                <a:spcPct val="70000"/>
              </a:lnSpc>
              <a:spcBef>
                <a:spcPts val="0"/>
              </a:spcBef>
              <a:spcAft>
                <a:spcPts val="0"/>
              </a:spcAft>
              <a:buNone/>
            </a:pPr>
            <a:r>
              <a:rPr lang="en-US" sz="1700">
                <a:solidFill>
                  <a:schemeClr val="dk1"/>
                </a:solidFill>
              </a:rPr>
              <a:t>If any student files are considered no shows (not active at any campus) the clerk/registrar will pull the file from the box and file it in their inactive files to be kept until a campus requests the file or it is time to centralize inactive records.</a:t>
            </a:r>
            <a:endParaRPr sz="1700">
              <a:solidFill>
                <a:schemeClr val="dk1"/>
              </a:solidFill>
            </a:endParaRPr>
          </a:p>
          <a:p>
            <a:pPr indent="0" lvl="0" marL="400050" rtl="0" algn="l">
              <a:lnSpc>
                <a:spcPct val="70000"/>
              </a:lnSpc>
              <a:spcBef>
                <a:spcPts val="0"/>
              </a:spcBef>
              <a:spcAft>
                <a:spcPts val="0"/>
              </a:spcAft>
              <a:buSzPts val="1100"/>
              <a:buNone/>
            </a:pPr>
            <a:r>
              <a:t/>
            </a:r>
            <a:endParaRPr sz="1700">
              <a:solidFill>
                <a:schemeClr val="dk1"/>
              </a:solidFill>
            </a:endParaRPr>
          </a:p>
          <a:p>
            <a:pPr indent="0" lvl="0" marL="400050" rtl="0" algn="l">
              <a:lnSpc>
                <a:spcPct val="70000"/>
              </a:lnSpc>
              <a:spcBef>
                <a:spcPts val="0"/>
              </a:spcBef>
              <a:spcAft>
                <a:spcPts val="0"/>
              </a:spcAft>
              <a:buSzPts val="1100"/>
              <a:buNone/>
            </a:pPr>
            <a:r>
              <a:rPr lang="en-US" sz="1700">
                <a:solidFill>
                  <a:schemeClr val="dk1"/>
                </a:solidFill>
              </a:rPr>
              <a:t>Each requesting school will contact the student’s previous campus, make an appointment, review folders, and sign and keep a copy each for two years. </a:t>
            </a:r>
            <a:endParaRPr sz="1700">
              <a:solidFill>
                <a:schemeClr val="dk1"/>
              </a:solidFill>
            </a:endParaRPr>
          </a:p>
          <a:p>
            <a:pPr indent="0" lvl="0" marL="400050" rtl="0" algn="l">
              <a:lnSpc>
                <a:spcPct val="100000"/>
              </a:lnSpc>
              <a:spcBef>
                <a:spcPts val="0"/>
              </a:spcBef>
              <a:spcAft>
                <a:spcPts val="0"/>
              </a:spcAft>
              <a:buSzPts val="1100"/>
              <a:buNone/>
            </a:pPr>
            <a:r>
              <a:rPr lang="en-US" sz="1700">
                <a:solidFill>
                  <a:srgbClr val="FF0000"/>
                </a:solidFill>
                <a:highlight>
                  <a:schemeClr val="accent4"/>
                </a:highlight>
              </a:rPr>
              <a:t>** DO NOT drop folders off at the campus without communicating and reviewing files with the receiving clerk/registrar **</a:t>
            </a:r>
            <a:endParaRPr sz="1700">
              <a:solidFill>
                <a:srgbClr val="FF0000"/>
              </a:solidFill>
              <a:highlight>
                <a:schemeClr val="accent4"/>
              </a:highlight>
            </a:endParaRPr>
          </a:p>
          <a:p>
            <a:pPr indent="0" lvl="0" marL="342900" rtl="0" algn="l">
              <a:lnSpc>
                <a:spcPct val="100000"/>
              </a:lnSpc>
              <a:spcBef>
                <a:spcPts val="800"/>
              </a:spcBef>
              <a:spcAft>
                <a:spcPts val="0"/>
              </a:spcAft>
              <a:buSzPts val="1100"/>
              <a:buNone/>
            </a:pPr>
            <a:r>
              <a:rPr lang="en-US" sz="1700">
                <a:solidFill>
                  <a:schemeClr val="dk1"/>
                </a:solidFill>
              </a:rPr>
              <a:t>It is both schools’ responsibility to confirm folders match the bulk transfer sheet.</a:t>
            </a:r>
            <a:endParaRPr sz="1700">
              <a:solidFill>
                <a:schemeClr val="dk1"/>
              </a:solidFill>
            </a:endParaRPr>
          </a:p>
          <a:p>
            <a:pPr indent="0" lvl="0" marL="342900" rtl="0" algn="l">
              <a:lnSpc>
                <a:spcPct val="100000"/>
              </a:lnSpc>
              <a:spcBef>
                <a:spcPts val="800"/>
              </a:spcBef>
              <a:spcAft>
                <a:spcPts val="0"/>
              </a:spcAft>
              <a:buSzPts val="1100"/>
              <a:buNone/>
            </a:pPr>
            <a:r>
              <a:rPr lang="en-US" sz="1700">
                <a:solidFill>
                  <a:schemeClr val="dk1"/>
                </a:solidFill>
              </a:rPr>
              <a:t> Make sure the following has been completed:  </a:t>
            </a:r>
            <a:endParaRPr sz="1700">
              <a:solidFill>
                <a:schemeClr val="dk1"/>
              </a:solidFill>
            </a:endParaRPr>
          </a:p>
          <a:p>
            <a:pPr indent="-107950" lvl="0" marL="342900" rtl="0" algn="l">
              <a:lnSpc>
                <a:spcPct val="100000"/>
              </a:lnSpc>
              <a:spcBef>
                <a:spcPts val="800"/>
              </a:spcBef>
              <a:spcAft>
                <a:spcPts val="0"/>
              </a:spcAft>
              <a:buClr>
                <a:schemeClr val="dk1"/>
              </a:buClr>
              <a:buSzPts val="1700"/>
              <a:buFont typeface="Arial"/>
              <a:buChar char="➢"/>
            </a:pPr>
            <a:r>
              <a:rPr lang="en-US" sz="1700">
                <a:solidFill>
                  <a:schemeClr val="dk1"/>
                </a:solidFill>
              </a:rPr>
              <a:t>Purge and Update </a:t>
            </a:r>
            <a:endParaRPr sz="1700">
              <a:solidFill>
                <a:schemeClr val="dk1"/>
              </a:solidFill>
            </a:endParaRPr>
          </a:p>
          <a:p>
            <a:pPr indent="-107950" lvl="0" marL="342900" rtl="0" algn="l">
              <a:lnSpc>
                <a:spcPct val="100000"/>
              </a:lnSpc>
              <a:spcBef>
                <a:spcPts val="0"/>
              </a:spcBef>
              <a:spcAft>
                <a:spcPts val="0"/>
              </a:spcAft>
              <a:buClr>
                <a:schemeClr val="dk1"/>
              </a:buClr>
              <a:buSzPts val="1700"/>
              <a:buFont typeface="Arial"/>
              <a:buChar char="➢"/>
            </a:pPr>
            <a:r>
              <a:rPr lang="en-US" sz="1700">
                <a:solidFill>
                  <a:schemeClr val="dk1"/>
                </a:solidFill>
              </a:rPr>
              <a:t>Last Report Card </a:t>
            </a:r>
            <a:endParaRPr sz="1700">
              <a:solidFill>
                <a:schemeClr val="dk1"/>
              </a:solidFill>
            </a:endParaRPr>
          </a:p>
          <a:p>
            <a:pPr indent="-107950" lvl="0" marL="342900" rtl="0" algn="l">
              <a:lnSpc>
                <a:spcPct val="100000"/>
              </a:lnSpc>
              <a:spcBef>
                <a:spcPts val="0"/>
              </a:spcBef>
              <a:spcAft>
                <a:spcPts val="0"/>
              </a:spcAft>
              <a:buClr>
                <a:schemeClr val="dk1"/>
              </a:buClr>
              <a:buSzPts val="1700"/>
              <a:buFont typeface="Arial"/>
              <a:buChar char="➢"/>
            </a:pPr>
            <a:r>
              <a:rPr lang="en-US" sz="1700">
                <a:solidFill>
                  <a:schemeClr val="dk1"/>
                </a:solidFill>
              </a:rPr>
              <a:t>Testing Labels are affixed on test card </a:t>
            </a:r>
            <a:endParaRPr sz="1700">
              <a:solidFill>
                <a:schemeClr val="dk1"/>
              </a:solidFill>
            </a:endParaRPr>
          </a:p>
          <a:p>
            <a:pPr indent="0" lvl="0" marL="342900" rtl="0" algn="l">
              <a:lnSpc>
                <a:spcPct val="100000"/>
              </a:lnSpc>
              <a:spcBef>
                <a:spcPts val="0"/>
              </a:spcBef>
              <a:spcAft>
                <a:spcPts val="0"/>
              </a:spcAft>
              <a:buSzPts val="1100"/>
              <a:buNone/>
            </a:pPr>
            <a:r>
              <a:rPr lang="en-US" sz="1700">
                <a:solidFill>
                  <a:schemeClr val="dk1"/>
                </a:solidFill>
              </a:rPr>
              <a:t>DO NOT accept the folders if the following tasks have not been completed: </a:t>
            </a:r>
            <a:endParaRPr sz="1700">
              <a:solidFill>
                <a:schemeClr val="dk1"/>
              </a:solidFill>
            </a:endParaRPr>
          </a:p>
          <a:p>
            <a:pPr indent="0" lvl="0" marL="342900" rtl="0" algn="l">
              <a:lnSpc>
                <a:spcPct val="100000"/>
              </a:lnSpc>
              <a:spcBef>
                <a:spcPts val="800"/>
              </a:spcBef>
              <a:spcAft>
                <a:spcPts val="0"/>
              </a:spcAft>
              <a:buSzPts val="1100"/>
              <a:buNone/>
            </a:pPr>
            <a:r>
              <a:rPr lang="en-US" sz="1700">
                <a:solidFill>
                  <a:schemeClr val="dk1"/>
                </a:solidFill>
              </a:rPr>
              <a:t>• Folders have not been purged </a:t>
            </a:r>
            <a:endParaRPr sz="1700">
              <a:solidFill>
                <a:schemeClr val="dk1"/>
              </a:solidFill>
            </a:endParaRPr>
          </a:p>
          <a:p>
            <a:pPr indent="0" lvl="0" marL="342900" rtl="0" algn="l">
              <a:lnSpc>
                <a:spcPct val="100000"/>
              </a:lnSpc>
              <a:spcBef>
                <a:spcPts val="0"/>
              </a:spcBef>
              <a:spcAft>
                <a:spcPts val="0"/>
              </a:spcAft>
              <a:buSzPts val="1100"/>
              <a:buNone/>
            </a:pPr>
            <a:r>
              <a:rPr lang="en-US" sz="1700">
                <a:solidFill>
                  <a:schemeClr val="dk1"/>
                </a:solidFill>
              </a:rPr>
              <a:t>• Testing labels not affixed on test cards</a:t>
            </a:r>
            <a:endParaRPr sz="1700">
              <a:solidFill>
                <a:schemeClr val="dk1"/>
              </a:solidFill>
            </a:endParaRPr>
          </a:p>
          <a:p>
            <a:pPr indent="0" lvl="0" marL="342900" rtl="0" algn="l">
              <a:lnSpc>
                <a:spcPct val="100000"/>
              </a:lnSpc>
              <a:spcBef>
                <a:spcPts val="0"/>
              </a:spcBef>
              <a:spcAft>
                <a:spcPts val="0"/>
              </a:spcAft>
              <a:buSzPts val="1100"/>
              <a:buNone/>
            </a:pPr>
            <a:r>
              <a:rPr lang="en-US" sz="1700">
                <a:solidFill>
                  <a:schemeClr val="dk1"/>
                </a:solidFill>
              </a:rPr>
              <a:t>• End of Year Report cards in folders                       </a:t>
            </a:r>
            <a:endParaRPr sz="1700">
              <a:solidFill>
                <a:schemeClr val="dk1"/>
              </a:solidFill>
            </a:endParaRPr>
          </a:p>
          <a:p>
            <a:pPr indent="0" lvl="0" marL="342900" rtl="0" algn="ctr">
              <a:lnSpc>
                <a:spcPct val="100000"/>
              </a:lnSpc>
              <a:spcBef>
                <a:spcPts val="0"/>
              </a:spcBef>
              <a:spcAft>
                <a:spcPts val="0"/>
              </a:spcAft>
              <a:buSzPts val="1100"/>
              <a:buNone/>
            </a:pPr>
            <a:r>
              <a:rPr lang="en-US" sz="1700">
                <a:solidFill>
                  <a:schemeClr val="dk1"/>
                </a:solidFill>
              </a:rPr>
              <a:t>   </a:t>
            </a:r>
            <a:r>
              <a:rPr lang="en-US" sz="1700">
                <a:solidFill>
                  <a:srgbClr val="FF0000"/>
                </a:solidFill>
              </a:rPr>
              <a:t> ***Contact District Records Management if any school is not in compliance***</a:t>
            </a:r>
            <a:endParaRPr sz="1700">
              <a:solidFill>
                <a:srgbClr val="FF0000"/>
              </a:solidFill>
            </a:endParaRPr>
          </a:p>
        </p:txBody>
      </p:sp>
      <p:sp>
        <p:nvSpPr>
          <p:cNvPr id="428" name="Google Shape;428;p36"/>
          <p:cNvSpPr txBox="1"/>
          <p:nvPr/>
        </p:nvSpPr>
        <p:spPr>
          <a:xfrm>
            <a:off x="1130556" y="316449"/>
            <a:ext cx="9930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4000">
                <a:latin typeface="Times New Roman"/>
                <a:ea typeface="Times New Roman"/>
                <a:cs typeface="Times New Roman"/>
                <a:sym typeface="Times New Roman"/>
              </a:rPr>
              <a:t>Start of Year Record Transfer Process</a:t>
            </a:r>
            <a:endParaRPr/>
          </a:p>
        </p:txBody>
      </p:sp>
    </p:spTree>
  </p:cSld>
  <p:clrMapOvr>
    <a:masterClrMapping/>
  </p:clrMapOvr>
  <p:transition spd="med">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700" scaled="0"/>
        </a:gradFill>
      </p:bgPr>
    </p:bg>
    <p:spTree>
      <p:nvGrpSpPr>
        <p:cNvPr id="432" name="Shape 432"/>
        <p:cNvGrpSpPr/>
        <p:nvPr/>
      </p:nvGrpSpPr>
      <p:grpSpPr>
        <a:xfrm>
          <a:off x="0" y="0"/>
          <a:ext cx="0" cy="0"/>
          <a:chOff x="0" y="0"/>
          <a:chExt cx="0" cy="0"/>
        </a:xfrm>
      </p:grpSpPr>
      <p:grpSp>
        <p:nvGrpSpPr>
          <p:cNvPr id="433" name="Google Shape;433;p37"/>
          <p:cNvGrpSpPr/>
          <p:nvPr/>
        </p:nvGrpSpPr>
        <p:grpSpPr>
          <a:xfrm>
            <a:off x="0" y="6078792"/>
            <a:ext cx="12191954" cy="779250"/>
            <a:chOff x="0" y="0"/>
            <a:chExt cx="24383907" cy="1558500"/>
          </a:xfrm>
        </p:grpSpPr>
        <p:sp>
          <p:nvSpPr>
            <p:cNvPr id="434" name="Google Shape;434;p37"/>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7"/>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7"/>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7"/>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7"/>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37"/>
          <p:cNvSpPr txBox="1"/>
          <p:nvPr/>
        </p:nvSpPr>
        <p:spPr>
          <a:xfrm>
            <a:off x="106500" y="1048125"/>
            <a:ext cx="11895000" cy="200100"/>
          </a:xfrm>
          <a:prstGeom prst="rect">
            <a:avLst/>
          </a:prstGeom>
          <a:noFill/>
          <a:ln>
            <a:noFill/>
          </a:ln>
        </p:spPr>
        <p:txBody>
          <a:bodyPr anchorCtr="0" anchor="t" bIns="0" lIns="0" spcFirstLastPara="1" rIns="0" wrap="square" tIns="0">
            <a:spAutoFit/>
          </a:bodyPr>
          <a:lstStyle/>
          <a:p>
            <a:pPr indent="0" lvl="0" marL="342900" rtl="0" algn="l">
              <a:lnSpc>
                <a:spcPct val="107916"/>
              </a:lnSpc>
              <a:spcBef>
                <a:spcPts val="0"/>
              </a:spcBef>
              <a:spcAft>
                <a:spcPts val="0"/>
              </a:spcAft>
              <a:buSzPts val="1100"/>
              <a:buNone/>
            </a:pPr>
            <a:r>
              <a:t/>
            </a:r>
            <a:endParaRPr b="1" sz="1300">
              <a:solidFill>
                <a:srgbClr val="FF9933"/>
              </a:solidFill>
            </a:endParaRPr>
          </a:p>
        </p:txBody>
      </p:sp>
      <p:sp>
        <p:nvSpPr>
          <p:cNvPr id="440" name="Google Shape;440;p37"/>
          <p:cNvSpPr txBox="1"/>
          <p:nvPr/>
        </p:nvSpPr>
        <p:spPr>
          <a:xfrm>
            <a:off x="2918702" y="401625"/>
            <a:ext cx="6354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4000">
                <a:latin typeface="Times New Roman"/>
                <a:ea typeface="Times New Roman"/>
                <a:cs typeface="Times New Roman"/>
                <a:sym typeface="Times New Roman"/>
              </a:rPr>
              <a:t>No Shows</a:t>
            </a:r>
            <a:endParaRPr/>
          </a:p>
        </p:txBody>
      </p:sp>
      <p:sp>
        <p:nvSpPr>
          <p:cNvPr id="441" name="Google Shape;441;p37"/>
          <p:cNvSpPr txBox="1"/>
          <p:nvPr/>
        </p:nvSpPr>
        <p:spPr>
          <a:xfrm>
            <a:off x="314100" y="1110575"/>
            <a:ext cx="114798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If a student is promoted to 6th , or 9th grade, but does not show up at the next school, the folder is inactive for the previous school. The folder is returned to the school the student was last enrolled in.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Receiving school should: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Folders from 5th to 6th grade: When student(s) completes the 5th to 6th grade, but does not show up at the next school (6th grade), the folder is inactive. The folder should be sent back to the 5th grade school.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 If a student(s) completes the 5th grade in 2022/2023 school year and does not show up or enroll into the 6th grade school in 2023/2024 school year the student is inactive. The folder is returned to the 5th grade school to be kept with their 2022/2023 inactive files.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can be avoided by only requesting and accepting records for students that are active (already attending) at your school. If a student has only enrolled but not yet attended, wait until they have at least attended one day of school to request their folder.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a receiving school inadvertently receives a no-show folder, it is their responsibility to properly transfer the folder back with documentation to the previous active campus. </a:t>
            </a:r>
            <a:endParaRPr/>
          </a:p>
        </p:txBody>
      </p:sp>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000" scaled="0"/>
        </a:gradFill>
      </p:bgPr>
    </p:bg>
    <p:spTree>
      <p:nvGrpSpPr>
        <p:cNvPr id="445" name="Shape 445"/>
        <p:cNvGrpSpPr/>
        <p:nvPr/>
      </p:nvGrpSpPr>
      <p:grpSpPr>
        <a:xfrm>
          <a:off x="0" y="0"/>
          <a:ext cx="0" cy="0"/>
          <a:chOff x="0" y="0"/>
          <a:chExt cx="0" cy="0"/>
        </a:xfrm>
      </p:grpSpPr>
      <p:grpSp>
        <p:nvGrpSpPr>
          <p:cNvPr id="446" name="Google Shape;446;p38"/>
          <p:cNvGrpSpPr/>
          <p:nvPr/>
        </p:nvGrpSpPr>
        <p:grpSpPr>
          <a:xfrm>
            <a:off x="0" y="6078792"/>
            <a:ext cx="12192000" cy="779209"/>
            <a:chOff x="0" y="0"/>
            <a:chExt cx="24384000" cy="1558418"/>
          </a:xfrm>
        </p:grpSpPr>
        <p:sp>
          <p:nvSpPr>
            <p:cNvPr id="447" name="Google Shape;447;p38"/>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8"/>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8"/>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38"/>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453" name="Google Shape;4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54" name="Google Shape;454;p38"/>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455" name="Google Shape;455;p38"/>
          <p:cNvSpPr txBox="1"/>
          <p:nvPr/>
        </p:nvSpPr>
        <p:spPr>
          <a:xfrm>
            <a:off x="1104294" y="2085192"/>
            <a:ext cx="8946541" cy="419548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936"/>
              <a:buFont typeface="Calibri"/>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456" name="Google Shape;456;p38"/>
          <p:cNvSpPr txBox="1"/>
          <p:nvPr/>
        </p:nvSpPr>
        <p:spPr>
          <a:xfrm>
            <a:off x="472490" y="840182"/>
            <a:ext cx="112470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Centralizing Inactive Files</a:t>
            </a:r>
            <a:endParaRPr/>
          </a:p>
        </p:txBody>
      </p:sp>
      <p:sp>
        <p:nvSpPr>
          <p:cNvPr id="457" name="Google Shape;457;p38"/>
          <p:cNvSpPr txBox="1"/>
          <p:nvPr/>
        </p:nvSpPr>
        <p:spPr>
          <a:xfrm>
            <a:off x="362050" y="2212950"/>
            <a:ext cx="7017600" cy="2432100"/>
          </a:xfrm>
          <a:prstGeom prst="rect">
            <a:avLst/>
          </a:prstGeom>
          <a:noFill/>
          <a:ln>
            <a:noFill/>
          </a:ln>
        </p:spPr>
        <p:txBody>
          <a:bodyPr anchorCtr="0" anchor="t" bIns="45700" lIns="91425" spcFirstLastPara="1" rIns="91425" wrap="square" tIns="45700">
            <a:spAutoFit/>
          </a:bodyPr>
          <a:lstStyle/>
          <a:p>
            <a:pPr indent="-292100" lvl="0" marL="28575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Files to be centralized this year will be for students that became inactive on dates </a:t>
            </a:r>
            <a:r>
              <a:rPr lang="en-US" sz="1900" u="sng">
                <a:solidFill>
                  <a:schemeClr val="dk1"/>
                </a:solidFill>
                <a:latin typeface="Times New Roman"/>
                <a:ea typeface="Times New Roman"/>
                <a:cs typeface="Times New Roman"/>
                <a:sym typeface="Times New Roman"/>
              </a:rPr>
              <a:t>8/09/2022-08/08/2023</a:t>
            </a:r>
            <a:endParaRPr sz="1500" u="sng"/>
          </a:p>
          <a:p>
            <a:pPr indent="-292100" lvl="0" marL="28575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All files must be in banker boxes; we will only accept banker boxes</a:t>
            </a:r>
            <a:endParaRPr sz="1500"/>
          </a:p>
          <a:p>
            <a:pPr indent="-292100" lvl="0" marL="28575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Files must be alphabetized</a:t>
            </a:r>
            <a:endParaRPr sz="1500"/>
          </a:p>
          <a:p>
            <a:pPr indent="-292100" lvl="0" marL="28575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Bring a list of all files in boxes.</a:t>
            </a:r>
            <a:endParaRPr sz="1500"/>
          </a:p>
          <a:p>
            <a:pPr indent="-292100" lvl="0" marL="28575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This year box labels will be purple</a:t>
            </a:r>
            <a:endParaRPr sz="1500"/>
          </a:p>
          <a:p>
            <a:pPr indent="-292100" lvl="0" marL="285750" marR="0" rtl="0" algn="l">
              <a:spcBef>
                <a:spcPts val="0"/>
              </a:spcBef>
              <a:spcAft>
                <a:spcPts val="0"/>
              </a:spcAft>
              <a:buClr>
                <a:schemeClr val="dk1"/>
              </a:buClr>
              <a:buSzPts val="1900"/>
              <a:buFont typeface="Arial"/>
              <a:buChar char="•"/>
            </a:pPr>
            <a:r>
              <a:rPr lang="en-US" sz="1900">
                <a:solidFill>
                  <a:schemeClr val="dk1"/>
                </a:solidFill>
                <a:latin typeface="Times New Roman"/>
                <a:ea typeface="Times New Roman"/>
                <a:cs typeface="Times New Roman"/>
                <a:sym typeface="Times New Roman"/>
              </a:rPr>
              <a:t>Instructions and dates for centralizing files will be emailed at least 2 weeks before. Email will include label template.</a:t>
            </a:r>
            <a:endParaRPr sz="1500"/>
          </a:p>
        </p:txBody>
      </p:sp>
      <p:pic>
        <p:nvPicPr>
          <p:cNvPr id="458" name="Google Shape;458;p38"/>
          <p:cNvPicPr preferRelativeResize="0"/>
          <p:nvPr/>
        </p:nvPicPr>
        <p:blipFill>
          <a:blip r:embed="rId3">
            <a:alphaModFix/>
          </a:blip>
          <a:stretch>
            <a:fillRect/>
          </a:stretch>
        </p:blipFill>
        <p:spPr>
          <a:xfrm>
            <a:off x="7679200" y="1741325"/>
            <a:ext cx="4512799" cy="4130024"/>
          </a:xfrm>
          <a:prstGeom prst="rect">
            <a:avLst/>
          </a:prstGeom>
          <a:noFill/>
          <a:ln>
            <a:noFill/>
          </a:ln>
        </p:spPr>
      </p:pic>
    </p:spTree>
  </p:cSld>
  <p:clrMapOvr>
    <a:masterClrMapping/>
  </p:clrMapOvr>
  <p:transition spd="med">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700" scaled="0"/>
        </a:gradFill>
      </p:bgPr>
    </p:bg>
    <p:spTree>
      <p:nvGrpSpPr>
        <p:cNvPr id="462" name="Shape 462"/>
        <p:cNvGrpSpPr/>
        <p:nvPr/>
      </p:nvGrpSpPr>
      <p:grpSpPr>
        <a:xfrm>
          <a:off x="0" y="0"/>
          <a:ext cx="0" cy="0"/>
          <a:chOff x="0" y="0"/>
          <a:chExt cx="0" cy="0"/>
        </a:xfrm>
      </p:grpSpPr>
      <p:grpSp>
        <p:nvGrpSpPr>
          <p:cNvPr id="463" name="Google Shape;463;p39"/>
          <p:cNvGrpSpPr/>
          <p:nvPr/>
        </p:nvGrpSpPr>
        <p:grpSpPr>
          <a:xfrm>
            <a:off x="0" y="6078792"/>
            <a:ext cx="12192000" cy="779209"/>
            <a:chOff x="0" y="0"/>
            <a:chExt cx="24384000" cy="1558418"/>
          </a:xfrm>
        </p:grpSpPr>
        <p:sp>
          <p:nvSpPr>
            <p:cNvPr id="464" name="Google Shape;464;p39"/>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9"/>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9"/>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9"/>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9"/>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39"/>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470" name="Google Shape;47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71" name="Google Shape;471;p39"/>
          <p:cNvSpPr txBox="1"/>
          <p:nvPr/>
        </p:nvSpPr>
        <p:spPr>
          <a:xfrm>
            <a:off x="742556" y="136526"/>
            <a:ext cx="4870828" cy="70366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472" name="Google Shape;472;p39"/>
          <p:cNvSpPr txBox="1"/>
          <p:nvPr/>
        </p:nvSpPr>
        <p:spPr>
          <a:xfrm>
            <a:off x="478689" y="249848"/>
            <a:ext cx="4752900" cy="47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chemeClr val="dk1"/>
                </a:solidFill>
                <a:latin typeface="Times New Roman"/>
                <a:ea typeface="Times New Roman"/>
                <a:cs typeface="Times New Roman"/>
                <a:sym typeface="Times New Roman"/>
              </a:rPr>
              <a:t>List of Centralized Files Example</a:t>
            </a:r>
            <a:endParaRPr b="1"/>
          </a:p>
        </p:txBody>
      </p:sp>
      <p:sp>
        <p:nvSpPr>
          <p:cNvPr id="473" name="Google Shape;473;p39"/>
          <p:cNvSpPr txBox="1"/>
          <p:nvPr/>
        </p:nvSpPr>
        <p:spPr>
          <a:xfrm>
            <a:off x="6490293" y="249847"/>
            <a:ext cx="5131800" cy="47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chemeClr val="dk1"/>
                </a:solidFill>
                <a:latin typeface="Times New Roman"/>
                <a:ea typeface="Times New Roman"/>
                <a:cs typeface="Times New Roman"/>
                <a:sym typeface="Times New Roman"/>
              </a:rPr>
              <a:t>Banker Box Label Example</a:t>
            </a:r>
            <a:endParaRPr/>
          </a:p>
        </p:txBody>
      </p:sp>
      <p:pic>
        <p:nvPicPr>
          <p:cNvPr id="474" name="Google Shape;474;p39"/>
          <p:cNvPicPr preferRelativeResize="0"/>
          <p:nvPr/>
        </p:nvPicPr>
        <p:blipFill>
          <a:blip r:embed="rId3">
            <a:alphaModFix/>
          </a:blip>
          <a:stretch>
            <a:fillRect/>
          </a:stretch>
        </p:blipFill>
        <p:spPr>
          <a:xfrm>
            <a:off x="6464200" y="777375"/>
            <a:ext cx="5131801" cy="5578977"/>
          </a:xfrm>
          <a:prstGeom prst="rect">
            <a:avLst/>
          </a:prstGeom>
          <a:noFill/>
          <a:ln>
            <a:noFill/>
          </a:ln>
        </p:spPr>
      </p:pic>
      <p:pic>
        <p:nvPicPr>
          <p:cNvPr id="475" name="Google Shape;475;p39"/>
          <p:cNvPicPr preferRelativeResize="0"/>
          <p:nvPr/>
        </p:nvPicPr>
        <p:blipFill>
          <a:blip r:embed="rId4">
            <a:alphaModFix/>
          </a:blip>
          <a:stretch>
            <a:fillRect/>
          </a:stretch>
        </p:blipFill>
        <p:spPr>
          <a:xfrm>
            <a:off x="557075" y="777375"/>
            <a:ext cx="4752900" cy="5578976"/>
          </a:xfrm>
          <a:prstGeom prst="rect">
            <a:avLst/>
          </a:prstGeom>
          <a:noFill/>
          <a:ln>
            <a:noFill/>
          </a:ln>
        </p:spPr>
      </p:pic>
    </p:spTree>
  </p:cSld>
  <p:clrMapOvr>
    <a:masterClrMapping/>
  </p:clrMapOvr>
  <p:transition spd="med">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700" scaled="0"/>
        </a:gradFill>
      </p:bgPr>
    </p:bg>
    <p:spTree>
      <p:nvGrpSpPr>
        <p:cNvPr id="479" name="Shape 479"/>
        <p:cNvGrpSpPr/>
        <p:nvPr/>
      </p:nvGrpSpPr>
      <p:grpSpPr>
        <a:xfrm>
          <a:off x="0" y="0"/>
          <a:ext cx="0" cy="0"/>
          <a:chOff x="0" y="0"/>
          <a:chExt cx="0" cy="0"/>
        </a:xfrm>
      </p:grpSpPr>
      <p:grpSp>
        <p:nvGrpSpPr>
          <p:cNvPr id="480" name="Google Shape;480;p40"/>
          <p:cNvGrpSpPr/>
          <p:nvPr/>
        </p:nvGrpSpPr>
        <p:grpSpPr>
          <a:xfrm>
            <a:off x="0" y="6078792"/>
            <a:ext cx="12191954" cy="779250"/>
            <a:chOff x="0" y="0"/>
            <a:chExt cx="24383907" cy="1558500"/>
          </a:xfrm>
        </p:grpSpPr>
        <p:sp>
          <p:nvSpPr>
            <p:cNvPr id="481" name="Google Shape;481;p40"/>
            <p:cNvSpPr/>
            <p:nvPr/>
          </p:nvSpPr>
          <p:spPr>
            <a:xfrm>
              <a:off x="0" y="0"/>
              <a:ext cx="9539700" cy="1558500"/>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0"/>
            <p:cNvSpPr/>
            <p:nvPr/>
          </p:nvSpPr>
          <p:spPr>
            <a:xfrm>
              <a:off x="4769793" y="0"/>
              <a:ext cx="4769700" cy="1558500"/>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0"/>
            <p:cNvSpPr/>
            <p:nvPr/>
          </p:nvSpPr>
          <p:spPr>
            <a:xfrm>
              <a:off x="9539586" y="0"/>
              <a:ext cx="4769700" cy="1558500"/>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0"/>
            <p:cNvSpPr/>
            <p:nvPr/>
          </p:nvSpPr>
          <p:spPr>
            <a:xfrm>
              <a:off x="14309379" y="0"/>
              <a:ext cx="5304900" cy="1558500"/>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0"/>
            <p:cNvSpPr/>
            <p:nvPr/>
          </p:nvSpPr>
          <p:spPr>
            <a:xfrm>
              <a:off x="19614207" y="0"/>
              <a:ext cx="4769700" cy="1558500"/>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40"/>
          <p:cNvSpPr txBox="1"/>
          <p:nvPr/>
        </p:nvSpPr>
        <p:spPr>
          <a:xfrm>
            <a:off x="4748556" y="840185"/>
            <a:ext cx="6695100" cy="3849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487" name="Google Shape;487;p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88" name="Google Shape;488;p40"/>
          <p:cNvSpPr txBox="1"/>
          <p:nvPr/>
        </p:nvSpPr>
        <p:spPr>
          <a:xfrm>
            <a:off x="3462931" y="2479301"/>
            <a:ext cx="4870800" cy="703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7500" u="none" cap="none" strike="noStrike">
              <a:solidFill>
                <a:srgbClr val="000000"/>
              </a:solidFill>
              <a:latin typeface="Times New Roman"/>
              <a:ea typeface="Times New Roman"/>
              <a:cs typeface="Times New Roman"/>
              <a:sym typeface="Times New Roman"/>
            </a:endParaRPr>
          </a:p>
        </p:txBody>
      </p:sp>
      <p:sp>
        <p:nvSpPr>
          <p:cNvPr id="489" name="Google Shape;489;p40"/>
          <p:cNvSpPr txBox="1"/>
          <p:nvPr/>
        </p:nvSpPr>
        <p:spPr>
          <a:xfrm>
            <a:off x="801476" y="447198"/>
            <a:ext cx="4752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490" name="Google Shape;490;p40"/>
          <p:cNvSpPr txBox="1"/>
          <p:nvPr/>
        </p:nvSpPr>
        <p:spPr>
          <a:xfrm>
            <a:off x="6490293" y="409297"/>
            <a:ext cx="5131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pic>
        <p:nvPicPr>
          <p:cNvPr id="491" name="Google Shape;491;p40"/>
          <p:cNvPicPr preferRelativeResize="0"/>
          <p:nvPr/>
        </p:nvPicPr>
        <p:blipFill>
          <a:blip r:embed="rId3">
            <a:alphaModFix/>
          </a:blip>
          <a:stretch>
            <a:fillRect/>
          </a:stretch>
        </p:blipFill>
        <p:spPr>
          <a:xfrm>
            <a:off x="3514200" y="1586700"/>
            <a:ext cx="4819524" cy="2981750"/>
          </a:xfrm>
          <a:prstGeom prst="rect">
            <a:avLst/>
          </a:prstGeom>
          <a:noFill/>
          <a:ln>
            <a:noFill/>
          </a:ln>
        </p:spPr>
      </p:pic>
    </p:spTree>
  </p:cSld>
  <p:clrMapOvr>
    <a:masterClrMapping/>
  </p:clrMapOvr>
  <p:transition spd="med">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4D4"/>
            </a:gs>
            <a:gs pos="74000">
              <a:srgbClr val="A9BEE4"/>
            </a:gs>
            <a:gs pos="83000">
              <a:srgbClr val="A9BEE4"/>
            </a:gs>
            <a:gs pos="100000">
              <a:srgbClr val="C5D3ED"/>
            </a:gs>
          </a:gsLst>
          <a:lin ang="5400000" scaled="0"/>
        </a:gradFill>
      </p:bgPr>
    </p:bg>
    <p:spTree>
      <p:nvGrpSpPr>
        <p:cNvPr id="495" name="Shape 495"/>
        <p:cNvGrpSpPr/>
        <p:nvPr/>
      </p:nvGrpSpPr>
      <p:grpSpPr>
        <a:xfrm>
          <a:off x="0" y="0"/>
          <a:ext cx="0" cy="0"/>
          <a:chOff x="0" y="0"/>
          <a:chExt cx="0" cy="0"/>
        </a:xfrm>
      </p:grpSpPr>
      <p:grpSp>
        <p:nvGrpSpPr>
          <p:cNvPr id="496" name="Google Shape;496;p41"/>
          <p:cNvGrpSpPr/>
          <p:nvPr/>
        </p:nvGrpSpPr>
        <p:grpSpPr>
          <a:xfrm>
            <a:off x="0" y="6078792"/>
            <a:ext cx="12192000" cy="779209"/>
            <a:chOff x="0" y="0"/>
            <a:chExt cx="24384000" cy="1558418"/>
          </a:xfrm>
        </p:grpSpPr>
        <p:sp>
          <p:nvSpPr>
            <p:cNvPr id="497" name="Google Shape;497;p41"/>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1"/>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1"/>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1"/>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1"/>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41"/>
          <p:cNvSpPr txBox="1"/>
          <p:nvPr/>
        </p:nvSpPr>
        <p:spPr>
          <a:xfrm>
            <a:off x="4769793" y="794033"/>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503" name="Google Shape;50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04" name="Google Shape;504;p41"/>
          <p:cNvSpPr txBox="1"/>
          <p:nvPr/>
        </p:nvSpPr>
        <p:spPr>
          <a:xfrm>
            <a:off x="603250" y="334675"/>
            <a:ext cx="10985400" cy="7167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Times New Roman"/>
              <a:buNone/>
            </a:pPr>
            <a:r>
              <a:rPr b="1" i="0" lang="en-US" sz="4000" u="none" cap="none" strike="noStrike">
                <a:solidFill>
                  <a:srgbClr val="000000"/>
                </a:solidFill>
                <a:latin typeface="Times New Roman"/>
                <a:ea typeface="Times New Roman"/>
                <a:cs typeface="Times New Roman"/>
                <a:sym typeface="Times New Roman"/>
              </a:rPr>
              <a:t>Important Dates</a:t>
            </a:r>
            <a:endParaRPr/>
          </a:p>
        </p:txBody>
      </p:sp>
      <p:sp>
        <p:nvSpPr>
          <p:cNvPr id="505" name="Google Shape;505;p41"/>
          <p:cNvSpPr txBox="1"/>
          <p:nvPr/>
        </p:nvSpPr>
        <p:spPr>
          <a:xfrm>
            <a:off x="1104294" y="2085192"/>
            <a:ext cx="8946541" cy="4195481"/>
          </a:xfrm>
          <a:prstGeom prst="rect">
            <a:avLst/>
          </a:prstGeom>
          <a:noFill/>
          <a:ln>
            <a:noFill/>
          </a:ln>
        </p:spPr>
        <p:txBody>
          <a:bodyPr anchorCtr="0" anchor="t" bIns="45700" lIns="91425" spcFirstLastPara="1" rIns="91425" wrap="square" tIns="45700">
            <a:noAutofit/>
          </a:bodyPr>
          <a:lstStyle/>
          <a:p>
            <a:pPr indent="-359664" lvl="0" marL="609600" marR="0" rtl="0" algn="l">
              <a:lnSpc>
                <a:spcPct val="90000"/>
              </a:lnSpc>
              <a:spcBef>
                <a:spcPts val="0"/>
              </a:spcBef>
              <a:spcAft>
                <a:spcPts val="0"/>
              </a:spcAft>
              <a:buClr>
                <a:srgbClr val="000000"/>
              </a:buClr>
              <a:buSzPts val="3936"/>
              <a:buFont typeface="Noto Sans Symbols"/>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506" name="Google Shape;506;p41"/>
          <p:cNvSpPr txBox="1"/>
          <p:nvPr/>
        </p:nvSpPr>
        <p:spPr>
          <a:xfrm>
            <a:off x="812209" y="1049376"/>
            <a:ext cx="10567500" cy="5672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October: Pre-K campuses and elementary campuses centralize inactive records</a:t>
            </a:r>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November: Records Department performs records audits</a:t>
            </a:r>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January</a:t>
            </a:r>
            <a:r>
              <a:rPr lang="en-US" sz="2500">
                <a:solidFill>
                  <a:schemeClr val="dk1"/>
                </a:solidFill>
                <a:latin typeface="Times New Roman"/>
                <a:ea typeface="Times New Roman"/>
                <a:cs typeface="Times New Roman"/>
                <a:sym typeface="Times New Roman"/>
              </a:rPr>
              <a:t>: Secondary campuses centralize inactive records</a:t>
            </a:r>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April: Records Department performs records audits</a:t>
            </a:r>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May: Pre-K campuses bring in all exiting pre-k 4 student files</a:t>
            </a:r>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May 24: Records Day (day after last day of school)</a:t>
            </a:r>
            <a:endParaRPr sz="25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July 24: Testing Stickers </a:t>
            </a:r>
            <a:r>
              <a:rPr i="1" lang="en-US" sz="2500">
                <a:solidFill>
                  <a:schemeClr val="dk1"/>
                </a:solidFill>
                <a:latin typeface="Times New Roman"/>
                <a:ea typeface="Times New Roman"/>
                <a:cs typeface="Times New Roman"/>
                <a:sym typeface="Times New Roman"/>
              </a:rPr>
              <a:t>should be </a:t>
            </a:r>
            <a:r>
              <a:rPr lang="en-US" sz="2500">
                <a:solidFill>
                  <a:schemeClr val="dk1"/>
                </a:solidFill>
                <a:latin typeface="Times New Roman"/>
                <a:ea typeface="Times New Roman"/>
                <a:cs typeface="Times New Roman"/>
                <a:sym typeface="Times New Roman"/>
              </a:rPr>
              <a:t>ready for pick-up</a:t>
            </a:r>
            <a:endParaRPr sz="25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July: High Schools centralize graduate files, transcripts and diplomas</a:t>
            </a:r>
            <a:endParaRPr sz="25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TBD: Record Retention Training</a:t>
            </a:r>
            <a:endParaRPr sz="25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2500">
              <a:solidFill>
                <a:schemeClr val="dk1"/>
              </a:solidFill>
              <a:latin typeface="Times New Roman"/>
              <a:ea typeface="Times New Roman"/>
              <a:cs typeface="Times New Roman"/>
              <a:sym typeface="Times New Roman"/>
            </a:endParaRPr>
          </a:p>
        </p:txBody>
      </p:sp>
    </p:spTree>
  </p:cSld>
  <p:clrMapOvr>
    <a:masterClrMapping/>
  </p:clrMapOvr>
  <p:transition spd="med">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510" name="Shape 510"/>
        <p:cNvGrpSpPr/>
        <p:nvPr/>
      </p:nvGrpSpPr>
      <p:grpSpPr>
        <a:xfrm>
          <a:off x="0" y="0"/>
          <a:ext cx="0" cy="0"/>
          <a:chOff x="0" y="0"/>
          <a:chExt cx="0" cy="0"/>
        </a:xfrm>
      </p:grpSpPr>
      <p:grpSp>
        <p:nvGrpSpPr>
          <p:cNvPr id="511" name="Google Shape;511;p42"/>
          <p:cNvGrpSpPr/>
          <p:nvPr/>
        </p:nvGrpSpPr>
        <p:grpSpPr>
          <a:xfrm>
            <a:off x="0" y="6078792"/>
            <a:ext cx="12192000" cy="779209"/>
            <a:chOff x="0" y="0"/>
            <a:chExt cx="24384000" cy="1558418"/>
          </a:xfrm>
        </p:grpSpPr>
        <p:sp>
          <p:nvSpPr>
            <p:cNvPr id="512" name="Google Shape;512;p42"/>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2"/>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2"/>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2"/>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2"/>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42"/>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518" name="Google Shape;51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19" name="Google Shape;519;p42"/>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520" name="Google Shape;520;p42"/>
          <p:cNvSpPr txBox="1"/>
          <p:nvPr/>
        </p:nvSpPr>
        <p:spPr>
          <a:xfrm>
            <a:off x="304675" y="1682275"/>
            <a:ext cx="11484000" cy="2865000"/>
          </a:xfrm>
          <a:prstGeom prst="rect">
            <a:avLst/>
          </a:prstGeom>
          <a:noFill/>
          <a:ln>
            <a:noFill/>
          </a:ln>
        </p:spPr>
        <p:txBody>
          <a:bodyPr anchorCtr="0" anchor="t" bIns="45700" lIns="91425" spcFirstLastPara="1" rIns="91425" wrap="square" tIns="45700">
            <a:noAutofit/>
          </a:bodyPr>
          <a:lstStyle/>
          <a:p>
            <a:pPr indent="-517906" lvl="0" marL="609600" marR="0" rtl="0" algn="l">
              <a:lnSpc>
                <a:spcPct val="150000"/>
              </a:lnSpc>
              <a:spcBef>
                <a:spcPts val="0"/>
              </a:spcBef>
              <a:spcAft>
                <a:spcPts val="0"/>
              </a:spcAft>
              <a:buClr>
                <a:srgbClr val="000000"/>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Scriborder: </a:t>
            </a:r>
            <a:r>
              <a:rPr b="0" i="0" lang="en-US" sz="2000" u="sng" cap="none" strike="noStrike">
                <a:solidFill>
                  <a:schemeClr val="hlink"/>
                </a:solidFill>
                <a:latin typeface="Times New Roman"/>
                <a:ea typeface="Times New Roman"/>
                <a:cs typeface="Times New Roman"/>
                <a:sym typeface="Times New Roman"/>
                <a:hlinkClick r:id="rId3"/>
              </a:rPr>
              <a:t>https://ectorcountyisdtx.scriborder.com</a:t>
            </a:r>
            <a:endParaRPr b="0" i="0" sz="2000" cap="none" strike="noStrike">
              <a:solidFill>
                <a:srgbClr val="000000"/>
              </a:solidFill>
              <a:latin typeface="Times New Roman"/>
              <a:ea typeface="Times New Roman"/>
              <a:cs typeface="Times New Roman"/>
              <a:sym typeface="Times New Roman"/>
            </a:endParaRPr>
          </a:p>
          <a:p>
            <a:pPr indent="-517906" lvl="0" marL="609600" marR="0" rtl="0" algn="l">
              <a:lnSpc>
                <a:spcPct val="150000"/>
              </a:lnSpc>
              <a:spcBef>
                <a:spcPts val="0"/>
              </a:spcBef>
              <a:spcAft>
                <a:spcPts val="0"/>
              </a:spcAft>
              <a:buClr>
                <a:srgbClr val="000000"/>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TREX:</a:t>
            </a:r>
            <a:r>
              <a:rPr b="0" i="0" lang="en-US" sz="2000" u="sng" cap="none" strike="noStrike">
                <a:solidFill>
                  <a:schemeClr val="hlink"/>
                </a:solidFill>
                <a:latin typeface="Times New Roman"/>
                <a:ea typeface="Times New Roman"/>
                <a:cs typeface="Times New Roman"/>
                <a:sym typeface="Times New Roman"/>
                <a:hlinkClick r:id="rId4"/>
              </a:rPr>
              <a:t>https://tealprod.tea.state.tx.us/TSP/TEASecurePortal/Access/LogonServlet</a:t>
            </a:r>
            <a:r>
              <a:rPr b="0" i="0" lang="en-US" sz="2000" cap="none" strike="noStrike">
                <a:solidFill>
                  <a:srgbClr val="000000"/>
                </a:solidFill>
                <a:latin typeface="Times New Roman"/>
                <a:ea typeface="Times New Roman"/>
                <a:cs typeface="Times New Roman"/>
                <a:sym typeface="Times New Roman"/>
              </a:rPr>
              <a:t>  </a:t>
            </a:r>
            <a:endParaRPr b="0" i="0" sz="2000" cap="none" strike="noStrike">
              <a:solidFill>
                <a:srgbClr val="000000"/>
              </a:solidFill>
              <a:latin typeface="Times New Roman"/>
              <a:ea typeface="Times New Roman"/>
              <a:cs typeface="Times New Roman"/>
              <a:sym typeface="Times New Roman"/>
            </a:endParaRPr>
          </a:p>
          <a:p>
            <a:pPr indent="-517906" lvl="0" marL="609600" marR="0" rtl="0" algn="l">
              <a:lnSpc>
                <a:spcPct val="150000"/>
              </a:lnSpc>
              <a:spcBef>
                <a:spcPts val="0"/>
              </a:spcBef>
              <a:spcAft>
                <a:spcPts val="0"/>
              </a:spcAft>
              <a:buClr>
                <a:srgbClr val="000000"/>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TSLAC:</a:t>
            </a:r>
            <a:r>
              <a:rPr lang="en-US" sz="2000">
                <a:latin typeface="Times New Roman"/>
                <a:ea typeface="Times New Roman"/>
                <a:cs typeface="Times New Roman"/>
                <a:sym typeface="Times New Roman"/>
              </a:rPr>
              <a:t> </a:t>
            </a:r>
            <a:r>
              <a:rPr lang="en-US" sz="2000" u="sng">
                <a:solidFill>
                  <a:schemeClr val="hlink"/>
                </a:solidFill>
                <a:latin typeface="Times New Roman"/>
                <a:ea typeface="Times New Roman"/>
                <a:cs typeface="Times New Roman"/>
                <a:sym typeface="Times New Roman"/>
                <a:hlinkClick r:id="rId5"/>
              </a:rPr>
              <a:t>https://www.tsl.texas.gov/slrm/localretention</a:t>
            </a:r>
            <a:r>
              <a:rPr lang="en-US" sz="2000">
                <a:latin typeface="Times New Roman"/>
                <a:ea typeface="Times New Roman"/>
                <a:cs typeface="Times New Roman"/>
                <a:sym typeface="Times New Roman"/>
              </a:rPr>
              <a:t> </a:t>
            </a:r>
            <a:endParaRPr b="0" i="0" sz="2000" cap="none" strike="noStrike">
              <a:solidFill>
                <a:srgbClr val="000000"/>
              </a:solidFill>
              <a:latin typeface="Times New Roman"/>
              <a:ea typeface="Times New Roman"/>
              <a:cs typeface="Times New Roman"/>
              <a:sym typeface="Times New Roman"/>
            </a:endParaRPr>
          </a:p>
          <a:p>
            <a:pPr indent="-517906" lvl="0" marL="609600" marR="0" rtl="0" algn="l">
              <a:lnSpc>
                <a:spcPct val="15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Dept. Pg. </a:t>
            </a:r>
            <a:r>
              <a:rPr lang="en-US" sz="2000">
                <a:latin typeface="Times New Roman"/>
                <a:ea typeface="Times New Roman"/>
                <a:cs typeface="Times New Roman"/>
                <a:sym typeface="Times New Roman"/>
              </a:rPr>
              <a:t> </a:t>
            </a:r>
            <a:r>
              <a:rPr lang="en-US" sz="2000" u="sng">
                <a:solidFill>
                  <a:schemeClr val="hlink"/>
                </a:solidFill>
                <a:latin typeface="Times New Roman"/>
                <a:ea typeface="Times New Roman"/>
                <a:cs typeface="Times New Roman"/>
                <a:sym typeface="Times New Roman"/>
                <a:hlinkClick r:id="rId6"/>
              </a:rPr>
              <a:t>https://www.ectorcountyisd.org/Domain/2907</a:t>
            </a:r>
            <a:r>
              <a:rPr lang="en-US"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517906" lvl="0" marL="609600" marR="0" rtl="0" algn="l">
              <a:lnSpc>
                <a:spcPct val="150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SharePoint Business Operations: </a:t>
            </a:r>
            <a:r>
              <a:rPr lang="en-US" sz="2000" u="sng">
                <a:solidFill>
                  <a:schemeClr val="hlink"/>
                </a:solidFill>
                <a:latin typeface="Times New Roman"/>
                <a:ea typeface="Times New Roman"/>
                <a:cs typeface="Times New Roman"/>
                <a:sym typeface="Times New Roman"/>
                <a:hlinkClick r:id="rId7"/>
              </a:rPr>
              <a:t>h</a:t>
            </a:r>
            <a:r>
              <a:rPr lang="en-US" sz="2000" u="sng">
                <a:solidFill>
                  <a:schemeClr val="hlink"/>
                </a:solidFill>
                <a:latin typeface="Times New Roman"/>
                <a:ea typeface="Times New Roman"/>
                <a:cs typeface="Times New Roman"/>
                <a:sym typeface="Times New Roman"/>
                <a:hlinkClick r:id="rId8"/>
              </a:rPr>
              <a:t>ttps://ecisdonline.sharepoint.com/sites/intranet-BusinessOps/</a:t>
            </a:r>
            <a:r>
              <a:rPr lang="en-US"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517906" lvl="0" marL="609600" marR="0" rtl="0" algn="l">
              <a:lnSpc>
                <a:spcPct val="150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SharePoint Information Systems- Student Services: </a:t>
            </a:r>
            <a:r>
              <a:rPr lang="en-US" sz="2000" u="sng">
                <a:solidFill>
                  <a:schemeClr val="hlink"/>
                </a:solidFill>
                <a:latin typeface="Times New Roman"/>
                <a:ea typeface="Times New Roman"/>
                <a:cs typeface="Times New Roman"/>
                <a:sym typeface="Times New Roman"/>
                <a:hlinkClick r:id="rId9"/>
              </a:rPr>
              <a:t>https://ecisdonline.sharepoint.com/sites/bs/isstudent/</a:t>
            </a:r>
            <a:r>
              <a:rPr lang="en-US"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359664" lvl="0" marL="609600" marR="0" rtl="0" algn="l">
              <a:lnSpc>
                <a:spcPct val="90000"/>
              </a:lnSpc>
              <a:spcBef>
                <a:spcPts val="4500"/>
              </a:spcBef>
              <a:spcAft>
                <a:spcPts val="0"/>
              </a:spcAft>
              <a:buClr>
                <a:srgbClr val="000000"/>
              </a:buClr>
              <a:buSzPts val="3936"/>
              <a:buFont typeface="Noto Sans Symbols"/>
              <a:buNone/>
            </a:pPr>
            <a:r>
              <a:t/>
            </a:r>
            <a:endParaRPr b="0" i="0" sz="2200" u="none" cap="none" strike="noStrike">
              <a:solidFill>
                <a:srgbClr val="000000"/>
              </a:solidFill>
              <a:latin typeface="Times New Roman"/>
              <a:ea typeface="Times New Roman"/>
              <a:cs typeface="Times New Roman"/>
              <a:sym typeface="Times New Roman"/>
            </a:endParaRPr>
          </a:p>
        </p:txBody>
      </p:sp>
      <p:sp>
        <p:nvSpPr>
          <p:cNvPr id="521" name="Google Shape;521;p42"/>
          <p:cNvSpPr txBox="1"/>
          <p:nvPr/>
        </p:nvSpPr>
        <p:spPr>
          <a:xfrm>
            <a:off x="603250" y="625379"/>
            <a:ext cx="109854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chemeClr val="dk1"/>
                </a:solidFill>
                <a:latin typeface="Times New Roman"/>
                <a:ea typeface="Times New Roman"/>
                <a:cs typeface="Times New Roman"/>
                <a:sym typeface="Times New Roman"/>
              </a:rPr>
              <a:t>Important Links</a:t>
            </a:r>
            <a:endParaRPr b="1"/>
          </a:p>
        </p:txBody>
      </p:sp>
    </p:spTree>
  </p:cSld>
  <p:clrMapOvr>
    <a:masterClrMapping/>
  </p:clrMapOvr>
  <p:transition spd="med">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525" name="Shape 525"/>
        <p:cNvGrpSpPr/>
        <p:nvPr/>
      </p:nvGrpSpPr>
      <p:grpSpPr>
        <a:xfrm>
          <a:off x="0" y="0"/>
          <a:ext cx="0" cy="0"/>
          <a:chOff x="0" y="0"/>
          <a:chExt cx="0" cy="0"/>
        </a:xfrm>
      </p:grpSpPr>
      <p:grpSp>
        <p:nvGrpSpPr>
          <p:cNvPr id="526" name="Google Shape;526;p43"/>
          <p:cNvGrpSpPr/>
          <p:nvPr/>
        </p:nvGrpSpPr>
        <p:grpSpPr>
          <a:xfrm>
            <a:off x="0" y="6078792"/>
            <a:ext cx="12192000" cy="779209"/>
            <a:chOff x="0" y="0"/>
            <a:chExt cx="24384000" cy="1558418"/>
          </a:xfrm>
        </p:grpSpPr>
        <p:sp>
          <p:nvSpPr>
            <p:cNvPr id="527" name="Google Shape;527;p43"/>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3"/>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3"/>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3"/>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43"/>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533" name="Google Shape;53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34" name="Google Shape;534;p43"/>
          <p:cNvPicPr preferRelativeResize="0"/>
          <p:nvPr/>
        </p:nvPicPr>
        <p:blipFill rotWithShape="1">
          <a:blip r:embed="rId3">
            <a:alphaModFix/>
          </a:blip>
          <a:srcRect b="0" l="0" r="0" t="0"/>
          <a:stretch/>
        </p:blipFill>
        <p:spPr>
          <a:xfrm>
            <a:off x="1377114" y="244392"/>
            <a:ext cx="7993440" cy="5577840"/>
          </a:xfrm>
          <a:prstGeom prst="rect">
            <a:avLst/>
          </a:prstGeom>
          <a:noFill/>
          <a:ln>
            <a:noFill/>
          </a:ln>
        </p:spPr>
      </p:pic>
    </p:spTree>
  </p:cSld>
  <p:clrMapOvr>
    <a:masterClrMapping/>
  </p:clrMapOvr>
  <p:transition spd="med">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538" name="Shape 538"/>
        <p:cNvGrpSpPr/>
        <p:nvPr/>
      </p:nvGrpSpPr>
      <p:grpSpPr>
        <a:xfrm>
          <a:off x="0" y="0"/>
          <a:ext cx="0" cy="0"/>
          <a:chOff x="0" y="0"/>
          <a:chExt cx="0" cy="0"/>
        </a:xfrm>
      </p:grpSpPr>
      <p:grpSp>
        <p:nvGrpSpPr>
          <p:cNvPr id="539" name="Google Shape;539;p44"/>
          <p:cNvGrpSpPr/>
          <p:nvPr/>
        </p:nvGrpSpPr>
        <p:grpSpPr>
          <a:xfrm>
            <a:off x="0" y="6078792"/>
            <a:ext cx="12192000" cy="779209"/>
            <a:chOff x="0" y="0"/>
            <a:chExt cx="24384000" cy="1558418"/>
          </a:xfrm>
        </p:grpSpPr>
        <p:sp>
          <p:nvSpPr>
            <p:cNvPr id="540" name="Google Shape;540;p44"/>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4"/>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4"/>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4"/>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4"/>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44"/>
          <p:cNvSpPr txBox="1"/>
          <p:nvPr/>
        </p:nvSpPr>
        <p:spPr>
          <a:xfrm>
            <a:off x="8192056" y="99153"/>
            <a:ext cx="3251611" cy="1154162"/>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546" name="Google Shape;54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r>
              <a:rPr lang="en-US">
                <a:solidFill>
                  <a:srgbClr val="888888"/>
                </a:solidFill>
                <a:latin typeface="Calibri"/>
                <a:ea typeface="Calibri"/>
                <a:cs typeface="Calibri"/>
                <a:sym typeface="Calibri"/>
              </a:rPr>
              <a:t>18</a:t>
            </a:r>
            <a:endParaRPr b="0" i="0" sz="1200" u="none" cap="none" strike="noStrike">
              <a:solidFill>
                <a:srgbClr val="888888"/>
              </a:solidFill>
              <a:latin typeface="Calibri"/>
              <a:ea typeface="Calibri"/>
              <a:cs typeface="Calibri"/>
              <a:sym typeface="Calibri"/>
            </a:endParaRPr>
          </a:p>
          <a:p>
            <a:pPr indent="0" lvl="0" marL="0" marR="0" rtl="0" algn="r">
              <a:lnSpc>
                <a:spcPct val="100000"/>
              </a:lnSpc>
              <a:spcBef>
                <a:spcPts val="0"/>
              </a:spcBef>
              <a:spcAft>
                <a:spcPts val="0"/>
              </a:spcAft>
              <a:buClr>
                <a:srgbClr val="888888"/>
              </a:buClr>
              <a:buSzPts val="1200"/>
              <a:buFont typeface="Calibri"/>
              <a:buNone/>
            </a:pPr>
            <a:r>
              <a:t/>
            </a:r>
            <a:endParaRPr b="0" i="0" sz="1200" u="none" cap="none" strike="noStrike">
              <a:solidFill>
                <a:srgbClr val="888888"/>
              </a:solidFill>
              <a:latin typeface="Calibri"/>
              <a:ea typeface="Calibri"/>
              <a:cs typeface="Calibri"/>
              <a:sym typeface="Calibri"/>
            </a:endParaRPr>
          </a:p>
        </p:txBody>
      </p:sp>
      <p:pic>
        <p:nvPicPr>
          <p:cNvPr id="547" name="Google Shape;547;p44"/>
          <p:cNvPicPr preferRelativeResize="0"/>
          <p:nvPr/>
        </p:nvPicPr>
        <p:blipFill rotWithShape="1">
          <a:blip r:embed="rId3">
            <a:alphaModFix/>
          </a:blip>
          <a:srcRect b="0" l="0" r="0" t="0"/>
          <a:stretch/>
        </p:blipFill>
        <p:spPr>
          <a:xfrm>
            <a:off x="79700" y="3261387"/>
            <a:ext cx="2302525" cy="2269079"/>
          </a:xfrm>
          <a:prstGeom prst="rect">
            <a:avLst/>
          </a:prstGeom>
          <a:noFill/>
          <a:ln>
            <a:noFill/>
          </a:ln>
        </p:spPr>
      </p:pic>
      <p:sp>
        <p:nvSpPr>
          <p:cNvPr id="548" name="Google Shape;548;p44"/>
          <p:cNvSpPr txBox="1"/>
          <p:nvPr/>
        </p:nvSpPr>
        <p:spPr>
          <a:xfrm>
            <a:off x="2384897" y="99151"/>
            <a:ext cx="3711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Times New Roman"/>
              <a:buNone/>
            </a:pPr>
            <a:r>
              <a:rPr lang="en-US" sz="1800">
                <a:latin typeface="Times New Roman"/>
                <a:ea typeface="Times New Roman"/>
                <a:cs typeface="Times New Roman"/>
                <a:sym typeface="Times New Roman"/>
              </a:rPr>
              <a:t>Everett</a:t>
            </a:r>
            <a:r>
              <a:rPr lang="en-US" sz="1800">
                <a:latin typeface="Times New Roman"/>
                <a:ea typeface="Times New Roman"/>
                <a:cs typeface="Times New Roman"/>
                <a:sym typeface="Times New Roman"/>
              </a:rPr>
              <a:t> Elmore </a:t>
            </a:r>
            <a:endParaRPr/>
          </a:p>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Records Management Officer</a:t>
            </a:r>
            <a:endParaRPr/>
          </a:p>
          <a:p>
            <a:pPr indent="0" lvl="0" marL="0" marR="0" rtl="0" algn="l">
              <a:lnSpc>
                <a:spcPct val="100000"/>
              </a:lnSpc>
              <a:spcBef>
                <a:spcPts val="0"/>
              </a:spcBef>
              <a:spcAft>
                <a:spcPts val="0"/>
              </a:spcAft>
              <a:buClr>
                <a:srgbClr val="000000"/>
              </a:buClr>
              <a:buSzPts val="1800"/>
              <a:buFont typeface="Times New Roman"/>
              <a:buNone/>
            </a:pPr>
            <a:r>
              <a:rPr lang="en-US" sz="1800" u="sng">
                <a:solidFill>
                  <a:schemeClr val="hlink"/>
                </a:solidFill>
                <a:latin typeface="Times New Roman"/>
                <a:ea typeface="Times New Roman"/>
                <a:cs typeface="Times New Roman"/>
                <a:sym typeface="Times New Roman"/>
                <a:hlinkClick r:id="rId4"/>
              </a:rPr>
              <a:t>everett</a:t>
            </a:r>
            <a:r>
              <a:rPr lang="en-US" sz="1800" u="sng">
                <a:solidFill>
                  <a:schemeClr val="hlink"/>
                </a:solidFill>
                <a:latin typeface="Times New Roman"/>
                <a:ea typeface="Times New Roman"/>
                <a:cs typeface="Times New Roman"/>
                <a:sym typeface="Times New Roman"/>
                <a:hlinkClick r:id="rId5"/>
              </a:rPr>
              <a:t>.elmore@ectorcountyisd.org</a:t>
            </a:r>
            <a:r>
              <a:rPr lang="en-US" sz="1800">
                <a:latin typeface="Times New Roman"/>
                <a:ea typeface="Times New Roman"/>
                <a:cs typeface="Times New Roman"/>
                <a:sym typeface="Times New Roman"/>
              </a:rPr>
              <a:t> </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432-</a:t>
            </a:r>
            <a:r>
              <a:rPr lang="en-US" sz="1800">
                <a:latin typeface="Times New Roman"/>
                <a:ea typeface="Times New Roman"/>
                <a:cs typeface="Times New Roman"/>
                <a:sym typeface="Times New Roman"/>
              </a:rPr>
              <a:t>456-3751</a:t>
            </a:r>
            <a:endParaRPr/>
          </a:p>
        </p:txBody>
      </p:sp>
      <p:sp>
        <p:nvSpPr>
          <p:cNvPr id="549" name="Google Shape;549;p44"/>
          <p:cNvSpPr txBox="1"/>
          <p:nvPr/>
        </p:nvSpPr>
        <p:spPr>
          <a:xfrm>
            <a:off x="2384898" y="3261386"/>
            <a:ext cx="3630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Martha Lopez</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Records Management Liaison</a:t>
            </a:r>
            <a:endParaRPr/>
          </a:p>
          <a:p>
            <a:pPr indent="0" lvl="0" marL="0" marR="0" rtl="0" algn="l">
              <a:lnSpc>
                <a:spcPct val="100000"/>
              </a:lnSpc>
              <a:spcBef>
                <a:spcPts val="0"/>
              </a:spcBef>
              <a:spcAft>
                <a:spcPts val="0"/>
              </a:spcAft>
              <a:buClr>
                <a:srgbClr val="000000"/>
              </a:buClr>
              <a:buSzPts val="1800"/>
              <a:buFont typeface="Calibri"/>
              <a:buNone/>
            </a:pPr>
            <a:r>
              <a:rPr lang="en-US" sz="1800" u="sng">
                <a:solidFill>
                  <a:schemeClr val="hlink"/>
                </a:solidFill>
                <a:latin typeface="Calibri"/>
                <a:ea typeface="Calibri"/>
                <a:cs typeface="Calibri"/>
                <a:sym typeface="Calibri"/>
                <a:hlinkClick r:id="rId6"/>
              </a:rPr>
              <a:t>martha.lopez@ectorcountyisd.org</a:t>
            </a:r>
            <a:r>
              <a:rPr lang="en-US"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432-456-8972</a:t>
            </a:r>
            <a:endParaRPr/>
          </a:p>
        </p:txBody>
      </p:sp>
      <p:sp>
        <p:nvSpPr>
          <p:cNvPr id="550" name="Google Shape;550;p44"/>
          <p:cNvSpPr txBox="1"/>
          <p:nvPr/>
        </p:nvSpPr>
        <p:spPr>
          <a:xfrm>
            <a:off x="8233370" y="3261386"/>
            <a:ext cx="39585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Valeria Ortega</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Records Office Clerk</a:t>
            </a:r>
            <a:endParaRPr/>
          </a:p>
          <a:p>
            <a:pPr indent="0" lvl="0" marL="0" marR="0" rtl="0" algn="l">
              <a:lnSpc>
                <a:spcPct val="100000"/>
              </a:lnSpc>
              <a:spcBef>
                <a:spcPts val="0"/>
              </a:spcBef>
              <a:spcAft>
                <a:spcPts val="0"/>
              </a:spcAft>
              <a:buClr>
                <a:srgbClr val="000000"/>
              </a:buClr>
              <a:buSzPts val="1800"/>
              <a:buFont typeface="Calibri"/>
              <a:buNone/>
            </a:pPr>
            <a:r>
              <a:rPr lang="en-US" sz="1800" u="sng">
                <a:solidFill>
                  <a:schemeClr val="hlink"/>
                </a:solidFill>
                <a:latin typeface="Calibri"/>
                <a:ea typeface="Calibri"/>
                <a:cs typeface="Calibri"/>
                <a:sym typeface="Calibri"/>
                <a:hlinkClick r:id="rId7"/>
              </a:rPr>
              <a:t>valeria.ortega@ectorcountyisd.org</a:t>
            </a:r>
            <a:r>
              <a:rPr lang="en-US"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432-456-8970</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51" name="Google Shape;551;p44"/>
          <p:cNvPicPr preferRelativeResize="0"/>
          <p:nvPr/>
        </p:nvPicPr>
        <p:blipFill rotWithShape="1">
          <a:blip r:embed="rId8">
            <a:alphaModFix/>
          </a:blip>
          <a:srcRect b="39246" l="20496" r="0" t="0"/>
          <a:stretch/>
        </p:blipFill>
        <p:spPr>
          <a:xfrm>
            <a:off x="6272300" y="3261375"/>
            <a:ext cx="1919750" cy="2393275"/>
          </a:xfrm>
          <a:prstGeom prst="rect">
            <a:avLst/>
          </a:prstGeom>
          <a:noFill/>
          <a:ln>
            <a:noFill/>
          </a:ln>
        </p:spPr>
      </p:pic>
      <p:pic>
        <p:nvPicPr>
          <p:cNvPr id="552" name="Google Shape;552;p44"/>
          <p:cNvPicPr preferRelativeResize="0"/>
          <p:nvPr/>
        </p:nvPicPr>
        <p:blipFill>
          <a:blip r:embed="rId9">
            <a:alphaModFix/>
          </a:blip>
          <a:stretch>
            <a:fillRect/>
          </a:stretch>
        </p:blipFill>
        <p:spPr>
          <a:xfrm>
            <a:off x="79700" y="99150"/>
            <a:ext cx="2302525" cy="2613898"/>
          </a:xfrm>
          <a:prstGeom prst="rect">
            <a:avLst/>
          </a:prstGeom>
          <a:noFill/>
          <a:ln>
            <a:noFill/>
          </a:ln>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120" name="Shape 120"/>
        <p:cNvGrpSpPr/>
        <p:nvPr/>
      </p:nvGrpSpPr>
      <p:grpSpPr>
        <a:xfrm>
          <a:off x="0" y="0"/>
          <a:ext cx="0" cy="0"/>
          <a:chOff x="0" y="0"/>
          <a:chExt cx="0" cy="0"/>
        </a:xfrm>
      </p:grpSpPr>
      <p:grpSp>
        <p:nvGrpSpPr>
          <p:cNvPr id="121" name="Google Shape;121;p18"/>
          <p:cNvGrpSpPr/>
          <p:nvPr/>
        </p:nvGrpSpPr>
        <p:grpSpPr>
          <a:xfrm>
            <a:off x="0" y="6078792"/>
            <a:ext cx="12192000" cy="779209"/>
            <a:chOff x="0" y="0"/>
            <a:chExt cx="24384000" cy="1558418"/>
          </a:xfrm>
        </p:grpSpPr>
        <p:sp>
          <p:nvSpPr>
            <p:cNvPr id="122" name="Google Shape;122;p18"/>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8"/>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128" name="Google Shape;128;p18"/>
          <p:cNvSpPr txBox="1"/>
          <p:nvPr>
            <p:ph idx="12" type="sldNum"/>
          </p:nvPr>
        </p:nvSpPr>
        <p:spPr>
          <a:xfrm>
            <a:off x="6177020" y="6388380"/>
            <a:ext cx="5442917" cy="31538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29" name="Google Shape;129;p18"/>
          <p:cNvPicPr preferRelativeResize="0"/>
          <p:nvPr/>
        </p:nvPicPr>
        <p:blipFill rotWithShape="1">
          <a:blip r:embed="rId3">
            <a:alphaModFix/>
          </a:blip>
          <a:srcRect b="0" l="0" r="0" t="0"/>
          <a:stretch/>
        </p:blipFill>
        <p:spPr>
          <a:xfrm>
            <a:off x="55021" y="107996"/>
            <a:ext cx="2743200" cy="2127204"/>
          </a:xfrm>
          <a:prstGeom prst="rect">
            <a:avLst/>
          </a:prstGeom>
          <a:noFill/>
          <a:ln>
            <a:noFill/>
          </a:ln>
        </p:spPr>
      </p:pic>
      <p:sp>
        <p:nvSpPr>
          <p:cNvPr id="130" name="Google Shape;130;p18"/>
          <p:cNvSpPr txBox="1"/>
          <p:nvPr/>
        </p:nvSpPr>
        <p:spPr>
          <a:xfrm>
            <a:off x="3426731" y="1287877"/>
            <a:ext cx="9338700" cy="3777900"/>
          </a:xfrm>
          <a:prstGeom prst="rect">
            <a:avLst/>
          </a:prstGeom>
          <a:noFill/>
          <a:ln>
            <a:noFill/>
          </a:ln>
        </p:spPr>
        <p:txBody>
          <a:bodyPr anchorCtr="0" anchor="ctr" bIns="25400" lIns="25400" spcFirstLastPara="1" rIns="25400" wrap="square" tIns="25400">
            <a:spAutoFit/>
          </a:bodyPr>
          <a:lstStyle/>
          <a:p>
            <a:pPr indent="-342900" lvl="0" marL="342900" marR="0" rtl="0" algn="l">
              <a:lnSpc>
                <a:spcPct val="90000"/>
              </a:lnSpc>
              <a:spcBef>
                <a:spcPts val="225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Understand ours and your role in records management</a:t>
            </a:r>
            <a:endParaRPr/>
          </a:p>
          <a:p>
            <a:pPr indent="-342900" lvl="0" marL="342900" marR="0" rtl="0" algn="l">
              <a:lnSpc>
                <a:spcPct val="90000"/>
              </a:lnSpc>
              <a:spcBef>
                <a:spcPts val="225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Learn about record security</a:t>
            </a:r>
            <a:endParaRPr/>
          </a:p>
          <a:p>
            <a:pPr indent="-342900" lvl="0" marL="342900" marR="0" rtl="0" algn="l">
              <a:lnSpc>
                <a:spcPct val="90000"/>
              </a:lnSpc>
              <a:spcBef>
                <a:spcPts val="225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Learn about cumulative folders</a:t>
            </a:r>
            <a:endParaRPr b="0" i="0" sz="2000" u="none" cap="none" strike="noStrike">
              <a:solidFill>
                <a:srgbClr val="000000"/>
              </a:solidFill>
              <a:latin typeface="Times New Roman"/>
              <a:ea typeface="Times New Roman"/>
              <a:cs typeface="Times New Roman"/>
              <a:sym typeface="Times New Roman"/>
            </a:endParaRPr>
          </a:p>
          <a:p>
            <a:pPr indent="-342900" lvl="0" marL="342900" marR="0" rtl="0" algn="l">
              <a:lnSpc>
                <a:spcPct val="90000"/>
              </a:lnSpc>
              <a:spcBef>
                <a:spcPts val="225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Understand the record request and transfer process</a:t>
            </a:r>
            <a:endParaRPr/>
          </a:p>
          <a:p>
            <a:pPr indent="-342900" lvl="0" marL="342900" marR="0" rtl="0" algn="l">
              <a:lnSpc>
                <a:spcPct val="90000"/>
              </a:lnSpc>
              <a:spcBef>
                <a:spcPts val="225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Understand when and how to centralize your records</a:t>
            </a:r>
            <a:endParaRPr/>
          </a:p>
          <a:p>
            <a:pPr indent="0" lvl="0" marL="0" marR="0" rtl="0" algn="l">
              <a:lnSpc>
                <a:spcPct val="90000"/>
              </a:lnSpc>
              <a:spcBef>
                <a:spcPts val="2250"/>
              </a:spcBef>
              <a:spcAft>
                <a:spcPts val="0"/>
              </a:spcAft>
              <a:buClr>
                <a:schemeClr val="dk1"/>
              </a:buClr>
              <a:buSzPts val="2000"/>
              <a:buFont typeface="Arial"/>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90000"/>
              </a:lnSpc>
              <a:spcBef>
                <a:spcPts val="225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 </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134" name="Shape 134"/>
        <p:cNvGrpSpPr/>
        <p:nvPr/>
      </p:nvGrpSpPr>
      <p:grpSpPr>
        <a:xfrm>
          <a:off x="0" y="0"/>
          <a:ext cx="0" cy="0"/>
          <a:chOff x="0" y="0"/>
          <a:chExt cx="0" cy="0"/>
        </a:xfrm>
      </p:grpSpPr>
      <p:grpSp>
        <p:nvGrpSpPr>
          <p:cNvPr id="135" name="Google Shape;135;p19"/>
          <p:cNvGrpSpPr/>
          <p:nvPr/>
        </p:nvGrpSpPr>
        <p:grpSpPr>
          <a:xfrm>
            <a:off x="0" y="6078792"/>
            <a:ext cx="12192000" cy="779209"/>
            <a:chOff x="0" y="0"/>
            <a:chExt cx="24384000" cy="1558418"/>
          </a:xfrm>
        </p:grpSpPr>
        <p:sp>
          <p:nvSpPr>
            <p:cNvPr id="136" name="Google Shape;136;p19"/>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9"/>
          <p:cNvSpPr txBox="1"/>
          <p:nvPr/>
        </p:nvSpPr>
        <p:spPr>
          <a:xfrm>
            <a:off x="5486400" y="1326208"/>
            <a:ext cx="6102350" cy="4333928"/>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142" name="Google Shape;14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3" name="Google Shape;143;p19"/>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144" name="Google Shape;144;p19"/>
          <p:cNvSpPr txBox="1"/>
          <p:nvPr/>
        </p:nvSpPr>
        <p:spPr>
          <a:xfrm>
            <a:off x="4863683" y="822960"/>
            <a:ext cx="7169821" cy="4928616"/>
          </a:xfrm>
          <a:prstGeom prst="rect">
            <a:avLst/>
          </a:prstGeom>
          <a:noFill/>
          <a:ln>
            <a:noFill/>
          </a:ln>
        </p:spPr>
        <p:txBody>
          <a:bodyPr anchorCtr="0" anchor="t" bIns="45700" lIns="91425" spcFirstLastPara="1" rIns="91425" wrap="square" tIns="45700">
            <a:noAutofit/>
          </a:bodyPr>
          <a:lstStyle/>
          <a:p>
            <a:pPr indent="-359664" lvl="0" marL="609600" marR="0" rtl="0" algn="l">
              <a:lnSpc>
                <a:spcPct val="90000"/>
              </a:lnSpc>
              <a:spcBef>
                <a:spcPts val="0"/>
              </a:spcBef>
              <a:spcAft>
                <a:spcPts val="0"/>
              </a:spcAft>
              <a:buClr>
                <a:srgbClr val="000000"/>
              </a:buClr>
              <a:buSzPts val="3936"/>
              <a:buFont typeface="Noto Sans Symbols"/>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45" name="Google Shape;145;p19"/>
          <p:cNvSpPr txBox="1"/>
          <p:nvPr/>
        </p:nvSpPr>
        <p:spPr>
          <a:xfrm>
            <a:off x="5065789" y="75982"/>
            <a:ext cx="68214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The Records Department</a:t>
            </a:r>
            <a:endParaRPr/>
          </a:p>
        </p:txBody>
      </p:sp>
      <p:sp>
        <p:nvSpPr>
          <p:cNvPr id="146" name="Google Shape;146;p19"/>
          <p:cNvSpPr txBox="1"/>
          <p:nvPr/>
        </p:nvSpPr>
        <p:spPr>
          <a:xfrm>
            <a:off x="5116050" y="630075"/>
            <a:ext cx="6720900" cy="3694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We have three people in our department.</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In May 2023 we moved our department to the ECISD Business Operations Warehouse </a:t>
            </a:r>
            <a:r>
              <a:rPr lang="en-US" sz="1800">
                <a:solidFill>
                  <a:schemeClr val="dk1"/>
                </a:solidFill>
                <a:latin typeface="Times New Roman"/>
                <a:ea typeface="Times New Roman"/>
                <a:cs typeface="Times New Roman"/>
                <a:sym typeface="Times New Roman"/>
              </a:rPr>
              <a:t>formally</a:t>
            </a:r>
            <a:r>
              <a:rPr lang="en-US" sz="1800">
                <a:solidFill>
                  <a:schemeClr val="dk1"/>
                </a:solidFill>
                <a:latin typeface="Times New Roman"/>
                <a:ea typeface="Times New Roman"/>
                <a:cs typeface="Times New Roman"/>
                <a:sym typeface="Times New Roman"/>
              </a:rPr>
              <a:t> known as the ECISD Print Shop.</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We retain all inactive and graduate records for 5 years per TSLAC’S retention schedule then dispose by shredding at the end of the retention period.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We keep Permanent (transcripts and EOC scores) records FOREVER.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We fulfill record request for campuses, the public, secondary institutions, and government agencies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We are responsible for holding record trainings, performing record audits and providing assistance and resources regarding records </a:t>
            </a:r>
            <a:r>
              <a:rPr lang="en-US" sz="1800">
                <a:solidFill>
                  <a:schemeClr val="dk1"/>
                </a:solidFill>
                <a:latin typeface="Times New Roman"/>
                <a:ea typeface="Times New Roman"/>
                <a:cs typeface="Times New Roman"/>
                <a:sym typeface="Times New Roman"/>
              </a:rPr>
              <a:t>management</a:t>
            </a:r>
            <a:r>
              <a:rPr lang="en-US" sz="1800">
                <a:solidFill>
                  <a:schemeClr val="dk1"/>
                </a:solidFill>
                <a:latin typeface="Times New Roman"/>
                <a:ea typeface="Times New Roman"/>
                <a:cs typeface="Times New Roman"/>
                <a:sym typeface="Times New Roman"/>
              </a:rPr>
              <a:t> to ECISD staff.</a:t>
            </a:r>
            <a:endParaRPr/>
          </a:p>
        </p:txBody>
      </p:sp>
      <p:sp>
        <p:nvSpPr>
          <p:cNvPr id="147" name="Google Shape;147;p19"/>
          <p:cNvSpPr txBox="1"/>
          <p:nvPr/>
        </p:nvSpPr>
        <p:spPr>
          <a:xfrm>
            <a:off x="5116050" y="4324275"/>
            <a:ext cx="69678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Just how much do we have?</a:t>
            </a:r>
            <a:endParaRPr sz="20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We have over 25,000 files and growing at this time</a:t>
            </a:r>
            <a:endParaRPr sz="20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799 boxes</a:t>
            </a:r>
            <a:endParaRPr sz="20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66</a:t>
            </a:r>
            <a:r>
              <a:rPr lang="en-US" sz="2000">
                <a:solidFill>
                  <a:schemeClr val="dk1"/>
                </a:solidFill>
                <a:latin typeface="Times New Roman"/>
                <a:ea typeface="Times New Roman"/>
                <a:cs typeface="Times New Roman"/>
                <a:sym typeface="Times New Roman"/>
              </a:rPr>
              <a:t> shelves</a:t>
            </a:r>
            <a:endParaRPr sz="20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40 filing cabinets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id="148" name="Google Shape;148;p19"/>
          <p:cNvPicPr preferRelativeResize="0"/>
          <p:nvPr/>
        </p:nvPicPr>
        <p:blipFill>
          <a:blip r:embed="rId3">
            <a:alphaModFix/>
          </a:blip>
          <a:stretch>
            <a:fillRect/>
          </a:stretch>
        </p:blipFill>
        <p:spPr>
          <a:xfrm>
            <a:off x="0" y="2659630"/>
            <a:ext cx="4558884" cy="3419163"/>
          </a:xfrm>
          <a:prstGeom prst="rect">
            <a:avLst/>
          </a:prstGeom>
          <a:noFill/>
          <a:ln>
            <a:noFill/>
          </a:ln>
        </p:spPr>
      </p:pic>
      <p:pic>
        <p:nvPicPr>
          <p:cNvPr id="149" name="Google Shape;149;p19"/>
          <p:cNvPicPr preferRelativeResize="0"/>
          <p:nvPr/>
        </p:nvPicPr>
        <p:blipFill>
          <a:blip r:embed="rId4">
            <a:alphaModFix/>
          </a:blip>
          <a:stretch>
            <a:fillRect/>
          </a:stretch>
        </p:blipFill>
        <p:spPr>
          <a:xfrm>
            <a:off x="0" y="0"/>
            <a:ext cx="4558874" cy="2659626"/>
          </a:xfrm>
          <a:prstGeom prst="rect">
            <a:avLst/>
          </a:prstGeom>
          <a:noFill/>
          <a:ln>
            <a:noFill/>
          </a:ln>
        </p:spPr>
      </p:pic>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12" scaled="0"/>
        </a:gradFill>
      </p:bgPr>
    </p:bg>
    <p:spTree>
      <p:nvGrpSpPr>
        <p:cNvPr id="153" name="Shape 153"/>
        <p:cNvGrpSpPr/>
        <p:nvPr/>
      </p:nvGrpSpPr>
      <p:grpSpPr>
        <a:xfrm>
          <a:off x="0" y="0"/>
          <a:ext cx="0" cy="0"/>
          <a:chOff x="0" y="0"/>
          <a:chExt cx="0" cy="0"/>
        </a:xfrm>
      </p:grpSpPr>
      <p:sp>
        <p:nvSpPr>
          <p:cNvPr id="154" name="Google Shape;154;p20"/>
          <p:cNvSpPr txBox="1"/>
          <p:nvPr/>
        </p:nvSpPr>
        <p:spPr>
          <a:xfrm>
            <a:off x="5486400" y="1326208"/>
            <a:ext cx="6102300" cy="3849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155" name="Google Shape;155;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6" name="Google Shape;156;p20"/>
          <p:cNvSpPr txBox="1"/>
          <p:nvPr/>
        </p:nvSpPr>
        <p:spPr>
          <a:xfrm>
            <a:off x="603250" y="539750"/>
            <a:ext cx="10985400" cy="7167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157" name="Google Shape;157;p20"/>
          <p:cNvSpPr txBox="1"/>
          <p:nvPr/>
        </p:nvSpPr>
        <p:spPr>
          <a:xfrm>
            <a:off x="457899" y="142850"/>
            <a:ext cx="114294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Records </a:t>
            </a:r>
            <a:r>
              <a:rPr b="1" lang="en-US" sz="3000">
                <a:solidFill>
                  <a:schemeClr val="dk1"/>
                </a:solidFill>
                <a:latin typeface="Times New Roman"/>
                <a:ea typeface="Times New Roman"/>
                <a:cs typeface="Times New Roman"/>
                <a:sym typeface="Times New Roman"/>
              </a:rPr>
              <a:t>Management</a:t>
            </a:r>
            <a:r>
              <a:rPr b="1" lang="en-US" sz="3000">
                <a:solidFill>
                  <a:schemeClr val="dk1"/>
                </a:solidFill>
                <a:latin typeface="Times New Roman"/>
                <a:ea typeface="Times New Roman"/>
                <a:cs typeface="Times New Roman"/>
                <a:sym typeface="Times New Roman"/>
              </a:rPr>
              <a:t> Chain of Command</a:t>
            </a:r>
            <a:endParaRPr/>
          </a:p>
        </p:txBody>
      </p:sp>
      <p:sp>
        <p:nvSpPr>
          <p:cNvPr id="158" name="Google Shape;158;p20"/>
          <p:cNvSpPr txBox="1"/>
          <p:nvPr/>
        </p:nvSpPr>
        <p:spPr>
          <a:xfrm>
            <a:off x="5116048" y="931931"/>
            <a:ext cx="6720900" cy="3078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t/>
            </a:r>
            <a:endParaRPr/>
          </a:p>
        </p:txBody>
      </p:sp>
      <p:pic>
        <p:nvPicPr>
          <p:cNvPr id="159" name="Google Shape;159;p20"/>
          <p:cNvPicPr preferRelativeResize="0"/>
          <p:nvPr/>
        </p:nvPicPr>
        <p:blipFill>
          <a:blip r:embed="rId3">
            <a:alphaModFix/>
          </a:blip>
          <a:stretch>
            <a:fillRect/>
          </a:stretch>
        </p:blipFill>
        <p:spPr>
          <a:xfrm>
            <a:off x="3024000" y="696950"/>
            <a:ext cx="6297189" cy="6024501"/>
          </a:xfrm>
          <a:prstGeom prst="rect">
            <a:avLst/>
          </a:prstGeom>
          <a:noFill/>
          <a:ln>
            <a:noFill/>
          </a:ln>
        </p:spPr>
      </p:pic>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163" name="Shape 163"/>
        <p:cNvGrpSpPr/>
        <p:nvPr/>
      </p:nvGrpSpPr>
      <p:grpSpPr>
        <a:xfrm>
          <a:off x="0" y="0"/>
          <a:ext cx="0" cy="0"/>
          <a:chOff x="0" y="0"/>
          <a:chExt cx="0" cy="0"/>
        </a:xfrm>
      </p:grpSpPr>
      <p:grpSp>
        <p:nvGrpSpPr>
          <p:cNvPr id="164" name="Google Shape;164;p21"/>
          <p:cNvGrpSpPr/>
          <p:nvPr/>
        </p:nvGrpSpPr>
        <p:grpSpPr>
          <a:xfrm>
            <a:off x="0" y="6078792"/>
            <a:ext cx="12192000" cy="779209"/>
            <a:chOff x="0" y="0"/>
            <a:chExt cx="24384000" cy="1558418"/>
          </a:xfrm>
        </p:grpSpPr>
        <p:sp>
          <p:nvSpPr>
            <p:cNvPr id="165" name="Google Shape;165;p21"/>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21"/>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171" name="Google Shape;1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72" name="Google Shape;172;p21"/>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173" name="Google Shape;173;p21"/>
          <p:cNvSpPr txBox="1"/>
          <p:nvPr/>
        </p:nvSpPr>
        <p:spPr>
          <a:xfrm>
            <a:off x="1104294" y="2085192"/>
            <a:ext cx="8946541" cy="419548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936"/>
              <a:buFont typeface="Calibri"/>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74" name="Google Shape;174;p21"/>
          <p:cNvSpPr txBox="1"/>
          <p:nvPr/>
        </p:nvSpPr>
        <p:spPr>
          <a:xfrm>
            <a:off x="603250" y="262857"/>
            <a:ext cx="109855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Campus Records Designee</a:t>
            </a:r>
            <a:endParaRPr/>
          </a:p>
        </p:txBody>
      </p:sp>
      <p:sp>
        <p:nvSpPr>
          <p:cNvPr id="175" name="Google Shape;175;p21"/>
          <p:cNvSpPr txBox="1"/>
          <p:nvPr/>
        </p:nvSpPr>
        <p:spPr>
          <a:xfrm>
            <a:off x="274320" y="840185"/>
            <a:ext cx="1163116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The Principal of each campus is the custodian of all records for currently enrolled students. A principal may designate an assistant principal, registrar or clerk to maintain all student records. The principal, however, remains the primary custodian and has the primary responsibility for the care of all student records.</a:t>
            </a:r>
            <a:endParaRPr/>
          </a:p>
        </p:txBody>
      </p:sp>
      <p:sp>
        <p:nvSpPr>
          <p:cNvPr id="176" name="Google Shape;176;p21"/>
          <p:cNvSpPr txBox="1"/>
          <p:nvPr/>
        </p:nvSpPr>
        <p:spPr>
          <a:xfrm>
            <a:off x="274320" y="2063949"/>
            <a:ext cx="11631300" cy="264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Responsibilities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Keep records organized and safe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Makes new folders for new to district students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Requests records from previous campus/district</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Fulfills record requests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File all required documents in all students folders </a:t>
            </a:r>
            <a:endParaRPr>
              <a:highlight>
                <a:schemeClr val="accent4"/>
              </a:highlight>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177" name="Google Shape;177;p21"/>
          <p:cNvPicPr preferRelativeResize="0"/>
          <p:nvPr/>
        </p:nvPicPr>
        <p:blipFill rotWithShape="1">
          <a:blip r:embed="rId3">
            <a:alphaModFix/>
          </a:blip>
          <a:srcRect b="0" l="0" r="0" t="0"/>
          <a:stretch/>
        </p:blipFill>
        <p:spPr>
          <a:xfrm>
            <a:off x="8421624" y="1974566"/>
            <a:ext cx="3770376" cy="4121334"/>
          </a:xfrm>
          <a:prstGeom prst="rect">
            <a:avLst/>
          </a:prstGeom>
          <a:noFill/>
          <a:ln>
            <a:noFill/>
          </a:ln>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181" name="Shape 181"/>
        <p:cNvGrpSpPr/>
        <p:nvPr/>
      </p:nvGrpSpPr>
      <p:grpSpPr>
        <a:xfrm>
          <a:off x="0" y="0"/>
          <a:ext cx="0" cy="0"/>
          <a:chOff x="0" y="0"/>
          <a:chExt cx="0" cy="0"/>
        </a:xfrm>
      </p:grpSpPr>
      <p:grpSp>
        <p:nvGrpSpPr>
          <p:cNvPr id="182" name="Google Shape;182;p22"/>
          <p:cNvGrpSpPr/>
          <p:nvPr/>
        </p:nvGrpSpPr>
        <p:grpSpPr>
          <a:xfrm>
            <a:off x="0" y="6191503"/>
            <a:ext cx="12192000" cy="779209"/>
            <a:chOff x="0" y="0"/>
            <a:chExt cx="24384000" cy="1558418"/>
          </a:xfrm>
        </p:grpSpPr>
        <p:sp>
          <p:nvSpPr>
            <p:cNvPr id="183" name="Google Shape;183;p22"/>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22"/>
          <p:cNvSpPr txBox="1"/>
          <p:nvPr/>
        </p:nvSpPr>
        <p:spPr>
          <a:xfrm>
            <a:off x="4748556" y="840185"/>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189" name="Google Shape;18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90" name="Google Shape;190;p22"/>
          <p:cNvSpPr txBox="1"/>
          <p:nvPr/>
        </p:nvSpPr>
        <p:spPr>
          <a:xfrm>
            <a:off x="603250" y="539750"/>
            <a:ext cx="10985500" cy="71658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000"/>
              <a:buFont typeface="Calibri"/>
              <a:buNone/>
            </a:pPr>
            <a:r>
              <a:t/>
            </a:r>
            <a:endParaRPr b="1" i="0" sz="4000" u="none" cap="none" strike="noStrike">
              <a:solidFill>
                <a:srgbClr val="000000"/>
              </a:solidFill>
              <a:latin typeface="Times New Roman"/>
              <a:ea typeface="Times New Roman"/>
              <a:cs typeface="Times New Roman"/>
              <a:sym typeface="Times New Roman"/>
            </a:endParaRPr>
          </a:p>
        </p:txBody>
      </p:sp>
      <p:sp>
        <p:nvSpPr>
          <p:cNvPr id="191" name="Google Shape;191;p22"/>
          <p:cNvSpPr txBox="1"/>
          <p:nvPr/>
        </p:nvSpPr>
        <p:spPr>
          <a:xfrm>
            <a:off x="274320" y="1117290"/>
            <a:ext cx="9776515" cy="51633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936"/>
              <a:buFont typeface="Calibri"/>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92" name="Google Shape;192;p22"/>
          <p:cNvSpPr txBox="1"/>
          <p:nvPr/>
        </p:nvSpPr>
        <p:spPr>
          <a:xfrm>
            <a:off x="1104294" y="262857"/>
            <a:ext cx="1024950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Times New Roman"/>
                <a:ea typeface="Times New Roman"/>
                <a:cs typeface="Times New Roman"/>
                <a:sym typeface="Times New Roman"/>
              </a:rPr>
              <a:t>RECORD SECURITY</a:t>
            </a:r>
            <a:endParaRPr>
              <a:solidFill>
                <a:schemeClr val="dk1"/>
              </a:solidFill>
            </a:endParaRPr>
          </a:p>
        </p:txBody>
      </p:sp>
      <p:sp>
        <p:nvSpPr>
          <p:cNvPr id="193" name="Google Shape;193;p22"/>
          <p:cNvSpPr txBox="1"/>
          <p:nvPr/>
        </p:nvSpPr>
        <p:spPr>
          <a:xfrm>
            <a:off x="274325" y="866825"/>
            <a:ext cx="4591800" cy="56643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Records confidential sign must be posted on records room door or in the area of filing cabinets.</a:t>
            </a:r>
            <a:endParaRPr sz="1800">
              <a:solidFill>
                <a:schemeClr val="dk1"/>
              </a:solidFill>
              <a:latin typeface="Times New Roman"/>
              <a:ea typeface="Times New Roman"/>
              <a:cs typeface="Times New Roman"/>
              <a:sym typeface="Times New Roman"/>
            </a:endParaRPr>
          </a:p>
          <a:p>
            <a:pPr indent="-342900" lvl="1" marL="914400" marR="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sign can be found in the manual on page 19</a:t>
            </a:r>
            <a:endParaRPr sz="1800">
              <a:solidFill>
                <a:schemeClr val="dk1"/>
              </a:solidFill>
              <a:latin typeface="Times New Roman"/>
              <a:ea typeface="Times New Roman"/>
              <a:cs typeface="Times New Roman"/>
              <a:sym typeface="Times New Roman"/>
            </a:endParaRPr>
          </a:p>
          <a:p>
            <a:pPr indent="-2730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Filing cabinets or records room must have restricted access and be kept locked when records clerk or records designee is not present.</a:t>
            </a:r>
            <a:endParaRPr sz="1200"/>
          </a:p>
          <a:p>
            <a:pPr indent="-2730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Risers are </a:t>
            </a:r>
            <a:r>
              <a:rPr lang="en-US" sz="1800">
                <a:solidFill>
                  <a:schemeClr val="dk1"/>
                </a:solidFill>
                <a:latin typeface="Times New Roman"/>
                <a:ea typeface="Times New Roman"/>
                <a:cs typeface="Times New Roman"/>
                <a:sym typeface="Times New Roman"/>
              </a:rPr>
              <a:t>recommended</a:t>
            </a:r>
            <a:r>
              <a:rPr lang="en-US" sz="1800">
                <a:solidFill>
                  <a:schemeClr val="dk1"/>
                </a:solidFill>
                <a:latin typeface="Times New Roman"/>
                <a:ea typeface="Times New Roman"/>
                <a:cs typeface="Times New Roman"/>
                <a:sym typeface="Times New Roman"/>
              </a:rPr>
              <a:t> for f</a:t>
            </a:r>
            <a:r>
              <a:rPr lang="en-US" sz="1800">
                <a:solidFill>
                  <a:schemeClr val="dk1"/>
                </a:solidFill>
                <a:latin typeface="Times New Roman"/>
                <a:ea typeface="Times New Roman"/>
                <a:cs typeface="Times New Roman"/>
                <a:sym typeface="Times New Roman"/>
              </a:rPr>
              <a:t>iling cabinets in case of flooding.</a:t>
            </a:r>
            <a:endParaRPr sz="1200"/>
          </a:p>
          <a:p>
            <a:pPr indent="-2730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Records must not be on the floor even if in boxes.</a:t>
            </a:r>
            <a:endParaRPr sz="1200"/>
          </a:p>
          <a:p>
            <a:pPr indent="-2730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Records sign in/out log must be kept near filing cabinets. </a:t>
            </a:r>
            <a:endParaRPr sz="1800">
              <a:solidFill>
                <a:schemeClr val="dk1"/>
              </a:solidFill>
              <a:latin typeface="Times New Roman"/>
              <a:ea typeface="Times New Roman"/>
              <a:cs typeface="Times New Roman"/>
              <a:sym typeface="Times New Roman"/>
            </a:endParaRPr>
          </a:p>
          <a:p>
            <a:pPr indent="-342900" lvl="1" marL="914400" marR="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sign in/out log can be </a:t>
            </a:r>
            <a:r>
              <a:rPr lang="en-US" sz="1800">
                <a:solidFill>
                  <a:schemeClr val="dk1"/>
                </a:solidFill>
                <a:latin typeface="Times New Roman"/>
                <a:ea typeface="Times New Roman"/>
                <a:cs typeface="Times New Roman"/>
                <a:sym typeface="Times New Roman"/>
              </a:rPr>
              <a:t>found</a:t>
            </a:r>
            <a:r>
              <a:rPr lang="en-US" sz="1800">
                <a:solidFill>
                  <a:schemeClr val="dk1"/>
                </a:solidFill>
                <a:latin typeface="Times New Roman"/>
                <a:ea typeface="Times New Roman"/>
                <a:cs typeface="Times New Roman"/>
                <a:sym typeface="Times New Roman"/>
              </a:rPr>
              <a:t> in the manual on page 17</a:t>
            </a:r>
            <a:endParaRPr sz="1800">
              <a:solidFill>
                <a:schemeClr val="dk1"/>
              </a:solidFill>
              <a:latin typeface="Times New Roman"/>
              <a:ea typeface="Times New Roman"/>
              <a:cs typeface="Times New Roman"/>
              <a:sym typeface="Times New Roman"/>
            </a:endParaRPr>
          </a:p>
          <a:p>
            <a:pPr indent="-273050" lvl="0" marL="285750"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Records binder with signed request forms must be kept in this area.</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pic>
        <p:nvPicPr>
          <p:cNvPr id="194" name="Google Shape;194;p22"/>
          <p:cNvPicPr preferRelativeResize="0"/>
          <p:nvPr/>
        </p:nvPicPr>
        <p:blipFill>
          <a:blip r:embed="rId3">
            <a:alphaModFix/>
          </a:blip>
          <a:stretch>
            <a:fillRect/>
          </a:stretch>
        </p:blipFill>
        <p:spPr>
          <a:xfrm>
            <a:off x="5003375" y="816850"/>
            <a:ext cx="6817730" cy="5414750"/>
          </a:xfrm>
          <a:prstGeom prst="rect">
            <a:avLst/>
          </a:prstGeom>
          <a:noFill/>
          <a:ln>
            <a:noFill/>
          </a:ln>
        </p:spPr>
      </p:pic>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74000">
              <a:srgbClr val="A9BEE4"/>
            </a:gs>
            <a:gs pos="83000">
              <a:srgbClr val="A9BEE4"/>
            </a:gs>
            <a:gs pos="100000">
              <a:srgbClr val="C5D3ED"/>
            </a:gs>
          </a:gsLst>
          <a:lin ang="5400000" scaled="0"/>
        </a:gradFill>
      </p:bgPr>
    </p:bg>
    <p:spTree>
      <p:nvGrpSpPr>
        <p:cNvPr id="198" name="Shape 198"/>
        <p:cNvGrpSpPr/>
        <p:nvPr/>
      </p:nvGrpSpPr>
      <p:grpSpPr>
        <a:xfrm>
          <a:off x="0" y="0"/>
          <a:ext cx="0" cy="0"/>
          <a:chOff x="0" y="0"/>
          <a:chExt cx="0" cy="0"/>
        </a:xfrm>
      </p:grpSpPr>
      <p:grpSp>
        <p:nvGrpSpPr>
          <p:cNvPr id="199" name="Google Shape;199;p23"/>
          <p:cNvGrpSpPr/>
          <p:nvPr/>
        </p:nvGrpSpPr>
        <p:grpSpPr>
          <a:xfrm>
            <a:off x="0" y="6078792"/>
            <a:ext cx="12192000" cy="779209"/>
            <a:chOff x="0" y="0"/>
            <a:chExt cx="24384000" cy="1558418"/>
          </a:xfrm>
        </p:grpSpPr>
        <p:sp>
          <p:nvSpPr>
            <p:cNvPr id="200" name="Google Shape;200;p23"/>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23"/>
          <p:cNvSpPr txBox="1"/>
          <p:nvPr/>
        </p:nvSpPr>
        <p:spPr>
          <a:xfrm>
            <a:off x="1901550" y="152425"/>
            <a:ext cx="8388900" cy="6954600"/>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rPr b="1" lang="en-US" sz="2600">
                <a:solidFill>
                  <a:schemeClr val="dk1"/>
                </a:solidFill>
              </a:rPr>
              <a:t>Cumulative</a:t>
            </a:r>
            <a:r>
              <a:rPr b="1" lang="en-US" sz="2600">
                <a:solidFill>
                  <a:schemeClr val="dk1"/>
                </a:solidFill>
              </a:rPr>
              <a:t> Folder Content List</a:t>
            </a:r>
            <a:endParaRPr b="1" sz="2600">
              <a:solidFill>
                <a:schemeClr val="dk1"/>
              </a:solidFill>
            </a:endParaRPr>
          </a:p>
          <a:p>
            <a:pPr indent="514350" lvl="0" marL="0" rtl="0" algn="l">
              <a:lnSpc>
                <a:spcPct val="107916"/>
              </a:lnSpc>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B</a:t>
            </a:r>
            <a:r>
              <a:rPr lang="en-US" sz="1700">
                <a:solidFill>
                  <a:schemeClr val="dk1"/>
                </a:solidFill>
                <a:latin typeface="Calibri"/>
                <a:ea typeface="Calibri"/>
                <a:cs typeface="Calibri"/>
                <a:sym typeface="Calibri"/>
              </a:rPr>
              <a:t>elow is a list of items that </a:t>
            </a:r>
            <a:r>
              <a:rPr b="1" lang="en-US" sz="1700">
                <a:solidFill>
                  <a:srgbClr val="FF0000"/>
                </a:solidFill>
                <a:latin typeface="Calibri"/>
                <a:ea typeface="Calibri"/>
                <a:cs typeface="Calibri"/>
                <a:sym typeface="Calibri"/>
              </a:rPr>
              <a:t>must </a:t>
            </a:r>
            <a:r>
              <a:rPr lang="en-US" sz="1700">
                <a:solidFill>
                  <a:schemeClr val="dk1"/>
                </a:solidFill>
                <a:latin typeface="Calibri"/>
                <a:ea typeface="Calibri"/>
                <a:cs typeface="Calibri"/>
                <a:sym typeface="Calibri"/>
              </a:rPr>
              <a:t>be in each student’s folder: </a:t>
            </a:r>
            <a:endParaRPr sz="1700">
              <a:solidFill>
                <a:schemeClr val="dk1"/>
              </a:solidFill>
              <a:latin typeface="Calibri"/>
              <a:ea typeface="Calibri"/>
              <a:cs typeface="Calibri"/>
              <a:sym typeface="Calibri"/>
            </a:endParaRPr>
          </a:p>
          <a:p>
            <a:pPr indent="406400" lvl="0" marL="0" rtl="0" algn="l">
              <a:lnSpc>
                <a:spcPct val="107916"/>
              </a:lnSpc>
              <a:spcBef>
                <a:spcPts val="80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Record of Access/Written Consent to Access Records</a:t>
            </a: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Entry/Withdrawal Forms</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Birth Certificate</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Social Security Card (if applicable) </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Parent/Guardian ID</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Immunization Records </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McKinney Vento/Transfer Permission (if applicable)  </a:t>
            </a:r>
            <a:endParaRPr sz="1700">
              <a:solidFill>
                <a:schemeClr val="dk1"/>
              </a:solidFill>
              <a:latin typeface="Calibri"/>
              <a:ea typeface="Calibri"/>
              <a:cs typeface="Calibri"/>
              <a:sym typeface="Calibri"/>
            </a:endParaRPr>
          </a:p>
          <a:p>
            <a:pPr indent="406400" lvl="0" marL="0" rtl="0" algn="l">
              <a:lnSpc>
                <a:spcPct val="107916"/>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Educational Assessments Card</a:t>
            </a:r>
            <a:endParaRPr sz="17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Cumulative Grade Report (CGR)</a:t>
            </a:r>
            <a:endParaRPr sz="17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Final Report Card for each school year</a:t>
            </a:r>
            <a:endParaRPr sz="17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Student At Risk Profile</a:t>
            </a:r>
            <a:endParaRPr sz="17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Permanent Record Card (Elementary campuses only)</a:t>
            </a:r>
            <a:endParaRPr sz="17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Home Language Survey (HLS)</a:t>
            </a:r>
            <a:endParaRPr sz="17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700">
              <a:solidFill>
                <a:schemeClr val="dk1"/>
              </a:solidFill>
              <a:latin typeface="Calibri"/>
              <a:ea typeface="Calibri"/>
              <a:cs typeface="Calibri"/>
              <a:sym typeface="Calibri"/>
            </a:endParaRPr>
          </a:p>
          <a:p>
            <a:pPr indent="0" lvl="0" marL="11430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If records are “uploaded” into FOCUS, it is the clerk’s responsibility to ensure records are legible. If the records are not legible, the clerk must contact the parent/guardian to receive clear copies. </a:t>
            </a:r>
            <a:endParaRPr sz="1700">
              <a:solidFill>
                <a:schemeClr val="dk1"/>
              </a:solidFill>
              <a:latin typeface="Calibri"/>
              <a:ea typeface="Calibri"/>
              <a:cs typeface="Calibri"/>
              <a:sym typeface="Calibri"/>
            </a:endParaRPr>
          </a:p>
          <a:p>
            <a:pPr indent="514350" lvl="0" marL="114300" rtl="0" algn="l">
              <a:spcBef>
                <a:spcPts val="800"/>
              </a:spcBef>
              <a:spcAft>
                <a:spcPts val="0"/>
              </a:spcAft>
              <a:buClr>
                <a:schemeClr val="dk1"/>
              </a:buClr>
              <a:buSzPts val="1100"/>
              <a:buFont typeface="Arial"/>
              <a:buNone/>
            </a:pPr>
            <a:r>
              <a:t/>
            </a:r>
            <a:endParaRPr sz="1500">
              <a:solidFill>
                <a:schemeClr val="dk1"/>
              </a:solidFill>
              <a:latin typeface="Calibri"/>
              <a:ea typeface="Calibri"/>
              <a:cs typeface="Calibri"/>
              <a:sym typeface="Calibri"/>
            </a:endParaRPr>
          </a:p>
          <a:p>
            <a:pPr indent="0" lvl="0" marL="571500" rtl="0" algn="ctr">
              <a:lnSpc>
                <a:spcPct val="107916"/>
              </a:lnSpc>
              <a:spcBef>
                <a:spcPts val="800"/>
              </a:spcBef>
              <a:spcAft>
                <a:spcPts val="0"/>
              </a:spcAft>
              <a:buClr>
                <a:schemeClr val="dk1"/>
              </a:buClr>
              <a:buSzPts val="1100"/>
              <a:buFont typeface="Arial"/>
              <a:buNone/>
            </a:pPr>
            <a:r>
              <a:rPr lang="en-US" sz="1800">
                <a:solidFill>
                  <a:schemeClr val="dk1"/>
                </a:solidFill>
                <a:highlight>
                  <a:srgbClr val="FFFF00"/>
                </a:highlight>
                <a:latin typeface="Calibri"/>
                <a:ea typeface="Calibri"/>
                <a:cs typeface="Calibri"/>
                <a:sym typeface="Calibri"/>
              </a:rPr>
              <a:t>**This list is subject to change. If changes are made the Records Department will notify all registrars and record clerks. **</a:t>
            </a:r>
            <a:endParaRPr sz="1800">
              <a:solidFill>
                <a:schemeClr val="dk1"/>
              </a:solidFill>
              <a:highlight>
                <a:srgbClr val="FFFF00"/>
              </a:highlight>
              <a:latin typeface="Calibri"/>
              <a:ea typeface="Calibri"/>
              <a:cs typeface="Calibri"/>
              <a:sym typeface="Calibri"/>
            </a:endParaRPr>
          </a:p>
          <a:p>
            <a:pPr indent="0" lvl="0" marL="0" marR="0" rtl="0" algn="ctr">
              <a:lnSpc>
                <a:spcPct val="104560"/>
              </a:lnSpc>
              <a:spcBef>
                <a:spcPts val="800"/>
              </a:spcBef>
              <a:spcAft>
                <a:spcPts val="0"/>
              </a:spcAft>
              <a:buClr>
                <a:schemeClr val="dk1"/>
              </a:buClr>
              <a:buSzPts val="2500"/>
              <a:buFont typeface="Calibri"/>
              <a:buNone/>
            </a:pPr>
            <a:r>
              <a:t/>
            </a:r>
            <a:endParaRPr b="1" sz="2600">
              <a:solidFill>
                <a:srgbClr val="FF9933"/>
              </a:solidFill>
              <a:latin typeface="Lucida Sans"/>
              <a:ea typeface="Lucida Sans"/>
              <a:cs typeface="Lucida Sans"/>
              <a:sym typeface="Lucida Sans"/>
            </a:endParaRPr>
          </a:p>
        </p:txBody>
      </p:sp>
      <p:sp>
        <p:nvSpPr>
          <p:cNvPr id="206" name="Google Shape;20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DDED9"/>
            </a:gs>
            <a:gs pos="46000">
              <a:srgbClr val="EDDED9"/>
            </a:gs>
            <a:gs pos="76000">
              <a:srgbClr val="FBE4D4"/>
            </a:gs>
            <a:gs pos="94000">
              <a:srgbClr val="A9BEE4"/>
            </a:gs>
            <a:gs pos="95000">
              <a:srgbClr val="A9BEE4"/>
            </a:gs>
            <a:gs pos="100000">
              <a:srgbClr val="ABC0E4"/>
            </a:gs>
          </a:gsLst>
          <a:lin ang="5400000" scaled="0"/>
        </a:gradFill>
      </p:bgPr>
    </p:bg>
    <p:spTree>
      <p:nvGrpSpPr>
        <p:cNvPr id="210" name="Shape 210"/>
        <p:cNvGrpSpPr/>
        <p:nvPr/>
      </p:nvGrpSpPr>
      <p:grpSpPr>
        <a:xfrm>
          <a:off x="0" y="0"/>
          <a:ext cx="0" cy="0"/>
          <a:chOff x="0" y="0"/>
          <a:chExt cx="0" cy="0"/>
        </a:xfrm>
      </p:grpSpPr>
      <p:grpSp>
        <p:nvGrpSpPr>
          <p:cNvPr id="211" name="Google Shape;211;p24"/>
          <p:cNvGrpSpPr/>
          <p:nvPr/>
        </p:nvGrpSpPr>
        <p:grpSpPr>
          <a:xfrm>
            <a:off x="0" y="6078792"/>
            <a:ext cx="12192000" cy="779209"/>
            <a:chOff x="0" y="0"/>
            <a:chExt cx="24384000" cy="1558418"/>
          </a:xfrm>
        </p:grpSpPr>
        <p:sp>
          <p:nvSpPr>
            <p:cNvPr id="212" name="Google Shape;212;p24"/>
            <p:cNvSpPr/>
            <p:nvPr/>
          </p:nvSpPr>
          <p:spPr>
            <a:xfrm>
              <a:off x="0" y="0"/>
              <a:ext cx="9539586" cy="1558418"/>
            </a:xfrm>
            <a:prstGeom prst="rect">
              <a:avLst/>
            </a:prstGeom>
            <a:solidFill>
              <a:srgbClr val="EE74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p:nvPr/>
          </p:nvSpPr>
          <p:spPr>
            <a:xfrm>
              <a:off x="4769793" y="0"/>
              <a:ext cx="4769793" cy="1558418"/>
            </a:xfrm>
            <a:prstGeom prst="rect">
              <a:avLst/>
            </a:prstGeom>
            <a:solidFill>
              <a:srgbClr val="2DA1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a:off x="9539586" y="0"/>
              <a:ext cx="4769793" cy="1558418"/>
            </a:xfrm>
            <a:prstGeom prst="rect">
              <a:avLst/>
            </a:prstGeom>
            <a:solidFill>
              <a:srgbClr val="A6C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14309379" y="0"/>
              <a:ext cx="5304827" cy="1558418"/>
            </a:xfrm>
            <a:prstGeom prst="rect">
              <a:avLst/>
            </a:prstGeom>
            <a:solidFill>
              <a:srgbClr val="773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19614207" y="0"/>
              <a:ext cx="4769793" cy="1558418"/>
            </a:xfrm>
            <a:prstGeom prst="rect">
              <a:avLst/>
            </a:prstGeom>
            <a:solidFill>
              <a:srgbClr val="FAB7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24"/>
          <p:cNvSpPr txBox="1"/>
          <p:nvPr/>
        </p:nvSpPr>
        <p:spPr>
          <a:xfrm>
            <a:off x="4769793" y="912909"/>
            <a:ext cx="6695111" cy="333425"/>
          </a:xfrm>
          <a:prstGeom prst="rect">
            <a:avLst/>
          </a:prstGeom>
          <a:noFill/>
          <a:ln>
            <a:noFill/>
          </a:ln>
        </p:spPr>
        <p:txBody>
          <a:bodyPr anchorCtr="0" anchor="t" bIns="0" lIns="0" spcFirstLastPara="1" rIns="0" wrap="square" tIns="0">
            <a:spAutoFit/>
          </a:bodyPr>
          <a:lstStyle/>
          <a:p>
            <a:pPr indent="0" lvl="0" marL="0" marR="0" rtl="0" algn="ctr">
              <a:lnSpc>
                <a:spcPct val="104560"/>
              </a:lnSpc>
              <a:spcBef>
                <a:spcPts val="0"/>
              </a:spcBef>
              <a:spcAft>
                <a:spcPts val="0"/>
              </a:spcAft>
              <a:buClr>
                <a:schemeClr val="dk1"/>
              </a:buClr>
              <a:buSzPts val="2500"/>
              <a:buFont typeface="Calibri"/>
              <a:buNone/>
            </a:pPr>
            <a:r>
              <a:t/>
            </a:r>
            <a:endParaRPr b="1" i="0" sz="2500" u="none" cap="none" strike="noStrike">
              <a:solidFill>
                <a:srgbClr val="FF9933"/>
              </a:solidFill>
              <a:latin typeface="Lucida Sans"/>
              <a:ea typeface="Lucida Sans"/>
              <a:cs typeface="Lucida Sans"/>
              <a:sym typeface="Lucida Sans"/>
            </a:endParaRPr>
          </a:p>
        </p:txBody>
      </p:sp>
      <p:sp>
        <p:nvSpPr>
          <p:cNvPr id="218" name="Google Shape;21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19" name="Google Shape;219;p24"/>
          <p:cNvSpPr txBox="1"/>
          <p:nvPr/>
        </p:nvSpPr>
        <p:spPr>
          <a:xfrm>
            <a:off x="590896" y="148879"/>
            <a:ext cx="10985500" cy="683729"/>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500"/>
              <a:buFont typeface="Times New Roman"/>
              <a:buNone/>
            </a:pPr>
            <a:r>
              <a:rPr b="1" i="0" lang="en-US" sz="3500" u="none" cap="none" strike="noStrike">
                <a:solidFill>
                  <a:srgbClr val="000000"/>
                </a:solidFill>
                <a:latin typeface="Times New Roman"/>
                <a:ea typeface="Times New Roman"/>
                <a:cs typeface="Times New Roman"/>
                <a:sym typeface="Times New Roman"/>
              </a:rPr>
              <a:t>When should you create a new folder?</a:t>
            </a:r>
            <a:endParaRPr/>
          </a:p>
        </p:txBody>
      </p:sp>
      <p:sp>
        <p:nvSpPr>
          <p:cNvPr id="220" name="Google Shape;220;p24"/>
          <p:cNvSpPr txBox="1"/>
          <p:nvPr/>
        </p:nvSpPr>
        <p:spPr>
          <a:xfrm>
            <a:off x="1337741" y="2033083"/>
            <a:ext cx="8946541" cy="4195481"/>
          </a:xfrm>
          <a:prstGeom prst="rect">
            <a:avLst/>
          </a:prstGeom>
          <a:noFill/>
          <a:ln>
            <a:noFill/>
          </a:ln>
        </p:spPr>
        <p:txBody>
          <a:bodyPr anchorCtr="0" anchor="t" bIns="45700" lIns="91425" spcFirstLastPara="1" rIns="91425" wrap="square" tIns="45700">
            <a:noAutofit/>
          </a:bodyPr>
          <a:lstStyle/>
          <a:p>
            <a:pPr indent="-359664" lvl="0" marL="609600" marR="0" rtl="0" algn="l">
              <a:lnSpc>
                <a:spcPct val="90000"/>
              </a:lnSpc>
              <a:spcBef>
                <a:spcPts val="0"/>
              </a:spcBef>
              <a:spcAft>
                <a:spcPts val="0"/>
              </a:spcAft>
              <a:buClr>
                <a:srgbClr val="000000"/>
              </a:buClr>
              <a:buSzPts val="3936"/>
              <a:buFont typeface="Noto Sans Symbols"/>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221" name="Google Shape;221;p24"/>
          <p:cNvSpPr/>
          <p:nvPr/>
        </p:nvSpPr>
        <p:spPr>
          <a:xfrm>
            <a:off x="4740038" y="912909"/>
            <a:ext cx="2148633" cy="716582"/>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Is the student new to ECISD?</a:t>
            </a:r>
            <a:endParaRPr/>
          </a:p>
        </p:txBody>
      </p:sp>
      <p:sp>
        <p:nvSpPr>
          <p:cNvPr id="222" name="Google Shape;222;p24"/>
          <p:cNvSpPr/>
          <p:nvPr/>
        </p:nvSpPr>
        <p:spPr>
          <a:xfrm>
            <a:off x="4769793" y="1793218"/>
            <a:ext cx="692677" cy="41918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YES</a:t>
            </a:r>
            <a:endParaRPr/>
          </a:p>
        </p:txBody>
      </p:sp>
      <p:sp>
        <p:nvSpPr>
          <p:cNvPr id="223" name="Google Shape;223;p24"/>
          <p:cNvSpPr/>
          <p:nvPr/>
        </p:nvSpPr>
        <p:spPr>
          <a:xfrm>
            <a:off x="6257137" y="1796259"/>
            <a:ext cx="661288" cy="41419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NO</a:t>
            </a:r>
            <a:endParaRPr/>
          </a:p>
        </p:txBody>
      </p:sp>
      <p:cxnSp>
        <p:nvCxnSpPr>
          <p:cNvPr id="224" name="Google Shape;224;p24"/>
          <p:cNvCxnSpPr/>
          <p:nvPr/>
        </p:nvCxnSpPr>
        <p:spPr>
          <a:xfrm flipH="1">
            <a:off x="2479724" y="1578319"/>
            <a:ext cx="2964930" cy="2359725"/>
          </a:xfrm>
          <a:prstGeom prst="straightConnector1">
            <a:avLst/>
          </a:prstGeom>
          <a:noFill/>
          <a:ln cap="flat" cmpd="sng" w="9525">
            <a:solidFill>
              <a:schemeClr val="accent1"/>
            </a:solidFill>
            <a:prstDash val="solid"/>
            <a:miter lim="800000"/>
            <a:headEnd len="sm" w="sm" type="none"/>
            <a:tailEnd len="sm" w="sm" type="none"/>
          </a:ln>
        </p:spPr>
      </p:cxnSp>
      <p:cxnSp>
        <p:nvCxnSpPr>
          <p:cNvPr id="225" name="Google Shape;225;p24"/>
          <p:cNvCxnSpPr/>
          <p:nvPr/>
        </p:nvCxnSpPr>
        <p:spPr>
          <a:xfrm>
            <a:off x="6024923" y="1503966"/>
            <a:ext cx="4321806" cy="4433548"/>
          </a:xfrm>
          <a:prstGeom prst="straightConnector1">
            <a:avLst/>
          </a:prstGeom>
          <a:noFill/>
          <a:ln cap="flat" cmpd="sng" w="9525">
            <a:solidFill>
              <a:schemeClr val="accent1"/>
            </a:solidFill>
            <a:prstDash val="solid"/>
            <a:miter lim="800000"/>
            <a:headEnd len="sm" w="sm" type="none"/>
            <a:tailEnd len="sm" w="sm" type="none"/>
          </a:ln>
        </p:spPr>
      </p:cxnSp>
      <p:sp>
        <p:nvSpPr>
          <p:cNvPr id="226" name="Google Shape;226;p24"/>
          <p:cNvSpPr/>
          <p:nvPr/>
        </p:nvSpPr>
        <p:spPr>
          <a:xfrm>
            <a:off x="6083646" y="2360524"/>
            <a:ext cx="2882916" cy="73228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Does the students' previous campus have a folder for student?</a:t>
            </a:r>
            <a:endParaRPr/>
          </a:p>
        </p:txBody>
      </p:sp>
      <p:cxnSp>
        <p:nvCxnSpPr>
          <p:cNvPr id="227" name="Google Shape;227;p24"/>
          <p:cNvCxnSpPr/>
          <p:nvPr/>
        </p:nvCxnSpPr>
        <p:spPr>
          <a:xfrm flipH="1">
            <a:off x="6547947" y="3049633"/>
            <a:ext cx="370479" cy="586638"/>
          </a:xfrm>
          <a:prstGeom prst="straightConnector1">
            <a:avLst/>
          </a:prstGeom>
          <a:noFill/>
          <a:ln cap="flat" cmpd="sng" w="12700">
            <a:solidFill>
              <a:schemeClr val="accent1"/>
            </a:solidFill>
            <a:prstDash val="solid"/>
            <a:miter lim="800000"/>
            <a:headEnd len="sm" w="sm" type="none"/>
            <a:tailEnd len="sm" w="sm" type="none"/>
          </a:ln>
        </p:spPr>
      </p:cxnSp>
      <p:sp>
        <p:nvSpPr>
          <p:cNvPr id="228" name="Google Shape;228;p24"/>
          <p:cNvSpPr/>
          <p:nvPr/>
        </p:nvSpPr>
        <p:spPr>
          <a:xfrm>
            <a:off x="6179135" y="3242877"/>
            <a:ext cx="726058" cy="3905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YES</a:t>
            </a:r>
            <a:endParaRPr/>
          </a:p>
        </p:txBody>
      </p:sp>
      <p:cxnSp>
        <p:nvCxnSpPr>
          <p:cNvPr id="229" name="Google Shape;229;p24"/>
          <p:cNvCxnSpPr>
            <a:stCxn id="228" idx="2"/>
          </p:cNvCxnSpPr>
          <p:nvPr/>
        </p:nvCxnSpPr>
        <p:spPr>
          <a:xfrm>
            <a:off x="6542164" y="3633406"/>
            <a:ext cx="0" cy="831900"/>
          </a:xfrm>
          <a:prstGeom prst="straightConnector1">
            <a:avLst/>
          </a:prstGeom>
          <a:noFill/>
          <a:ln cap="flat" cmpd="sng" w="9525">
            <a:solidFill>
              <a:schemeClr val="accent1"/>
            </a:solidFill>
            <a:prstDash val="solid"/>
            <a:miter lim="800000"/>
            <a:headEnd len="sm" w="sm" type="none"/>
            <a:tailEnd len="sm" w="sm" type="none"/>
          </a:ln>
        </p:spPr>
      </p:cxnSp>
      <p:sp>
        <p:nvSpPr>
          <p:cNvPr id="230" name="Google Shape;230;p24"/>
          <p:cNvSpPr/>
          <p:nvPr/>
        </p:nvSpPr>
        <p:spPr>
          <a:xfrm>
            <a:off x="5199829" y="3826229"/>
            <a:ext cx="2325275" cy="1021029"/>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Do not create a folder. Request and pick up folder from previous campus.</a:t>
            </a:r>
            <a:endParaRPr/>
          </a:p>
        </p:txBody>
      </p:sp>
      <p:sp>
        <p:nvSpPr>
          <p:cNvPr id="231" name="Google Shape;231;p24"/>
          <p:cNvSpPr/>
          <p:nvPr/>
        </p:nvSpPr>
        <p:spPr>
          <a:xfrm>
            <a:off x="7489558" y="3200680"/>
            <a:ext cx="2794724" cy="43272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NO</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File has been centralized</a:t>
            </a:r>
            <a:endParaRPr/>
          </a:p>
        </p:txBody>
      </p:sp>
      <p:sp>
        <p:nvSpPr>
          <p:cNvPr id="232" name="Google Shape;232;p24"/>
          <p:cNvSpPr/>
          <p:nvPr/>
        </p:nvSpPr>
        <p:spPr>
          <a:xfrm>
            <a:off x="8092684" y="3850935"/>
            <a:ext cx="2834314" cy="80561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Does the records department have students file?</a:t>
            </a:r>
            <a:endParaRPr/>
          </a:p>
        </p:txBody>
      </p:sp>
      <p:cxnSp>
        <p:nvCxnSpPr>
          <p:cNvPr id="233" name="Google Shape;233;p24"/>
          <p:cNvCxnSpPr/>
          <p:nvPr/>
        </p:nvCxnSpPr>
        <p:spPr>
          <a:xfrm flipH="1">
            <a:off x="7628314" y="4618514"/>
            <a:ext cx="985273" cy="830841"/>
          </a:xfrm>
          <a:prstGeom prst="straightConnector1">
            <a:avLst/>
          </a:prstGeom>
          <a:noFill/>
          <a:ln cap="flat" cmpd="sng" w="9525">
            <a:solidFill>
              <a:schemeClr val="accent1"/>
            </a:solidFill>
            <a:prstDash val="solid"/>
            <a:miter lim="800000"/>
            <a:headEnd len="sm" w="sm" type="none"/>
            <a:tailEnd len="sm" w="sm" type="none"/>
          </a:ln>
        </p:spPr>
      </p:cxnSp>
      <p:sp>
        <p:nvSpPr>
          <p:cNvPr id="234" name="Google Shape;234;p24"/>
          <p:cNvSpPr/>
          <p:nvPr/>
        </p:nvSpPr>
        <p:spPr>
          <a:xfrm>
            <a:off x="7628314" y="4819674"/>
            <a:ext cx="802454" cy="29164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YES</a:t>
            </a:r>
            <a:endParaRPr/>
          </a:p>
        </p:txBody>
      </p:sp>
      <p:sp>
        <p:nvSpPr>
          <p:cNvPr id="235" name="Google Shape;235;p24"/>
          <p:cNvSpPr/>
          <p:nvPr/>
        </p:nvSpPr>
        <p:spPr>
          <a:xfrm flipH="1">
            <a:off x="4557184" y="5332348"/>
            <a:ext cx="3361942" cy="539998"/>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Do not create a folder. Request and pick up folder from the records dept.</a:t>
            </a:r>
            <a:endParaRPr/>
          </a:p>
        </p:txBody>
      </p:sp>
      <p:sp>
        <p:nvSpPr>
          <p:cNvPr id="236" name="Google Shape;236;p24"/>
          <p:cNvSpPr/>
          <p:nvPr/>
        </p:nvSpPr>
        <p:spPr>
          <a:xfrm>
            <a:off x="8716797" y="4833880"/>
            <a:ext cx="3195265" cy="6837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NO records dept. states that they disposed of the record after 5 years of retention</a:t>
            </a:r>
            <a:endParaRPr/>
          </a:p>
        </p:txBody>
      </p:sp>
      <p:sp>
        <p:nvSpPr>
          <p:cNvPr id="237" name="Google Shape;237;p24"/>
          <p:cNvSpPr/>
          <p:nvPr/>
        </p:nvSpPr>
        <p:spPr>
          <a:xfrm>
            <a:off x="8550120" y="5645395"/>
            <a:ext cx="3361942" cy="37242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Only make a folder once instructed to do so by the records dept. staff</a:t>
            </a:r>
            <a:endParaRPr/>
          </a:p>
        </p:txBody>
      </p:sp>
      <p:sp>
        <p:nvSpPr>
          <p:cNvPr id="238" name="Google Shape;238;p24"/>
          <p:cNvSpPr/>
          <p:nvPr/>
        </p:nvSpPr>
        <p:spPr>
          <a:xfrm>
            <a:off x="2354886" y="2348723"/>
            <a:ext cx="3201702" cy="74408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After searching for student in FOCUS did you find them in the system?</a:t>
            </a:r>
            <a:endParaRPr/>
          </a:p>
        </p:txBody>
      </p:sp>
      <p:sp>
        <p:nvSpPr>
          <p:cNvPr id="239" name="Google Shape;239;p24"/>
          <p:cNvSpPr/>
          <p:nvPr/>
        </p:nvSpPr>
        <p:spPr>
          <a:xfrm>
            <a:off x="2752344" y="3337002"/>
            <a:ext cx="622878" cy="3838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NO</a:t>
            </a:r>
            <a:endParaRPr/>
          </a:p>
        </p:txBody>
      </p:sp>
      <p:cxnSp>
        <p:nvCxnSpPr>
          <p:cNvPr id="240" name="Google Shape;240;p24"/>
          <p:cNvCxnSpPr/>
          <p:nvPr/>
        </p:nvCxnSpPr>
        <p:spPr>
          <a:xfrm>
            <a:off x="3740362" y="3089561"/>
            <a:ext cx="295148" cy="327482"/>
          </a:xfrm>
          <a:prstGeom prst="straightConnector1">
            <a:avLst/>
          </a:prstGeom>
          <a:noFill/>
          <a:ln cap="flat" cmpd="sng" w="9525">
            <a:solidFill>
              <a:schemeClr val="accent1"/>
            </a:solidFill>
            <a:prstDash val="solid"/>
            <a:miter lim="800000"/>
            <a:headEnd len="sm" w="sm" type="none"/>
            <a:tailEnd len="sm" w="sm" type="none"/>
          </a:ln>
        </p:spPr>
      </p:cxnSp>
      <p:sp>
        <p:nvSpPr>
          <p:cNvPr id="241" name="Google Shape;241;p24"/>
          <p:cNvSpPr/>
          <p:nvPr/>
        </p:nvSpPr>
        <p:spPr>
          <a:xfrm>
            <a:off x="3925905" y="3363609"/>
            <a:ext cx="622878" cy="35728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YES</a:t>
            </a:r>
            <a:endParaRPr/>
          </a:p>
        </p:txBody>
      </p:sp>
      <p:cxnSp>
        <p:nvCxnSpPr>
          <p:cNvPr id="242" name="Google Shape;242;p24"/>
          <p:cNvCxnSpPr>
            <a:stCxn id="241" idx="3"/>
          </p:cNvCxnSpPr>
          <p:nvPr/>
        </p:nvCxnSpPr>
        <p:spPr>
          <a:xfrm flipH="1" rot="10800000">
            <a:off x="4548783" y="3029851"/>
            <a:ext cx="1467000" cy="512400"/>
          </a:xfrm>
          <a:prstGeom prst="straightConnector1">
            <a:avLst/>
          </a:prstGeom>
          <a:noFill/>
          <a:ln cap="flat" cmpd="sng" w="9525">
            <a:solidFill>
              <a:schemeClr val="accent1"/>
            </a:solidFill>
            <a:prstDash val="solid"/>
            <a:miter lim="800000"/>
            <a:headEnd len="sm" w="sm" type="none"/>
            <a:tailEnd len="med" w="med" type="triangle"/>
          </a:ln>
        </p:spPr>
      </p:cxnSp>
      <p:sp>
        <p:nvSpPr>
          <p:cNvPr id="243" name="Google Shape;243;p24"/>
          <p:cNvSpPr/>
          <p:nvPr/>
        </p:nvSpPr>
        <p:spPr>
          <a:xfrm>
            <a:off x="294601" y="3857215"/>
            <a:ext cx="3391941" cy="99302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After searching for student in FOCUS and see no record of student ever attending ECISD, create a new file</a:t>
            </a:r>
            <a:endParaRPr/>
          </a:p>
        </p:txBody>
      </p:sp>
    </p:spTree>
  </p:cSld>
  <p:clrMapOvr>
    <a:masterClrMapping/>
  </p:clrMapOvr>
  <p:transition spd="med">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