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84617f8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c84617f8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Any liquids waste. Only the liquid waste, not the carton or bottle, thats why there is a screen/strainer.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84617f8e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c84617f8e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Needs to be empty!!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84617f8e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c84617f8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 scraps includes bones, shells, peels, and wooden sticks!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Food-soiled napkins and papers towels are always accepted.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Foodware must say “compostable” on it. Nutrition Services currently provides: black compostable cutlery, compostable rice bowls, and compostable trays.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84617f8e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c84617f8e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Everything else.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Food scraps, food-soiled papers such as napkins and paper towels plus compostable foodware such as compostable trays, cutlery, and rice bowls are sent to SET a commercial compost facility in Rosemount, MN. This food waste is mixed with yard waste, placed into windrows (long rows of mixed organics) and is turned into nutrient rich compost within 3-6 months.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75" y="-7100"/>
            <a:ext cx="9144000" cy="51507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2405400" y="1361400"/>
            <a:ext cx="586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2405400" y="2968900"/>
            <a:ext cx="5863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550" y="1237225"/>
            <a:ext cx="1366825" cy="23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1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rna Default">
  <p:cSld name="Warna Defau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7990790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7743946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3" type="body"/>
          </p:nvPr>
        </p:nvSpPr>
        <p:spPr>
          <a:xfrm>
            <a:off x="7497103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4" type="body"/>
          </p:nvPr>
        </p:nvSpPr>
        <p:spPr>
          <a:xfrm>
            <a:off x="7250259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5" type="body"/>
          </p:nvPr>
        </p:nvSpPr>
        <p:spPr>
          <a:xfrm>
            <a:off x="700341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6" type="body"/>
          </p:nvPr>
        </p:nvSpPr>
        <p:spPr>
          <a:xfrm>
            <a:off x="6756571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7" type="body"/>
          </p:nvPr>
        </p:nvSpPr>
        <p:spPr>
          <a:xfrm>
            <a:off x="6509727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8" type="body"/>
          </p:nvPr>
        </p:nvSpPr>
        <p:spPr>
          <a:xfrm>
            <a:off x="6262884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9" type="body"/>
          </p:nvPr>
        </p:nvSpPr>
        <p:spPr>
          <a:xfrm>
            <a:off x="6016040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3" type="body"/>
          </p:nvPr>
        </p:nvSpPr>
        <p:spPr>
          <a:xfrm>
            <a:off x="5769196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CC0099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4" type="body"/>
          </p:nvPr>
        </p:nvSpPr>
        <p:spPr>
          <a:xfrm>
            <a:off x="7990790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5" type="body"/>
          </p:nvPr>
        </p:nvSpPr>
        <p:spPr>
          <a:xfrm>
            <a:off x="7743946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6" type="body"/>
          </p:nvPr>
        </p:nvSpPr>
        <p:spPr>
          <a:xfrm>
            <a:off x="7497103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7" type="body"/>
          </p:nvPr>
        </p:nvSpPr>
        <p:spPr>
          <a:xfrm>
            <a:off x="7250259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8" type="body"/>
          </p:nvPr>
        </p:nvSpPr>
        <p:spPr>
          <a:xfrm>
            <a:off x="700341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9" type="body"/>
          </p:nvPr>
        </p:nvSpPr>
        <p:spPr>
          <a:xfrm>
            <a:off x="6756571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20" type="body"/>
          </p:nvPr>
        </p:nvSpPr>
        <p:spPr>
          <a:xfrm>
            <a:off x="6509727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1" type="body"/>
          </p:nvPr>
        </p:nvSpPr>
        <p:spPr>
          <a:xfrm>
            <a:off x="6262884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22" type="body"/>
          </p:nvPr>
        </p:nvSpPr>
        <p:spPr>
          <a:xfrm>
            <a:off x="6016040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23" type="body"/>
          </p:nvPr>
        </p:nvSpPr>
        <p:spPr>
          <a:xfrm>
            <a:off x="5769196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33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24" type="body"/>
          </p:nvPr>
        </p:nvSpPr>
        <p:spPr>
          <a:xfrm>
            <a:off x="8484478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25" type="body"/>
          </p:nvPr>
        </p:nvSpPr>
        <p:spPr>
          <a:xfrm>
            <a:off x="8237634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26" type="body"/>
          </p:nvPr>
        </p:nvSpPr>
        <p:spPr>
          <a:xfrm>
            <a:off x="8484478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27" type="body"/>
          </p:nvPr>
        </p:nvSpPr>
        <p:spPr>
          <a:xfrm>
            <a:off x="8237634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33363A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3336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8" type="body"/>
          </p:nvPr>
        </p:nvSpPr>
        <p:spPr>
          <a:xfrm>
            <a:off x="5522353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29" type="body"/>
          </p:nvPr>
        </p:nvSpPr>
        <p:spPr>
          <a:xfrm>
            <a:off x="5275509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30" type="body"/>
          </p:nvPr>
        </p:nvSpPr>
        <p:spPr>
          <a:xfrm>
            <a:off x="502866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31" type="body"/>
          </p:nvPr>
        </p:nvSpPr>
        <p:spPr>
          <a:xfrm>
            <a:off x="5522353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32" type="body"/>
          </p:nvPr>
        </p:nvSpPr>
        <p:spPr>
          <a:xfrm>
            <a:off x="5275509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33" type="body"/>
          </p:nvPr>
        </p:nvSpPr>
        <p:spPr>
          <a:xfrm>
            <a:off x="502866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B05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34" type="body"/>
          </p:nvPr>
        </p:nvSpPr>
        <p:spPr>
          <a:xfrm>
            <a:off x="4781821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5" type="body"/>
          </p:nvPr>
        </p:nvSpPr>
        <p:spPr>
          <a:xfrm>
            <a:off x="4534978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36" type="body"/>
          </p:nvPr>
        </p:nvSpPr>
        <p:spPr>
          <a:xfrm>
            <a:off x="4781821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37" type="body"/>
          </p:nvPr>
        </p:nvSpPr>
        <p:spPr>
          <a:xfrm>
            <a:off x="4534978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70C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38" type="body"/>
          </p:nvPr>
        </p:nvSpPr>
        <p:spPr>
          <a:xfrm>
            <a:off x="4288135" y="-392619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66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39" type="body"/>
          </p:nvPr>
        </p:nvSpPr>
        <p:spPr>
          <a:xfrm>
            <a:off x="4288135" y="-630985"/>
            <a:ext cx="2157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FF6600"/>
              </a:buClr>
              <a:buSzPts val="675"/>
              <a:buFont typeface="Arial"/>
              <a:buNone/>
              <a:defRPr b="1" i="0" sz="675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40" type="body"/>
          </p:nvPr>
        </p:nvSpPr>
        <p:spPr>
          <a:xfrm>
            <a:off x="466969" y="525425"/>
            <a:ext cx="37608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41" type="body"/>
          </p:nvPr>
        </p:nvSpPr>
        <p:spPr>
          <a:xfrm>
            <a:off x="466969" y="216740"/>
            <a:ext cx="3760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42" type="subTitle"/>
          </p:nvPr>
        </p:nvSpPr>
        <p:spPr>
          <a:xfrm>
            <a:off x="940869" y="-630985"/>
            <a:ext cx="9081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type="ctrTitle"/>
          </p:nvPr>
        </p:nvSpPr>
        <p:spPr>
          <a:xfrm>
            <a:off x="454222" y="-630985"/>
            <a:ext cx="4542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●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311700" y="1152475"/>
            <a:ext cx="85206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38025"/>
            <a:ext cx="9144000" cy="3102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7484025" y="4508700"/>
            <a:ext cx="1206000" cy="6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41875" y="4838025"/>
            <a:ext cx="42633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Inspire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students to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think critically,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pursue their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dreams</a:t>
            </a:r>
            <a:r>
              <a:rPr b="0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change the world.</a:t>
            </a:r>
            <a:endParaRPr b="1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90025" y="4510825"/>
            <a:ext cx="1195125" cy="6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8792975" y="4855725"/>
            <a:ext cx="3510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B0BC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B0BC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2674625" y="1594775"/>
            <a:ext cx="41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2340175" y="2111775"/>
            <a:ext cx="680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Cafeteria Waste Sorting</a:t>
            </a:r>
            <a:endParaRPr b="1" i="0" sz="3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SPPS Recycling &amp; Organics Program</a:t>
            </a:r>
            <a:endParaRPr b="0" i="0" sz="2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0" y="0"/>
            <a:ext cx="9144000" cy="5170500"/>
          </a:xfrm>
          <a:prstGeom prst="rect">
            <a:avLst/>
          </a:prstGeom>
          <a:solidFill>
            <a:srgbClr val="0176C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-61675" y="1167650"/>
            <a:ext cx="91440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i="0" lang="en" sz="5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“How to Sort”</a:t>
            </a:r>
            <a:endParaRPr b="0" i="0" sz="5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000" y="2112600"/>
            <a:ext cx="3669525" cy="20255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3814425" y="3282225"/>
            <a:ext cx="51504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all liquid waste into the liquids collection container</a:t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6C0"/>
              </a:buClr>
              <a:buSzPts val="3600"/>
              <a:buFont typeface="Calibri"/>
              <a:buAutoNum type="arabicPeriod"/>
            </a:pPr>
            <a:r>
              <a:rPr b="1" i="0" lang="en" sz="3600" u="none" cap="none" strike="noStrike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Liquids/Beverage Waste </a:t>
            </a:r>
            <a:r>
              <a:rPr b="1" i="0" lang="en" sz="36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(Orange)</a:t>
            </a:r>
            <a:endParaRPr b="1" i="0" sz="36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75" y="1129575"/>
            <a:ext cx="2761380" cy="355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6588" y="1053375"/>
            <a:ext cx="46196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457200" y="1197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2. Recycling </a:t>
            </a:r>
            <a:r>
              <a:rPr b="1" i="0" lang="en" sz="3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(Blue)</a:t>
            </a:r>
            <a:endParaRPr b="1" i="0" sz="3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826" l="0" r="0" t="826"/>
          <a:stretch/>
        </p:blipFill>
        <p:spPr>
          <a:xfrm>
            <a:off x="660325" y="977175"/>
            <a:ext cx="2761380" cy="35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963" y="900975"/>
            <a:ext cx="460057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653776" y="3580200"/>
            <a:ext cx="50958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Empty: No Liquids/Food</a:t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Plastic Film, Bags, or Cutlery</a:t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1325" y="91897"/>
            <a:ext cx="823051" cy="82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3. Organics </a:t>
            </a:r>
            <a:r>
              <a:rPr b="1" i="0" lang="en" sz="36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(Green)</a:t>
            </a:r>
            <a:endParaRPr b="1" i="0" sz="3600" u="none" cap="none" strike="noStrik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79" l="0" r="0" t="79"/>
          <a:stretch/>
        </p:blipFill>
        <p:spPr>
          <a:xfrm>
            <a:off x="812725" y="1053375"/>
            <a:ext cx="2761381" cy="35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3729975" y="3427800"/>
            <a:ext cx="55173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plastic packaging on food Condiment Containers = </a:t>
            </a:r>
            <a:r>
              <a:rPr b="1" i="0" lang="en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Trash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175" y="977175"/>
            <a:ext cx="4226025" cy="24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3525" y="43575"/>
            <a:ext cx="857401" cy="8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4. Trash </a:t>
            </a:r>
            <a:r>
              <a:rPr b="1" i="0" lang="en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(Red)</a:t>
            </a:r>
            <a:endParaRPr b="1" i="0" sz="36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168" l="0" r="0" t="179"/>
          <a:stretch/>
        </p:blipFill>
        <p:spPr>
          <a:xfrm>
            <a:off x="812725" y="1129575"/>
            <a:ext cx="2761381" cy="35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3882375" y="3351600"/>
            <a:ext cx="6111300" cy="1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Non-compostable and </a:t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Non-recyclable packaging.</a:t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2375" y="1080225"/>
            <a:ext cx="4198850" cy="23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0550" y="93050"/>
            <a:ext cx="910976" cy="91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457200" y="19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" sz="3600">
                <a:solidFill>
                  <a:srgbClr val="0176C0"/>
                </a:solidFill>
                <a:latin typeface="Calibri"/>
                <a:ea typeface="Calibri"/>
                <a:cs typeface="Calibri"/>
                <a:sym typeface="Calibri"/>
              </a:rPr>
              <a:t>is Organics?</a:t>
            </a:r>
            <a:endParaRPr b="1" i="0" sz="3600" u="none" cap="none" strike="noStrike">
              <a:solidFill>
                <a:srgbClr val="0176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38" y="959078"/>
            <a:ext cx="3785322" cy="378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4155400" y="1040550"/>
            <a:ext cx="46827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i="0" lang="en" sz="2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Organics recycling is the recycling of organic material- </a:t>
            </a:r>
            <a:r>
              <a:rPr b="1" i="0" lang="en" sz="2200" u="sng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anything that was once alive</a:t>
            </a:r>
            <a:r>
              <a:rPr b="1" i="0" lang="en" sz="2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into compost.</a:t>
            </a:r>
            <a:endParaRPr b="1" i="0" sz="2200" u="none" cap="none" strike="noStrik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i="0" lang="en" sz="22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Compost is mixed with soil to help plants and gardens grow! </a:t>
            </a:r>
            <a:endParaRPr b="1" i="0" sz="2200" u="none" cap="none" strike="noStrik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Calibri"/>
              <a:buChar char="●"/>
            </a:pPr>
            <a:r>
              <a:rPr b="1" lang="en"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Our food scraps, napkins, paper towels and compostable items are sent to a commercial compost facility in Rosemount, MN</a:t>
            </a:r>
            <a:endParaRPr b="1" sz="22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