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ln8SggHwzdp7U0dJ910O/LZUN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84617f8e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c84617f8e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c84617f8e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2c84617f8e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SPPS has to pay 70% tax on trash, 0% tax on organics and recycling. All </a:t>
            </a:r>
            <a:r>
              <a:rPr lang="en">
                <a:solidFill>
                  <a:schemeClr val="dk1"/>
                </a:solidFill>
              </a:rPr>
              <a:t>trash in ramsey and washington county is required to be brought to R&amp;E center by our waste hauler. Trash is expensive!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84617f8e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c84617f8e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Any liquids waste. Only the liquid waste, not the carton or bottle, thats why there is a screen/strainer.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84617f8e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2c84617f8e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Needs to be empty!!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84617f8e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2c84617f8e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Food </a:t>
            </a:r>
            <a:r>
              <a:rPr lang="en">
                <a:solidFill>
                  <a:schemeClr val="dk1"/>
                </a:solidFill>
              </a:rPr>
              <a:t>scraps</a:t>
            </a:r>
            <a:r>
              <a:rPr lang="en">
                <a:solidFill>
                  <a:schemeClr val="dk1"/>
                </a:solidFill>
              </a:rPr>
              <a:t> includes bones, shells, peels, and wooden sticks!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Food-soiled napkins and papers towels are always accepted.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Foodware must say “compostable” on it. </a:t>
            </a:r>
            <a:r>
              <a:rPr lang="en">
                <a:solidFill>
                  <a:schemeClr val="dk1"/>
                </a:solidFill>
              </a:rPr>
              <a:t>Nutrition</a:t>
            </a:r>
            <a:r>
              <a:rPr lang="en">
                <a:solidFill>
                  <a:schemeClr val="dk1"/>
                </a:solidFill>
              </a:rPr>
              <a:t> Services currently provides: black compostable cutlery, compostable rice bowls, and compostable trays.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84617f8e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c84617f8e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Everything else.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84617f8e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c84617f8e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Food </a:t>
            </a:r>
            <a:r>
              <a:rPr lang="en">
                <a:solidFill>
                  <a:schemeClr val="dk1"/>
                </a:solidFill>
              </a:rPr>
              <a:t>scraps</a:t>
            </a:r>
            <a:r>
              <a:rPr lang="en">
                <a:solidFill>
                  <a:schemeClr val="dk1"/>
                </a:solidFill>
              </a:rPr>
              <a:t>, food-soiled papers such as napkins and paper towels plus compostable foodware such as compostable trays, cutlery, and rice bowls are sent to SET a commercial compost </a:t>
            </a:r>
            <a:r>
              <a:rPr lang="en">
                <a:solidFill>
                  <a:schemeClr val="dk1"/>
                </a:solidFill>
              </a:rPr>
              <a:t>facility in Rosemount, MN. This food waste is mixed with yard waste, placed into windrows (long rows of mixed organics) and is turned into nutrient rich compost within 3-6 months.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waste hauler Republic, has their own MRF (pronounced murf) where they process and sort all of the </a:t>
            </a:r>
            <a:r>
              <a:rPr lang="en">
                <a:solidFill>
                  <a:schemeClr val="dk1"/>
                </a:solidFill>
              </a:rPr>
              <a:t>different</a:t>
            </a:r>
            <a:r>
              <a:rPr lang="en">
                <a:solidFill>
                  <a:schemeClr val="dk1"/>
                </a:solidFill>
              </a:rPr>
              <a:t> types of recycling streams. These different types of </a:t>
            </a:r>
            <a:r>
              <a:rPr lang="en">
                <a:solidFill>
                  <a:schemeClr val="dk1"/>
                </a:solidFill>
              </a:rPr>
              <a:t>recyclable</a:t>
            </a:r>
            <a:r>
              <a:rPr lang="en">
                <a:solidFill>
                  <a:schemeClr val="dk1"/>
                </a:solidFill>
              </a:rPr>
              <a:t> are then sold to other </a:t>
            </a:r>
            <a:r>
              <a:rPr lang="en">
                <a:solidFill>
                  <a:schemeClr val="dk1"/>
                </a:solidFill>
              </a:rPr>
              <a:t>companies to be made into recycled products. Recycling is quite local to the midwest, Saint Paul even has our own paper mill called West Rock.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/>
          <p:nvPr/>
        </p:nvSpPr>
        <p:spPr>
          <a:xfrm>
            <a:off x="-75" y="-7100"/>
            <a:ext cx="9144000" cy="51507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2"/>
          <p:cNvSpPr txBox="1"/>
          <p:nvPr/>
        </p:nvSpPr>
        <p:spPr>
          <a:xfrm>
            <a:off x="2405400" y="1361400"/>
            <a:ext cx="58638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/>
          <p:nvPr/>
        </p:nvSpPr>
        <p:spPr>
          <a:xfrm>
            <a:off x="2405400" y="2968900"/>
            <a:ext cx="58638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550" y="1237225"/>
            <a:ext cx="1366825" cy="23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2"/>
          <p:cNvSpPr txBox="1"/>
          <p:nvPr/>
        </p:nvSpPr>
        <p:spPr>
          <a:xfrm>
            <a:off x="8792975" y="4855725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B0BC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31"/>
          <p:cNvSpPr txBox="1"/>
          <p:nvPr>
            <p:ph idx="1" type="body"/>
          </p:nvPr>
        </p:nvSpPr>
        <p:spPr>
          <a:xfrm>
            <a:off x="311700" y="1152475"/>
            <a:ext cx="8520600" cy="31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○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■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○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000"/>
              <a:buFont typeface="Arial"/>
              <a:buChar char="■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31"/>
          <p:cNvSpPr/>
          <p:nvPr/>
        </p:nvSpPr>
        <p:spPr>
          <a:xfrm>
            <a:off x="0" y="4838025"/>
            <a:ext cx="9144000" cy="3102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1"/>
          <p:cNvSpPr/>
          <p:nvPr/>
        </p:nvSpPr>
        <p:spPr>
          <a:xfrm>
            <a:off x="7484025" y="4508700"/>
            <a:ext cx="1206000" cy="67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1"/>
          <p:cNvSpPr txBox="1"/>
          <p:nvPr/>
        </p:nvSpPr>
        <p:spPr>
          <a:xfrm>
            <a:off x="141875" y="4838025"/>
            <a:ext cx="42633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Inspire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students to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think critically,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pursue their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dreams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change the world.</a:t>
            </a:r>
            <a:endParaRPr b="1" i="0" sz="800" u="none" cap="none" strike="noStrike">
              <a:solidFill>
                <a:srgbClr val="B0BC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0025" y="4510825"/>
            <a:ext cx="1195125" cy="6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792975" y="4855725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Char char="●"/>
              <a:defRPr b="0" i="0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3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3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rna Default">
  <p:cSld name="Warna Defaul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7990790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2" type="body"/>
          </p:nvPr>
        </p:nvSpPr>
        <p:spPr>
          <a:xfrm>
            <a:off x="7743946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3" type="body"/>
          </p:nvPr>
        </p:nvSpPr>
        <p:spPr>
          <a:xfrm>
            <a:off x="7497103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idx="4" type="body"/>
          </p:nvPr>
        </p:nvSpPr>
        <p:spPr>
          <a:xfrm>
            <a:off x="7250259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7003415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34"/>
          <p:cNvSpPr txBox="1"/>
          <p:nvPr>
            <p:ph idx="6" type="body"/>
          </p:nvPr>
        </p:nvSpPr>
        <p:spPr>
          <a:xfrm>
            <a:off x="6756571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34"/>
          <p:cNvSpPr txBox="1"/>
          <p:nvPr>
            <p:ph idx="7" type="body"/>
          </p:nvPr>
        </p:nvSpPr>
        <p:spPr>
          <a:xfrm>
            <a:off x="6509727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34"/>
          <p:cNvSpPr txBox="1"/>
          <p:nvPr>
            <p:ph idx="8" type="body"/>
          </p:nvPr>
        </p:nvSpPr>
        <p:spPr>
          <a:xfrm>
            <a:off x="6262884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34"/>
          <p:cNvSpPr txBox="1"/>
          <p:nvPr>
            <p:ph idx="9" type="body"/>
          </p:nvPr>
        </p:nvSpPr>
        <p:spPr>
          <a:xfrm>
            <a:off x="6016040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34"/>
          <p:cNvSpPr txBox="1"/>
          <p:nvPr>
            <p:ph idx="13" type="body"/>
          </p:nvPr>
        </p:nvSpPr>
        <p:spPr>
          <a:xfrm>
            <a:off x="5769196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34"/>
          <p:cNvSpPr txBox="1"/>
          <p:nvPr>
            <p:ph idx="14" type="body"/>
          </p:nvPr>
        </p:nvSpPr>
        <p:spPr>
          <a:xfrm>
            <a:off x="7990790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4"/>
          <p:cNvSpPr txBox="1"/>
          <p:nvPr>
            <p:ph idx="15" type="body"/>
          </p:nvPr>
        </p:nvSpPr>
        <p:spPr>
          <a:xfrm>
            <a:off x="7743946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4"/>
          <p:cNvSpPr txBox="1"/>
          <p:nvPr>
            <p:ph idx="16" type="body"/>
          </p:nvPr>
        </p:nvSpPr>
        <p:spPr>
          <a:xfrm>
            <a:off x="7497103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4"/>
          <p:cNvSpPr txBox="1"/>
          <p:nvPr>
            <p:ph idx="17" type="body"/>
          </p:nvPr>
        </p:nvSpPr>
        <p:spPr>
          <a:xfrm>
            <a:off x="7250259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4"/>
          <p:cNvSpPr txBox="1"/>
          <p:nvPr>
            <p:ph idx="18" type="body"/>
          </p:nvPr>
        </p:nvSpPr>
        <p:spPr>
          <a:xfrm>
            <a:off x="7003415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19" type="body"/>
          </p:nvPr>
        </p:nvSpPr>
        <p:spPr>
          <a:xfrm>
            <a:off x="6756571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20" type="body"/>
          </p:nvPr>
        </p:nvSpPr>
        <p:spPr>
          <a:xfrm>
            <a:off x="6509727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21" type="body"/>
          </p:nvPr>
        </p:nvSpPr>
        <p:spPr>
          <a:xfrm>
            <a:off x="6262884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34"/>
          <p:cNvSpPr txBox="1"/>
          <p:nvPr>
            <p:ph idx="22" type="body"/>
          </p:nvPr>
        </p:nvSpPr>
        <p:spPr>
          <a:xfrm>
            <a:off x="6016040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34"/>
          <p:cNvSpPr txBox="1"/>
          <p:nvPr>
            <p:ph idx="23" type="body"/>
          </p:nvPr>
        </p:nvSpPr>
        <p:spPr>
          <a:xfrm>
            <a:off x="5769196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34"/>
          <p:cNvSpPr txBox="1"/>
          <p:nvPr>
            <p:ph idx="24" type="body"/>
          </p:nvPr>
        </p:nvSpPr>
        <p:spPr>
          <a:xfrm>
            <a:off x="8484478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33363A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3336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25" type="body"/>
          </p:nvPr>
        </p:nvSpPr>
        <p:spPr>
          <a:xfrm>
            <a:off x="8237634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33363A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3336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34"/>
          <p:cNvSpPr txBox="1"/>
          <p:nvPr>
            <p:ph idx="26" type="body"/>
          </p:nvPr>
        </p:nvSpPr>
        <p:spPr>
          <a:xfrm>
            <a:off x="8484478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33363A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3336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34"/>
          <p:cNvSpPr txBox="1"/>
          <p:nvPr>
            <p:ph idx="27" type="body"/>
          </p:nvPr>
        </p:nvSpPr>
        <p:spPr>
          <a:xfrm>
            <a:off x="8237634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33363A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3336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34"/>
          <p:cNvSpPr txBox="1"/>
          <p:nvPr>
            <p:ph idx="28" type="body"/>
          </p:nvPr>
        </p:nvSpPr>
        <p:spPr>
          <a:xfrm>
            <a:off x="5522353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B05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34"/>
          <p:cNvSpPr txBox="1"/>
          <p:nvPr>
            <p:ph idx="29" type="body"/>
          </p:nvPr>
        </p:nvSpPr>
        <p:spPr>
          <a:xfrm>
            <a:off x="5275509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B05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34"/>
          <p:cNvSpPr txBox="1"/>
          <p:nvPr>
            <p:ph idx="30" type="body"/>
          </p:nvPr>
        </p:nvSpPr>
        <p:spPr>
          <a:xfrm>
            <a:off x="5028665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B05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34"/>
          <p:cNvSpPr txBox="1"/>
          <p:nvPr>
            <p:ph idx="31" type="body"/>
          </p:nvPr>
        </p:nvSpPr>
        <p:spPr>
          <a:xfrm>
            <a:off x="5522353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B05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34"/>
          <p:cNvSpPr txBox="1"/>
          <p:nvPr>
            <p:ph idx="32" type="body"/>
          </p:nvPr>
        </p:nvSpPr>
        <p:spPr>
          <a:xfrm>
            <a:off x="5275509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B05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34"/>
          <p:cNvSpPr txBox="1"/>
          <p:nvPr>
            <p:ph idx="33" type="body"/>
          </p:nvPr>
        </p:nvSpPr>
        <p:spPr>
          <a:xfrm>
            <a:off x="5028665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B05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34"/>
          <p:cNvSpPr txBox="1"/>
          <p:nvPr>
            <p:ph idx="34" type="body"/>
          </p:nvPr>
        </p:nvSpPr>
        <p:spPr>
          <a:xfrm>
            <a:off x="4781821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70C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34"/>
          <p:cNvSpPr txBox="1"/>
          <p:nvPr>
            <p:ph idx="35" type="body"/>
          </p:nvPr>
        </p:nvSpPr>
        <p:spPr>
          <a:xfrm>
            <a:off x="4534978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70C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34"/>
          <p:cNvSpPr txBox="1"/>
          <p:nvPr>
            <p:ph idx="36" type="body"/>
          </p:nvPr>
        </p:nvSpPr>
        <p:spPr>
          <a:xfrm>
            <a:off x="4781821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70C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34"/>
          <p:cNvSpPr txBox="1"/>
          <p:nvPr>
            <p:ph idx="37" type="body"/>
          </p:nvPr>
        </p:nvSpPr>
        <p:spPr>
          <a:xfrm>
            <a:off x="4534978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70C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34"/>
          <p:cNvSpPr txBox="1"/>
          <p:nvPr>
            <p:ph idx="38" type="body"/>
          </p:nvPr>
        </p:nvSpPr>
        <p:spPr>
          <a:xfrm>
            <a:off x="4288135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66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34"/>
          <p:cNvSpPr txBox="1"/>
          <p:nvPr>
            <p:ph idx="39" type="body"/>
          </p:nvPr>
        </p:nvSpPr>
        <p:spPr>
          <a:xfrm>
            <a:off x="4288135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66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34"/>
          <p:cNvSpPr txBox="1"/>
          <p:nvPr>
            <p:ph idx="40" type="body"/>
          </p:nvPr>
        </p:nvSpPr>
        <p:spPr>
          <a:xfrm>
            <a:off x="466969" y="525425"/>
            <a:ext cx="37608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34"/>
          <p:cNvSpPr txBox="1"/>
          <p:nvPr>
            <p:ph idx="41" type="body"/>
          </p:nvPr>
        </p:nvSpPr>
        <p:spPr>
          <a:xfrm>
            <a:off x="466969" y="216740"/>
            <a:ext cx="37608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34"/>
          <p:cNvSpPr txBox="1"/>
          <p:nvPr>
            <p:ph idx="42" type="subTitle"/>
          </p:nvPr>
        </p:nvSpPr>
        <p:spPr>
          <a:xfrm>
            <a:off x="940869" y="-630985"/>
            <a:ext cx="9081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34"/>
          <p:cNvSpPr txBox="1"/>
          <p:nvPr>
            <p:ph type="ctrTitle"/>
          </p:nvPr>
        </p:nvSpPr>
        <p:spPr>
          <a:xfrm>
            <a:off x="454222" y="-630985"/>
            <a:ext cx="4542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●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" type="body"/>
          </p:nvPr>
        </p:nvSpPr>
        <p:spPr>
          <a:xfrm>
            <a:off x="311700" y="1152475"/>
            <a:ext cx="8520600" cy="31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○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■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○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000"/>
              <a:buFont typeface="Arial"/>
              <a:buChar char="■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4"/>
          <p:cNvSpPr/>
          <p:nvPr/>
        </p:nvSpPr>
        <p:spPr>
          <a:xfrm>
            <a:off x="0" y="4838025"/>
            <a:ext cx="9144000" cy="3102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/>
          <p:nvPr/>
        </p:nvSpPr>
        <p:spPr>
          <a:xfrm>
            <a:off x="7484025" y="4508700"/>
            <a:ext cx="1206000" cy="67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4"/>
          <p:cNvSpPr txBox="1"/>
          <p:nvPr/>
        </p:nvSpPr>
        <p:spPr>
          <a:xfrm>
            <a:off x="141875" y="4838025"/>
            <a:ext cx="42633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Inspire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students to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think critically,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pursue their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dreams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change the world.</a:t>
            </a:r>
            <a:endParaRPr b="1" i="0" sz="800" u="none" cap="none" strike="noStrike">
              <a:solidFill>
                <a:srgbClr val="B0BC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0025" y="4510825"/>
            <a:ext cx="1195125" cy="6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8792975" y="4855725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5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C3C3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1"/>
          <p:cNvSpPr txBox="1"/>
          <p:nvPr/>
        </p:nvSpPr>
        <p:spPr>
          <a:xfrm>
            <a:off x="311700" y="1152475"/>
            <a:ext cx="8520600" cy="3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1"/>
          <p:cNvSpPr/>
          <p:nvPr/>
        </p:nvSpPr>
        <p:spPr>
          <a:xfrm>
            <a:off x="0" y="4838025"/>
            <a:ext cx="9144000" cy="3102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1"/>
          <p:cNvSpPr/>
          <p:nvPr/>
        </p:nvSpPr>
        <p:spPr>
          <a:xfrm>
            <a:off x="7484025" y="4508700"/>
            <a:ext cx="1206000" cy="67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1"/>
          <p:cNvSpPr txBox="1"/>
          <p:nvPr/>
        </p:nvSpPr>
        <p:spPr>
          <a:xfrm>
            <a:off x="141875" y="4838025"/>
            <a:ext cx="42633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Inspire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students to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think critically,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pursue their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dreams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change the world.</a:t>
            </a:r>
            <a:endParaRPr b="1" i="0" sz="800" u="none" cap="none" strike="noStrike">
              <a:solidFill>
                <a:srgbClr val="B0BC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490025" y="4510825"/>
            <a:ext cx="1195125" cy="6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1"/>
          <p:cNvSpPr txBox="1"/>
          <p:nvPr/>
        </p:nvSpPr>
        <p:spPr>
          <a:xfrm>
            <a:off x="8792975" y="4855725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B0BC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hyperlink" Target="https://recyclingexists.com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/>
        </p:nvSpPr>
        <p:spPr>
          <a:xfrm>
            <a:off x="2674625" y="1594775"/>
            <a:ext cx="41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2340175" y="2111775"/>
            <a:ext cx="6803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lang="en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Cafeteria Waste Sorting</a:t>
            </a:r>
            <a:endParaRPr b="1" i="0" sz="3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SPPS Recycling &amp; Organics Program</a:t>
            </a:r>
            <a:endParaRPr b="0" i="0" sz="2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84617f8e9_0_82"/>
          <p:cNvSpPr txBox="1"/>
          <p:nvPr>
            <p:ph type="title"/>
          </p:nvPr>
        </p:nvSpPr>
        <p:spPr>
          <a:xfrm>
            <a:off x="304800" y="-3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“Recycled” into new Products</a:t>
            </a:r>
            <a:endParaRPr b="1" i="0" sz="3600" u="none" cap="none" strike="noStrike">
              <a:solidFill>
                <a:srgbClr val="0176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c84617f8e9_0_82"/>
          <p:cNvSpPr txBox="1"/>
          <p:nvPr/>
        </p:nvSpPr>
        <p:spPr>
          <a:xfrm>
            <a:off x="1858375" y="2283050"/>
            <a:ext cx="2382000" cy="23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781BA"/>
                </a:solidFill>
              </a:rPr>
              <a:t>Paper</a:t>
            </a:r>
            <a:r>
              <a:rPr b="1" lang="en" sz="1600"/>
              <a:t> </a:t>
            </a:r>
            <a:r>
              <a:rPr lang="en" sz="1600"/>
              <a:t>mills like West Rock in Saint Paul mix paper and water together to make a pulp, which is then flattened, dried and rolled into new </a:t>
            </a:r>
            <a:r>
              <a:rPr b="1" lang="en" sz="1600"/>
              <a:t>boxboard.</a:t>
            </a:r>
            <a:r>
              <a:rPr lang="en" sz="1600"/>
              <a:t> The boxboard is used to make </a:t>
            </a:r>
            <a:r>
              <a:rPr b="1" lang="en" sz="1600"/>
              <a:t>cereal boxes.</a:t>
            </a:r>
            <a:endParaRPr b="1" sz="1600"/>
          </a:p>
        </p:txBody>
      </p:sp>
      <p:sp>
        <p:nvSpPr>
          <p:cNvPr id="185" name="Google Shape;185;g2c84617f8e9_0_82"/>
          <p:cNvSpPr txBox="1"/>
          <p:nvPr/>
        </p:nvSpPr>
        <p:spPr>
          <a:xfrm>
            <a:off x="228600" y="2283050"/>
            <a:ext cx="1629900" cy="21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70C0"/>
                </a:solidFill>
              </a:rPr>
              <a:t>Milk and juice cartons</a:t>
            </a:r>
            <a:r>
              <a:rPr lang="en" sz="1600"/>
              <a:t> are sent to Sustana Fiber in Wisconsin to make material for </a:t>
            </a:r>
            <a:r>
              <a:rPr b="1" lang="en" sz="1600"/>
              <a:t>new paper products.</a:t>
            </a:r>
            <a:endParaRPr b="1" sz="1600"/>
          </a:p>
        </p:txBody>
      </p:sp>
      <p:sp>
        <p:nvSpPr>
          <p:cNvPr id="186" name="Google Shape;186;g2c84617f8e9_0_82"/>
          <p:cNvSpPr txBox="1"/>
          <p:nvPr/>
        </p:nvSpPr>
        <p:spPr>
          <a:xfrm>
            <a:off x="6217825" y="2279275"/>
            <a:ext cx="2961000" cy="27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781BA"/>
                </a:solidFill>
              </a:rPr>
              <a:t>Plastics</a:t>
            </a:r>
            <a:r>
              <a:rPr lang="en" sz="1600"/>
              <a:t> a</a:t>
            </a:r>
            <a:r>
              <a:rPr lang="en" sz="1600"/>
              <a:t>re sorted, shredded, and melted into pellets. Avon Plastics in Paynesville, MN turns milk jugs and detergent bottles into</a:t>
            </a:r>
            <a:r>
              <a:rPr b="1" lang="en" sz="1600"/>
              <a:t> durable decking.</a:t>
            </a:r>
            <a:r>
              <a:rPr lang="en" sz="1600"/>
              <a:t> Plastics bottles and get made into </a:t>
            </a:r>
            <a:r>
              <a:rPr b="1" lang="en" sz="1600"/>
              <a:t>new bottles</a:t>
            </a:r>
            <a:r>
              <a:rPr lang="en" sz="1600"/>
              <a:t> in Wisconsin and Ohio.</a:t>
            </a:r>
            <a:endParaRPr sz="1600"/>
          </a:p>
        </p:txBody>
      </p:sp>
      <p:sp>
        <p:nvSpPr>
          <p:cNvPr id="187" name="Google Shape;187;g2c84617f8e9_0_82"/>
          <p:cNvSpPr txBox="1"/>
          <p:nvPr/>
        </p:nvSpPr>
        <p:spPr>
          <a:xfrm>
            <a:off x="4216375" y="2287825"/>
            <a:ext cx="2077800" cy="23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781BA"/>
                </a:solidFill>
              </a:rPr>
              <a:t>Bottles and jars </a:t>
            </a:r>
            <a:r>
              <a:rPr lang="en" sz="1600"/>
              <a:t>are sorted by color at Strategic Materials in Saint Paul. Clear glass is sent to Anchor Glass in Shakopee to make </a:t>
            </a:r>
            <a:r>
              <a:rPr b="1" lang="en" sz="1600"/>
              <a:t>new food and beverage bottles.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88" name="Google Shape;188;g2c84617f8e9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775" y="639999"/>
            <a:ext cx="1782926" cy="17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c84617f8e9_0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716200"/>
            <a:ext cx="1428676" cy="16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c84617f8e9_0_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5500" y="570950"/>
            <a:ext cx="1204809" cy="17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c84617f8e9_0_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0075" y="647150"/>
            <a:ext cx="1490625" cy="1702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c84617f8e9_0_82"/>
          <p:cNvSpPr txBox="1"/>
          <p:nvPr/>
        </p:nvSpPr>
        <p:spPr>
          <a:xfrm>
            <a:off x="8000" y="4552950"/>
            <a:ext cx="50679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Photo::</a:t>
            </a:r>
            <a:r>
              <a:rPr b="1" lang="en" sz="1000" u="sng">
                <a:solidFill>
                  <a:schemeClr val="hlink"/>
                </a:solidFill>
                <a:hlinkClick r:id="rId7"/>
              </a:rPr>
              <a:t>https://recyclingexists.com/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84617f8e9_0_37"/>
          <p:cNvSpPr txBox="1"/>
          <p:nvPr>
            <p:ph idx="1" type="body"/>
          </p:nvPr>
        </p:nvSpPr>
        <p:spPr>
          <a:xfrm>
            <a:off x="4595650" y="1065100"/>
            <a:ext cx="43197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Trash is sent to the Recycling &amp; Energy Center (R&amp;E Center) in New Port, MN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Trash </a:t>
            </a: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gets incinerated (burned) and turned into a refuse-derived fuel used by power plants in Mankato and Red Wing, MN.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c84617f8e9_0_37"/>
          <p:cNvSpPr txBox="1"/>
          <p:nvPr>
            <p:ph type="title"/>
          </p:nvPr>
        </p:nvSpPr>
        <p:spPr>
          <a:xfrm>
            <a:off x="457200" y="19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What Happens to our Trash?</a:t>
            </a:r>
            <a:endParaRPr b="1" i="0" sz="3600" u="none" cap="none" strike="noStrike">
              <a:solidFill>
                <a:srgbClr val="0176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c84617f8e9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25" y="1293625"/>
            <a:ext cx="4024325" cy="25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c84617f8e9_0_37"/>
          <p:cNvSpPr txBox="1"/>
          <p:nvPr/>
        </p:nvSpPr>
        <p:spPr>
          <a:xfrm>
            <a:off x="8000" y="4552950"/>
            <a:ext cx="50679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Photo: ALEX KORMANN, STAR TRIBUNE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0" y="0"/>
            <a:ext cx="9144000" cy="5170500"/>
          </a:xfrm>
          <a:prstGeom prst="rect">
            <a:avLst/>
          </a:prstGeom>
          <a:solidFill>
            <a:srgbClr val="0176C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-61675" y="1167650"/>
            <a:ext cx="91440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en"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“How to Sort”</a:t>
            </a:r>
            <a:endParaRPr sz="5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8000" y="2112600"/>
            <a:ext cx="3669525" cy="202557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84617f8e9_0_6"/>
          <p:cNvSpPr txBox="1"/>
          <p:nvPr>
            <p:ph idx="1" type="body"/>
          </p:nvPr>
        </p:nvSpPr>
        <p:spPr>
          <a:xfrm>
            <a:off x="3814425" y="3282225"/>
            <a:ext cx="5150400" cy="1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 all liquid waste into the liquids collection container</a:t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c84617f8e9_0_6"/>
          <p:cNvSpPr txBox="1"/>
          <p:nvPr>
            <p:ph type="title"/>
          </p:nvPr>
        </p:nvSpPr>
        <p:spPr>
          <a:xfrm>
            <a:off x="457200" y="19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6C0"/>
              </a:buClr>
              <a:buSzPts val="3600"/>
              <a:buFont typeface="Calibri"/>
              <a:buAutoNum type="arabicPeriod"/>
            </a:pPr>
            <a:r>
              <a:rPr b="1" lang="en" sz="3600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Liquids/Beverage Waste </a:t>
            </a:r>
            <a:r>
              <a:rPr b="1" lang="en" sz="3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(Orange)</a:t>
            </a:r>
            <a:endParaRPr b="1" i="0" sz="3600" u="none" cap="none" strike="noStrik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2c84617f8e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975" y="1129575"/>
            <a:ext cx="2761380" cy="355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84617f8e9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6588" y="1053375"/>
            <a:ext cx="461962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84617f8e9_0_12"/>
          <p:cNvSpPr txBox="1"/>
          <p:nvPr>
            <p:ph type="title"/>
          </p:nvPr>
        </p:nvSpPr>
        <p:spPr>
          <a:xfrm>
            <a:off x="457200" y="1197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" sz="3600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Recycling </a:t>
            </a:r>
            <a:r>
              <a:rPr b="1" lang="en" sz="3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(Blue)</a:t>
            </a:r>
            <a:endParaRPr b="1" i="0" sz="36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2c84617f8e9_0_12"/>
          <p:cNvPicPr preferRelativeResize="0"/>
          <p:nvPr/>
        </p:nvPicPr>
        <p:blipFill rotWithShape="1">
          <a:blip r:embed="rId3">
            <a:alphaModFix/>
          </a:blip>
          <a:srcRect b="826" l="0" r="0" t="826"/>
          <a:stretch/>
        </p:blipFill>
        <p:spPr>
          <a:xfrm>
            <a:off x="660325" y="977175"/>
            <a:ext cx="2761380" cy="35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c84617f8e9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9963" y="900975"/>
            <a:ext cx="4600575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c84617f8e9_0_12"/>
          <p:cNvSpPr txBox="1"/>
          <p:nvPr>
            <p:ph idx="1" type="body"/>
          </p:nvPr>
        </p:nvSpPr>
        <p:spPr>
          <a:xfrm>
            <a:off x="3653776" y="3580200"/>
            <a:ext cx="5095800" cy="1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Empty: No Liquids/Food</a:t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Plastic Film, Bags, or Cutlery</a:t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2c84617f8e9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1325" y="91897"/>
            <a:ext cx="823051" cy="823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84617f8e9_0_21"/>
          <p:cNvSpPr txBox="1"/>
          <p:nvPr>
            <p:ph type="title"/>
          </p:nvPr>
        </p:nvSpPr>
        <p:spPr>
          <a:xfrm>
            <a:off x="457200" y="19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n" sz="3600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. Organics </a:t>
            </a:r>
            <a:r>
              <a:rPr b="1" lang="en" sz="36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(Green)</a:t>
            </a:r>
            <a:endParaRPr b="1" i="0" sz="3600" u="none" cap="none" strike="noStrik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2c84617f8e9_0_21"/>
          <p:cNvPicPr preferRelativeResize="0"/>
          <p:nvPr/>
        </p:nvPicPr>
        <p:blipFill rotWithShape="1">
          <a:blip r:embed="rId3">
            <a:alphaModFix/>
          </a:blip>
          <a:srcRect b="79" l="0" r="0" t="79"/>
          <a:stretch/>
        </p:blipFill>
        <p:spPr>
          <a:xfrm>
            <a:off x="812725" y="1053375"/>
            <a:ext cx="2761381" cy="35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c84617f8e9_0_21"/>
          <p:cNvSpPr txBox="1"/>
          <p:nvPr>
            <p:ph idx="1" type="body"/>
          </p:nvPr>
        </p:nvSpPr>
        <p:spPr>
          <a:xfrm>
            <a:off x="3729975" y="3427800"/>
            <a:ext cx="5517300" cy="1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plastic packaging on food Condiment Containers = </a:t>
            </a:r>
            <a:r>
              <a:rPr b="1" lang="en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Trash</a:t>
            </a:r>
            <a:endParaRPr b="1" sz="2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c84617f8e9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1175" y="977175"/>
            <a:ext cx="4226025" cy="24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c84617f8e9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3525" y="43575"/>
            <a:ext cx="857401" cy="85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84617f8e9_0_29"/>
          <p:cNvSpPr txBox="1"/>
          <p:nvPr>
            <p:ph type="title"/>
          </p:nvPr>
        </p:nvSpPr>
        <p:spPr>
          <a:xfrm>
            <a:off x="457200" y="19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lang="en" sz="3600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. Trash </a:t>
            </a:r>
            <a:r>
              <a:rPr b="1" lang="en" sz="3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(Red)</a:t>
            </a:r>
            <a:endParaRPr b="1" i="0" sz="36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c84617f8e9_0_29"/>
          <p:cNvPicPr preferRelativeResize="0"/>
          <p:nvPr/>
        </p:nvPicPr>
        <p:blipFill rotWithShape="1">
          <a:blip r:embed="rId3">
            <a:alphaModFix/>
          </a:blip>
          <a:srcRect b="169" l="0" r="0" t="179"/>
          <a:stretch/>
        </p:blipFill>
        <p:spPr>
          <a:xfrm>
            <a:off x="812725" y="1129575"/>
            <a:ext cx="2761381" cy="35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c84617f8e9_0_29"/>
          <p:cNvSpPr txBox="1"/>
          <p:nvPr>
            <p:ph idx="1" type="body"/>
          </p:nvPr>
        </p:nvSpPr>
        <p:spPr>
          <a:xfrm>
            <a:off x="3882375" y="3351600"/>
            <a:ext cx="6111300" cy="1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Non-compostable and </a:t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</a:t>
            </a:r>
            <a:r>
              <a:rPr b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recyclable </a:t>
            </a:r>
            <a:r>
              <a:rPr b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packaging.</a:t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2c84617f8e9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2375" y="1080225"/>
            <a:ext cx="4198850" cy="23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c84617f8e9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0550" y="93050"/>
            <a:ext cx="910976" cy="91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84617f8e9_0_47"/>
          <p:cNvSpPr/>
          <p:nvPr/>
        </p:nvSpPr>
        <p:spPr>
          <a:xfrm>
            <a:off x="0" y="-43200"/>
            <a:ext cx="9144000" cy="5213700"/>
          </a:xfrm>
          <a:prstGeom prst="rect">
            <a:avLst/>
          </a:prstGeom>
          <a:solidFill>
            <a:srgbClr val="0176C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lang="en" sz="5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“What Happens to Our Waste”</a:t>
            </a:r>
            <a:endParaRPr b="1" sz="5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lang="en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Recycling is Real, and Works!</a:t>
            </a:r>
            <a:endParaRPr b="1"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>
            <p:ph type="title"/>
          </p:nvPr>
        </p:nvSpPr>
        <p:spPr>
          <a:xfrm>
            <a:off x="457200" y="19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What Happens to our Organics?</a:t>
            </a:r>
            <a:endParaRPr b="1" i="0" sz="3600" u="none" cap="none" strike="noStrike">
              <a:solidFill>
                <a:srgbClr val="0176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38" y="959078"/>
            <a:ext cx="3785322" cy="378532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5"/>
          <p:cNvSpPr txBox="1"/>
          <p:nvPr>
            <p:ph idx="1" type="body"/>
          </p:nvPr>
        </p:nvSpPr>
        <p:spPr>
          <a:xfrm>
            <a:off x="4155400" y="1040550"/>
            <a:ext cx="46827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Calibri"/>
              <a:buChar char="●"/>
            </a:pPr>
            <a:r>
              <a:rPr b="1" lang="en"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Our food scraps, napkins, paper towels and compostable items are sent to a commercial compost facility in Rosemount, MN</a:t>
            </a:r>
            <a:endParaRPr b="1" sz="2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Calibri"/>
              <a:buChar char="●"/>
            </a:pPr>
            <a:r>
              <a:rPr b="1" lang="en"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Organics recycling is the recycling of organic material- </a:t>
            </a:r>
            <a:r>
              <a:rPr b="1" lang="en" sz="2200" u="sng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anything that was once alive</a:t>
            </a:r>
            <a:r>
              <a:rPr b="1" lang="en"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into compost.</a:t>
            </a:r>
            <a:endParaRPr b="1" sz="2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1200"/>
              </a:spcAft>
              <a:buClr>
                <a:srgbClr val="333333"/>
              </a:buClr>
              <a:buSzPts val="2200"/>
              <a:buFont typeface="Calibri"/>
              <a:buChar char="●"/>
            </a:pPr>
            <a:r>
              <a:rPr b="1" lang="en"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Compost is mixed with soil to help plants and gardens grow! </a:t>
            </a:r>
            <a:endParaRPr b="1" sz="2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>
            <p:ph idx="1" type="body"/>
          </p:nvPr>
        </p:nvSpPr>
        <p:spPr>
          <a:xfrm>
            <a:off x="31550" y="900975"/>
            <a:ext cx="8985300" cy="12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recycling is taken to a local material recovery facility (MRF) where people and machines sort the recycling into material types, which are sent to many different companies to be made into new “recycled” products.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 txBox="1"/>
          <p:nvPr>
            <p:ph type="title"/>
          </p:nvPr>
        </p:nvSpPr>
        <p:spPr>
          <a:xfrm>
            <a:off x="457200" y="19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What Happens to our Recycling?</a:t>
            </a:r>
            <a:endParaRPr b="1" i="0" sz="3600" u="none" cap="none" strike="noStrike">
              <a:solidFill>
                <a:srgbClr val="0176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75" y="2100150"/>
            <a:ext cx="3784826" cy="25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725" y="2112375"/>
            <a:ext cx="4231326" cy="222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